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4" r:id="rId3"/>
    <p:sldId id="281" r:id="rId4"/>
    <p:sldId id="282" r:id="rId5"/>
    <p:sldId id="278" r:id="rId6"/>
    <p:sldId id="283" r:id="rId7"/>
    <p:sldId id="286" r:id="rId8"/>
    <p:sldId id="284" r:id="rId9"/>
    <p:sldId id="270" r:id="rId10"/>
    <p:sldId id="271" r:id="rId11"/>
    <p:sldId id="277" r:id="rId12"/>
    <p:sldId id="268" r:id="rId13"/>
    <p:sldId id="276" r:id="rId14"/>
    <p:sldId id="275" r:id="rId15"/>
    <p:sldId id="274" r:id="rId16"/>
    <p:sldId id="28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A9"/>
    <a:srgbClr val="A4DAE7"/>
    <a:srgbClr val="973F20"/>
    <a:srgbClr val="008DA8"/>
    <a:srgbClr val="ADAEB2"/>
    <a:srgbClr val="714B1B"/>
    <a:srgbClr val="C6AE56"/>
    <a:srgbClr val="895720"/>
    <a:srgbClr val="D7DF21"/>
    <a:srgbClr val="CCB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83FB-9C46-4DA1-A037-1BFC901C484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2E779-23D2-40B7-936F-AE5B6EA58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FF97-B2E0-4903-9C93-6C4ADC32D21D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9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539552" y="0"/>
            <a:ext cx="5976664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4DA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5" y="476672"/>
            <a:ext cx="4464496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ru-RU" sz="3200" b="1" dirty="0" smtClean="0">
                <a:solidFill>
                  <a:srgbClr val="008DA9"/>
                </a:solidFill>
              </a:rPr>
              <a:t>СЫВОРОТКА ДЛЯ ЛИЦА</a:t>
            </a:r>
            <a:endParaRPr lang="ru-RU" sz="3200" b="1" dirty="0">
              <a:solidFill>
                <a:srgbClr val="008DA9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83568" y="1052736"/>
            <a:ext cx="5616623" cy="43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Легкая и нежная сыворотка дарит вашей коже уникальную комбинацию активных компонентов, которые активизируют естественные защитные процессы кожи против старения.</a:t>
            </a:r>
          </a:p>
          <a:p>
            <a:r>
              <a:rPr lang="ru-RU" sz="1400" dirty="0" smtClean="0"/>
              <a:t>Комплекс </a:t>
            </a:r>
            <a:r>
              <a:rPr lang="en-GB" sz="1400" dirty="0" err="1" smtClean="0"/>
              <a:t>Polylift</a:t>
            </a:r>
            <a:r>
              <a:rPr lang="ru-RU" sz="1400" dirty="0" smtClean="0"/>
              <a:t>® способствует уменьшению морщин, заметно подтягивает кожу и выравнивает ее микрорельеф, повышает упругость, в результате контур лица становится более четким.</a:t>
            </a:r>
          </a:p>
          <a:p>
            <a:r>
              <a:rPr lang="ru-RU" sz="1400" dirty="0" smtClean="0"/>
              <a:t>Комплекс </a:t>
            </a:r>
            <a:r>
              <a:rPr lang="en-GB" sz="1400" dirty="0" err="1" smtClean="0"/>
              <a:t>DeepalinePVB</a:t>
            </a:r>
            <a:r>
              <a:rPr lang="ru-RU" sz="1400" dirty="0" smtClean="0"/>
              <a:t> расслабляет мимические морщины, препятствуя появлению новых. </a:t>
            </a:r>
          </a:p>
          <a:p>
            <a:r>
              <a:rPr lang="ru-RU" sz="1400" dirty="0" err="1" smtClean="0"/>
              <a:t>Гиалуроновая</a:t>
            </a:r>
            <a:r>
              <a:rPr lang="ru-RU" sz="1400" dirty="0" smtClean="0"/>
              <a:t> кислота помогает коже удерживать влагу, что повышает ее эластичность и гладкость. </a:t>
            </a:r>
          </a:p>
          <a:p>
            <a:r>
              <a:rPr lang="ru-RU" sz="1400" dirty="0" smtClean="0"/>
              <a:t>Эффективный комплекс </a:t>
            </a:r>
            <a:r>
              <a:rPr lang="en-GB" sz="1400" dirty="0" err="1" smtClean="0"/>
              <a:t>Escalol</a:t>
            </a:r>
            <a:r>
              <a:rPr lang="ru-RU" sz="1400" dirty="0" smtClean="0"/>
              <a:t> 557 поглощает </a:t>
            </a:r>
            <a:r>
              <a:rPr lang="ru-RU" sz="1400" dirty="0" err="1" smtClean="0"/>
              <a:t>УФ-лучи</a:t>
            </a:r>
            <a:r>
              <a:rPr lang="ru-RU" sz="1400" dirty="0" smtClean="0"/>
              <a:t> солнечного света, защищая кожу от их вредного воздействия, предотвращая преждевременное старение.</a:t>
            </a:r>
          </a:p>
          <a:p>
            <a:r>
              <a:rPr lang="ru-RU" sz="1400" dirty="0" err="1" smtClean="0"/>
              <a:t>Лизат</a:t>
            </a:r>
            <a:r>
              <a:rPr lang="ru-RU" sz="1400" dirty="0" smtClean="0"/>
              <a:t> бифидобактерий нормализует и поддерживает микробиом кожи, восстанавливает ее защитные функции, питает и успокаивает, снимает раздражения.</a:t>
            </a:r>
          </a:p>
          <a:p>
            <a:r>
              <a:rPr lang="ru-RU" sz="1400" dirty="0" smtClean="0"/>
              <a:t>Экстракт орхидеи наполняет кожу жизненной энергией, придает ей свежий и ухоженный вид.</a:t>
            </a:r>
          </a:p>
          <a:p>
            <a:pPr>
              <a:spcBef>
                <a:spcPts val="0"/>
              </a:spcBef>
            </a:pPr>
            <a:endParaRPr lang="ru-RU" sz="1200" dirty="0"/>
          </a:p>
        </p:txBody>
      </p:sp>
      <p:pic>
        <p:nvPicPr>
          <p:cNvPr id="1026" name="Picture 2" descr="\\filer\Artlife\дизайнеры\Продукция_3D\Cosmetics\ProBiocosmetics\PB_sivoro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2835315" cy="4032448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445224"/>
            <a:ext cx="907790" cy="1091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45224"/>
            <a:ext cx="907790" cy="1203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5445224"/>
            <a:ext cx="900435" cy="10822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445224"/>
            <a:ext cx="1131789" cy="10911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445224"/>
            <a:ext cx="1049263" cy="10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flipV="1">
            <a:off x="611560" y="548680"/>
            <a:ext cx="5976664" cy="5301208"/>
          </a:xfrm>
          <a:prstGeom prst="round2SameRect">
            <a:avLst>
              <a:gd name="adj1" fmla="val 5495"/>
              <a:gd name="adj2" fmla="val 0"/>
            </a:avLst>
          </a:prstGeom>
          <a:gradFill flip="none" rotWithShape="1">
            <a:gsLst>
              <a:gs pos="0">
                <a:srgbClr val="008DA8">
                  <a:shade val="30000"/>
                  <a:satMod val="115000"/>
                </a:srgbClr>
              </a:gs>
              <a:gs pos="50000">
                <a:srgbClr val="008DA8">
                  <a:shade val="67500"/>
                  <a:satMod val="115000"/>
                </a:srgbClr>
              </a:gs>
              <a:gs pos="100000">
                <a:srgbClr val="A4DAE7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7584" y="692696"/>
            <a:ext cx="4464496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A4DAE7"/>
                </a:solidFill>
              </a:rPr>
              <a:t>Маска-лифтинг</a:t>
            </a:r>
            <a:endParaRPr lang="ru-RU" sz="3200" dirty="0">
              <a:solidFill>
                <a:srgbClr val="A4DAE7"/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39552" y="1196752"/>
            <a:ext cx="5616623" cy="43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Для интенсивного ухода за кожей лица, мгновенный эффект красоты и молодости кожи.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Маска-лифтинг создана специально для восстановления тонуса и упругости кожи.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Благодаря подтягивающим свойствам смолы акации маска оказывает мгновенный лифтинг-эффект, разглаживает морщины, выравнивает рельеф кожи.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Комплекс активных компонентов стимулирует микроциркуляцию и обменные процессы в тканях. 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Экстракт орхидеи наполняет кожу жизненной энергией, придает ей свежий и ухоженный вид.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Лизаты бифидобактерий нормализуют и поддерживают микробиом кожи, устраняют следы стресса и усталости, успокаивают и снимают раздражения.</a:t>
            </a:r>
          </a:p>
          <a:p>
            <a:pPr>
              <a:spcBef>
                <a:spcPts val="0"/>
              </a:spcBef>
            </a:pPr>
            <a:endParaRPr lang="ru-RU" sz="1200" dirty="0"/>
          </a:p>
        </p:txBody>
      </p:sp>
      <p:pic>
        <p:nvPicPr>
          <p:cNvPr id="3074" name="Picture 2" descr="\\filer\Artlife\дизайнеры\Продукция_3D\Cosmetics\ProBiocosmetics\PB_maska_lif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3088798" cy="4392488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581128"/>
            <a:ext cx="907790" cy="10911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581128"/>
            <a:ext cx="907790" cy="12031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4581128"/>
            <a:ext cx="900435" cy="10822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581128"/>
            <a:ext cx="907790" cy="10911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4581128"/>
            <a:ext cx="1131789" cy="10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 flipV="1">
            <a:off x="2627784" y="0"/>
            <a:ext cx="5184576" cy="6093296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DAE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99792" y="836712"/>
            <a:ext cx="4608512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l">
              <a:lnSpc>
                <a:spcPts val="3600"/>
              </a:lnSpc>
            </a:pPr>
            <a:r>
              <a:rPr lang="ru-RU" sz="3200" b="1" dirty="0" smtClean="0">
                <a:solidFill>
                  <a:srgbClr val="008DA9"/>
                </a:solidFill>
              </a:rPr>
              <a:t>УВЛАЖНЯЮЩИЙ ТОНИК</a:t>
            </a:r>
            <a:endParaRPr lang="ru-RU" sz="3200" b="1" dirty="0">
              <a:solidFill>
                <a:srgbClr val="008DA9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804073" y="1772817"/>
            <a:ext cx="3288207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2987963" cy="5134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844825"/>
            <a:ext cx="37444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Устраняет симптомы сухости, освежает и тонизирует кожу, увеличивает ее способность противостоять неблагоприятным факторам окружающей среды и преждевременному старению.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Синергетическое действие </a:t>
            </a:r>
            <a:r>
              <a:rPr lang="ru-RU" sz="1400" dirty="0" err="1" smtClean="0"/>
              <a:t>гиалуроната</a:t>
            </a:r>
            <a:r>
              <a:rPr lang="ru-RU" sz="1400" dirty="0" smtClean="0"/>
              <a:t> натрия, бетаина и мочевины обеспечивает глубокое увлажнение эпидермиса, поддерживает его упругость и обеспечивает наилучшее усвоение </a:t>
            </a:r>
            <a:r>
              <a:rPr lang="ru-RU" sz="1400" dirty="0" err="1" smtClean="0"/>
              <a:t>хроноактивных</a:t>
            </a:r>
            <a:r>
              <a:rPr lang="ru-RU" sz="1400" dirty="0" smtClean="0"/>
              <a:t> минералов </a:t>
            </a:r>
            <a:r>
              <a:rPr lang="ru-RU" sz="1400" dirty="0" err="1" smtClean="0"/>
              <a:t>Cu</a:t>
            </a:r>
            <a:r>
              <a:rPr lang="ru-RU" sz="1400" dirty="0" smtClean="0"/>
              <a:t>, </a:t>
            </a:r>
            <a:r>
              <a:rPr lang="ru-RU" sz="1400" dirty="0" err="1" smtClean="0"/>
              <a:t>Cа</a:t>
            </a:r>
            <a:r>
              <a:rPr lang="ru-RU" sz="1400" dirty="0" smtClean="0"/>
              <a:t>, </a:t>
            </a:r>
            <a:r>
              <a:rPr lang="ru-RU" sz="1400" dirty="0" err="1" smtClean="0"/>
              <a:t>Mg</a:t>
            </a:r>
            <a:r>
              <a:rPr lang="ru-RU" sz="1400" dirty="0" smtClean="0"/>
              <a:t>, </a:t>
            </a:r>
            <a:r>
              <a:rPr lang="ru-RU" sz="1400" dirty="0" err="1" smtClean="0"/>
              <a:t>Zn</a:t>
            </a:r>
            <a:r>
              <a:rPr lang="ru-RU" sz="1400" dirty="0" smtClean="0"/>
              <a:t>, призванных снять усталость кожи.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Экстракты хлопка и орхидеи в сочетании с </a:t>
            </a:r>
            <a:r>
              <a:rPr lang="ru-RU" sz="1400" dirty="0" err="1" smtClean="0"/>
              <a:t>трегалозой</a:t>
            </a:r>
            <a:r>
              <a:rPr lang="ru-RU" sz="1400" dirty="0" smtClean="0"/>
              <a:t> питают и смягчают кожу.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Кофеин наполняет энергий, а </a:t>
            </a:r>
            <a:r>
              <a:rPr lang="ru-RU" sz="1400" dirty="0" err="1" smtClean="0"/>
              <a:t>лизаты</a:t>
            </a:r>
            <a:r>
              <a:rPr lang="ru-RU" sz="1400" dirty="0" smtClean="0"/>
              <a:t> пробиотических бактерий создают оптимальную защитную среду на поверхности, препятствуя возникновению воспалений и поддерживая микробиом кожи.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88640"/>
            <a:ext cx="907790" cy="1091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88640"/>
            <a:ext cx="1049263" cy="1061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88640"/>
            <a:ext cx="1131789" cy="1091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88640"/>
            <a:ext cx="907790" cy="10793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539552" y="0"/>
            <a:ext cx="5976664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4DA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412776"/>
            <a:ext cx="4464496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ru-RU" sz="3200" b="1" dirty="0" smtClean="0">
                <a:solidFill>
                  <a:srgbClr val="008DA9"/>
                </a:solidFill>
              </a:rPr>
              <a:t>КРЕМ ДЛЯ ЛИЦА</a:t>
            </a:r>
            <a:endParaRPr lang="ru-RU" sz="3200" b="1" dirty="0">
              <a:solidFill>
                <a:srgbClr val="008DA9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1988840"/>
            <a:ext cx="5832648" cy="438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Повышает упругость кожи, разглаживает морщины, делает контур лица более четким. </a:t>
            </a:r>
          </a:p>
          <a:p>
            <a:r>
              <a:rPr lang="ru-RU" sz="1600" dirty="0" smtClean="0"/>
              <a:t>Крем для лица направленно выравнивает рельеф кожи и восстанавливает ее иммунитет. </a:t>
            </a:r>
          </a:p>
          <a:p>
            <a:r>
              <a:rPr lang="ru-RU" sz="1600" dirty="0" smtClean="0"/>
              <a:t>Экстракт водорослей и высокомолекулярные протеины пшеницы стимулируют обновление клеток, усиливают синтез коллагена, повышают плотность и упругость кожи. </a:t>
            </a:r>
          </a:p>
          <a:p>
            <a:r>
              <a:rPr lang="ru-RU" sz="1600" dirty="0" smtClean="0"/>
              <a:t>Экстракт орхидеи наполняет кожу жизненной энергией, придает ей свежий и ухоженный вид. </a:t>
            </a:r>
          </a:p>
          <a:p>
            <a:r>
              <a:rPr lang="ru-RU" sz="1600" dirty="0" smtClean="0"/>
              <a:t>Лизаты бифидобактерий нормализуют и поддерживают микробиом кожи, устраняют следы стресса и усталости, успокаивают и снимают раздражения.</a:t>
            </a:r>
          </a:p>
          <a:p>
            <a:pPr>
              <a:spcBef>
                <a:spcPts val="0"/>
              </a:spcBef>
            </a:pP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907790" cy="1091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88640"/>
            <a:ext cx="907790" cy="1203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88640"/>
            <a:ext cx="900435" cy="1082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188640"/>
            <a:ext cx="1049263" cy="10616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188640"/>
            <a:ext cx="1131789" cy="1091136"/>
          </a:xfrm>
          <a:prstGeom prst="rect">
            <a:avLst/>
          </a:prstGeom>
        </p:spPr>
      </p:pic>
      <p:pic>
        <p:nvPicPr>
          <p:cNvPr id="2050" name="Picture 2" descr="\\filer\Artlife\дизайнеры\Продукция_3D\Cosmetics\ProBiocosmetics\PB_kre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772816"/>
            <a:ext cx="3170813" cy="45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3059832" y="0"/>
            <a:ext cx="4032448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DAE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03848" y="476672"/>
            <a:ext cx="3312368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08DA9"/>
                </a:solidFill>
              </a:rPr>
              <a:t>КРЕМ ДЛЯ КОЖИ ВОКРУГ ГЛАЗ </a:t>
            </a:r>
            <a:endParaRPr lang="ru-RU" sz="2800" dirty="0">
              <a:solidFill>
                <a:srgbClr val="008DA9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131840" y="1484784"/>
            <a:ext cx="3288207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Подтягивает кожу, разглаживает морщины, уменьшает отеки и темные круги под глазами. </a:t>
            </a:r>
          </a:p>
          <a:p>
            <a:r>
              <a:rPr lang="ru-RU" sz="1400" dirty="0" smtClean="0"/>
              <a:t>Крем обеспечивает нормальный уровень увлажненности и активизирует процесс обновления клеток эпидермиса, а также стимулирует выработку кожей коллагена, который отвечает за ее эластичность. Как результат – уменьшение глубины морщинок, отечности, «темноты» под глазами. </a:t>
            </a:r>
          </a:p>
          <a:p>
            <a:r>
              <a:rPr lang="ru-RU" sz="1400" dirty="0" smtClean="0"/>
              <a:t>Активный комплекс </a:t>
            </a:r>
            <a:r>
              <a:rPr lang="en-GB" sz="1400" dirty="0" smtClean="0"/>
              <a:t>ESSENSKIN</a:t>
            </a:r>
            <a:r>
              <a:rPr lang="ru-RU" sz="1400" dirty="0" err="1" smtClean="0"/>
              <a:t>тм</a:t>
            </a:r>
            <a:r>
              <a:rPr lang="ru-RU" sz="1400" dirty="0" smtClean="0"/>
              <a:t> укрепляет и восстанавливает структуру чувствительной кожи вокруг глаз. 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3171050" cy="4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539552" y="0"/>
            <a:ext cx="5976664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4DA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55576" y="1700808"/>
            <a:ext cx="5616623" cy="43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Витамины А и Е препятствуют появлению морщин и старению кожи. </a:t>
            </a:r>
          </a:p>
          <a:p>
            <a:r>
              <a:rPr lang="ru-RU" sz="1800" dirty="0" smtClean="0"/>
              <a:t>Кофеин повышает тонус кожи, оказывает </a:t>
            </a:r>
            <a:r>
              <a:rPr lang="ru-RU" sz="1800" dirty="0" err="1" smtClean="0"/>
              <a:t>противоотечное</a:t>
            </a:r>
            <a:r>
              <a:rPr lang="ru-RU" sz="1800" dirty="0" smtClean="0"/>
              <a:t> действие, способствует уменьшению темных кругов под глазами. </a:t>
            </a:r>
          </a:p>
          <a:p>
            <a:r>
              <a:rPr lang="ru-RU" sz="1800" dirty="0" err="1" smtClean="0"/>
              <a:t>Лизат</a:t>
            </a:r>
            <a:r>
              <a:rPr lang="ru-RU" sz="1800" dirty="0" smtClean="0"/>
              <a:t> бифидобактерий, входящий в состав крема, нормализует и поддерживает микробиом кожи, восстанавливает ее защитные функции, питает и успокаивает, снимает раздражения. </a:t>
            </a:r>
          </a:p>
          <a:p>
            <a:r>
              <a:rPr lang="ru-RU" sz="1800" dirty="0" smtClean="0"/>
              <a:t>Экстракт орхидеи наполняет кожу жизненной энергией, придает ей свежий и ухоженный вид.</a:t>
            </a:r>
          </a:p>
          <a:p>
            <a:pPr>
              <a:spcBef>
                <a:spcPts val="0"/>
              </a:spcBef>
              <a:buNone/>
            </a:pP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907790" cy="1203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0648"/>
            <a:ext cx="1049263" cy="1061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60648"/>
            <a:ext cx="900435" cy="1082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60648"/>
            <a:ext cx="907790" cy="10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flipV="1">
            <a:off x="611560" y="548680"/>
            <a:ext cx="5976664" cy="5301208"/>
          </a:xfrm>
          <a:prstGeom prst="round2SameRect">
            <a:avLst>
              <a:gd name="adj1" fmla="val 5495"/>
              <a:gd name="adj2" fmla="val 0"/>
            </a:avLst>
          </a:prstGeom>
          <a:gradFill flip="none" rotWithShape="1">
            <a:gsLst>
              <a:gs pos="0">
                <a:srgbClr val="008DA8">
                  <a:shade val="30000"/>
                  <a:satMod val="115000"/>
                </a:srgbClr>
              </a:gs>
              <a:gs pos="50000">
                <a:srgbClr val="008DA8">
                  <a:shade val="67500"/>
                  <a:satMod val="115000"/>
                </a:srgbClr>
              </a:gs>
              <a:gs pos="100000">
                <a:srgbClr val="A4DAE7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7584" y="692696"/>
            <a:ext cx="5544616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A4DAE7"/>
                </a:solidFill>
              </a:rPr>
              <a:t>Для поддержки «изнутри» – БАД </a:t>
            </a:r>
            <a:r>
              <a:rPr lang="ru-RU" sz="3200" b="1" dirty="0" err="1" smtClean="0">
                <a:solidFill>
                  <a:srgbClr val="A4DAE7"/>
                </a:solidFill>
              </a:rPr>
              <a:t>Пробинорм</a:t>
            </a:r>
            <a:endParaRPr lang="ru-RU" sz="3200" dirty="0">
              <a:solidFill>
                <a:srgbClr val="A4DAE7"/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755576" y="1916832"/>
            <a:ext cx="5616623" cy="43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200" dirty="0"/>
          </a:p>
        </p:txBody>
      </p:sp>
      <p:pic>
        <p:nvPicPr>
          <p:cNvPr id="13" name="Рисунок 12" descr="Probinorm60 trans (Copy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204864"/>
            <a:ext cx="2354856" cy="6858000"/>
          </a:xfrm>
          <a:prstGeom prst="rect">
            <a:avLst/>
          </a:prstGeom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755576" y="1700808"/>
            <a:ext cx="5616623" cy="43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>         </a:t>
            </a:r>
            <a:r>
              <a:rPr lang="ru-RU" sz="1300" b="1" dirty="0" smtClean="0"/>
              <a:t>Восстановление микрофлоры кишечника. Эффективность доказана клинически.</a:t>
            </a:r>
          </a:p>
          <a:p>
            <a:pPr>
              <a:spcBef>
                <a:spcPts val="0"/>
              </a:spcBef>
              <a:buNone/>
            </a:pPr>
            <a:endParaRPr lang="ru-RU" sz="1300" b="1" dirty="0" smtClean="0"/>
          </a:p>
          <a:p>
            <a:pPr>
              <a:spcBef>
                <a:spcPts val="0"/>
              </a:spcBef>
            </a:pPr>
            <a:r>
              <a:rPr lang="ru-RU" sz="1300" b="1" dirty="0" err="1" smtClean="0"/>
              <a:t>Бифидобактерии</a:t>
            </a:r>
            <a:r>
              <a:rPr lang="ru-RU" sz="1300" dirty="0" smtClean="0"/>
              <a:t> ускоряют переваривание белков, углеводов, жиров, разрушают грубую растительную клетчатку, участвуют в синтезе и всасывании </a:t>
            </a:r>
            <a:r>
              <a:rPr lang="ru-RU" sz="1300" b="1" dirty="0" smtClean="0"/>
              <a:t>витаминов группы В, витамина К, </a:t>
            </a:r>
            <a:r>
              <a:rPr lang="ru-RU" sz="1300" b="1" dirty="0" err="1" smtClean="0"/>
              <a:t>фолиевой</a:t>
            </a:r>
            <a:r>
              <a:rPr lang="ru-RU" sz="1300" b="1" dirty="0" smtClean="0"/>
              <a:t> и никотиновой кислот</a:t>
            </a:r>
            <a:r>
              <a:rPr lang="ru-RU" sz="1300" dirty="0" smtClean="0"/>
              <a:t>, повышают активность лизоцима, способствуют синтезу незаменимых аминокислот, уменьшению проницаемости тканевых барьеров для токсических продуктов патогенных организмов.</a:t>
            </a:r>
          </a:p>
          <a:p>
            <a:pPr>
              <a:spcBef>
                <a:spcPts val="0"/>
              </a:spcBef>
            </a:pPr>
            <a:r>
              <a:rPr lang="ru-RU" sz="1300" b="1" dirty="0" err="1" smtClean="0"/>
              <a:t>Лактобактерии</a:t>
            </a:r>
            <a:r>
              <a:rPr lang="ru-RU" sz="1300" b="1" dirty="0" smtClean="0"/>
              <a:t> </a:t>
            </a:r>
            <a:r>
              <a:rPr lang="ru-RU" sz="1300" dirty="0" smtClean="0"/>
              <a:t>препятствуют росту и уничтожают болезнетворные микроорганизмы благодаря способности продуцировать антибактериальные вещества.</a:t>
            </a:r>
          </a:p>
          <a:p>
            <a:pPr>
              <a:spcBef>
                <a:spcPts val="0"/>
              </a:spcBef>
            </a:pPr>
            <a:r>
              <a:rPr lang="ru-RU" sz="1300" b="1" dirty="0" err="1" smtClean="0"/>
              <a:t>Бифидо</a:t>
            </a:r>
            <a:r>
              <a:rPr lang="ru-RU" sz="1300" b="1" dirty="0" smtClean="0"/>
              <a:t>- и </a:t>
            </a:r>
            <a:r>
              <a:rPr lang="ru-RU" sz="1300" b="1" dirty="0" err="1" smtClean="0"/>
              <a:t>лактобактерии</a:t>
            </a:r>
            <a:r>
              <a:rPr lang="ru-RU" sz="1300" dirty="0" smtClean="0"/>
              <a:t> активно участвуют в процессах пищеварения и всасывания, стимулируют перистальтику кишечника.</a:t>
            </a:r>
          </a:p>
          <a:p>
            <a:pPr>
              <a:spcBef>
                <a:spcPts val="0"/>
              </a:spcBef>
            </a:pPr>
            <a:r>
              <a:rPr lang="ru-RU" sz="1300" b="1" dirty="0" smtClean="0"/>
              <a:t>Витамины и </a:t>
            </a:r>
            <a:r>
              <a:rPr lang="ru-RU" sz="1300" b="1" dirty="0" err="1" smtClean="0"/>
              <a:t>пребиотические</a:t>
            </a:r>
            <a:r>
              <a:rPr lang="ru-RU" sz="1300" b="1" dirty="0" smtClean="0"/>
              <a:t> вещества</a:t>
            </a:r>
            <a:r>
              <a:rPr lang="ru-RU" sz="1300" dirty="0" smtClean="0"/>
              <a:t> в оптимизированной дозировке повышают выживаемость микроорганизмов. Фермент папаин обеспечивает полноценное пищеварение в период заселения кишечника бактериями, содействуя их наилучшей приживаемости и активизации.</a:t>
            </a:r>
          </a:p>
          <a:p>
            <a:pPr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spcBef>
                <a:spcPts val="0"/>
              </a:spcBef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822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539552" y="0"/>
            <a:ext cx="7488832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008D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5" y="476672"/>
            <a:ext cx="4464496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300" b="1" dirty="0" err="1" smtClean="0">
                <a:solidFill>
                  <a:srgbClr val="A4DAE7"/>
                </a:solidFill>
              </a:rPr>
              <a:t>ProBioCosmetics</a:t>
            </a:r>
            <a:endParaRPr lang="ru-RU" sz="7300" b="1" dirty="0" smtClean="0">
              <a:solidFill>
                <a:srgbClr val="A4DAE7"/>
              </a:solidFill>
            </a:endParaRPr>
          </a:p>
          <a:p>
            <a:pPr algn="l"/>
            <a:endParaRPr lang="ru-RU" sz="32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</a:rPr>
              <a:t>комплексная программа восстановления жизненных ресурсов и микробиома кожи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9552" y="1771008"/>
            <a:ext cx="727280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smtClean="0"/>
              <a:t>Инновационная косметика по уходу за кожей серии </a:t>
            </a:r>
            <a:r>
              <a:rPr lang="en-GB" sz="1600" dirty="0" smtClean="0"/>
              <a:t>ProBio</a:t>
            </a:r>
            <a:r>
              <a:rPr lang="ru-RU" sz="1600" dirty="0" smtClean="0"/>
              <a:t>С</a:t>
            </a:r>
            <a:r>
              <a:rPr lang="en-GB" sz="1600" dirty="0" smtClean="0"/>
              <a:t>osmetics</a:t>
            </a:r>
            <a:r>
              <a:rPr lang="ru-RU" sz="1600" dirty="0" smtClean="0"/>
              <a:t> разработана на основе </a:t>
            </a:r>
            <a:r>
              <a:rPr lang="ru-RU" sz="1600" b="1" dirty="0" smtClean="0"/>
              <a:t>пробиотических культур. </a:t>
            </a:r>
            <a:r>
              <a:rPr lang="ru-RU" sz="1600" dirty="0" smtClean="0"/>
              <a:t>Она не только разглаживает морщины, выравнивает рельеф кожи и придает ей свежий, сияющий вид, но и восстанавливает микробиом кожи. В последние несколько лет </a:t>
            </a:r>
            <a:r>
              <a:rPr lang="ru-RU" sz="1600" b="1" dirty="0" smtClean="0"/>
              <a:t>изучение микробиома стало одним из самых перспективных направлений в дерматологии.</a:t>
            </a:r>
            <a:r>
              <a:rPr lang="ru-RU" sz="1600" dirty="0" smtClean="0"/>
              <a:t> Исследования ученых доказывают, что наличие бактерий на коже очень важно и полезно для нас. Они защищают кожу </a:t>
            </a:r>
            <a:r>
              <a:rPr lang="ru-RU" sz="1600" b="1" dirty="0" smtClean="0"/>
              <a:t>от аллергенов, внешних раздражителей и окислительного стресса.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539552" y="0"/>
            <a:ext cx="7272808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4DA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4" y="476672"/>
            <a:ext cx="6912767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ru-RU" sz="3200" b="1" dirty="0" smtClean="0">
                <a:solidFill>
                  <a:srgbClr val="008DA9"/>
                </a:solidFill>
              </a:rPr>
              <a:t>Забота о микробиоме кожи – новый тренд в косметологии</a:t>
            </a:r>
            <a:endParaRPr lang="ru-RU" sz="3200" b="1" dirty="0">
              <a:solidFill>
                <a:srgbClr val="008DA9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827584" y="1759124"/>
            <a:ext cx="6264696" cy="339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2256" y="1669341"/>
            <a:ext cx="67640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Микробиом кожи </a:t>
            </a:r>
            <a:r>
              <a:rPr lang="ru-RU" sz="1600" dirty="0" smtClean="0"/>
              <a:t>— это совокупность микроорганизмов, обитающих на ее поверхности: бактерий, грибков, клещей. Микробиом кожи каждого человека </a:t>
            </a:r>
            <a:r>
              <a:rPr lang="ru-RU" sz="1600" b="1" dirty="0" smtClean="0"/>
              <a:t>уникален</a:t>
            </a:r>
            <a:r>
              <a:rPr lang="ru-RU" sz="1600" dirty="0" smtClean="0"/>
              <a:t>. Он определяется такими факторами, как </a:t>
            </a:r>
            <a:r>
              <a:rPr lang="ru-RU" sz="1600" dirty="0" err="1" smtClean="0"/>
              <a:t>pH</a:t>
            </a:r>
            <a:r>
              <a:rPr lang="ru-RU" sz="1600" dirty="0" smtClean="0"/>
              <a:t>, температура, влажность, уровень выработки кожного сала, окислительный стресс, диета, инфекции. Но  базовые правила заботы о качестве </a:t>
            </a:r>
            <a:r>
              <a:rPr lang="ru-RU" sz="1600" dirty="0" err="1" smtClean="0"/>
              <a:t>микробиома</a:t>
            </a:r>
            <a:r>
              <a:rPr lang="ru-RU" sz="1600" dirty="0" smtClean="0"/>
              <a:t> универсальны: </a:t>
            </a:r>
            <a:r>
              <a:rPr lang="ru-RU" sz="1600" b="1" dirty="0" smtClean="0"/>
              <a:t>кожа нуждается в уходе, качественном питании, полноценном сне, нормализации работы внутренних органов. </a:t>
            </a:r>
          </a:p>
          <a:p>
            <a:endParaRPr lang="ru-RU" sz="1600" dirty="0" smtClean="0"/>
          </a:p>
          <a:p>
            <a:r>
              <a:rPr lang="ru-RU" sz="1600" dirty="0" smtClean="0"/>
              <a:t>Индустрия ухода за кожей проявляет растущий интерес к продуктам, которые питают сообщество микроорганизмов, живущих на нашей коже. </a:t>
            </a:r>
          </a:p>
          <a:p>
            <a:r>
              <a:rPr lang="ru-RU" sz="1600" dirty="0" smtClean="0"/>
              <a:t>Многочисленные исследования доказывают, что состав микробиома вашей кожи напрямую влияет на такие вещи, как </a:t>
            </a:r>
            <a:r>
              <a:rPr lang="ru-RU" sz="1600" b="1" dirty="0" smtClean="0"/>
              <a:t>увлажнение</a:t>
            </a:r>
            <a:r>
              <a:rPr lang="ru-RU" sz="1600" dirty="0" smtClean="0"/>
              <a:t> и появление </a:t>
            </a:r>
            <a:r>
              <a:rPr lang="ru-RU" sz="1600" b="1" dirty="0" smtClean="0"/>
              <a:t>прыщей</a:t>
            </a:r>
            <a:r>
              <a:rPr lang="ru-RU" sz="1600" dirty="0" smtClean="0"/>
              <a:t>, и на более стойкие состояния, такие как </a:t>
            </a:r>
            <a:r>
              <a:rPr lang="ru-RU" sz="1600" b="1" dirty="0" smtClean="0"/>
              <a:t>экзема</a:t>
            </a:r>
            <a:r>
              <a:rPr lang="ru-RU" sz="1600" dirty="0" smtClean="0"/>
              <a:t> </a:t>
            </a:r>
            <a:r>
              <a:rPr lang="ru-RU" sz="1600" b="1" dirty="0" smtClean="0"/>
              <a:t>и псориаз</a:t>
            </a:r>
            <a:r>
              <a:rPr lang="ru-RU" sz="1600" dirty="0" smtClean="0"/>
              <a:t>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6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827584" y="1759124"/>
            <a:ext cx="6264696" cy="339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200" dirty="0"/>
          </a:p>
        </p:txBody>
      </p:sp>
      <p:pic>
        <p:nvPicPr>
          <p:cNvPr id="7" name="Рисунок 6" descr="Пробио_кожа_2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727933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539552" y="0"/>
            <a:ext cx="7272808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4DA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4" y="476672"/>
            <a:ext cx="6912767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ru-RU" sz="3200" b="1" smtClean="0">
                <a:solidFill>
                  <a:srgbClr val="008DA9"/>
                </a:solidFill>
              </a:rPr>
              <a:t>Забота о микробиоме кожи – новый тренд в косметологии</a:t>
            </a:r>
            <a:endParaRPr lang="ru-RU" sz="3200" b="1" dirty="0">
              <a:solidFill>
                <a:srgbClr val="008DA9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827584" y="1759124"/>
            <a:ext cx="6264696" cy="339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2256" y="1669341"/>
            <a:ext cx="6764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Если раньше считалось, что здоровье кожи заключается в ее чистоте и чуть ли не стерильности, то теперь стало понятно обратное: </a:t>
            </a:r>
            <a:r>
              <a:rPr lang="ru-RU" b="1" dirty="0" smtClean="0">
                <a:solidFill>
                  <a:srgbClr val="000000"/>
                </a:solidFill>
              </a:rPr>
              <a:t>чем разнообразнее и богаче микробиом, тем она здоровее. 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Причина заболеваний кожи не в микроорганизмах, а в дисбалансе их разновидностей, «вредных» и «полезных».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Главное — </a:t>
            </a:r>
            <a:r>
              <a:rPr lang="ru-RU" b="1" dirty="0">
                <a:solidFill>
                  <a:srgbClr val="000000"/>
                </a:solidFill>
              </a:rPr>
              <a:t>беречь и подкармливать полезные бактерии</a:t>
            </a:r>
            <a:r>
              <a:rPr lang="ru-RU" dirty="0" smtClean="0">
                <a:solidFill>
                  <a:srgbClr val="000000"/>
                </a:solidFill>
              </a:rPr>
              <a:t>, ведь именно они защищают кожу от патогенных микроорганизмов, следят за ее увлажненностью, ровным тоном и текстурой. 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ProBioCosmetics</a:t>
            </a:r>
            <a:r>
              <a:rPr lang="ru-RU" b="1" dirty="0" smtClean="0">
                <a:solidFill>
                  <a:srgbClr val="000000"/>
                </a:solidFill>
              </a:rPr>
              <a:t> – это доступное и приятное решение этой задачи.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6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827584" y="1759124"/>
            <a:ext cx="6264696" cy="339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200" dirty="0"/>
          </a:p>
        </p:txBody>
      </p:sp>
      <p:pic>
        <p:nvPicPr>
          <p:cNvPr id="7" name="Рисунок 6" descr="Пробио_кожа_3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720630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539552" y="0"/>
            <a:ext cx="7272808" cy="5301208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4DA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827584" y="1759124"/>
            <a:ext cx="6264696" cy="339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60648"/>
            <a:ext cx="6912767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ru-RU" sz="3200" b="1" dirty="0" smtClean="0">
                <a:solidFill>
                  <a:srgbClr val="008DA9"/>
                </a:solidFill>
              </a:rPr>
              <a:t>Зачем коже нужны </a:t>
            </a:r>
            <a:r>
              <a:rPr lang="ru-RU" sz="3200" b="1" dirty="0" err="1" smtClean="0">
                <a:solidFill>
                  <a:srgbClr val="008DA9"/>
                </a:solidFill>
              </a:rPr>
              <a:t>лизаты</a:t>
            </a:r>
            <a:r>
              <a:rPr lang="ru-RU" sz="3200" b="1" dirty="0" smtClean="0">
                <a:solidFill>
                  <a:srgbClr val="008DA9"/>
                </a:solidFill>
              </a:rPr>
              <a:t> бактерий?</a:t>
            </a:r>
            <a:endParaRPr lang="ru-RU" sz="3200" b="1" dirty="0">
              <a:solidFill>
                <a:srgbClr val="008DA9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9552" y="908720"/>
            <a:ext cx="770485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000" dirty="0" smtClean="0"/>
          </a:p>
          <a:p>
            <a:r>
              <a:rPr lang="ru-RU" sz="1800" dirty="0" smtClean="0"/>
              <a:t>Имитируют действие собственной микрофлоры, вытесняя </a:t>
            </a:r>
          </a:p>
          <a:p>
            <a:pPr>
              <a:buNone/>
            </a:pPr>
            <a:r>
              <a:rPr lang="ru-RU" sz="1800" dirty="0" smtClean="0"/>
              <a:t>патогенные микроорганизмы.</a:t>
            </a:r>
          </a:p>
          <a:p>
            <a:r>
              <a:rPr lang="ru-RU" sz="1800" dirty="0" smtClean="0"/>
              <a:t>Усиливают локальную иммунную защиту.</a:t>
            </a:r>
          </a:p>
          <a:p>
            <a:r>
              <a:rPr lang="ru-RU" sz="1800" dirty="0" smtClean="0"/>
              <a:t>Укрепляют барьерную функцию.</a:t>
            </a:r>
          </a:p>
          <a:p>
            <a:r>
              <a:rPr lang="ru-RU" sz="1800" dirty="0" smtClean="0"/>
              <a:t>Снимают воспалительные процессы.</a:t>
            </a:r>
          </a:p>
          <a:p>
            <a:r>
              <a:rPr lang="ru-RU" sz="1800" dirty="0" smtClean="0"/>
              <a:t>Способствуют нормальному функционированию кожи в целом, поддерживая ее увлажненность и взаимодействие между всеми клетками.</a:t>
            </a:r>
          </a:p>
          <a:p>
            <a:r>
              <a:rPr lang="ru-RU" sz="1800" dirty="0" smtClean="0"/>
              <a:t>Увлажняют кожу и удерживают собственную влагу</a:t>
            </a:r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46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476672"/>
            <a:ext cx="6912767" cy="129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200" b="1" dirty="0" err="1" smtClean="0">
                <a:solidFill>
                  <a:srgbClr val="008DA9"/>
                </a:solidFill>
              </a:rPr>
              <a:t>ProBioCosmetics</a:t>
            </a:r>
            <a:r>
              <a:rPr lang="en-US" sz="3200" b="1" dirty="0" smtClean="0">
                <a:solidFill>
                  <a:srgbClr val="008DA9"/>
                </a:solidFill>
              </a:rPr>
              <a:t> </a:t>
            </a:r>
            <a:r>
              <a:rPr lang="ru-RU" sz="3200" b="1" dirty="0" smtClean="0">
                <a:solidFill>
                  <a:srgbClr val="008DA9"/>
                </a:solidFill>
              </a:rPr>
              <a:t>– с заботой о </a:t>
            </a:r>
            <a:r>
              <a:rPr lang="ru-RU" sz="3200" b="1" dirty="0" err="1" smtClean="0">
                <a:solidFill>
                  <a:srgbClr val="008DA9"/>
                </a:solidFill>
              </a:rPr>
              <a:t>микробиоме</a:t>
            </a:r>
            <a:r>
              <a:rPr lang="ru-RU" sz="3200" b="1" dirty="0" smtClean="0">
                <a:solidFill>
                  <a:srgbClr val="008DA9"/>
                </a:solidFill>
              </a:rPr>
              <a:t> коже</a:t>
            </a:r>
            <a:endParaRPr lang="ru-RU" sz="3200" b="1" dirty="0">
              <a:solidFill>
                <a:srgbClr val="008DA9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11960" y="1412776"/>
            <a:ext cx="410445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Разработчики компании </a:t>
            </a:r>
            <a:r>
              <a:rPr lang="ru-RU" sz="1600" b="1" dirty="0" err="1" smtClean="0"/>
              <a:t>Артлайф</a:t>
            </a:r>
            <a:r>
              <a:rPr lang="ru-RU" sz="1600" b="1" dirty="0" smtClean="0"/>
              <a:t> уже более 10 лет выпускают косметику </a:t>
            </a:r>
            <a:r>
              <a:rPr lang="en-US" sz="1600" b="1" dirty="0" err="1" smtClean="0"/>
              <a:t>ProBioCosmetics</a:t>
            </a:r>
            <a:r>
              <a:rPr lang="ru-RU" sz="1600" b="1" dirty="0" smtClean="0"/>
              <a:t>. </a:t>
            </a:r>
            <a:r>
              <a:rPr lang="ru-RU" sz="1600" dirty="0" smtClean="0"/>
              <a:t>Каждый продукт отвечает потребностям </a:t>
            </a:r>
            <a:r>
              <a:rPr lang="ru-RU" sz="1600" dirty="0" err="1" smtClean="0"/>
              <a:t>микробиоты</a:t>
            </a:r>
            <a:r>
              <a:rPr lang="ru-RU" sz="1600" dirty="0" smtClean="0"/>
              <a:t> вашей кожи. </a:t>
            </a:r>
          </a:p>
          <a:p>
            <a:r>
              <a:rPr lang="ru-RU" sz="1600" dirty="0" smtClean="0"/>
              <a:t>Чтобы улучшить состояние кожи, важно стимулировать рост полезных бактерий, подавлять вредные и поддерживать сбалансированную среду.</a:t>
            </a:r>
          </a:p>
          <a:p>
            <a:r>
              <a:rPr lang="ru-RU" sz="1600" dirty="0" smtClean="0"/>
              <a:t>В состав </a:t>
            </a:r>
            <a:r>
              <a:rPr lang="en-US" sz="1600" dirty="0" err="1" smtClean="0"/>
              <a:t>ProBioCosmetics</a:t>
            </a:r>
            <a:r>
              <a:rPr lang="en-US" sz="1600" dirty="0" smtClean="0"/>
              <a:t> </a:t>
            </a:r>
            <a:r>
              <a:rPr lang="ru-RU" sz="1600" dirty="0" smtClean="0"/>
              <a:t>входят </a:t>
            </a:r>
            <a:r>
              <a:rPr lang="ru-RU" sz="1600" b="1" dirty="0" err="1" smtClean="0"/>
              <a:t>лизаты</a:t>
            </a:r>
            <a:r>
              <a:rPr lang="ru-RU" sz="1600" b="1" dirty="0" smtClean="0"/>
              <a:t> бифидобактерий</a:t>
            </a:r>
            <a:r>
              <a:rPr lang="ru-RU" sz="1600" dirty="0" smtClean="0"/>
              <a:t>, которые обеспечивают создание и поддержку здорового кожного баланса. </a:t>
            </a:r>
          </a:p>
          <a:p>
            <a:r>
              <a:rPr lang="ru-RU" sz="1600" dirty="0" smtClean="0"/>
              <a:t>Чтобы усилить результат, мы рекомендуем принимать </a:t>
            </a:r>
            <a:r>
              <a:rPr lang="ru-RU" sz="1600" b="1" dirty="0" smtClean="0"/>
              <a:t>БАД </a:t>
            </a:r>
            <a:r>
              <a:rPr lang="ru-RU" sz="1600" b="1" dirty="0" err="1" smtClean="0"/>
              <a:t>Пробинорм</a:t>
            </a:r>
            <a:r>
              <a:rPr lang="ru-RU" sz="1600" dirty="0" smtClean="0"/>
              <a:t>, который способствует восстановлению здоровой микрофлоры кишечника.</a:t>
            </a:r>
          </a:p>
          <a:p>
            <a:pPr>
              <a:spcBef>
                <a:spcPts val="0"/>
              </a:spcBef>
            </a:pPr>
            <a:endParaRPr lang="ru-RU" sz="1400" dirty="0"/>
          </a:p>
        </p:txBody>
      </p:sp>
      <p:pic>
        <p:nvPicPr>
          <p:cNvPr id="6" name="Рисунок 5" descr="Пробио_кожа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4608512" cy="65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flipV="1">
            <a:off x="2915816" y="0"/>
            <a:ext cx="4032448" cy="6309320"/>
          </a:xfrm>
          <a:prstGeom prst="round2SameRect">
            <a:avLst>
              <a:gd name="adj1" fmla="val 5495"/>
              <a:gd name="adj2" fmla="val 0"/>
            </a:avLst>
          </a:prstGeom>
          <a:solidFill>
            <a:srgbClr val="ADAE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87824" y="548680"/>
            <a:ext cx="3744416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endParaRPr lang="ru-RU" sz="1800" b="1" dirty="0" smtClean="0"/>
          </a:p>
          <a:p>
            <a:pPr algn="l"/>
            <a:r>
              <a:rPr lang="ru-RU" sz="2200" b="1" dirty="0" smtClean="0">
                <a:solidFill>
                  <a:srgbClr val="008DA9"/>
                </a:solidFill>
                <a:latin typeface="Calibri (Заголовки)"/>
              </a:rPr>
              <a:t>ОЧИЩАЮЩИЙ ФЛЮИД</a:t>
            </a:r>
            <a:endParaRPr lang="ru-RU" sz="2200" dirty="0">
              <a:solidFill>
                <a:srgbClr val="008DA9"/>
              </a:solidFill>
              <a:latin typeface="Calibri (Заголовки)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987964" cy="5134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60648"/>
            <a:ext cx="943159" cy="1079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60648"/>
            <a:ext cx="1049263" cy="10616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60648"/>
            <a:ext cx="907790" cy="1079340"/>
          </a:xfrm>
          <a:prstGeom prst="rect">
            <a:avLst/>
          </a:prstGeom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2987824" y="1916832"/>
            <a:ext cx="3168352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/>
              <a:t>Быстрое и бережное очищение. Удаление косметических средств с лица. </a:t>
            </a:r>
          </a:p>
          <a:p>
            <a:r>
              <a:rPr lang="ru-RU" sz="1700" dirty="0" smtClean="0"/>
              <a:t>Воздушная текстура флюида идеальна для ежедневного использования, обеспечивает тщательную очистку кожи и снятие макияжа. Уже после первого использования кожа становится мягче, а при постоянном – эластичнее. </a:t>
            </a:r>
          </a:p>
          <a:p>
            <a:r>
              <a:rPr lang="ru-RU" sz="1700" dirty="0" smtClean="0"/>
              <a:t>Экстракт орхидеи выравнивает цвет лица, придает коже свежий и ухоженный вид. </a:t>
            </a:r>
          </a:p>
          <a:p>
            <a:r>
              <a:rPr lang="ru-RU" sz="1700" dirty="0" smtClean="0"/>
              <a:t>Лизаты бифидобактерий нормализуют микробиом кожи, восстанавливают ее защитные функции, успокаивают и снимают раздражения.</a:t>
            </a:r>
          </a:p>
          <a:p>
            <a:pPr>
              <a:spcBef>
                <a:spcPts val="0"/>
              </a:spcBef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70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651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(Заголовки)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Масала чай</dc:title>
  <dc:creator>Пужевская Татьяна</dc:creator>
  <cp:lastModifiedBy>Анна Шушпанова</cp:lastModifiedBy>
  <cp:revision>118</cp:revision>
  <dcterms:created xsi:type="dcterms:W3CDTF">2018-12-03T02:19:11Z</dcterms:created>
  <dcterms:modified xsi:type="dcterms:W3CDTF">2019-06-07T05:54:54Z</dcterms:modified>
</cp:coreProperties>
</file>