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7" r:id="rId2"/>
    <p:sldId id="258" r:id="rId3"/>
    <p:sldId id="267" r:id="rId4"/>
    <p:sldId id="265" r:id="rId5"/>
    <p:sldId id="266" r:id="rId6"/>
    <p:sldId id="268" r:id="rId7"/>
    <p:sldId id="261" r:id="rId8"/>
    <p:sldId id="262" r:id="rId9"/>
    <p:sldId id="293" r:id="rId10"/>
    <p:sldId id="288" r:id="rId11"/>
    <p:sldId id="295" r:id="rId12"/>
    <p:sldId id="296" r:id="rId13"/>
    <p:sldId id="294" r:id="rId14"/>
    <p:sldId id="286" r:id="rId15"/>
    <p:sldId id="275" r:id="rId16"/>
    <p:sldId id="287" r:id="rId17"/>
    <p:sldId id="279" r:id="rId18"/>
    <p:sldId id="269" r:id="rId19"/>
    <p:sldId id="284" r:id="rId20"/>
    <p:sldId id="285" r:id="rId21"/>
    <p:sldId id="292" r:id="rId22"/>
    <p:sldId id="278" r:id="rId23"/>
    <p:sldId id="270" r:id="rId24"/>
    <p:sldId id="274" r:id="rId25"/>
    <p:sldId id="289" r:id="rId26"/>
    <p:sldId id="273" r:id="rId27"/>
    <p:sldId id="277" r:id="rId28"/>
    <p:sldId id="280" r:id="rId29"/>
    <p:sldId id="271" r:id="rId30"/>
    <p:sldId id="281" r:id="rId31"/>
    <p:sldId id="272" r:id="rId32"/>
    <p:sldId id="282" r:id="rId33"/>
    <p:sldId id="276" r:id="rId34"/>
    <p:sldId id="264" r:id="rId35"/>
    <p:sldId id="283" r:id="rId36"/>
    <p:sldId id="290" r:id="rId37"/>
    <p:sldId id="291" r:id="rId38"/>
    <p:sldId id="298" r:id="rId39"/>
    <p:sldId id="299" r:id="rId40"/>
    <p:sldId id="300" r:id="rId41"/>
    <p:sldId id="301" r:id="rId42"/>
    <p:sldId id="302" r:id="rId43"/>
    <p:sldId id="263" r:id="rId4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9167"/>
    <a:srgbClr val="17AD7B"/>
    <a:srgbClr val="1AC089"/>
    <a:srgbClr val="990000"/>
    <a:srgbClr val="C04210"/>
    <a:srgbClr val="D60093"/>
    <a:srgbClr val="CC3399"/>
    <a:srgbClr val="00642D"/>
    <a:srgbClr val="1DA3A0"/>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286" autoAdjust="0"/>
    <p:restoredTop sz="94660"/>
  </p:normalViewPr>
  <p:slideViewPr>
    <p:cSldViewPr>
      <p:cViewPr>
        <p:scale>
          <a:sx n="66" d="100"/>
          <a:sy n="66" d="100"/>
        </p:scale>
        <p:origin x="-1338" y="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365186-FFA6-422B-9356-4025630E3FAA}" type="datetimeFigureOut">
              <a:rPr lang="ru-RU" smtClean="0"/>
              <a:pPr/>
              <a:t>18.05.2021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29422E-A4C9-4066-AD0E-1F9E7DE00887}"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AE29422E-A4C9-4066-AD0E-1F9E7DE00887}" type="slidenum">
              <a:rPr lang="ru-RU" smtClean="0"/>
              <a:pPr/>
              <a:t>11</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AE29422E-A4C9-4066-AD0E-1F9E7DE00887}" type="slidenum">
              <a:rPr lang="ru-RU" smtClean="0"/>
              <a:pPr/>
              <a:t>12</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83543A0-6586-4C92-804F-253BBEA863A5}" type="datetimeFigureOut">
              <a:rPr lang="ru-RU" smtClean="0"/>
              <a:pPr/>
              <a:t>18.05.2021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E7727E6-D967-4DA9-BF76-F5D2E35B1879}"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83543A0-6586-4C92-804F-253BBEA863A5}" type="datetimeFigureOut">
              <a:rPr lang="ru-RU" smtClean="0"/>
              <a:pPr/>
              <a:t>18.05.2021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E7727E6-D967-4DA9-BF76-F5D2E35B1879}"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83543A0-6586-4C92-804F-253BBEA863A5}" type="datetimeFigureOut">
              <a:rPr lang="ru-RU" smtClean="0"/>
              <a:pPr/>
              <a:t>18.05.2021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E7727E6-D967-4DA9-BF76-F5D2E35B1879}"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83543A0-6586-4C92-804F-253BBEA863A5}" type="datetimeFigureOut">
              <a:rPr lang="ru-RU" smtClean="0"/>
              <a:pPr/>
              <a:t>18.05.2021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E7727E6-D967-4DA9-BF76-F5D2E35B1879}"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83543A0-6586-4C92-804F-253BBEA863A5}" type="datetimeFigureOut">
              <a:rPr lang="ru-RU" smtClean="0"/>
              <a:pPr/>
              <a:t>18.05.2021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E7727E6-D967-4DA9-BF76-F5D2E35B1879}"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83543A0-6586-4C92-804F-253BBEA863A5}" type="datetimeFigureOut">
              <a:rPr lang="ru-RU" smtClean="0"/>
              <a:pPr/>
              <a:t>18.05.2021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E7727E6-D967-4DA9-BF76-F5D2E35B1879}"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83543A0-6586-4C92-804F-253BBEA863A5}" type="datetimeFigureOut">
              <a:rPr lang="ru-RU" smtClean="0"/>
              <a:pPr/>
              <a:t>18.05.2021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E7727E6-D967-4DA9-BF76-F5D2E35B1879}"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83543A0-6586-4C92-804F-253BBEA863A5}" type="datetimeFigureOut">
              <a:rPr lang="ru-RU" smtClean="0"/>
              <a:pPr/>
              <a:t>18.05.2021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E7727E6-D967-4DA9-BF76-F5D2E35B1879}"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83543A0-6586-4C92-804F-253BBEA863A5}" type="datetimeFigureOut">
              <a:rPr lang="ru-RU" smtClean="0"/>
              <a:pPr/>
              <a:t>18.05.2021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E7727E6-D967-4DA9-BF76-F5D2E35B1879}"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83543A0-6586-4C92-804F-253BBEA863A5}" type="datetimeFigureOut">
              <a:rPr lang="ru-RU" smtClean="0"/>
              <a:pPr/>
              <a:t>18.05.2021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E7727E6-D967-4DA9-BF76-F5D2E35B1879}"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83543A0-6586-4C92-804F-253BBEA863A5}" type="datetimeFigureOut">
              <a:rPr lang="ru-RU" smtClean="0"/>
              <a:pPr/>
              <a:t>18.05.2021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E7727E6-D967-4DA9-BF76-F5D2E35B1879}"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3543A0-6586-4C92-804F-253BBEA863A5}" type="datetimeFigureOut">
              <a:rPr lang="ru-RU" smtClean="0"/>
              <a:pPr/>
              <a:t>18.05.2021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7727E6-D967-4DA9-BF76-F5D2E35B1879}"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8.pn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8.pn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8.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8.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8.png"/><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8.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8.png"/><Relationship Id="rId4" Type="http://schemas.openxmlformats.org/officeDocument/2006/relationships/image" Target="../media/image75.jpeg"/></Relationships>
</file>

<file path=ppt/slides/_rels/slide2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png"/><Relationship Id="rId4" Type="http://schemas.openxmlformats.org/officeDocument/2006/relationships/image" Target="../media/image82.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png"/><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8.png"/><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8.png"/><Relationship Id="rId4" Type="http://schemas.openxmlformats.org/officeDocument/2006/relationships/image" Target="../media/image97.jpeg"/></Relationships>
</file>

<file path=ppt/slides/_rels/slide3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8.png"/><Relationship Id="rId4" Type="http://schemas.openxmlformats.org/officeDocument/2006/relationships/image" Target="../media/image101.jpeg"/></Relationships>
</file>

<file path=ppt/slides/_rels/slide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8.png"/><Relationship Id="rId4" Type="http://schemas.openxmlformats.org/officeDocument/2006/relationships/image" Target="../media/image105.jpeg"/></Relationships>
</file>

<file path=ppt/slides/_rels/slide3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sport_2.jpg"/>
          <p:cNvPicPr>
            <a:picLocks noChangeAspect="1"/>
          </p:cNvPicPr>
          <p:nvPr/>
        </p:nvPicPr>
        <p:blipFill>
          <a:blip r:embed="rId2" cstate="print"/>
          <a:stretch>
            <a:fillRect/>
          </a:stretch>
        </p:blipFill>
        <p:spPr>
          <a:xfrm>
            <a:off x="0" y="0"/>
            <a:ext cx="9144000" cy="6858000"/>
          </a:xfrm>
          <a:prstGeom prst="rect">
            <a:avLst/>
          </a:prstGeom>
        </p:spPr>
      </p:pic>
      <p:sp>
        <p:nvSpPr>
          <p:cNvPr id="9" name="Заголовок 1"/>
          <p:cNvSpPr txBox="1">
            <a:spLocks/>
          </p:cNvSpPr>
          <p:nvPr/>
        </p:nvSpPr>
        <p:spPr>
          <a:xfrm>
            <a:off x="611560" y="4293096"/>
            <a:ext cx="8100392" cy="165618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p>
            <a:pPr marL="0" marR="0" lvl="0" indent="0" algn="ctr" defTabSz="914400" rtl="0" eaLnBrk="1" fontAlgn="auto" latinLnBrk="0" hangingPunct="1">
              <a:lnSpc>
                <a:spcPts val="3800"/>
              </a:lnSpc>
              <a:spcBef>
                <a:spcPct val="0"/>
              </a:spcBef>
              <a:spcAft>
                <a:spcPts val="0"/>
              </a:spcAft>
              <a:buClrTx/>
              <a:buSzTx/>
              <a:buFontTx/>
              <a:buNone/>
              <a:tabLst/>
              <a:defRPr/>
            </a:pPr>
            <a:r>
              <a:rPr lang="en-US" sz="4000" b="1" dirty="0" smtClean="0">
                <a:solidFill>
                  <a:srgbClr val="00642D"/>
                </a:solidFill>
                <a:latin typeface="Agency FB" pitchFamily="34" charset="0"/>
                <a:ea typeface="+mj-ea"/>
                <a:cs typeface="Arial" pitchFamily="34" charset="0"/>
              </a:rPr>
              <a:t>NEW OPPORTUNITIES</a:t>
            </a:r>
            <a:r>
              <a:rPr lang="ru-RU" sz="4000" b="1" dirty="0" smtClean="0">
                <a:solidFill>
                  <a:srgbClr val="00642D"/>
                </a:solidFill>
                <a:latin typeface="Arial" pitchFamily="34" charset="0"/>
                <a:ea typeface="+mj-ea"/>
                <a:cs typeface="Arial" pitchFamily="34" charset="0"/>
              </a:rPr>
              <a:t/>
            </a:r>
            <a:br>
              <a:rPr lang="ru-RU" sz="4000" b="1" dirty="0" smtClean="0">
                <a:solidFill>
                  <a:srgbClr val="00642D"/>
                </a:solidFill>
                <a:latin typeface="Arial" pitchFamily="34" charset="0"/>
                <a:ea typeface="+mj-ea"/>
                <a:cs typeface="Arial" pitchFamily="34" charset="0"/>
              </a:rPr>
            </a:br>
            <a:r>
              <a:rPr lang="en-US" sz="4000" b="1" dirty="0" smtClean="0">
                <a:solidFill>
                  <a:srgbClr val="00642D"/>
                </a:solidFill>
                <a:latin typeface="Agency FB" pitchFamily="34" charset="0"/>
                <a:ea typeface="+mj-ea"/>
                <a:cs typeface="Arial" pitchFamily="34" charset="0"/>
              </a:rPr>
              <a:t>FOR YOUR HEALTH</a:t>
            </a:r>
            <a:endParaRPr kumimoji="0" lang="ru-RU" sz="4000" b="1" i="0" u="none" strike="noStrike" kern="1200" cap="none" spc="0" normalizeH="0" baseline="0" noProof="0" dirty="0">
              <a:ln>
                <a:noFill/>
              </a:ln>
              <a:solidFill>
                <a:srgbClr val="00642D"/>
              </a:solidFill>
              <a:effectLst/>
              <a:uLnTx/>
              <a:uFillTx/>
              <a:latin typeface="Arial" pitchFamily="34" charset="0"/>
              <a:ea typeface="+mj-ea"/>
              <a:cs typeface="Arial" pitchFamily="34" charset="0"/>
            </a:endParaRPr>
          </a:p>
        </p:txBody>
      </p:sp>
      <p:pic>
        <p:nvPicPr>
          <p:cNvPr id="1026" name="Picture 2" descr="D:\Индия\хлам\goodwp.com_25313.jpg"/>
          <p:cNvPicPr>
            <a:picLocks noChangeAspect="1" noChangeArrowheads="1"/>
          </p:cNvPicPr>
          <p:nvPr/>
        </p:nvPicPr>
        <p:blipFill>
          <a:blip r:embed="rId3" cstate="print"/>
          <a:srcRect l="3375" r="3375"/>
          <a:stretch>
            <a:fillRect/>
          </a:stretch>
        </p:blipFill>
        <p:spPr bwMode="auto">
          <a:xfrm>
            <a:off x="2699792" y="1849958"/>
            <a:ext cx="3672408" cy="2461378"/>
          </a:xfrm>
          <a:prstGeom prst="rect">
            <a:avLst/>
          </a:prstGeom>
          <a:noFill/>
        </p:spPr>
      </p:pic>
      <p:pic>
        <p:nvPicPr>
          <p:cNvPr id="1028" name="Picture 4" descr="D:\Клипарты\31135007_ml.jpg"/>
          <p:cNvPicPr>
            <a:picLocks noChangeAspect="1" noChangeArrowheads="1"/>
          </p:cNvPicPr>
          <p:nvPr/>
        </p:nvPicPr>
        <p:blipFill>
          <a:blip r:embed="rId4" cstate="print"/>
          <a:srcRect l="11262" r="13374"/>
          <a:stretch>
            <a:fillRect/>
          </a:stretch>
        </p:blipFill>
        <p:spPr bwMode="auto">
          <a:xfrm>
            <a:off x="6368742" y="1855623"/>
            <a:ext cx="2775258" cy="2455713"/>
          </a:xfrm>
          <a:prstGeom prst="rect">
            <a:avLst/>
          </a:prstGeom>
          <a:noFill/>
        </p:spPr>
      </p:pic>
      <p:pic>
        <p:nvPicPr>
          <p:cNvPr id="1029" name="Picture 5" descr="D:\Фото\Производство Печерский\ArtLife-P\DSC00258.jpg"/>
          <p:cNvPicPr>
            <a:picLocks noChangeAspect="1" noChangeArrowheads="1"/>
          </p:cNvPicPr>
          <p:nvPr/>
        </p:nvPicPr>
        <p:blipFill>
          <a:blip r:embed="rId5" cstate="print"/>
          <a:srcRect l="2134" t="20122" r="3049" b="3354"/>
          <a:stretch>
            <a:fillRect/>
          </a:stretch>
        </p:blipFill>
        <p:spPr bwMode="auto">
          <a:xfrm>
            <a:off x="0" y="1856136"/>
            <a:ext cx="3042113" cy="2455200"/>
          </a:xfrm>
          <a:prstGeom prst="rect">
            <a:avLst/>
          </a:prstGeom>
          <a:noFill/>
        </p:spPr>
      </p:pic>
      <p:pic>
        <p:nvPicPr>
          <p:cNvPr id="8" name="Picture 7" descr="AL—logo.png"/>
          <p:cNvPicPr>
            <a:picLocks noChangeAspect="1"/>
          </p:cNvPicPr>
          <p:nvPr/>
        </p:nvPicPr>
        <p:blipFill>
          <a:blip r:embed="rId6" cstate="print"/>
          <a:stretch>
            <a:fillRect/>
          </a:stretch>
        </p:blipFill>
        <p:spPr>
          <a:xfrm>
            <a:off x="714348" y="785794"/>
            <a:ext cx="2730824" cy="785601"/>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436096" y="980728"/>
            <a:ext cx="3816424" cy="1569660"/>
          </a:xfrm>
          <a:prstGeom prst="rect">
            <a:avLst/>
          </a:prstGeom>
          <a:noFill/>
        </p:spPr>
        <p:txBody>
          <a:bodyPr wrap="square" rtlCol="0">
            <a:spAutoFit/>
          </a:bodyPr>
          <a:lstStyle/>
          <a:p>
            <a:r>
              <a:rPr lang="en-US" sz="4800" b="1" baseline="30000" dirty="0" smtClean="0">
                <a:latin typeface="Arial" pitchFamily="34" charset="0"/>
                <a:cs typeface="Arial" pitchFamily="34" charset="0"/>
              </a:rPr>
              <a:t>AN ACTIVE SUPPORT FOR HEART MUSCLES</a:t>
            </a:r>
          </a:p>
        </p:txBody>
      </p:sp>
      <p:sp>
        <p:nvSpPr>
          <p:cNvPr id="11" name="TextBox 10"/>
          <p:cNvSpPr txBox="1"/>
          <p:nvPr/>
        </p:nvSpPr>
        <p:spPr>
          <a:xfrm>
            <a:off x="251520" y="2852936"/>
            <a:ext cx="5904656" cy="3970318"/>
          </a:xfrm>
          <a:prstGeom prst="rect">
            <a:avLst/>
          </a:prstGeom>
          <a:noFill/>
        </p:spPr>
        <p:txBody>
          <a:bodyPr wrap="square" rtlCol="0">
            <a:spAutoFit/>
          </a:bodyPr>
          <a:lstStyle/>
          <a:p>
            <a:r>
              <a:rPr lang="en-US" dirty="0" smtClean="0"/>
              <a:t>A cardio protector of new generation on the basis of micros powder of Himalayan fir</a:t>
            </a:r>
            <a:r>
              <a:rPr lang="ru-RU" dirty="0" smtClean="0"/>
              <a:t>.</a:t>
            </a:r>
          </a:p>
          <a:p>
            <a:r>
              <a:rPr lang="ru-RU" dirty="0" smtClean="0"/>
              <a:t> </a:t>
            </a:r>
            <a:r>
              <a:rPr lang="en-US" dirty="0" smtClean="0"/>
              <a:t>This bioactive complex helps to protect and restore the cell membrane of cardio </a:t>
            </a:r>
            <a:r>
              <a:rPr lang="en-US" dirty="0" err="1" smtClean="0"/>
              <a:t>myocyte</a:t>
            </a:r>
            <a:r>
              <a:rPr lang="en-US" dirty="0" smtClean="0"/>
              <a:t> at different damage levels, activates the processes of protein synthesis, improves the function of immune system, and protects from oxidative stress. </a:t>
            </a:r>
          </a:p>
          <a:p>
            <a:endParaRPr lang="ru-RU" dirty="0" smtClean="0"/>
          </a:p>
          <a:p>
            <a:pPr lvl="0">
              <a:buFont typeface="Wingdings" pitchFamily="2" charset="2"/>
              <a:buChar char="Ø"/>
            </a:pPr>
            <a:r>
              <a:rPr lang="ru-RU" dirty="0" smtClean="0"/>
              <a:t> </a:t>
            </a:r>
            <a:r>
              <a:rPr lang="en-US" dirty="0" smtClean="0"/>
              <a:t>Restores the myocardial cell membranes and vessel walls.</a:t>
            </a:r>
            <a:endParaRPr lang="ru-RU" dirty="0" smtClean="0"/>
          </a:p>
          <a:p>
            <a:pPr lvl="0">
              <a:buFont typeface="Wingdings" pitchFamily="2" charset="2"/>
              <a:buChar char="Ø"/>
            </a:pPr>
            <a:r>
              <a:rPr lang="ru-RU" dirty="0" smtClean="0"/>
              <a:t> </a:t>
            </a:r>
            <a:r>
              <a:rPr lang="en-US" dirty="0" smtClean="0"/>
              <a:t>Stimulates the regeneration of heart cells</a:t>
            </a:r>
            <a:endParaRPr lang="ru-RU" dirty="0" smtClean="0"/>
          </a:p>
          <a:p>
            <a:pPr lvl="0">
              <a:buFont typeface="Wingdings" pitchFamily="2" charset="2"/>
              <a:buChar char="Ø"/>
            </a:pPr>
            <a:r>
              <a:rPr lang="ru-RU" dirty="0" smtClean="0"/>
              <a:t> </a:t>
            </a:r>
            <a:r>
              <a:rPr lang="en-US" dirty="0" smtClean="0"/>
              <a:t>Protects from negative impacts of free radicals</a:t>
            </a:r>
            <a:endParaRPr lang="ru-RU" dirty="0" smtClean="0"/>
          </a:p>
          <a:p>
            <a:pPr lvl="0">
              <a:buFont typeface="Wingdings" pitchFamily="2" charset="2"/>
              <a:buChar char="Ø"/>
            </a:pPr>
            <a:r>
              <a:rPr lang="ru-RU" dirty="0" smtClean="0"/>
              <a:t> </a:t>
            </a:r>
            <a:r>
              <a:rPr lang="en-US" dirty="0" smtClean="0"/>
              <a:t>Provides nutritional support for heart muscles</a:t>
            </a:r>
            <a:endParaRPr lang="ru-RU" dirty="0" smtClean="0"/>
          </a:p>
          <a:p>
            <a:pPr lvl="0">
              <a:buFont typeface="Wingdings" pitchFamily="2" charset="2"/>
              <a:buChar char="Ø"/>
            </a:pPr>
            <a:r>
              <a:rPr lang="ru-RU" dirty="0" smtClean="0"/>
              <a:t> </a:t>
            </a:r>
            <a:r>
              <a:rPr lang="en-US" dirty="0" smtClean="0"/>
              <a:t>Normalizes cholesterol level</a:t>
            </a:r>
            <a:endParaRPr lang="ru-RU" dirty="0" smtClean="0"/>
          </a:p>
          <a:p>
            <a:pPr lvl="0">
              <a:buFont typeface="Wingdings" pitchFamily="2" charset="2"/>
              <a:buChar char="Ø"/>
            </a:pPr>
            <a:r>
              <a:rPr lang="ru-RU" dirty="0" smtClean="0"/>
              <a:t> </a:t>
            </a:r>
            <a:r>
              <a:rPr lang="en-US" dirty="0" smtClean="0"/>
              <a:t>Provides prophylaxis of myocardial infarction</a:t>
            </a:r>
            <a:endParaRPr lang="ru-RU" dirty="0"/>
          </a:p>
        </p:txBody>
      </p:sp>
      <p:pic>
        <p:nvPicPr>
          <p:cNvPr id="9" name="Рисунок 8" descr="11.jpg"/>
          <p:cNvPicPr>
            <a:picLocks noChangeAspect="1"/>
          </p:cNvPicPr>
          <p:nvPr/>
        </p:nvPicPr>
        <p:blipFill>
          <a:blip r:embed="rId2" cstate="print"/>
          <a:stretch>
            <a:fillRect/>
          </a:stretch>
        </p:blipFill>
        <p:spPr>
          <a:xfrm>
            <a:off x="539553" y="980728"/>
            <a:ext cx="2096169" cy="1440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Содержимое 6" descr="serdce-regenerirovat.jpg"/>
          <p:cNvPicPr>
            <a:picLocks noGrp="1" noChangeAspect="1"/>
          </p:cNvPicPr>
          <p:nvPr>
            <p:ph idx="1"/>
          </p:nvPr>
        </p:nvPicPr>
        <p:blipFill>
          <a:blip r:embed="rId3" cstate="print"/>
          <a:stretch>
            <a:fillRect/>
          </a:stretch>
        </p:blipFill>
        <p:spPr>
          <a:xfrm>
            <a:off x="2843809" y="980729"/>
            <a:ext cx="2304256" cy="1440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2" descr="D:\фото\капсулы\DSC_04191.JPG"/>
          <p:cNvPicPr>
            <a:picLocks noChangeAspect="1" noChangeArrowheads="1"/>
          </p:cNvPicPr>
          <p:nvPr/>
        </p:nvPicPr>
        <p:blipFill>
          <a:blip r:embed="rId4" cstate="print"/>
          <a:srcRect/>
          <a:stretch>
            <a:fillRect/>
          </a:stretch>
        </p:blipFill>
        <p:spPr bwMode="auto">
          <a:xfrm>
            <a:off x="7020272" y="5733256"/>
            <a:ext cx="1440160" cy="706678"/>
          </a:xfrm>
          <a:prstGeom prst="rect">
            <a:avLst/>
          </a:prstGeom>
          <a:noFill/>
        </p:spPr>
      </p:pic>
      <p:pic>
        <p:nvPicPr>
          <p:cNvPr id="10" name="Picture 9" descr="brand clym.png"/>
          <p:cNvPicPr>
            <a:picLocks noChangeAspect="1"/>
          </p:cNvPicPr>
          <p:nvPr/>
        </p:nvPicPr>
        <p:blipFill>
          <a:blip r:embed="rId5" cstate="print"/>
          <a:stretch>
            <a:fillRect/>
          </a:stretch>
        </p:blipFill>
        <p:spPr>
          <a:xfrm>
            <a:off x="8715191" y="0"/>
            <a:ext cx="428809" cy="428809"/>
          </a:xfrm>
          <a:prstGeom prst="rect">
            <a:avLst/>
          </a:prstGeom>
        </p:spPr>
      </p:pic>
      <p:pic>
        <p:nvPicPr>
          <p:cNvPr id="12" name="Picture 11" descr="Oleopren_corda trans.png"/>
          <p:cNvPicPr>
            <a:picLocks noChangeAspect="1"/>
          </p:cNvPicPr>
          <p:nvPr/>
        </p:nvPicPr>
        <p:blipFill>
          <a:blip r:embed="rId6" cstate="print"/>
          <a:stretch>
            <a:fillRect/>
          </a:stretch>
        </p:blipFill>
        <p:spPr>
          <a:xfrm>
            <a:off x="6039452" y="3643314"/>
            <a:ext cx="3104548" cy="212876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436096" y="980728"/>
            <a:ext cx="3816424" cy="1569660"/>
          </a:xfrm>
          <a:prstGeom prst="rect">
            <a:avLst/>
          </a:prstGeom>
          <a:noFill/>
        </p:spPr>
        <p:txBody>
          <a:bodyPr wrap="square" rtlCol="0">
            <a:spAutoFit/>
          </a:bodyPr>
          <a:lstStyle/>
          <a:p>
            <a:r>
              <a:rPr lang="en-US" sz="4800" b="1" baseline="30000" dirty="0" smtClean="0">
                <a:latin typeface="Arial" pitchFamily="34" charset="0"/>
                <a:cs typeface="Arial" pitchFamily="34" charset="0"/>
              </a:rPr>
              <a:t>AN ACTIVE SUPPORT FOR LIVER</a:t>
            </a:r>
          </a:p>
        </p:txBody>
      </p:sp>
      <p:sp>
        <p:nvSpPr>
          <p:cNvPr id="11" name="TextBox 10"/>
          <p:cNvSpPr txBox="1"/>
          <p:nvPr/>
        </p:nvSpPr>
        <p:spPr>
          <a:xfrm>
            <a:off x="251520" y="2852936"/>
            <a:ext cx="6264696" cy="3693319"/>
          </a:xfrm>
          <a:prstGeom prst="rect">
            <a:avLst/>
          </a:prstGeom>
          <a:noFill/>
        </p:spPr>
        <p:txBody>
          <a:bodyPr wrap="square" rtlCol="0">
            <a:spAutoFit/>
          </a:bodyPr>
          <a:lstStyle/>
          <a:p>
            <a:r>
              <a:rPr lang="en-US" dirty="0" smtClean="0"/>
              <a:t>A </a:t>
            </a:r>
            <a:r>
              <a:rPr lang="en-US" dirty="0" err="1" smtClean="0"/>
              <a:t>hepa</a:t>
            </a:r>
            <a:r>
              <a:rPr lang="en-US" dirty="0" smtClean="0"/>
              <a:t> protector of new generation on the basis of micros powder of Himalayan fir</a:t>
            </a:r>
            <a:r>
              <a:rPr lang="ru-RU" dirty="0" smtClean="0"/>
              <a:t>.</a:t>
            </a:r>
            <a:endParaRPr lang="en-US" dirty="0" smtClean="0"/>
          </a:p>
          <a:p>
            <a:r>
              <a:rPr lang="en-US" dirty="0" smtClean="0"/>
              <a:t> This product helps to protect and restore the cell membrane of </a:t>
            </a:r>
            <a:r>
              <a:rPr lang="en-US" dirty="0" err="1" smtClean="0"/>
              <a:t>hepatocytes</a:t>
            </a:r>
            <a:r>
              <a:rPr lang="en-US" dirty="0" smtClean="0"/>
              <a:t> at different damage levels, activates the processes of protein synthesis, improves the function of immune system, and protects from oxidative stress. </a:t>
            </a:r>
          </a:p>
          <a:p>
            <a:endParaRPr lang="en-US" dirty="0" smtClean="0"/>
          </a:p>
          <a:p>
            <a:pPr>
              <a:buFont typeface="Wingdings" pitchFamily="2" charset="2"/>
              <a:buChar char="Ø"/>
            </a:pPr>
            <a:r>
              <a:rPr lang="ru-RU" dirty="0" smtClean="0"/>
              <a:t> </a:t>
            </a:r>
            <a:r>
              <a:rPr lang="en-US" dirty="0" smtClean="0"/>
              <a:t>Removes toxic substances from the liver</a:t>
            </a:r>
          </a:p>
          <a:p>
            <a:pPr>
              <a:buFont typeface="Wingdings" pitchFamily="2" charset="2"/>
              <a:buChar char="Ø"/>
            </a:pPr>
            <a:r>
              <a:rPr lang="ru-RU" dirty="0" smtClean="0"/>
              <a:t> </a:t>
            </a:r>
            <a:r>
              <a:rPr lang="en-US" dirty="0" smtClean="0"/>
              <a:t>Restores the structure of liver cells</a:t>
            </a:r>
          </a:p>
          <a:p>
            <a:pPr>
              <a:buFont typeface="Wingdings" pitchFamily="2" charset="2"/>
              <a:buChar char="Ø"/>
            </a:pPr>
            <a:r>
              <a:rPr lang="ru-RU" dirty="0" smtClean="0"/>
              <a:t> </a:t>
            </a:r>
            <a:r>
              <a:rPr lang="en-US" dirty="0" smtClean="0"/>
              <a:t>Reduces inflammatory processes in the liver</a:t>
            </a:r>
          </a:p>
          <a:p>
            <a:pPr>
              <a:buFont typeface="Wingdings" pitchFamily="2" charset="2"/>
              <a:buChar char="Ø"/>
            </a:pPr>
            <a:r>
              <a:rPr lang="ru-RU" dirty="0" smtClean="0"/>
              <a:t> </a:t>
            </a:r>
            <a:r>
              <a:rPr lang="en-US" dirty="0" smtClean="0"/>
              <a:t>Enhances resistance of liver to the toxins and other </a:t>
            </a:r>
            <a:endParaRPr lang="ru-RU" dirty="0" smtClean="0"/>
          </a:p>
          <a:p>
            <a:r>
              <a:rPr lang="en-US" dirty="0" smtClean="0"/>
              <a:t>adverse factors</a:t>
            </a:r>
          </a:p>
          <a:p>
            <a:pPr>
              <a:buFont typeface="Wingdings" pitchFamily="2" charset="2"/>
              <a:buChar char="Ø"/>
            </a:pPr>
            <a:r>
              <a:rPr lang="ru-RU" dirty="0" smtClean="0"/>
              <a:t> </a:t>
            </a:r>
            <a:r>
              <a:rPr lang="en-US" dirty="0" smtClean="0"/>
              <a:t>Improves the state of liver after infections.</a:t>
            </a:r>
          </a:p>
        </p:txBody>
      </p:sp>
      <p:pic>
        <p:nvPicPr>
          <p:cNvPr id="9" name="Рисунок 8" descr="11.jpg"/>
          <p:cNvPicPr>
            <a:picLocks noChangeAspect="1"/>
          </p:cNvPicPr>
          <p:nvPr/>
        </p:nvPicPr>
        <p:blipFill>
          <a:blip r:embed="rId3" cstate="print"/>
          <a:stretch>
            <a:fillRect/>
          </a:stretch>
        </p:blipFill>
        <p:spPr>
          <a:xfrm>
            <a:off x="539553" y="980728"/>
            <a:ext cx="2096169" cy="1440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2" descr="https://alkotraz.ru/wp-content/uploads/2017/08/1-12.jpg"/>
          <p:cNvPicPr>
            <a:picLocks noChangeAspect="1" noChangeArrowheads="1"/>
          </p:cNvPicPr>
          <p:nvPr/>
        </p:nvPicPr>
        <p:blipFill>
          <a:blip r:embed="rId4" cstate="print"/>
          <a:srcRect t="36914"/>
          <a:stretch>
            <a:fillRect/>
          </a:stretch>
        </p:blipFill>
        <p:spPr bwMode="auto">
          <a:xfrm>
            <a:off x="2843808" y="967214"/>
            <a:ext cx="2304256" cy="14536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brand clym.png"/>
          <p:cNvPicPr>
            <a:picLocks noChangeAspect="1"/>
          </p:cNvPicPr>
          <p:nvPr/>
        </p:nvPicPr>
        <p:blipFill>
          <a:blip r:embed="rId5" cstate="print"/>
          <a:stretch>
            <a:fillRect/>
          </a:stretch>
        </p:blipFill>
        <p:spPr>
          <a:xfrm>
            <a:off x="8715191" y="0"/>
            <a:ext cx="428809" cy="428809"/>
          </a:xfrm>
          <a:prstGeom prst="rect">
            <a:avLst/>
          </a:prstGeom>
        </p:spPr>
      </p:pic>
      <p:pic>
        <p:nvPicPr>
          <p:cNvPr id="13" name="Picture 12" descr="Oleopren_gepa trans.png"/>
          <p:cNvPicPr>
            <a:picLocks noChangeAspect="1"/>
          </p:cNvPicPr>
          <p:nvPr/>
        </p:nvPicPr>
        <p:blipFill>
          <a:blip r:embed="rId6" cstate="print"/>
          <a:stretch>
            <a:fillRect/>
          </a:stretch>
        </p:blipFill>
        <p:spPr>
          <a:xfrm>
            <a:off x="5429256" y="4274693"/>
            <a:ext cx="3714744" cy="2583307"/>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436096" y="980728"/>
            <a:ext cx="3816424" cy="1569660"/>
          </a:xfrm>
          <a:prstGeom prst="rect">
            <a:avLst/>
          </a:prstGeom>
          <a:noFill/>
        </p:spPr>
        <p:txBody>
          <a:bodyPr wrap="square" rtlCol="0">
            <a:spAutoFit/>
          </a:bodyPr>
          <a:lstStyle/>
          <a:p>
            <a:r>
              <a:rPr lang="en-US" sz="4800" b="1" baseline="30000" dirty="0" smtClean="0">
                <a:latin typeface="Arial" pitchFamily="34" charset="0"/>
                <a:cs typeface="Arial" pitchFamily="34" charset="0"/>
              </a:rPr>
              <a:t>AN ACTIVE SUPPORT FOR BRAIN </a:t>
            </a:r>
          </a:p>
        </p:txBody>
      </p:sp>
      <p:sp>
        <p:nvSpPr>
          <p:cNvPr id="11" name="TextBox 10"/>
          <p:cNvSpPr txBox="1"/>
          <p:nvPr/>
        </p:nvSpPr>
        <p:spPr>
          <a:xfrm>
            <a:off x="251520" y="2852936"/>
            <a:ext cx="6264696" cy="3416320"/>
          </a:xfrm>
          <a:prstGeom prst="rect">
            <a:avLst/>
          </a:prstGeom>
          <a:noFill/>
        </p:spPr>
        <p:txBody>
          <a:bodyPr wrap="square" rtlCol="0">
            <a:spAutoFit/>
          </a:bodyPr>
          <a:lstStyle/>
          <a:p>
            <a:r>
              <a:rPr lang="en-US" dirty="0" smtClean="0"/>
              <a:t>A </a:t>
            </a:r>
            <a:r>
              <a:rPr lang="en-US" dirty="0" err="1" smtClean="0"/>
              <a:t>neuro</a:t>
            </a:r>
            <a:r>
              <a:rPr lang="en-US" dirty="0" smtClean="0"/>
              <a:t> protector of new generation on the basis of micros powder of Himalayan fir</a:t>
            </a:r>
            <a:r>
              <a:rPr lang="ru-RU" dirty="0" smtClean="0"/>
              <a:t>.</a:t>
            </a:r>
          </a:p>
          <a:p>
            <a:r>
              <a:rPr lang="en-US" dirty="0" smtClean="0"/>
              <a:t>This bioactive complex helps to  protect and restore the cell membrane of brain neurons and peripheral nervous system at different damage levels, activates the processes of protein synthesis, and protects from oxidative stress. </a:t>
            </a:r>
          </a:p>
          <a:p>
            <a:endParaRPr lang="ru-RU" dirty="0" smtClean="0"/>
          </a:p>
          <a:p>
            <a:pPr lvl="0">
              <a:buFont typeface="Wingdings" pitchFamily="2" charset="2"/>
              <a:buChar char="Ø"/>
            </a:pPr>
            <a:r>
              <a:rPr lang="en-US" dirty="0" smtClean="0"/>
              <a:t> Stimulates brain activities</a:t>
            </a:r>
            <a:endParaRPr lang="ru-RU" dirty="0" smtClean="0"/>
          </a:p>
          <a:p>
            <a:pPr lvl="0">
              <a:buFont typeface="Wingdings" pitchFamily="2" charset="2"/>
              <a:buChar char="Ø"/>
            </a:pPr>
            <a:r>
              <a:rPr lang="en-US" dirty="0" smtClean="0"/>
              <a:t> Helps improve memory and attention</a:t>
            </a:r>
            <a:endParaRPr lang="ru-RU" dirty="0" smtClean="0"/>
          </a:p>
          <a:p>
            <a:pPr lvl="0">
              <a:buFont typeface="Wingdings" pitchFamily="2" charset="2"/>
              <a:buChar char="Ø"/>
            </a:pPr>
            <a:r>
              <a:rPr lang="en-US" dirty="0" smtClean="0"/>
              <a:t> Provides resistance to the stresses</a:t>
            </a:r>
            <a:endParaRPr lang="ru-RU" dirty="0" smtClean="0"/>
          </a:p>
          <a:p>
            <a:pPr lvl="0">
              <a:buFont typeface="Wingdings" pitchFamily="2" charset="2"/>
              <a:buChar char="Ø"/>
            </a:pPr>
            <a:r>
              <a:rPr lang="en-US" dirty="0" smtClean="0"/>
              <a:t> Increases endurance during the physical </a:t>
            </a:r>
          </a:p>
          <a:p>
            <a:pPr lvl="0"/>
            <a:r>
              <a:rPr lang="en-US" dirty="0" smtClean="0"/>
              <a:t>and mental loads</a:t>
            </a:r>
            <a:endParaRPr lang="ru-RU" dirty="0"/>
          </a:p>
        </p:txBody>
      </p:sp>
      <p:pic>
        <p:nvPicPr>
          <p:cNvPr id="9" name="Рисунок 8" descr="11.jpg"/>
          <p:cNvPicPr>
            <a:picLocks noChangeAspect="1"/>
          </p:cNvPicPr>
          <p:nvPr/>
        </p:nvPicPr>
        <p:blipFill>
          <a:blip r:embed="rId3" cstate="print"/>
          <a:stretch>
            <a:fillRect/>
          </a:stretch>
        </p:blipFill>
        <p:spPr>
          <a:xfrm>
            <a:off x="539553" y="980728"/>
            <a:ext cx="2096169" cy="1440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4274" name="Picture 2" descr="https://im0-tub-ru.yandex.net/i?id=1b0ef64f29b020468f6bb6f9f83acea9&amp;n=13"/>
          <p:cNvPicPr>
            <a:picLocks noChangeAspect="1" noChangeArrowheads="1"/>
          </p:cNvPicPr>
          <p:nvPr/>
        </p:nvPicPr>
        <p:blipFill>
          <a:blip r:embed="rId4" cstate="print"/>
          <a:srcRect/>
          <a:stretch>
            <a:fillRect/>
          </a:stretch>
        </p:blipFill>
        <p:spPr bwMode="auto">
          <a:xfrm>
            <a:off x="2771800" y="980728"/>
            <a:ext cx="1921713" cy="1440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brand clym.png"/>
          <p:cNvPicPr>
            <a:picLocks noChangeAspect="1"/>
          </p:cNvPicPr>
          <p:nvPr/>
        </p:nvPicPr>
        <p:blipFill>
          <a:blip r:embed="rId5" cstate="print"/>
          <a:stretch>
            <a:fillRect/>
          </a:stretch>
        </p:blipFill>
        <p:spPr>
          <a:xfrm>
            <a:off x="8715191" y="0"/>
            <a:ext cx="428809" cy="428809"/>
          </a:xfrm>
          <a:prstGeom prst="rect">
            <a:avLst/>
          </a:prstGeom>
        </p:spPr>
      </p:pic>
      <p:pic>
        <p:nvPicPr>
          <p:cNvPr id="13" name="Picture 12" descr="Oleopren_Oleopren_nero1.png"/>
          <p:cNvPicPr>
            <a:picLocks noChangeAspect="1"/>
          </p:cNvPicPr>
          <p:nvPr/>
        </p:nvPicPr>
        <p:blipFill>
          <a:blip r:embed="rId6" cstate="print"/>
          <a:srcRect l="12495" t="16666" r="13705" b="39583"/>
          <a:stretch>
            <a:fillRect/>
          </a:stretch>
        </p:blipFill>
        <p:spPr>
          <a:xfrm>
            <a:off x="5194566" y="4286256"/>
            <a:ext cx="3735152" cy="2571744"/>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436096" y="2268161"/>
            <a:ext cx="3468963" cy="584775"/>
          </a:xfrm>
          <a:prstGeom prst="rect">
            <a:avLst/>
          </a:prstGeom>
          <a:noFill/>
        </p:spPr>
        <p:txBody>
          <a:bodyPr wrap="none" rtlCol="0">
            <a:spAutoFit/>
          </a:bodyPr>
          <a:lstStyle/>
          <a:p>
            <a:r>
              <a:rPr lang="en-HK" sz="4800" b="1" baseline="30000" dirty="0" smtClean="0">
                <a:latin typeface="Arial" pitchFamily="34" charset="0"/>
                <a:cs typeface="Arial" pitchFamily="34" charset="0"/>
              </a:rPr>
              <a:t>DAILY SUPPORT</a:t>
            </a:r>
            <a:endParaRPr lang="ru-RU" sz="4800" b="1" baseline="30000" dirty="0" smtClean="0">
              <a:latin typeface="Arial" pitchFamily="34" charset="0"/>
              <a:cs typeface="Arial" pitchFamily="34" charset="0"/>
            </a:endParaRPr>
          </a:p>
        </p:txBody>
      </p:sp>
      <p:pic>
        <p:nvPicPr>
          <p:cNvPr id="43010" name="Picture 2" descr="D:\Индия\хлам\Spirulina-powder.png"/>
          <p:cNvPicPr>
            <a:picLocks noChangeAspect="1" noChangeArrowheads="1"/>
          </p:cNvPicPr>
          <p:nvPr/>
        </p:nvPicPr>
        <p:blipFill>
          <a:blip r:embed="rId2" cstate="print"/>
          <a:srcRect t="12630" b="18945"/>
          <a:stretch>
            <a:fillRect/>
          </a:stretch>
        </p:blipFill>
        <p:spPr bwMode="auto">
          <a:xfrm>
            <a:off x="7164288" y="5373216"/>
            <a:ext cx="1871927" cy="1280866"/>
          </a:xfrm>
          <a:prstGeom prst="rect">
            <a:avLst/>
          </a:prstGeom>
          <a:noFill/>
        </p:spPr>
      </p:pic>
      <p:pic>
        <p:nvPicPr>
          <p:cNvPr id="43011" name="Picture 3" descr="D:\Индия\хлам\Spirulina.jpg"/>
          <p:cNvPicPr>
            <a:picLocks noChangeAspect="1" noChangeArrowheads="1"/>
          </p:cNvPicPr>
          <p:nvPr/>
        </p:nvPicPr>
        <p:blipFill>
          <a:blip r:embed="rId3" cstate="print"/>
          <a:srcRect/>
          <a:stretch>
            <a:fillRect/>
          </a:stretch>
        </p:blipFill>
        <p:spPr bwMode="auto">
          <a:xfrm>
            <a:off x="395536" y="980728"/>
            <a:ext cx="2306306" cy="1440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251520" y="2708920"/>
            <a:ext cx="6264696" cy="3970318"/>
          </a:xfrm>
          <a:prstGeom prst="rect">
            <a:avLst/>
          </a:prstGeom>
          <a:noFill/>
        </p:spPr>
        <p:txBody>
          <a:bodyPr wrap="square" rtlCol="0">
            <a:spAutoFit/>
          </a:bodyPr>
          <a:lstStyle/>
          <a:p>
            <a:pPr lvl="0"/>
            <a:r>
              <a:rPr lang="en-US" b="1" dirty="0" smtClean="0">
                <a:solidFill>
                  <a:srgbClr val="00B050"/>
                </a:solidFill>
              </a:rPr>
              <a:t>GREEN STAR </a:t>
            </a:r>
            <a:r>
              <a:rPr lang="en-US" dirty="0" smtClean="0"/>
              <a:t>is a unique bioactive complex with marine algae, which has general health-improving effect. </a:t>
            </a:r>
            <a:r>
              <a:rPr lang="en-US" dirty="0" err="1" smtClean="0"/>
              <a:t>Spirulina</a:t>
            </a:r>
            <a:r>
              <a:rPr lang="en-US" dirty="0" smtClean="0"/>
              <a:t> has a positive effect on the intestinal </a:t>
            </a:r>
            <a:r>
              <a:rPr lang="en-US" dirty="0" err="1" smtClean="0"/>
              <a:t>microflora</a:t>
            </a:r>
            <a:r>
              <a:rPr lang="en-US" dirty="0" smtClean="0"/>
              <a:t>, improves function of the gastrointestinal tract, intestinal peristalsis and normalizes metabolic processes in the body. Chlorella is high in chlorophyll, which is an effective disinfectant of natural origin, has antiseptic and restorative effect. Pectin improves the function of digestive system. Echinacea supports immune system. </a:t>
            </a:r>
            <a:endParaRPr lang="ru-RU" dirty="0" smtClean="0"/>
          </a:p>
          <a:p>
            <a:pPr lvl="0"/>
            <a:endParaRPr lang="ru-RU" dirty="0" smtClean="0"/>
          </a:p>
          <a:p>
            <a:pPr lvl="0">
              <a:buFont typeface="Wingdings" pitchFamily="2" charset="2"/>
              <a:buChar char="Ø"/>
            </a:pPr>
            <a:r>
              <a:rPr lang="ru-RU" dirty="0" smtClean="0"/>
              <a:t> </a:t>
            </a:r>
            <a:r>
              <a:rPr lang="en-US" dirty="0" smtClean="0"/>
              <a:t>Prevention of iodine deficiency </a:t>
            </a:r>
            <a:endParaRPr lang="ru-RU" dirty="0" smtClean="0"/>
          </a:p>
          <a:p>
            <a:pPr lvl="0">
              <a:buFont typeface="Wingdings" pitchFamily="2" charset="2"/>
              <a:buChar char="Ø"/>
            </a:pPr>
            <a:r>
              <a:rPr lang="ru-RU" dirty="0" smtClean="0"/>
              <a:t> </a:t>
            </a:r>
            <a:r>
              <a:rPr lang="en-US" dirty="0" smtClean="0"/>
              <a:t>Improves function of gastrointestinal tract</a:t>
            </a:r>
            <a:endParaRPr lang="ru-RU" dirty="0" smtClean="0"/>
          </a:p>
          <a:p>
            <a:pPr lvl="0">
              <a:buFont typeface="Wingdings" pitchFamily="2" charset="2"/>
              <a:buChar char="Ø"/>
            </a:pPr>
            <a:r>
              <a:rPr lang="ru-RU" dirty="0" smtClean="0"/>
              <a:t> </a:t>
            </a:r>
            <a:r>
              <a:rPr lang="en-US" dirty="0" smtClean="0"/>
              <a:t>Helps strengthen immunity system; increases body's resistance to acute and chronic diseases, high physical loads and stresses.</a:t>
            </a:r>
            <a:endParaRPr lang="ru-RU" dirty="0" smtClean="0"/>
          </a:p>
          <a:p>
            <a:pPr lvl="0">
              <a:buFont typeface="Wingdings" pitchFamily="2" charset="2"/>
              <a:buChar char="Ø"/>
            </a:pPr>
            <a:r>
              <a:rPr lang="ru-RU" dirty="0" smtClean="0"/>
              <a:t> </a:t>
            </a:r>
            <a:r>
              <a:rPr lang="en-US" dirty="0" smtClean="0"/>
              <a:t>Improves skin condition </a:t>
            </a:r>
            <a:endParaRPr lang="ru-RU" dirty="0"/>
          </a:p>
        </p:txBody>
      </p:sp>
      <p:pic>
        <p:nvPicPr>
          <p:cNvPr id="43013" name="Picture 5" descr="D:\Индия\хлам\111_16.jpg"/>
          <p:cNvPicPr>
            <a:picLocks noChangeAspect="1" noChangeArrowheads="1"/>
          </p:cNvPicPr>
          <p:nvPr/>
        </p:nvPicPr>
        <p:blipFill>
          <a:blip r:embed="rId4" cstate="print"/>
          <a:srcRect l="15748"/>
          <a:stretch>
            <a:fillRect/>
          </a:stretch>
        </p:blipFill>
        <p:spPr bwMode="auto">
          <a:xfrm>
            <a:off x="2915816" y="980728"/>
            <a:ext cx="2157090" cy="1440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brand clym.png"/>
          <p:cNvPicPr>
            <a:picLocks noChangeAspect="1"/>
          </p:cNvPicPr>
          <p:nvPr/>
        </p:nvPicPr>
        <p:blipFill>
          <a:blip r:embed="rId5" cstate="print"/>
          <a:stretch>
            <a:fillRect/>
          </a:stretch>
        </p:blipFill>
        <p:spPr>
          <a:xfrm>
            <a:off x="8715191" y="0"/>
            <a:ext cx="428809" cy="428809"/>
          </a:xfrm>
          <a:prstGeom prst="rect">
            <a:avLst/>
          </a:prstGeom>
        </p:spPr>
      </p:pic>
      <p:pic>
        <p:nvPicPr>
          <p:cNvPr id="10" name="Picture 9" descr="Green star.jpg"/>
          <p:cNvPicPr>
            <a:picLocks noChangeAspect="1"/>
          </p:cNvPicPr>
          <p:nvPr/>
        </p:nvPicPr>
        <p:blipFill>
          <a:blip r:embed="rId6"/>
          <a:stretch>
            <a:fillRect/>
          </a:stretch>
        </p:blipFill>
        <p:spPr>
          <a:xfrm>
            <a:off x="7143768" y="2714620"/>
            <a:ext cx="1716461" cy="296702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220072" y="1844824"/>
            <a:ext cx="3468963" cy="584775"/>
          </a:xfrm>
          <a:prstGeom prst="rect">
            <a:avLst/>
          </a:prstGeom>
          <a:noFill/>
        </p:spPr>
        <p:txBody>
          <a:bodyPr wrap="none" rtlCol="0">
            <a:spAutoFit/>
          </a:bodyPr>
          <a:lstStyle/>
          <a:p>
            <a:r>
              <a:rPr lang="en-HK" sz="4800" b="1" baseline="30000" dirty="0" smtClean="0">
                <a:latin typeface="Arial" pitchFamily="34" charset="0"/>
                <a:cs typeface="Arial" pitchFamily="34" charset="0"/>
              </a:rPr>
              <a:t>DAILY SUPPORT</a:t>
            </a:r>
            <a:endParaRPr lang="ru-RU" sz="4800" b="1" baseline="30000" dirty="0" smtClean="0">
              <a:latin typeface="Arial" pitchFamily="34" charset="0"/>
              <a:cs typeface="Arial" pitchFamily="34" charset="0"/>
            </a:endParaRPr>
          </a:p>
        </p:txBody>
      </p:sp>
      <p:pic>
        <p:nvPicPr>
          <p:cNvPr id="41986" name="Picture 2" descr="D:\Индия\хлам\toxins.jpg"/>
          <p:cNvPicPr>
            <a:picLocks noChangeAspect="1" noChangeArrowheads="1"/>
          </p:cNvPicPr>
          <p:nvPr/>
        </p:nvPicPr>
        <p:blipFill>
          <a:blip r:embed="rId2" cstate="print"/>
          <a:srcRect/>
          <a:stretch>
            <a:fillRect/>
          </a:stretch>
        </p:blipFill>
        <p:spPr bwMode="auto">
          <a:xfrm>
            <a:off x="395536" y="1052736"/>
            <a:ext cx="1720558" cy="1392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179512" y="2500306"/>
            <a:ext cx="8107264" cy="3693319"/>
          </a:xfrm>
          <a:prstGeom prst="rect">
            <a:avLst/>
          </a:prstGeom>
          <a:noFill/>
        </p:spPr>
        <p:txBody>
          <a:bodyPr wrap="square" rtlCol="0">
            <a:spAutoFit/>
          </a:bodyPr>
          <a:lstStyle/>
          <a:p>
            <a:r>
              <a:rPr lang="en-US" b="1" dirty="0" smtClean="0">
                <a:solidFill>
                  <a:srgbClr val="00B050"/>
                </a:solidFill>
              </a:rPr>
              <a:t>TOXFIGHTER ACTIVE </a:t>
            </a:r>
            <a:r>
              <a:rPr lang="en-US" dirty="0" smtClean="0"/>
              <a:t>is a universal </a:t>
            </a:r>
            <a:r>
              <a:rPr lang="en-US" dirty="0" err="1" smtClean="0"/>
              <a:t>enterosorbent</a:t>
            </a:r>
            <a:r>
              <a:rPr lang="en-US" dirty="0" smtClean="0"/>
              <a:t>, which is made on the basis of plant components, that helps to neutralize the effect of toxins and by products of metabolism. Apple pectin has astringent and wraparound effect, and protects mucosa of gastrointestinal track. </a:t>
            </a:r>
            <a:r>
              <a:rPr lang="en-US" dirty="0" err="1" smtClean="0"/>
              <a:t>Papain</a:t>
            </a:r>
            <a:r>
              <a:rPr lang="en-US" dirty="0" smtClean="0"/>
              <a:t> enzyme helps more to completely digest food and improves digestive processes. </a:t>
            </a:r>
            <a:r>
              <a:rPr lang="en-US" dirty="0" err="1" smtClean="0"/>
              <a:t>Spirulina</a:t>
            </a:r>
            <a:r>
              <a:rPr lang="en-US" dirty="0" smtClean="0"/>
              <a:t> and </a:t>
            </a:r>
            <a:r>
              <a:rPr lang="en-US" dirty="0" err="1" smtClean="0"/>
              <a:t>inulin</a:t>
            </a:r>
            <a:r>
              <a:rPr lang="en-US" dirty="0" smtClean="0"/>
              <a:t> help remove toxins from</a:t>
            </a:r>
          </a:p>
          <a:p>
            <a:r>
              <a:rPr lang="en-US" dirty="0" smtClean="0"/>
              <a:t> the body and provide necessary balance. </a:t>
            </a:r>
            <a:endParaRPr lang="ru-RU" dirty="0" smtClean="0"/>
          </a:p>
          <a:p>
            <a:r>
              <a:rPr lang="en-US" i="1" dirty="0" smtClean="0">
                <a:solidFill>
                  <a:srgbClr val="00B050"/>
                </a:solidFill>
              </a:rPr>
              <a:t>Body cleansing program should be performed 1-2 times in a year. </a:t>
            </a:r>
            <a:endParaRPr lang="ru-RU" dirty="0" smtClean="0">
              <a:solidFill>
                <a:srgbClr val="00B050"/>
              </a:solidFill>
            </a:endParaRPr>
          </a:p>
          <a:p>
            <a:pPr fontAlgn="base"/>
            <a:r>
              <a:rPr lang="en-US" dirty="0" smtClean="0"/>
              <a:t>* Reduces toxic loads in the body</a:t>
            </a:r>
            <a:endParaRPr lang="ru-RU" dirty="0" smtClean="0"/>
          </a:p>
          <a:p>
            <a:pPr fontAlgn="base">
              <a:buFont typeface="Arial" charset="0"/>
              <a:buChar char="•"/>
            </a:pPr>
            <a:r>
              <a:rPr lang="en-US" dirty="0" smtClean="0"/>
              <a:t>Improves functional state of gastrointestinal tract, liver and </a:t>
            </a:r>
          </a:p>
          <a:p>
            <a:pPr fontAlgn="base"/>
            <a:r>
              <a:rPr lang="en-US" dirty="0" smtClean="0"/>
              <a:t>pancreas. </a:t>
            </a:r>
            <a:endParaRPr lang="ru-RU" dirty="0" smtClean="0"/>
          </a:p>
          <a:p>
            <a:pPr fontAlgn="base"/>
            <a:r>
              <a:rPr lang="en-US" dirty="0" smtClean="0"/>
              <a:t>* help to correct metabolic processes in body</a:t>
            </a:r>
            <a:endParaRPr lang="ru-RU" dirty="0" smtClean="0"/>
          </a:p>
          <a:p>
            <a:pPr fontAlgn="base">
              <a:buFont typeface="Arial" charset="0"/>
              <a:buChar char="•"/>
            </a:pPr>
            <a:r>
              <a:rPr lang="en-US" dirty="0" smtClean="0"/>
              <a:t>Is recommended for the people, who live under adverse </a:t>
            </a:r>
          </a:p>
          <a:p>
            <a:pPr fontAlgn="base"/>
            <a:r>
              <a:rPr lang="en-US" dirty="0" smtClean="0"/>
              <a:t>environmental conditions</a:t>
            </a:r>
            <a:endParaRPr lang="ru-RU" dirty="0"/>
          </a:p>
        </p:txBody>
      </p:sp>
      <p:pic>
        <p:nvPicPr>
          <p:cNvPr id="41987" name="Picture 3" descr="D:\Индия\хлам\fon-listya-rasteniya-22739.jpg"/>
          <p:cNvPicPr>
            <a:picLocks noChangeAspect="1" noChangeArrowheads="1"/>
          </p:cNvPicPr>
          <p:nvPr/>
        </p:nvPicPr>
        <p:blipFill>
          <a:blip r:embed="rId3" cstate="print"/>
          <a:srcRect r="13360"/>
          <a:stretch>
            <a:fillRect/>
          </a:stretch>
        </p:blipFill>
        <p:spPr bwMode="auto">
          <a:xfrm>
            <a:off x="2339753" y="1056742"/>
            <a:ext cx="2262807" cy="1436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brand clym.png"/>
          <p:cNvPicPr>
            <a:picLocks noChangeAspect="1"/>
          </p:cNvPicPr>
          <p:nvPr/>
        </p:nvPicPr>
        <p:blipFill>
          <a:blip r:embed="rId4" cstate="print"/>
          <a:stretch>
            <a:fillRect/>
          </a:stretch>
        </p:blipFill>
        <p:spPr>
          <a:xfrm>
            <a:off x="8715191" y="0"/>
            <a:ext cx="428809" cy="428809"/>
          </a:xfrm>
          <a:prstGeom prst="rect">
            <a:avLst/>
          </a:prstGeom>
        </p:spPr>
      </p:pic>
      <p:pic>
        <p:nvPicPr>
          <p:cNvPr id="10" name="Picture 9" descr="tox.jpg"/>
          <p:cNvPicPr>
            <a:picLocks noChangeAspect="1"/>
          </p:cNvPicPr>
          <p:nvPr/>
        </p:nvPicPr>
        <p:blipFill>
          <a:blip r:embed="rId5"/>
          <a:stretch>
            <a:fillRect/>
          </a:stretch>
        </p:blipFill>
        <p:spPr>
          <a:xfrm>
            <a:off x="6500826" y="4000504"/>
            <a:ext cx="2428860" cy="2161686"/>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423517" y="1988840"/>
            <a:ext cx="3468963" cy="584775"/>
          </a:xfrm>
          <a:prstGeom prst="rect">
            <a:avLst/>
          </a:prstGeom>
          <a:noFill/>
        </p:spPr>
        <p:txBody>
          <a:bodyPr wrap="none" rtlCol="0">
            <a:spAutoFit/>
          </a:bodyPr>
          <a:lstStyle/>
          <a:p>
            <a:r>
              <a:rPr lang="en-HK" sz="4800" b="1" baseline="30000" dirty="0" smtClean="0">
                <a:latin typeface="Arial" pitchFamily="34" charset="0"/>
                <a:cs typeface="Arial" pitchFamily="34" charset="0"/>
              </a:rPr>
              <a:t>DAILY SUPPORT</a:t>
            </a:r>
            <a:endParaRPr lang="ru-RU" sz="4800" b="1" baseline="30000" dirty="0" smtClean="0">
              <a:latin typeface="Arial" pitchFamily="34" charset="0"/>
              <a:cs typeface="Arial" pitchFamily="34" charset="0"/>
            </a:endParaRPr>
          </a:p>
        </p:txBody>
      </p:sp>
      <p:sp>
        <p:nvSpPr>
          <p:cNvPr id="12" name="TextBox 11"/>
          <p:cNvSpPr txBox="1"/>
          <p:nvPr/>
        </p:nvSpPr>
        <p:spPr>
          <a:xfrm>
            <a:off x="251520" y="2348880"/>
            <a:ext cx="5688632" cy="4524315"/>
          </a:xfrm>
          <a:prstGeom prst="rect">
            <a:avLst/>
          </a:prstGeom>
          <a:noFill/>
        </p:spPr>
        <p:txBody>
          <a:bodyPr wrap="square" rtlCol="0">
            <a:spAutoFit/>
          </a:bodyPr>
          <a:lstStyle/>
          <a:p>
            <a:r>
              <a:rPr lang="en-US" b="1" dirty="0" smtClean="0"/>
              <a:t> </a:t>
            </a:r>
            <a:endParaRPr lang="ru-RU" dirty="0" smtClean="0"/>
          </a:p>
          <a:p>
            <a:r>
              <a:rPr lang="en-US" dirty="0" smtClean="0"/>
              <a:t>Enzymes speed up chemical reactions, improves splitting of fats, carbohydrates and proteins for the purpose of maximum digestion, optimizes anti-inflammatory response of body, has immune </a:t>
            </a:r>
            <a:r>
              <a:rPr lang="en-US" dirty="0" err="1" smtClean="0"/>
              <a:t>modulative</a:t>
            </a:r>
            <a:r>
              <a:rPr lang="en-US" dirty="0" smtClean="0"/>
              <a:t> effect, controls respiration and circulation processes. Zinc activates enzyme actions and protects against hypoxia. </a:t>
            </a:r>
          </a:p>
          <a:p>
            <a:r>
              <a:rPr lang="en-US" dirty="0" smtClean="0"/>
              <a:t>Echinacea and licorice enhance immune </a:t>
            </a:r>
            <a:r>
              <a:rPr lang="en-US" dirty="0" err="1" smtClean="0"/>
              <a:t>modulative</a:t>
            </a:r>
            <a:r>
              <a:rPr lang="en-US" dirty="0" smtClean="0"/>
              <a:t> </a:t>
            </a:r>
          </a:p>
          <a:p>
            <a:r>
              <a:rPr lang="en-US" dirty="0" smtClean="0"/>
              <a:t>effect, antibacterial and anti-inflammatory effects of </a:t>
            </a:r>
          </a:p>
          <a:p>
            <a:r>
              <a:rPr lang="en-US" dirty="0" smtClean="0"/>
              <a:t>The enzymes.</a:t>
            </a:r>
            <a:endParaRPr lang="ru-RU" dirty="0" smtClean="0"/>
          </a:p>
          <a:p>
            <a:r>
              <a:rPr lang="en-US" dirty="0" smtClean="0"/>
              <a:t> </a:t>
            </a:r>
            <a:endParaRPr lang="ru-RU" dirty="0" smtClean="0"/>
          </a:p>
          <a:p>
            <a:pPr lvl="0">
              <a:buFont typeface="Wingdings" pitchFamily="2" charset="2"/>
              <a:buChar char="Ø"/>
            </a:pPr>
            <a:r>
              <a:rPr lang="ru-RU" dirty="0" smtClean="0"/>
              <a:t> </a:t>
            </a:r>
            <a:r>
              <a:rPr lang="en-US" dirty="0" smtClean="0"/>
              <a:t>Helps more to completely digest food.</a:t>
            </a:r>
            <a:endParaRPr lang="ru-RU" dirty="0" smtClean="0"/>
          </a:p>
          <a:p>
            <a:pPr lvl="0">
              <a:buFont typeface="Wingdings" pitchFamily="2" charset="2"/>
              <a:buChar char="Ø"/>
            </a:pPr>
            <a:r>
              <a:rPr lang="ru-RU" dirty="0" smtClean="0"/>
              <a:t> </a:t>
            </a:r>
            <a:r>
              <a:rPr lang="en-US" dirty="0" smtClean="0"/>
              <a:t>Speeds up removal of toxins from the body.</a:t>
            </a:r>
            <a:endParaRPr lang="ru-RU" dirty="0" smtClean="0"/>
          </a:p>
          <a:p>
            <a:pPr lvl="0">
              <a:buFont typeface="Wingdings" pitchFamily="2" charset="2"/>
              <a:buChar char="Ø"/>
            </a:pPr>
            <a:r>
              <a:rPr lang="ru-RU" dirty="0" smtClean="0"/>
              <a:t> </a:t>
            </a:r>
            <a:r>
              <a:rPr lang="en-US" dirty="0" smtClean="0"/>
              <a:t>Activates anti-inflammatory response of body.</a:t>
            </a:r>
            <a:endParaRPr lang="ru-RU" dirty="0" smtClean="0"/>
          </a:p>
          <a:p>
            <a:pPr lvl="0">
              <a:buFont typeface="Wingdings" pitchFamily="2" charset="2"/>
              <a:buChar char="Ø"/>
            </a:pPr>
            <a:r>
              <a:rPr lang="ru-RU" dirty="0" smtClean="0"/>
              <a:t> </a:t>
            </a:r>
            <a:r>
              <a:rPr lang="en-US" dirty="0" smtClean="0"/>
              <a:t>Increases the immunity and protects from oxidative stress</a:t>
            </a:r>
            <a:endParaRPr lang="ru-RU" dirty="0"/>
          </a:p>
        </p:txBody>
      </p:sp>
      <p:pic>
        <p:nvPicPr>
          <p:cNvPr id="16386" name="Picture 2" descr="D:\Индия\хлам\shutterstock_100348346.jpg"/>
          <p:cNvPicPr>
            <a:picLocks noChangeAspect="1" noChangeArrowheads="1"/>
          </p:cNvPicPr>
          <p:nvPr/>
        </p:nvPicPr>
        <p:blipFill>
          <a:blip r:embed="rId2" cstate="print"/>
          <a:srcRect/>
          <a:stretch>
            <a:fillRect/>
          </a:stretch>
        </p:blipFill>
        <p:spPr bwMode="auto">
          <a:xfrm>
            <a:off x="397696" y="1052736"/>
            <a:ext cx="2230088" cy="13681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387" name="Picture 3" descr="D:\Индия\хлам\bace2.jpg"/>
          <p:cNvPicPr>
            <a:picLocks noChangeAspect="1" noChangeArrowheads="1"/>
          </p:cNvPicPr>
          <p:nvPr/>
        </p:nvPicPr>
        <p:blipFill>
          <a:blip r:embed="rId3" cstate="print"/>
          <a:srcRect l="12598" r="12598"/>
          <a:stretch>
            <a:fillRect/>
          </a:stretch>
        </p:blipFill>
        <p:spPr bwMode="auto">
          <a:xfrm>
            <a:off x="2843808" y="1052736"/>
            <a:ext cx="2046843" cy="13681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brand clym.png"/>
          <p:cNvPicPr>
            <a:picLocks noChangeAspect="1"/>
          </p:cNvPicPr>
          <p:nvPr/>
        </p:nvPicPr>
        <p:blipFill>
          <a:blip r:embed="rId4" cstate="print"/>
          <a:stretch>
            <a:fillRect/>
          </a:stretch>
        </p:blipFill>
        <p:spPr>
          <a:xfrm>
            <a:off x="8715191" y="0"/>
            <a:ext cx="428809" cy="428809"/>
          </a:xfrm>
          <a:prstGeom prst="rect">
            <a:avLst/>
          </a:prstGeom>
        </p:spPr>
      </p:pic>
      <p:pic>
        <p:nvPicPr>
          <p:cNvPr id="10" name="Picture 9" descr="enzyme.png"/>
          <p:cNvPicPr>
            <a:picLocks noChangeAspect="1"/>
          </p:cNvPicPr>
          <p:nvPr/>
        </p:nvPicPr>
        <p:blipFill>
          <a:blip r:embed="rId5"/>
          <a:stretch>
            <a:fillRect/>
          </a:stretch>
        </p:blipFill>
        <p:spPr>
          <a:xfrm>
            <a:off x="5381944" y="3571876"/>
            <a:ext cx="3762056" cy="276340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508104" y="2276872"/>
            <a:ext cx="3468963" cy="584775"/>
          </a:xfrm>
          <a:prstGeom prst="rect">
            <a:avLst/>
          </a:prstGeom>
          <a:noFill/>
        </p:spPr>
        <p:txBody>
          <a:bodyPr wrap="none" rtlCol="0">
            <a:spAutoFit/>
          </a:bodyPr>
          <a:lstStyle/>
          <a:p>
            <a:r>
              <a:rPr lang="en-HK" sz="4800" b="1" baseline="30000" dirty="0" smtClean="0">
                <a:latin typeface="Arial" pitchFamily="34" charset="0"/>
                <a:cs typeface="Arial" pitchFamily="34" charset="0"/>
              </a:rPr>
              <a:t>DAILY SUPPORT</a:t>
            </a:r>
            <a:endParaRPr lang="ru-RU" sz="4800" b="1" baseline="30000" dirty="0" smtClean="0">
              <a:latin typeface="Arial" pitchFamily="34" charset="0"/>
              <a:cs typeface="Arial" pitchFamily="34" charset="0"/>
            </a:endParaRPr>
          </a:p>
        </p:txBody>
      </p:sp>
      <p:sp>
        <p:nvSpPr>
          <p:cNvPr id="11" name="TextBox 10"/>
          <p:cNvSpPr txBox="1"/>
          <p:nvPr/>
        </p:nvSpPr>
        <p:spPr>
          <a:xfrm>
            <a:off x="251520" y="2904033"/>
            <a:ext cx="6336704" cy="3416320"/>
          </a:xfrm>
          <a:prstGeom prst="rect">
            <a:avLst/>
          </a:prstGeom>
          <a:noFill/>
        </p:spPr>
        <p:txBody>
          <a:bodyPr wrap="square" rtlCol="0">
            <a:spAutoFit/>
          </a:bodyPr>
          <a:lstStyle/>
          <a:p>
            <a:r>
              <a:rPr lang="en-US" b="1" dirty="0" smtClean="0">
                <a:solidFill>
                  <a:srgbClr val="00B050"/>
                </a:solidFill>
              </a:rPr>
              <a:t>NOVOMEGIN</a:t>
            </a:r>
            <a:r>
              <a:rPr lang="en-US" dirty="0" smtClean="0"/>
              <a:t> is a source of polyunsaturated fatty acids, deficiency of which can adversely affect health status. Polyunsaturated fatty acids help to maintain a healthy cholesterol level, blood circulation and natural anti-inflammatory mechanisms of the body.</a:t>
            </a:r>
            <a:r>
              <a:rPr lang="ru-RU" dirty="0" smtClean="0"/>
              <a:t> </a:t>
            </a:r>
            <a:r>
              <a:rPr lang="en-US" dirty="0" err="1" smtClean="0"/>
              <a:t>Novomegin</a:t>
            </a:r>
            <a:r>
              <a:rPr lang="en-US" dirty="0" smtClean="0"/>
              <a:t> bioactive complex’s formulation is strengthened with quercetin and </a:t>
            </a:r>
            <a:r>
              <a:rPr lang="en-US" dirty="0" err="1" smtClean="0"/>
              <a:t>lipoic</a:t>
            </a:r>
            <a:r>
              <a:rPr lang="en-US" dirty="0" smtClean="0"/>
              <a:t> acid. Quercetin reduces vascular permeability and increases their elasticity. </a:t>
            </a:r>
            <a:r>
              <a:rPr lang="en-US" dirty="0" err="1" smtClean="0"/>
              <a:t>Lipoic</a:t>
            </a:r>
            <a:r>
              <a:rPr lang="en-US" dirty="0" smtClean="0"/>
              <a:t> acid has a high antioxidant effect and improves energy production in body. </a:t>
            </a:r>
            <a:endParaRPr lang="ru-RU" dirty="0" smtClean="0"/>
          </a:p>
          <a:p>
            <a:endParaRPr lang="ru-RU" dirty="0" smtClean="0"/>
          </a:p>
          <a:p>
            <a:pPr>
              <a:buFont typeface="Wingdings" pitchFamily="2" charset="2"/>
              <a:buChar char="Ø"/>
            </a:pPr>
            <a:r>
              <a:rPr lang="ru-RU" dirty="0" smtClean="0"/>
              <a:t> </a:t>
            </a:r>
            <a:r>
              <a:rPr lang="en-US" dirty="0" smtClean="0"/>
              <a:t>Strengthens vessels</a:t>
            </a:r>
          </a:p>
          <a:p>
            <a:pPr>
              <a:buFont typeface="Wingdings" pitchFamily="2" charset="2"/>
              <a:buChar char="Ø"/>
            </a:pPr>
            <a:r>
              <a:rPr lang="ru-RU" dirty="0" smtClean="0"/>
              <a:t> </a:t>
            </a:r>
            <a:r>
              <a:rPr lang="en-US" dirty="0" smtClean="0"/>
              <a:t>Prevents atherosclerosis</a:t>
            </a:r>
          </a:p>
          <a:p>
            <a:pPr>
              <a:buFont typeface="Wingdings" pitchFamily="2" charset="2"/>
              <a:buChar char="Ø"/>
            </a:pPr>
            <a:r>
              <a:rPr lang="ru-RU" dirty="0" smtClean="0"/>
              <a:t> </a:t>
            </a:r>
            <a:r>
              <a:rPr lang="en-US" dirty="0" smtClean="0"/>
              <a:t>Increases body energy reserve</a:t>
            </a:r>
            <a:endParaRPr lang="ru-RU" dirty="0"/>
          </a:p>
        </p:txBody>
      </p:sp>
      <p:pic>
        <p:nvPicPr>
          <p:cNvPr id="40962" name="Picture 2" descr="D:\Индия\хлам\essencialnye-zhiry.jpg"/>
          <p:cNvPicPr>
            <a:picLocks noChangeAspect="1" noChangeArrowheads="1"/>
          </p:cNvPicPr>
          <p:nvPr/>
        </p:nvPicPr>
        <p:blipFill>
          <a:blip r:embed="rId2" cstate="print"/>
          <a:srcRect/>
          <a:stretch>
            <a:fillRect/>
          </a:stretch>
        </p:blipFill>
        <p:spPr bwMode="auto">
          <a:xfrm>
            <a:off x="395536" y="1138460"/>
            <a:ext cx="1944216" cy="1570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63" name="Picture 3" descr="D:\Индия\хлам\gesunder-aktiver-mannläufer-der-tropischen-park-läuft-51612686.jpg"/>
          <p:cNvPicPr>
            <a:picLocks noChangeAspect="1" noChangeArrowheads="1"/>
          </p:cNvPicPr>
          <p:nvPr/>
        </p:nvPicPr>
        <p:blipFill>
          <a:blip r:embed="rId3" cstate="print"/>
          <a:srcRect/>
          <a:stretch>
            <a:fillRect/>
          </a:stretch>
        </p:blipFill>
        <p:spPr bwMode="auto">
          <a:xfrm>
            <a:off x="2555776" y="1124743"/>
            <a:ext cx="2378843" cy="15841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brand clym.png"/>
          <p:cNvPicPr>
            <a:picLocks noChangeAspect="1"/>
          </p:cNvPicPr>
          <p:nvPr/>
        </p:nvPicPr>
        <p:blipFill>
          <a:blip r:embed="rId4" cstate="print"/>
          <a:stretch>
            <a:fillRect/>
          </a:stretch>
        </p:blipFill>
        <p:spPr>
          <a:xfrm>
            <a:off x="8715191" y="0"/>
            <a:ext cx="428809" cy="428809"/>
          </a:xfrm>
          <a:prstGeom prst="rect">
            <a:avLst/>
          </a:prstGeom>
        </p:spPr>
      </p:pic>
      <p:pic>
        <p:nvPicPr>
          <p:cNvPr id="12" name="Picture 11" descr="novomegin.jpg"/>
          <p:cNvPicPr>
            <a:picLocks noChangeAspect="1"/>
          </p:cNvPicPr>
          <p:nvPr/>
        </p:nvPicPr>
        <p:blipFill>
          <a:blip r:embed="rId5"/>
          <a:stretch>
            <a:fillRect/>
          </a:stretch>
        </p:blipFill>
        <p:spPr>
          <a:xfrm>
            <a:off x="6095997" y="4779816"/>
            <a:ext cx="3048003" cy="207818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1520" y="2760017"/>
            <a:ext cx="6336704" cy="3693319"/>
          </a:xfrm>
          <a:prstGeom prst="rect">
            <a:avLst/>
          </a:prstGeom>
          <a:noFill/>
        </p:spPr>
        <p:txBody>
          <a:bodyPr wrap="square" rtlCol="0">
            <a:spAutoFit/>
          </a:bodyPr>
          <a:lstStyle/>
          <a:p>
            <a:r>
              <a:rPr lang="en-US" dirty="0" smtClean="0"/>
              <a:t> Taking </a:t>
            </a:r>
            <a:r>
              <a:rPr lang="en-US" b="1" dirty="0" smtClean="0">
                <a:solidFill>
                  <a:srgbClr val="00642D"/>
                </a:solidFill>
              </a:rPr>
              <a:t>DISCOVERY UNI</a:t>
            </a:r>
            <a:r>
              <a:rPr lang="en-US" dirty="0" smtClean="0">
                <a:solidFill>
                  <a:srgbClr val="00642D"/>
                </a:solidFill>
              </a:rPr>
              <a:t> </a:t>
            </a:r>
            <a:r>
              <a:rPr lang="en-US" dirty="0" smtClean="0"/>
              <a:t>bioactive complex helps reduce </a:t>
            </a:r>
            <a:r>
              <a:rPr lang="ru-RU" dirty="0" smtClean="0"/>
              <a:t>the </a:t>
            </a:r>
            <a:r>
              <a:rPr lang="ru-RU" dirty="0" err="1" smtClean="0"/>
              <a:t>consequences</a:t>
            </a:r>
            <a:r>
              <a:rPr lang="ru-RU" dirty="0" smtClean="0"/>
              <a:t> </a:t>
            </a:r>
            <a:r>
              <a:rPr lang="ru-RU" dirty="0" err="1" smtClean="0"/>
              <a:t>of</a:t>
            </a:r>
            <a:r>
              <a:rPr lang="ru-RU" dirty="0" smtClean="0"/>
              <a:t> </a:t>
            </a:r>
            <a:r>
              <a:rPr lang="ru-RU" dirty="0" err="1" smtClean="0"/>
              <a:t>malnutrition</a:t>
            </a:r>
            <a:r>
              <a:rPr lang="ru-RU" dirty="0" smtClean="0"/>
              <a:t>, </a:t>
            </a:r>
            <a:r>
              <a:rPr lang="ru-RU" dirty="0" err="1" smtClean="0"/>
              <a:t>adverse</a:t>
            </a:r>
            <a:r>
              <a:rPr lang="ru-RU" dirty="0" smtClean="0"/>
              <a:t> </a:t>
            </a:r>
            <a:r>
              <a:rPr lang="ru-RU" dirty="0" err="1" smtClean="0"/>
              <a:t>environmental</a:t>
            </a:r>
            <a:r>
              <a:rPr lang="ru-RU" dirty="0" smtClean="0"/>
              <a:t> </a:t>
            </a:r>
            <a:r>
              <a:rPr lang="ru-RU" dirty="0" err="1" smtClean="0"/>
              <a:t>conditions</a:t>
            </a:r>
            <a:r>
              <a:rPr lang="ru-RU" dirty="0" smtClean="0"/>
              <a:t>, </a:t>
            </a:r>
            <a:r>
              <a:rPr lang="ru-RU" dirty="0" err="1" smtClean="0"/>
              <a:t>reduce</a:t>
            </a:r>
            <a:r>
              <a:rPr lang="ru-RU" dirty="0" smtClean="0"/>
              <a:t> </a:t>
            </a:r>
            <a:r>
              <a:rPr lang="ru-RU" dirty="0" err="1" smtClean="0"/>
              <a:t>chronic</a:t>
            </a:r>
            <a:r>
              <a:rPr lang="ru-RU" dirty="0" smtClean="0"/>
              <a:t> </a:t>
            </a:r>
            <a:r>
              <a:rPr lang="ru-RU" dirty="0" err="1" smtClean="0"/>
              <a:t>fatigue</a:t>
            </a:r>
            <a:r>
              <a:rPr lang="ru-RU" dirty="0" smtClean="0"/>
              <a:t>, </a:t>
            </a:r>
            <a:r>
              <a:rPr lang="ru-RU" dirty="0" err="1" smtClean="0"/>
              <a:t>and</a:t>
            </a:r>
            <a:r>
              <a:rPr lang="ru-RU" dirty="0" smtClean="0"/>
              <a:t> </a:t>
            </a:r>
            <a:r>
              <a:rPr lang="ru-RU" dirty="0" err="1" smtClean="0"/>
              <a:t>support</a:t>
            </a:r>
            <a:r>
              <a:rPr lang="ru-RU" dirty="0" smtClean="0"/>
              <a:t> </a:t>
            </a:r>
            <a:r>
              <a:rPr lang="ru-RU" dirty="0" err="1" smtClean="0"/>
              <a:t>the</a:t>
            </a:r>
            <a:r>
              <a:rPr lang="ru-RU" dirty="0" smtClean="0"/>
              <a:t> </a:t>
            </a:r>
            <a:r>
              <a:rPr lang="ru-RU" dirty="0" err="1" smtClean="0"/>
              <a:t>functions</a:t>
            </a:r>
            <a:r>
              <a:rPr lang="ru-RU" dirty="0" smtClean="0"/>
              <a:t> </a:t>
            </a:r>
            <a:r>
              <a:rPr lang="ru-RU" dirty="0" err="1" smtClean="0"/>
              <a:t>of</a:t>
            </a:r>
            <a:r>
              <a:rPr lang="ru-RU" dirty="0" smtClean="0"/>
              <a:t> </a:t>
            </a:r>
            <a:r>
              <a:rPr lang="ru-RU" dirty="0" err="1" smtClean="0"/>
              <a:t>immune</a:t>
            </a:r>
            <a:r>
              <a:rPr lang="ru-RU" dirty="0" smtClean="0"/>
              <a:t> </a:t>
            </a:r>
            <a:r>
              <a:rPr lang="ru-RU" dirty="0" err="1" smtClean="0"/>
              <a:t>system</a:t>
            </a:r>
            <a:r>
              <a:rPr lang="ru-RU" dirty="0" smtClean="0"/>
              <a:t>. </a:t>
            </a:r>
            <a:r>
              <a:rPr lang="ru-RU" dirty="0" err="1" smtClean="0"/>
              <a:t>Vitamins</a:t>
            </a:r>
            <a:r>
              <a:rPr lang="ru-RU" dirty="0" smtClean="0"/>
              <a:t> </a:t>
            </a:r>
            <a:r>
              <a:rPr lang="ru-RU" dirty="0" err="1" smtClean="0"/>
              <a:t>are</a:t>
            </a:r>
            <a:r>
              <a:rPr lang="ru-RU" dirty="0" smtClean="0"/>
              <a:t> the </a:t>
            </a:r>
            <a:r>
              <a:rPr lang="ru-RU" dirty="0" err="1" smtClean="0"/>
              <a:t>essential</a:t>
            </a:r>
            <a:r>
              <a:rPr lang="ru-RU" dirty="0" smtClean="0"/>
              <a:t> </a:t>
            </a:r>
            <a:r>
              <a:rPr lang="ru-RU" dirty="0" err="1" smtClean="0"/>
              <a:t>part</a:t>
            </a:r>
            <a:r>
              <a:rPr lang="ru-RU" dirty="0" smtClean="0"/>
              <a:t> </a:t>
            </a:r>
            <a:r>
              <a:rPr lang="ru-RU" dirty="0" err="1" smtClean="0"/>
              <a:t>of</a:t>
            </a:r>
            <a:r>
              <a:rPr lang="ru-RU" dirty="0" smtClean="0"/>
              <a:t> </a:t>
            </a:r>
            <a:r>
              <a:rPr lang="ru-RU" dirty="0" err="1" smtClean="0"/>
              <a:t>human</a:t>
            </a:r>
            <a:r>
              <a:rPr lang="ru-RU" dirty="0" smtClean="0"/>
              <a:t> </a:t>
            </a:r>
            <a:r>
              <a:rPr lang="ru-RU" dirty="0" err="1" smtClean="0"/>
              <a:t>nutrition</a:t>
            </a:r>
            <a:r>
              <a:rPr lang="ru-RU" dirty="0" smtClean="0"/>
              <a:t>. </a:t>
            </a:r>
            <a:r>
              <a:rPr lang="ru-RU" dirty="0" err="1" smtClean="0"/>
              <a:t>Human</a:t>
            </a:r>
            <a:r>
              <a:rPr lang="ru-RU" dirty="0" smtClean="0"/>
              <a:t> body </a:t>
            </a:r>
            <a:r>
              <a:rPr lang="ru-RU" dirty="0" err="1" smtClean="0"/>
              <a:t>cannot</a:t>
            </a:r>
            <a:r>
              <a:rPr lang="ru-RU" dirty="0" smtClean="0"/>
              <a:t> </a:t>
            </a:r>
            <a:r>
              <a:rPr lang="ru-RU" dirty="0" err="1" smtClean="0"/>
              <a:t>synthesize</a:t>
            </a:r>
            <a:r>
              <a:rPr lang="ru-RU" dirty="0" smtClean="0"/>
              <a:t> </a:t>
            </a:r>
            <a:r>
              <a:rPr lang="ru-RU" dirty="0" err="1" smtClean="0"/>
              <a:t>vitamins</a:t>
            </a:r>
            <a:r>
              <a:rPr lang="ru-RU" dirty="0" smtClean="0"/>
              <a:t> </a:t>
            </a:r>
            <a:r>
              <a:rPr lang="ru-RU" dirty="0" err="1" smtClean="0"/>
              <a:t>independently</a:t>
            </a:r>
            <a:r>
              <a:rPr lang="ru-RU" dirty="0" smtClean="0"/>
              <a:t> </a:t>
            </a:r>
            <a:r>
              <a:rPr lang="ru-RU" dirty="0" err="1" smtClean="0"/>
              <a:t>and</a:t>
            </a:r>
            <a:r>
              <a:rPr lang="ru-RU" dirty="0" smtClean="0"/>
              <a:t> </a:t>
            </a:r>
            <a:r>
              <a:rPr lang="ru-RU" dirty="0" err="1" smtClean="0"/>
              <a:t>should</a:t>
            </a:r>
            <a:r>
              <a:rPr lang="ru-RU" dirty="0" smtClean="0"/>
              <a:t> </a:t>
            </a:r>
            <a:r>
              <a:rPr lang="ru-RU" dirty="0" err="1" smtClean="0"/>
              <a:t>receive</a:t>
            </a:r>
            <a:r>
              <a:rPr lang="ru-RU" dirty="0" smtClean="0"/>
              <a:t> </a:t>
            </a:r>
            <a:r>
              <a:rPr lang="ru-RU" dirty="0" err="1" smtClean="0"/>
              <a:t>them</a:t>
            </a:r>
            <a:r>
              <a:rPr lang="ru-RU" dirty="0" smtClean="0"/>
              <a:t> </a:t>
            </a:r>
            <a:r>
              <a:rPr lang="ru-RU" dirty="0" err="1" smtClean="0"/>
              <a:t>with</a:t>
            </a:r>
            <a:r>
              <a:rPr lang="ru-RU" dirty="0" smtClean="0"/>
              <a:t> </a:t>
            </a:r>
            <a:r>
              <a:rPr lang="ru-RU" dirty="0" err="1" smtClean="0"/>
              <a:t>food</a:t>
            </a:r>
            <a:r>
              <a:rPr lang="ru-RU" dirty="0" smtClean="0"/>
              <a:t>. </a:t>
            </a:r>
            <a:r>
              <a:rPr lang="ru-RU" dirty="0" err="1" smtClean="0"/>
              <a:t>Vitamins</a:t>
            </a:r>
            <a:r>
              <a:rPr lang="ru-RU" dirty="0" smtClean="0"/>
              <a:t> </a:t>
            </a:r>
            <a:r>
              <a:rPr lang="ru-RU" dirty="0" err="1" smtClean="0"/>
              <a:t>are</a:t>
            </a:r>
            <a:r>
              <a:rPr lang="ru-RU" dirty="0" smtClean="0"/>
              <a:t> </a:t>
            </a:r>
            <a:r>
              <a:rPr lang="ru-RU" dirty="0" err="1" smtClean="0"/>
              <a:t>taking</a:t>
            </a:r>
            <a:r>
              <a:rPr lang="ru-RU" dirty="0" smtClean="0"/>
              <a:t> </a:t>
            </a:r>
            <a:r>
              <a:rPr lang="ru-RU" dirty="0" err="1" smtClean="0"/>
              <a:t>part</a:t>
            </a:r>
            <a:r>
              <a:rPr lang="ru-RU" dirty="0" smtClean="0"/>
              <a:t> in </a:t>
            </a:r>
            <a:r>
              <a:rPr lang="ru-RU" dirty="0" err="1" smtClean="0"/>
              <a:t>a</a:t>
            </a:r>
            <a:r>
              <a:rPr lang="ru-RU" dirty="0" smtClean="0"/>
              <a:t> </a:t>
            </a:r>
            <a:r>
              <a:rPr lang="ru-RU" dirty="0" err="1" smtClean="0"/>
              <a:t>large</a:t>
            </a:r>
            <a:r>
              <a:rPr lang="ru-RU" dirty="0" smtClean="0"/>
              <a:t> </a:t>
            </a:r>
            <a:r>
              <a:rPr lang="ru-RU" dirty="0" err="1" smtClean="0"/>
              <a:t>amount</a:t>
            </a:r>
            <a:r>
              <a:rPr lang="ru-RU" dirty="0" smtClean="0"/>
              <a:t> </a:t>
            </a:r>
            <a:r>
              <a:rPr lang="ru-RU" dirty="0" err="1" smtClean="0"/>
              <a:t>of</a:t>
            </a:r>
            <a:r>
              <a:rPr lang="ru-RU" dirty="0" smtClean="0"/>
              <a:t> our body </a:t>
            </a:r>
            <a:r>
              <a:rPr lang="ru-RU" dirty="0" err="1" smtClean="0"/>
              <a:t>reactions</a:t>
            </a:r>
            <a:r>
              <a:rPr lang="ru-RU" dirty="0" smtClean="0"/>
              <a:t>, our </a:t>
            </a:r>
            <a:r>
              <a:rPr lang="ru-RU" dirty="0" err="1" smtClean="0"/>
              <a:t>organism</a:t>
            </a:r>
            <a:r>
              <a:rPr lang="ru-RU" dirty="0" smtClean="0"/>
              <a:t> </a:t>
            </a:r>
            <a:r>
              <a:rPr lang="ru-RU" dirty="0" err="1" smtClean="0"/>
              <a:t>cannot</a:t>
            </a:r>
            <a:r>
              <a:rPr lang="ru-RU" dirty="0" smtClean="0"/>
              <a:t> </a:t>
            </a:r>
            <a:r>
              <a:rPr lang="ru-RU" dirty="0" err="1" smtClean="0"/>
              <a:t>function</a:t>
            </a:r>
            <a:r>
              <a:rPr lang="ru-RU" dirty="0" smtClean="0"/>
              <a:t> </a:t>
            </a:r>
            <a:r>
              <a:rPr lang="ru-RU" dirty="0" err="1" smtClean="0"/>
              <a:t>without</a:t>
            </a:r>
            <a:r>
              <a:rPr lang="ru-RU" dirty="0" smtClean="0"/>
              <a:t> </a:t>
            </a:r>
            <a:r>
              <a:rPr lang="ru-RU" dirty="0" err="1" smtClean="0"/>
              <a:t>them</a:t>
            </a:r>
            <a:r>
              <a:rPr lang="ru-RU" dirty="0" smtClean="0"/>
              <a:t>. </a:t>
            </a:r>
            <a:r>
              <a:rPr lang="ru-RU" dirty="0" err="1" smtClean="0"/>
              <a:t>Macro</a:t>
            </a:r>
            <a:r>
              <a:rPr lang="ru-RU" dirty="0" smtClean="0"/>
              <a:t>- </a:t>
            </a:r>
            <a:r>
              <a:rPr lang="ru-RU" dirty="0" err="1" smtClean="0"/>
              <a:t>and</a:t>
            </a:r>
            <a:r>
              <a:rPr lang="ru-RU" dirty="0" smtClean="0"/>
              <a:t> microelements </a:t>
            </a:r>
            <a:r>
              <a:rPr lang="ru-RU" dirty="0" err="1" smtClean="0"/>
              <a:t>should</a:t>
            </a:r>
            <a:r>
              <a:rPr lang="ru-RU" dirty="0" smtClean="0"/>
              <a:t> </a:t>
            </a:r>
            <a:r>
              <a:rPr lang="ru-RU" dirty="0" err="1" smtClean="0"/>
              <a:t>be</a:t>
            </a:r>
            <a:r>
              <a:rPr lang="ru-RU" dirty="0" smtClean="0"/>
              <a:t> </a:t>
            </a:r>
            <a:r>
              <a:rPr lang="ru-RU" dirty="0" err="1" smtClean="0"/>
              <a:t>present</a:t>
            </a:r>
            <a:r>
              <a:rPr lang="ru-RU" dirty="0" smtClean="0"/>
              <a:t> in our </a:t>
            </a:r>
            <a:r>
              <a:rPr lang="ru-RU" dirty="0" err="1" smtClean="0"/>
              <a:t>diet</a:t>
            </a:r>
            <a:r>
              <a:rPr lang="ru-RU" dirty="0" smtClean="0"/>
              <a:t>. Even minor deviations in the mineral content from</a:t>
            </a:r>
            <a:endParaRPr lang="en-US" dirty="0" smtClean="0"/>
          </a:p>
          <a:p>
            <a:r>
              <a:rPr lang="ru-RU" dirty="0" smtClean="0"/>
              <a:t> the norm could cause heart disease.</a:t>
            </a:r>
          </a:p>
          <a:p>
            <a:r>
              <a:rPr lang="ru-RU" dirty="0" smtClean="0"/>
              <a:t> </a:t>
            </a:r>
          </a:p>
          <a:p>
            <a:pPr lvl="0">
              <a:buFont typeface="Wingdings" pitchFamily="2" charset="2"/>
              <a:buChar char="Ø"/>
            </a:pPr>
            <a:r>
              <a:rPr lang="en-US" dirty="0" smtClean="0"/>
              <a:t> This complex has a general health improving effect</a:t>
            </a:r>
            <a:endParaRPr lang="ru-RU" dirty="0" smtClean="0"/>
          </a:p>
          <a:p>
            <a:pPr lvl="0">
              <a:buFont typeface="Wingdings" pitchFamily="2" charset="2"/>
              <a:buChar char="Ø"/>
            </a:pPr>
            <a:r>
              <a:rPr lang="en-US" dirty="0" smtClean="0"/>
              <a:t> Protects body from stresses and bad ecological conditions</a:t>
            </a:r>
            <a:endParaRPr lang="ru-RU" dirty="0"/>
          </a:p>
        </p:txBody>
      </p:sp>
      <p:pic>
        <p:nvPicPr>
          <p:cNvPr id="7" name="Рисунок 6" descr="training-sunset-running-940x529.jpg"/>
          <p:cNvPicPr>
            <a:picLocks noChangeAspect="1"/>
          </p:cNvPicPr>
          <p:nvPr/>
        </p:nvPicPr>
        <p:blipFill>
          <a:blip r:embed="rId2" cstate="print"/>
          <a:srcRect l="16083" r="8042"/>
          <a:stretch>
            <a:fillRect/>
          </a:stretch>
        </p:blipFill>
        <p:spPr>
          <a:xfrm>
            <a:off x="395536" y="1052736"/>
            <a:ext cx="1944216" cy="14420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descr="Vitaminy-Istorija-otkrytija-i-obshhaja-harakteristika-2.jpg"/>
          <p:cNvPicPr>
            <a:picLocks noChangeAspect="1"/>
          </p:cNvPicPr>
          <p:nvPr/>
        </p:nvPicPr>
        <p:blipFill>
          <a:blip r:embed="rId3" cstate="print"/>
          <a:stretch>
            <a:fillRect/>
          </a:stretch>
        </p:blipFill>
        <p:spPr>
          <a:xfrm>
            <a:off x="2526425" y="1052736"/>
            <a:ext cx="1948167" cy="1440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4716016" y="1916832"/>
            <a:ext cx="3468963" cy="584775"/>
          </a:xfrm>
          <a:prstGeom prst="rect">
            <a:avLst/>
          </a:prstGeom>
          <a:noFill/>
        </p:spPr>
        <p:txBody>
          <a:bodyPr wrap="none" rtlCol="0">
            <a:spAutoFit/>
          </a:bodyPr>
          <a:lstStyle/>
          <a:p>
            <a:r>
              <a:rPr lang="en-HK" sz="4800" b="1" baseline="30000" dirty="0" smtClean="0">
                <a:latin typeface="Arial" pitchFamily="34" charset="0"/>
                <a:cs typeface="Arial" pitchFamily="34" charset="0"/>
              </a:rPr>
              <a:t>DAILY SUPPORT</a:t>
            </a:r>
            <a:endParaRPr lang="ru-RU" sz="4800" b="1" baseline="30000" dirty="0" smtClean="0">
              <a:latin typeface="Arial" pitchFamily="34" charset="0"/>
              <a:cs typeface="Arial" pitchFamily="34" charset="0"/>
            </a:endParaRPr>
          </a:p>
        </p:txBody>
      </p:sp>
      <p:pic>
        <p:nvPicPr>
          <p:cNvPr id="10" name="Picture 9" descr="brand clym.png"/>
          <p:cNvPicPr>
            <a:picLocks noChangeAspect="1"/>
          </p:cNvPicPr>
          <p:nvPr/>
        </p:nvPicPr>
        <p:blipFill>
          <a:blip r:embed="rId4" cstate="print"/>
          <a:stretch>
            <a:fillRect/>
          </a:stretch>
        </p:blipFill>
        <p:spPr>
          <a:xfrm>
            <a:off x="8715191" y="0"/>
            <a:ext cx="428809" cy="428809"/>
          </a:xfrm>
          <a:prstGeom prst="rect">
            <a:avLst/>
          </a:prstGeom>
        </p:spPr>
      </p:pic>
      <p:pic>
        <p:nvPicPr>
          <p:cNvPr id="11" name="Picture 10" descr="uni.png"/>
          <p:cNvPicPr>
            <a:picLocks noChangeAspect="1"/>
          </p:cNvPicPr>
          <p:nvPr/>
        </p:nvPicPr>
        <p:blipFill>
          <a:blip r:embed="rId5"/>
          <a:stretch>
            <a:fillRect/>
          </a:stretch>
        </p:blipFill>
        <p:spPr>
          <a:xfrm>
            <a:off x="6024886" y="4544184"/>
            <a:ext cx="3119114" cy="231381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D:\Индия\хлам\images (1).jpg"/>
          <p:cNvPicPr>
            <a:picLocks noChangeAspect="1" noChangeArrowheads="1"/>
          </p:cNvPicPr>
          <p:nvPr/>
        </p:nvPicPr>
        <p:blipFill>
          <a:blip r:embed="rId2" cstate="print"/>
          <a:srcRect t="18347"/>
          <a:stretch>
            <a:fillRect/>
          </a:stretch>
        </p:blipFill>
        <p:spPr bwMode="auto">
          <a:xfrm>
            <a:off x="533014" y="1340769"/>
            <a:ext cx="2089115" cy="1440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395536" y="3284984"/>
            <a:ext cx="5760640" cy="3139321"/>
          </a:xfrm>
          <a:prstGeom prst="rect">
            <a:avLst/>
          </a:prstGeom>
          <a:noFill/>
        </p:spPr>
        <p:txBody>
          <a:bodyPr wrap="square" rtlCol="0">
            <a:spAutoFit/>
          </a:bodyPr>
          <a:lstStyle/>
          <a:p>
            <a:r>
              <a:rPr lang="en-US" b="1" dirty="0" smtClean="0">
                <a:solidFill>
                  <a:srgbClr val="FF0000"/>
                </a:solidFill>
              </a:rPr>
              <a:t>AD-BALANCE</a:t>
            </a:r>
            <a:r>
              <a:rPr lang="en-US" dirty="0" smtClean="0"/>
              <a:t> bioactive complex contains plant components with high antioxidant and vessel constructive effect. Gingko biloba extract and quercetin strengthen the vessel walls. Microelements of potassium and magnesium take part in vital processes of cardiovascular system; maintain elasticity of blood vessel walls, prevent thrombosis, and regulate the course of metabolic processes. Hops and mint relieve stress.</a:t>
            </a:r>
            <a:endParaRPr lang="ru-RU" dirty="0" smtClean="0"/>
          </a:p>
          <a:p>
            <a:pPr lvl="0"/>
            <a:endParaRPr lang="ru-RU" dirty="0" smtClean="0"/>
          </a:p>
          <a:p>
            <a:pPr lvl="0">
              <a:buFont typeface="Wingdings" pitchFamily="2" charset="2"/>
              <a:buChar char="Ø"/>
            </a:pPr>
            <a:r>
              <a:rPr lang="ru-RU" dirty="0" smtClean="0"/>
              <a:t> </a:t>
            </a:r>
            <a:r>
              <a:rPr lang="en-US" dirty="0" smtClean="0"/>
              <a:t>Help to maintain blood pressure within normal limits</a:t>
            </a:r>
            <a:r>
              <a:rPr lang="ru-RU" dirty="0" smtClean="0"/>
              <a:t>  </a:t>
            </a:r>
          </a:p>
          <a:p>
            <a:pPr lvl="0">
              <a:buFont typeface="Wingdings" pitchFamily="2" charset="2"/>
              <a:buChar char="Ø"/>
            </a:pPr>
            <a:r>
              <a:rPr lang="ru-RU" dirty="0" smtClean="0"/>
              <a:t> </a:t>
            </a:r>
            <a:r>
              <a:rPr lang="en-US" dirty="0" smtClean="0"/>
              <a:t>Has a positive effect on cardiovascular system. </a:t>
            </a:r>
            <a:endParaRPr lang="ru-RU" dirty="0" smtClean="0"/>
          </a:p>
          <a:p>
            <a:endParaRPr lang="ru-RU" dirty="0"/>
          </a:p>
        </p:txBody>
      </p:sp>
      <p:sp>
        <p:nvSpPr>
          <p:cNvPr id="11" name="TextBox 10"/>
          <p:cNvSpPr txBox="1"/>
          <p:nvPr/>
        </p:nvSpPr>
        <p:spPr>
          <a:xfrm>
            <a:off x="4932040" y="1988840"/>
            <a:ext cx="3312368" cy="995144"/>
          </a:xfrm>
          <a:prstGeom prst="rect">
            <a:avLst/>
          </a:prstGeom>
          <a:noFill/>
        </p:spPr>
        <p:txBody>
          <a:bodyPr wrap="square" rtlCol="0" anchor="ctr">
            <a:spAutoFit/>
          </a:bodyPr>
          <a:lstStyle/>
          <a:p>
            <a:pPr lvl="0" algn="ctr"/>
            <a:r>
              <a:rPr lang="en-US" sz="4400" b="1" baseline="30000" dirty="0" smtClean="0">
                <a:latin typeface="Arial" pitchFamily="34" charset="0"/>
                <a:cs typeface="Arial" pitchFamily="34" charset="0"/>
              </a:rPr>
              <a:t>CARDIAC SUPPORT</a:t>
            </a:r>
            <a:endParaRPr lang="ru-RU" sz="4400" b="1" baseline="30000" dirty="0" smtClean="0">
              <a:latin typeface="Arial" pitchFamily="34" charset="0"/>
              <a:cs typeface="Arial" pitchFamily="34" charset="0"/>
            </a:endParaRPr>
          </a:p>
        </p:txBody>
      </p:sp>
      <p:pic>
        <p:nvPicPr>
          <p:cNvPr id="15362" name="Picture 2" descr="D:\Индия\хлам\heart.jpg"/>
          <p:cNvPicPr>
            <a:picLocks noChangeAspect="1" noChangeArrowheads="1"/>
          </p:cNvPicPr>
          <p:nvPr/>
        </p:nvPicPr>
        <p:blipFill>
          <a:blip r:embed="rId3" cstate="print"/>
          <a:srcRect/>
          <a:stretch>
            <a:fillRect/>
          </a:stretch>
        </p:blipFill>
        <p:spPr bwMode="auto">
          <a:xfrm>
            <a:off x="2843808" y="1340768"/>
            <a:ext cx="2022763" cy="1440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brand clym.png"/>
          <p:cNvPicPr>
            <a:picLocks noChangeAspect="1"/>
          </p:cNvPicPr>
          <p:nvPr/>
        </p:nvPicPr>
        <p:blipFill>
          <a:blip r:embed="rId4" cstate="print"/>
          <a:stretch>
            <a:fillRect/>
          </a:stretch>
        </p:blipFill>
        <p:spPr>
          <a:xfrm>
            <a:off x="8715191" y="0"/>
            <a:ext cx="428809" cy="428809"/>
          </a:xfrm>
          <a:prstGeom prst="rect">
            <a:avLst/>
          </a:prstGeom>
        </p:spPr>
      </p:pic>
      <p:pic>
        <p:nvPicPr>
          <p:cNvPr id="13" name="Picture 12" descr="AD-balance trans.png"/>
          <p:cNvPicPr>
            <a:picLocks noChangeAspect="1"/>
          </p:cNvPicPr>
          <p:nvPr/>
        </p:nvPicPr>
        <p:blipFill>
          <a:blip r:embed="rId5" cstate="print"/>
          <a:stretch>
            <a:fillRect/>
          </a:stretch>
        </p:blipFill>
        <p:spPr>
          <a:xfrm>
            <a:off x="6786578" y="2714620"/>
            <a:ext cx="2143140" cy="3683636"/>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64088" y="1484784"/>
            <a:ext cx="3528392" cy="995144"/>
          </a:xfrm>
          <a:prstGeom prst="rect">
            <a:avLst/>
          </a:prstGeom>
          <a:noFill/>
        </p:spPr>
        <p:txBody>
          <a:bodyPr wrap="square" rtlCol="0" anchor="ctr">
            <a:spAutoFit/>
          </a:bodyPr>
          <a:lstStyle/>
          <a:p>
            <a:pPr algn="ctr"/>
            <a:r>
              <a:rPr lang="en-US" sz="4400" b="1" baseline="30000" dirty="0" smtClean="0">
                <a:latin typeface="Arial" pitchFamily="34" charset="0"/>
                <a:cs typeface="Arial" pitchFamily="34" charset="0"/>
              </a:rPr>
              <a:t>IMPORTANT MICROELEMENTS</a:t>
            </a:r>
            <a:endParaRPr lang="ru-RU" sz="4400" b="1" baseline="30000" dirty="0" smtClean="0">
              <a:latin typeface="Arial" pitchFamily="34" charset="0"/>
              <a:cs typeface="Arial" pitchFamily="34" charset="0"/>
            </a:endParaRPr>
          </a:p>
        </p:txBody>
      </p:sp>
      <p:sp>
        <p:nvSpPr>
          <p:cNvPr id="10" name="TextBox 9"/>
          <p:cNvSpPr txBox="1"/>
          <p:nvPr/>
        </p:nvSpPr>
        <p:spPr>
          <a:xfrm>
            <a:off x="323528" y="2852936"/>
            <a:ext cx="5976664" cy="3970318"/>
          </a:xfrm>
          <a:prstGeom prst="rect">
            <a:avLst/>
          </a:prstGeom>
          <a:noFill/>
        </p:spPr>
        <p:txBody>
          <a:bodyPr wrap="square" rtlCol="0">
            <a:spAutoFit/>
          </a:bodyPr>
          <a:lstStyle/>
          <a:p>
            <a:r>
              <a:rPr lang="en-US" dirty="0" smtClean="0"/>
              <a:t>Iron is a very essential microelement that has key importance for the production of red blood cells and special enzymes. The need for iron rises in the period of growth and human development, in case of chronic fatigue and increased </a:t>
            </a:r>
          </a:p>
          <a:p>
            <a:r>
              <a:rPr lang="en-US" dirty="0" smtClean="0"/>
              <a:t>physical loads. </a:t>
            </a:r>
            <a:r>
              <a:rPr lang="en-US" b="1" dirty="0" smtClean="0">
                <a:solidFill>
                  <a:srgbClr val="FF0000"/>
                </a:solidFill>
              </a:rPr>
              <a:t>FERRODOK</a:t>
            </a:r>
            <a:r>
              <a:rPr lang="en-US" dirty="0" smtClean="0"/>
              <a:t> bioactive complex helps to</a:t>
            </a:r>
          </a:p>
          <a:p>
            <a:r>
              <a:rPr lang="en-US" dirty="0" smtClean="0"/>
              <a:t> fill the deficiency of important microelements. Copper, </a:t>
            </a:r>
          </a:p>
          <a:p>
            <a:r>
              <a:rPr lang="en-US" dirty="0" smtClean="0"/>
              <a:t>iron, zinc alongside with the complex of amino acids and</a:t>
            </a:r>
          </a:p>
          <a:p>
            <a:r>
              <a:rPr lang="en-US" dirty="0" smtClean="0"/>
              <a:t> vitamins are essential for providing oxygen for blood </a:t>
            </a:r>
          </a:p>
          <a:p>
            <a:r>
              <a:rPr lang="en-US" dirty="0" smtClean="0"/>
              <a:t>and muscle tissues. </a:t>
            </a:r>
            <a:endParaRPr lang="ru-RU" dirty="0" smtClean="0"/>
          </a:p>
          <a:p>
            <a:pPr lvl="0">
              <a:buFont typeface="Wingdings" pitchFamily="2" charset="2"/>
              <a:buChar char="Ø"/>
            </a:pPr>
            <a:endParaRPr lang="ru-RU" dirty="0" smtClean="0"/>
          </a:p>
          <a:p>
            <a:pPr lvl="0">
              <a:buFont typeface="Wingdings" pitchFamily="2" charset="2"/>
              <a:buChar char="Ø"/>
            </a:pPr>
            <a:r>
              <a:rPr lang="ru-RU" dirty="0" smtClean="0"/>
              <a:t> </a:t>
            </a:r>
            <a:r>
              <a:rPr lang="en-US" dirty="0" smtClean="0"/>
              <a:t>Helps to maintain energy and health to muscles, brain, immune system and metabolism, </a:t>
            </a:r>
            <a:endParaRPr lang="ru-RU" dirty="0" smtClean="0"/>
          </a:p>
          <a:p>
            <a:pPr lvl="0">
              <a:buFont typeface="Wingdings" pitchFamily="2" charset="2"/>
              <a:buChar char="Ø"/>
            </a:pPr>
            <a:r>
              <a:rPr lang="ru-RU" dirty="0" smtClean="0"/>
              <a:t> </a:t>
            </a:r>
            <a:r>
              <a:rPr lang="en-US" dirty="0" smtClean="0"/>
              <a:t>It is useful in case of chronic fatigue, stress, high physical loads, beriberi and </a:t>
            </a:r>
            <a:r>
              <a:rPr lang="ru-RU" dirty="0" err="1" smtClean="0"/>
              <a:t>unbalanced</a:t>
            </a:r>
            <a:r>
              <a:rPr lang="ru-RU" dirty="0" smtClean="0"/>
              <a:t> </a:t>
            </a:r>
            <a:r>
              <a:rPr lang="ru-RU" dirty="0" err="1" smtClean="0"/>
              <a:t>diets</a:t>
            </a:r>
            <a:endParaRPr lang="ru-RU" dirty="0"/>
          </a:p>
        </p:txBody>
      </p:sp>
      <p:pic>
        <p:nvPicPr>
          <p:cNvPr id="39938" name="Picture 2" descr="D:\Индия\хлам\1-1-300x209.jpg"/>
          <p:cNvPicPr>
            <a:picLocks noChangeAspect="1" noChangeArrowheads="1"/>
          </p:cNvPicPr>
          <p:nvPr/>
        </p:nvPicPr>
        <p:blipFill>
          <a:blip r:embed="rId2" cstate="print"/>
          <a:srcRect/>
          <a:stretch>
            <a:fillRect/>
          </a:stretch>
        </p:blipFill>
        <p:spPr bwMode="auto">
          <a:xfrm>
            <a:off x="529218" y="1052737"/>
            <a:ext cx="2067214" cy="14401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brand clym.png"/>
          <p:cNvPicPr>
            <a:picLocks noChangeAspect="1"/>
          </p:cNvPicPr>
          <p:nvPr/>
        </p:nvPicPr>
        <p:blipFill>
          <a:blip r:embed="rId3" cstate="print"/>
          <a:stretch>
            <a:fillRect/>
          </a:stretch>
        </p:blipFill>
        <p:spPr>
          <a:xfrm>
            <a:off x="8715191" y="0"/>
            <a:ext cx="428809" cy="428809"/>
          </a:xfrm>
          <a:prstGeom prst="rect">
            <a:avLst/>
          </a:prstGeom>
        </p:spPr>
      </p:pic>
      <p:pic>
        <p:nvPicPr>
          <p:cNvPr id="9" name="Picture 8" descr="ferrodok.jpg"/>
          <p:cNvPicPr>
            <a:picLocks noChangeAspect="1"/>
          </p:cNvPicPr>
          <p:nvPr/>
        </p:nvPicPr>
        <p:blipFill>
          <a:blip r:embed="rId4"/>
          <a:stretch>
            <a:fillRect/>
          </a:stretch>
        </p:blipFill>
        <p:spPr>
          <a:xfrm>
            <a:off x="5748509" y="3643314"/>
            <a:ext cx="3395491" cy="2500316"/>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908720"/>
            <a:ext cx="7344816" cy="1143000"/>
          </a:xfrm>
        </p:spPr>
        <p:txBody>
          <a:bodyPr>
            <a:noAutofit/>
          </a:bodyPr>
          <a:lstStyle/>
          <a:p>
            <a:r>
              <a:rPr lang="en-US" sz="2800" b="1" dirty="0" smtClean="0">
                <a:solidFill>
                  <a:srgbClr val="00B050"/>
                </a:solidFill>
                <a:latin typeface="+mn-lt"/>
                <a:ea typeface="+mn-ea"/>
                <a:cs typeface="Arial" pitchFamily="34" charset="0"/>
              </a:rPr>
              <a:t>Health is like a Mountain Top, which everybody Must conquer by himself</a:t>
            </a:r>
            <a:endParaRPr lang="ru-RU" sz="2800" b="1" dirty="0">
              <a:solidFill>
                <a:srgbClr val="00B050"/>
              </a:solidFill>
              <a:latin typeface="+mn-lt"/>
              <a:ea typeface="+mn-ea"/>
              <a:cs typeface="Arial" pitchFamily="34" charset="0"/>
            </a:endParaRPr>
          </a:p>
        </p:txBody>
      </p:sp>
      <p:sp>
        <p:nvSpPr>
          <p:cNvPr id="3" name="Содержимое 2"/>
          <p:cNvSpPr>
            <a:spLocks noGrp="1"/>
          </p:cNvSpPr>
          <p:nvPr>
            <p:ph idx="1"/>
          </p:nvPr>
        </p:nvSpPr>
        <p:spPr>
          <a:xfrm>
            <a:off x="683568" y="2060848"/>
            <a:ext cx="5832648" cy="4176464"/>
          </a:xfrm>
        </p:spPr>
        <p:txBody>
          <a:bodyPr>
            <a:noAutofit/>
          </a:bodyPr>
          <a:lstStyle/>
          <a:p>
            <a:pPr marL="0">
              <a:spcBef>
                <a:spcPts val="0"/>
              </a:spcBef>
              <a:buNone/>
            </a:pPr>
            <a:r>
              <a:rPr lang="en-US" sz="1800" dirty="0" smtClean="0"/>
              <a:t>Today we are increasingly thinking about the opportunities for active living at any age and the importance of preventing common diseases. The healthy lifestyle, including </a:t>
            </a:r>
            <a:r>
              <a:rPr lang="en-US" sz="1800" dirty="0" err="1" smtClean="0"/>
              <a:t>eutrophy</a:t>
            </a:r>
            <a:r>
              <a:rPr lang="en-US" sz="1800" dirty="0" smtClean="0"/>
              <a:t> (good and correct nutrition), came out on top. </a:t>
            </a:r>
          </a:p>
          <a:p>
            <a:pPr marL="0">
              <a:spcBef>
                <a:spcPts val="0"/>
              </a:spcBef>
              <a:buNone/>
            </a:pPr>
            <a:r>
              <a:rPr lang="en-US" sz="1800" dirty="0" smtClean="0"/>
              <a:t>It has been scientifically proven that even a carefully designed diet program is not always able to provide</a:t>
            </a:r>
            <a:br>
              <a:rPr lang="en-US" sz="1800" dirty="0" smtClean="0"/>
            </a:br>
            <a:r>
              <a:rPr lang="en-US" sz="1800" dirty="0" smtClean="0"/>
              <a:t> the body with all the elements, which are </a:t>
            </a:r>
            <a:br>
              <a:rPr lang="en-US" sz="1800" dirty="0" smtClean="0"/>
            </a:br>
            <a:r>
              <a:rPr lang="en-US" sz="1800" dirty="0" smtClean="0"/>
              <a:t>necessary to maintain a high level of health. </a:t>
            </a:r>
            <a:br>
              <a:rPr lang="en-US" sz="1800" dirty="0" smtClean="0"/>
            </a:br>
            <a:r>
              <a:rPr lang="en-US" sz="1800" dirty="0" smtClean="0"/>
              <a:t> In addition, adaptive capacity </a:t>
            </a:r>
            <a:br>
              <a:rPr lang="en-US" sz="1800" dirty="0" smtClean="0"/>
            </a:br>
            <a:r>
              <a:rPr lang="en-US" sz="1800" dirty="0" smtClean="0"/>
              <a:t>and opportunities of human </a:t>
            </a:r>
            <a:br>
              <a:rPr lang="en-US" sz="1800" dirty="0" smtClean="0"/>
            </a:br>
            <a:r>
              <a:rPr lang="en-US" sz="1800" dirty="0" smtClean="0"/>
              <a:t>reduce polluted environment,</a:t>
            </a:r>
            <a:br>
              <a:rPr lang="en-US" sz="1800" dirty="0" smtClean="0"/>
            </a:br>
            <a:r>
              <a:rPr lang="en-US" sz="1800" dirty="0" smtClean="0"/>
              <a:t>stresses and various </a:t>
            </a:r>
            <a:br>
              <a:rPr lang="en-US" sz="1800" dirty="0" smtClean="0"/>
            </a:br>
            <a:r>
              <a:rPr lang="en-US" sz="1800" dirty="0" smtClean="0"/>
              <a:t>types of radiation.</a:t>
            </a:r>
            <a:endParaRPr lang="ru-RU" sz="1800" dirty="0" smtClean="0"/>
          </a:p>
        </p:txBody>
      </p:sp>
      <p:sp>
        <p:nvSpPr>
          <p:cNvPr id="10" name="TextBox 9"/>
          <p:cNvSpPr txBox="1"/>
          <p:nvPr/>
        </p:nvSpPr>
        <p:spPr>
          <a:xfrm>
            <a:off x="3059832" y="4797152"/>
            <a:ext cx="2376264" cy="584775"/>
          </a:xfrm>
          <a:prstGeom prst="rect">
            <a:avLst/>
          </a:prstGeom>
          <a:noFill/>
        </p:spPr>
        <p:txBody>
          <a:bodyPr wrap="square" rtlCol="0">
            <a:spAutoFit/>
          </a:bodyPr>
          <a:lstStyle/>
          <a:p>
            <a:pPr algn="r"/>
            <a:r>
              <a:rPr lang="ru-RU" sz="1600" dirty="0" smtClean="0">
                <a:solidFill>
                  <a:srgbClr val="00642D"/>
                </a:solidFill>
                <a:latin typeface="Arial" pitchFamily="34" charset="0"/>
                <a:cs typeface="Arial" pitchFamily="34" charset="0"/>
              </a:rPr>
              <a:t>15%</a:t>
            </a:r>
            <a:r>
              <a:rPr lang="en-US" sz="1600" dirty="0" smtClean="0">
                <a:solidFill>
                  <a:srgbClr val="00642D"/>
                </a:solidFill>
                <a:latin typeface="Arial" pitchFamily="34" charset="0"/>
                <a:cs typeface="Arial" pitchFamily="34" charset="0"/>
              </a:rPr>
              <a:t> on genetic properties</a:t>
            </a:r>
            <a:endParaRPr lang="ru-RU" sz="1600" dirty="0">
              <a:solidFill>
                <a:srgbClr val="00642D"/>
              </a:solidFill>
              <a:latin typeface="Arial" pitchFamily="34" charset="0"/>
              <a:cs typeface="Arial" pitchFamily="34" charset="0"/>
            </a:endParaRPr>
          </a:p>
        </p:txBody>
      </p:sp>
      <p:sp>
        <p:nvSpPr>
          <p:cNvPr id="11" name="TextBox 10"/>
          <p:cNvSpPr txBox="1"/>
          <p:nvPr/>
        </p:nvSpPr>
        <p:spPr>
          <a:xfrm>
            <a:off x="6300192" y="2420888"/>
            <a:ext cx="2448272" cy="830997"/>
          </a:xfrm>
          <a:prstGeom prst="rect">
            <a:avLst/>
          </a:prstGeom>
          <a:noFill/>
        </p:spPr>
        <p:txBody>
          <a:bodyPr wrap="square" rtlCol="0">
            <a:spAutoFit/>
          </a:bodyPr>
          <a:lstStyle/>
          <a:p>
            <a:pPr algn="ctr"/>
            <a:r>
              <a:rPr lang="ru-RU" sz="1600" dirty="0" smtClean="0">
                <a:solidFill>
                  <a:srgbClr val="00642D"/>
                </a:solidFill>
                <a:latin typeface="Arial" pitchFamily="34" charset="0"/>
                <a:cs typeface="Arial" pitchFamily="34" charset="0"/>
              </a:rPr>
              <a:t>15%</a:t>
            </a:r>
          </a:p>
          <a:p>
            <a:pPr algn="ctr"/>
            <a:r>
              <a:rPr lang="en-US" sz="1600" dirty="0" smtClean="0">
                <a:solidFill>
                  <a:srgbClr val="00642D"/>
                </a:solidFill>
                <a:latin typeface="Arial" pitchFamily="34" charset="0"/>
                <a:cs typeface="Arial" pitchFamily="34" charset="0"/>
              </a:rPr>
              <a:t>On the organization</a:t>
            </a:r>
            <a:br>
              <a:rPr lang="en-US" sz="1600" dirty="0" smtClean="0">
                <a:solidFill>
                  <a:srgbClr val="00642D"/>
                </a:solidFill>
                <a:latin typeface="Arial" pitchFamily="34" charset="0"/>
                <a:cs typeface="Arial" pitchFamily="34" charset="0"/>
              </a:rPr>
            </a:br>
            <a:r>
              <a:rPr lang="en-US" sz="1600" dirty="0" smtClean="0">
                <a:solidFill>
                  <a:srgbClr val="00642D"/>
                </a:solidFill>
                <a:latin typeface="Arial" pitchFamily="34" charset="0"/>
                <a:cs typeface="Arial" pitchFamily="34" charset="0"/>
              </a:rPr>
              <a:t>of medical services</a:t>
            </a:r>
            <a:endParaRPr lang="ru-RU" sz="1600" dirty="0">
              <a:solidFill>
                <a:srgbClr val="00642D"/>
              </a:solidFill>
              <a:latin typeface="Arial" pitchFamily="34" charset="0"/>
              <a:cs typeface="Arial" pitchFamily="34" charset="0"/>
            </a:endParaRPr>
          </a:p>
        </p:txBody>
      </p:sp>
      <p:sp>
        <p:nvSpPr>
          <p:cNvPr id="12" name="TextBox 11"/>
          <p:cNvSpPr txBox="1"/>
          <p:nvPr/>
        </p:nvSpPr>
        <p:spPr>
          <a:xfrm>
            <a:off x="2555776" y="5949280"/>
            <a:ext cx="3312368" cy="584775"/>
          </a:xfrm>
          <a:prstGeom prst="rect">
            <a:avLst/>
          </a:prstGeom>
          <a:noFill/>
        </p:spPr>
        <p:txBody>
          <a:bodyPr wrap="square" rtlCol="0">
            <a:spAutoFit/>
          </a:bodyPr>
          <a:lstStyle/>
          <a:p>
            <a:pPr algn="r"/>
            <a:r>
              <a:rPr lang="ru-RU" sz="1600" dirty="0" smtClean="0">
                <a:solidFill>
                  <a:srgbClr val="00642D"/>
                </a:solidFill>
                <a:latin typeface="Arial" pitchFamily="34" charset="0"/>
                <a:cs typeface="Arial" pitchFamily="34" charset="0"/>
              </a:rPr>
              <a:t>70%</a:t>
            </a:r>
            <a:r>
              <a:rPr lang="en-US" sz="1600" dirty="0" smtClean="0">
                <a:solidFill>
                  <a:srgbClr val="00642D"/>
                </a:solidFill>
                <a:latin typeface="Arial" pitchFamily="34" charset="0"/>
                <a:cs typeface="Arial" pitchFamily="34" charset="0"/>
              </a:rPr>
              <a:t> on the nutrition</a:t>
            </a:r>
            <a:br>
              <a:rPr lang="en-US" sz="1600" dirty="0" smtClean="0">
                <a:solidFill>
                  <a:srgbClr val="00642D"/>
                </a:solidFill>
                <a:latin typeface="Arial" pitchFamily="34" charset="0"/>
                <a:cs typeface="Arial" pitchFamily="34" charset="0"/>
              </a:rPr>
            </a:br>
            <a:r>
              <a:rPr lang="en-US" sz="1600" dirty="0" smtClean="0">
                <a:solidFill>
                  <a:srgbClr val="00642D"/>
                </a:solidFill>
                <a:latin typeface="Arial" pitchFamily="34" charset="0"/>
                <a:cs typeface="Arial" pitchFamily="34" charset="0"/>
              </a:rPr>
              <a:t>and lifestyle</a:t>
            </a:r>
            <a:endParaRPr lang="ru-RU" sz="1600" dirty="0">
              <a:solidFill>
                <a:srgbClr val="00642D"/>
              </a:solidFill>
              <a:latin typeface="Arial" pitchFamily="34" charset="0"/>
              <a:cs typeface="Arial" pitchFamily="34" charset="0"/>
            </a:endParaRPr>
          </a:p>
        </p:txBody>
      </p:sp>
      <p:pic>
        <p:nvPicPr>
          <p:cNvPr id="13" name="Рисунок 12" descr="здоровье.png"/>
          <p:cNvPicPr>
            <a:picLocks noChangeAspect="1"/>
          </p:cNvPicPr>
          <p:nvPr/>
        </p:nvPicPr>
        <p:blipFill>
          <a:blip r:embed="rId2" cstate="print"/>
          <a:stretch>
            <a:fillRect/>
          </a:stretch>
        </p:blipFill>
        <p:spPr>
          <a:xfrm>
            <a:off x="5652120" y="3429000"/>
            <a:ext cx="3123467" cy="3123467"/>
          </a:xfrm>
          <a:prstGeom prst="rect">
            <a:avLst/>
          </a:prstGeom>
          <a:effectLst>
            <a:outerShdw blurRad="50800" dist="38100" dir="2700000" algn="tl" rotWithShape="0">
              <a:prstClr val="black">
                <a:alpha val="40000"/>
              </a:prstClr>
            </a:outerShdw>
          </a:effectLst>
        </p:spPr>
      </p:pic>
      <p:sp>
        <p:nvSpPr>
          <p:cNvPr id="14" name="Прямоугольник 13"/>
          <p:cNvSpPr/>
          <p:nvPr/>
        </p:nvSpPr>
        <p:spPr>
          <a:xfrm>
            <a:off x="6444208" y="4365104"/>
            <a:ext cx="1556836" cy="1200329"/>
          </a:xfrm>
          <a:prstGeom prst="rect">
            <a:avLst/>
          </a:prstGeom>
        </p:spPr>
        <p:txBody>
          <a:bodyPr wrap="none">
            <a:spAutoFit/>
          </a:bodyPr>
          <a:lstStyle/>
          <a:p>
            <a:pPr algn="ctr"/>
            <a:r>
              <a:rPr lang="en-US" b="1" dirty="0" smtClean="0">
                <a:solidFill>
                  <a:srgbClr val="00B050"/>
                </a:solidFill>
                <a:latin typeface="Arial" pitchFamily="34" charset="0"/>
                <a:cs typeface="Arial" pitchFamily="34" charset="0"/>
              </a:rPr>
              <a:t>The state</a:t>
            </a:r>
            <a:r>
              <a:rPr lang="ru-RU" b="1" dirty="0" smtClean="0">
                <a:solidFill>
                  <a:srgbClr val="00B050"/>
                </a:solidFill>
                <a:latin typeface="Arial" pitchFamily="34" charset="0"/>
                <a:cs typeface="Arial" pitchFamily="34" charset="0"/>
              </a:rPr>
              <a:t/>
            </a:r>
            <a:br>
              <a:rPr lang="ru-RU" b="1" dirty="0" smtClean="0">
                <a:solidFill>
                  <a:srgbClr val="00B050"/>
                </a:solidFill>
                <a:latin typeface="Arial" pitchFamily="34" charset="0"/>
                <a:cs typeface="Arial" pitchFamily="34" charset="0"/>
              </a:rPr>
            </a:br>
            <a:r>
              <a:rPr lang="en-US" b="1" dirty="0" smtClean="0">
                <a:solidFill>
                  <a:srgbClr val="00B050"/>
                </a:solidFill>
                <a:latin typeface="Arial" pitchFamily="34" charset="0"/>
                <a:cs typeface="Arial" pitchFamily="34" charset="0"/>
              </a:rPr>
              <a:t>of human</a:t>
            </a:r>
            <a:endParaRPr lang="ru-RU" b="1" dirty="0" smtClean="0">
              <a:solidFill>
                <a:srgbClr val="00B050"/>
              </a:solidFill>
              <a:latin typeface="Arial" pitchFamily="34" charset="0"/>
              <a:cs typeface="Arial" pitchFamily="34" charset="0"/>
            </a:endParaRPr>
          </a:p>
          <a:p>
            <a:pPr algn="ctr"/>
            <a:r>
              <a:rPr lang="en-US" b="1" dirty="0" smtClean="0">
                <a:solidFill>
                  <a:srgbClr val="00B050"/>
                </a:solidFill>
                <a:latin typeface="Arial" pitchFamily="34" charset="0"/>
                <a:cs typeface="Arial" pitchFamily="34" charset="0"/>
              </a:rPr>
              <a:t>health</a:t>
            </a:r>
            <a:r>
              <a:rPr lang="ru-RU" b="1" dirty="0" smtClean="0">
                <a:solidFill>
                  <a:srgbClr val="00B050"/>
                </a:solidFill>
                <a:latin typeface="Arial" pitchFamily="34" charset="0"/>
                <a:cs typeface="Arial" pitchFamily="34" charset="0"/>
              </a:rPr>
              <a:t/>
            </a:r>
            <a:br>
              <a:rPr lang="ru-RU" b="1" dirty="0" smtClean="0">
                <a:solidFill>
                  <a:srgbClr val="00B050"/>
                </a:solidFill>
                <a:latin typeface="Arial" pitchFamily="34" charset="0"/>
                <a:cs typeface="Arial" pitchFamily="34" charset="0"/>
              </a:rPr>
            </a:br>
            <a:r>
              <a:rPr lang="en-US" b="1" dirty="0" smtClean="0">
                <a:solidFill>
                  <a:srgbClr val="00B050"/>
                </a:solidFill>
                <a:latin typeface="Arial" pitchFamily="34" charset="0"/>
                <a:cs typeface="Arial" pitchFamily="34" charset="0"/>
              </a:rPr>
              <a:t>depends on:</a:t>
            </a:r>
            <a:endParaRPr lang="ru-RU" b="1" dirty="0">
              <a:solidFill>
                <a:srgbClr val="00B050"/>
              </a:solidFill>
              <a:latin typeface="Arial" pitchFamily="34" charset="0"/>
              <a:cs typeface="Arial" pitchFamily="34" charset="0"/>
            </a:endParaRPr>
          </a:p>
        </p:txBody>
      </p:sp>
      <p:cxnSp>
        <p:nvCxnSpPr>
          <p:cNvPr id="18" name="Соединительная линия уступом 17"/>
          <p:cNvCxnSpPr/>
          <p:nvPr/>
        </p:nvCxnSpPr>
        <p:spPr>
          <a:xfrm flipV="1">
            <a:off x="4860032" y="5229200"/>
            <a:ext cx="1296144" cy="144016"/>
          </a:xfrm>
          <a:prstGeom prst="bentConnector3">
            <a:avLst>
              <a:gd name="adj1" fmla="val 50000"/>
            </a:avLst>
          </a:prstGeom>
          <a:ln>
            <a:solidFill>
              <a:srgbClr val="00642D"/>
            </a:solidFill>
            <a:tailEnd type="arrow"/>
          </a:ln>
        </p:spPr>
        <p:style>
          <a:lnRef idx="1">
            <a:schemeClr val="accent1"/>
          </a:lnRef>
          <a:fillRef idx="0">
            <a:schemeClr val="accent1"/>
          </a:fillRef>
          <a:effectRef idx="0">
            <a:schemeClr val="accent1"/>
          </a:effectRef>
          <a:fontRef idx="minor">
            <a:schemeClr val="tx1"/>
          </a:fontRef>
        </p:style>
      </p:cxnSp>
      <p:cxnSp>
        <p:nvCxnSpPr>
          <p:cNvPr id="21" name="Соединительная линия уступом 20"/>
          <p:cNvCxnSpPr/>
          <p:nvPr/>
        </p:nvCxnSpPr>
        <p:spPr>
          <a:xfrm rot="5400000">
            <a:off x="6372200" y="3573016"/>
            <a:ext cx="720080" cy="144016"/>
          </a:xfrm>
          <a:prstGeom prst="bentConnector3">
            <a:avLst>
              <a:gd name="adj1" fmla="val 50000"/>
            </a:avLst>
          </a:prstGeom>
          <a:ln>
            <a:solidFill>
              <a:srgbClr val="00642D"/>
            </a:solidFill>
            <a:tailEnd type="arrow"/>
          </a:ln>
        </p:spPr>
        <p:style>
          <a:lnRef idx="1">
            <a:schemeClr val="accent1"/>
          </a:lnRef>
          <a:fillRef idx="0">
            <a:schemeClr val="accent1"/>
          </a:fillRef>
          <a:effectRef idx="0">
            <a:schemeClr val="accent1"/>
          </a:effectRef>
          <a:fontRef idx="minor">
            <a:schemeClr val="tx1"/>
          </a:fontRef>
        </p:style>
      </p:cxnSp>
      <p:cxnSp>
        <p:nvCxnSpPr>
          <p:cNvPr id="23" name="Соединительная линия уступом 22"/>
          <p:cNvCxnSpPr/>
          <p:nvPr/>
        </p:nvCxnSpPr>
        <p:spPr>
          <a:xfrm flipV="1">
            <a:off x="5364088" y="6093296"/>
            <a:ext cx="1152128" cy="432048"/>
          </a:xfrm>
          <a:prstGeom prst="bentConnector3">
            <a:avLst>
              <a:gd name="adj1" fmla="val 50000"/>
            </a:avLst>
          </a:prstGeom>
          <a:ln>
            <a:solidFill>
              <a:srgbClr val="00642D"/>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16" descr="brand clym.png"/>
          <p:cNvPicPr>
            <a:picLocks noChangeAspect="1"/>
          </p:cNvPicPr>
          <p:nvPr/>
        </p:nvPicPr>
        <p:blipFill>
          <a:blip r:embed="rId3" cstate="print"/>
          <a:stretch>
            <a:fillRect/>
          </a:stretch>
        </p:blipFill>
        <p:spPr>
          <a:xfrm>
            <a:off x="8715191" y="0"/>
            <a:ext cx="428809" cy="428809"/>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60032" y="1628800"/>
            <a:ext cx="4104456" cy="995144"/>
          </a:xfrm>
          <a:prstGeom prst="rect">
            <a:avLst/>
          </a:prstGeom>
          <a:noFill/>
        </p:spPr>
        <p:txBody>
          <a:bodyPr wrap="square" rtlCol="0" anchor="ctr">
            <a:spAutoFit/>
          </a:bodyPr>
          <a:lstStyle/>
          <a:p>
            <a:pPr lvl="0" algn="ctr"/>
            <a:r>
              <a:rPr lang="en-US" sz="4400" b="1" baseline="30000" dirty="0" smtClean="0">
                <a:latin typeface="Arial" pitchFamily="34" charset="0"/>
                <a:cs typeface="Arial" pitchFamily="34" charset="0"/>
              </a:rPr>
              <a:t>HELPS TO PREVENT ATHEROSCLEROSIS</a:t>
            </a:r>
            <a:endParaRPr lang="ru-RU" sz="4400" b="1" baseline="30000" dirty="0" smtClean="0">
              <a:latin typeface="Arial" pitchFamily="34" charset="0"/>
              <a:cs typeface="Arial" pitchFamily="34" charset="0"/>
            </a:endParaRPr>
          </a:p>
        </p:txBody>
      </p:sp>
      <p:pic>
        <p:nvPicPr>
          <p:cNvPr id="38914" name="Picture 2" descr="скачанные файлы (1)"/>
          <p:cNvPicPr>
            <a:picLocks noChangeAspect="1" noChangeArrowheads="1"/>
          </p:cNvPicPr>
          <p:nvPr/>
        </p:nvPicPr>
        <p:blipFill>
          <a:blip r:embed="rId2" cstate="print"/>
          <a:srcRect/>
          <a:stretch>
            <a:fillRect/>
          </a:stretch>
        </p:blipFill>
        <p:spPr bwMode="auto">
          <a:xfrm>
            <a:off x="248068" y="1052736"/>
            <a:ext cx="2136760" cy="151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323528" y="3140968"/>
            <a:ext cx="5472608" cy="3139321"/>
          </a:xfrm>
          <a:prstGeom prst="rect">
            <a:avLst/>
          </a:prstGeom>
          <a:noFill/>
        </p:spPr>
        <p:txBody>
          <a:bodyPr wrap="square" rtlCol="0">
            <a:spAutoFit/>
          </a:bodyPr>
          <a:lstStyle/>
          <a:p>
            <a:pPr lvl="0"/>
            <a:r>
              <a:rPr lang="en-US" dirty="0" smtClean="0"/>
              <a:t>The components of</a:t>
            </a:r>
            <a:r>
              <a:rPr lang="en-US" b="1" dirty="0" smtClean="0">
                <a:solidFill>
                  <a:srgbClr val="FF0000"/>
                </a:solidFill>
              </a:rPr>
              <a:t> ATEROLEX </a:t>
            </a:r>
            <a:r>
              <a:rPr lang="en-US" dirty="0" smtClean="0"/>
              <a:t>bioactive complex help to maintain the normal state of the arterial bed</a:t>
            </a:r>
            <a:r>
              <a:rPr lang="ru-RU" dirty="0" smtClean="0"/>
              <a:t>. </a:t>
            </a:r>
            <a:r>
              <a:rPr lang="en-US" dirty="0" smtClean="0"/>
              <a:t>Vitamin C strengthens the blood vessel walls, B vitamins are essential for reactions of </a:t>
            </a:r>
            <a:r>
              <a:rPr lang="en-US" dirty="0" err="1" smtClean="0"/>
              <a:t>homocysteine</a:t>
            </a:r>
            <a:r>
              <a:rPr lang="en-US" dirty="0" smtClean="0"/>
              <a:t> metabolism. </a:t>
            </a:r>
            <a:r>
              <a:rPr lang="en-US" dirty="0" err="1" smtClean="0"/>
              <a:t>Taurine</a:t>
            </a:r>
            <a:r>
              <a:rPr lang="en-US" dirty="0" smtClean="0"/>
              <a:t> is essential for the synthesis of bile acids, which </a:t>
            </a:r>
            <a:r>
              <a:rPr lang="ru-RU" dirty="0" err="1" smtClean="0"/>
              <a:t>remove</a:t>
            </a:r>
            <a:r>
              <a:rPr lang="ru-RU" dirty="0" smtClean="0"/>
              <a:t> </a:t>
            </a:r>
            <a:r>
              <a:rPr lang="ru-RU" dirty="0" err="1" smtClean="0"/>
              <a:t>excess</a:t>
            </a:r>
            <a:r>
              <a:rPr lang="ru-RU" dirty="0" smtClean="0"/>
              <a:t> </a:t>
            </a:r>
            <a:r>
              <a:rPr lang="ru-RU" dirty="0" err="1" smtClean="0"/>
              <a:t>cholesterol</a:t>
            </a:r>
            <a:r>
              <a:rPr lang="ru-RU" dirty="0" smtClean="0"/>
              <a:t> from the body. </a:t>
            </a:r>
            <a:r>
              <a:rPr lang="ru-RU" dirty="0" err="1" smtClean="0"/>
              <a:t>Gingko</a:t>
            </a:r>
            <a:r>
              <a:rPr lang="ru-RU" dirty="0" smtClean="0"/>
              <a:t> </a:t>
            </a:r>
            <a:r>
              <a:rPr lang="ru-RU" dirty="0" err="1" smtClean="0"/>
              <a:t>biloba</a:t>
            </a:r>
            <a:r>
              <a:rPr lang="ru-RU" dirty="0" smtClean="0"/>
              <a:t> </a:t>
            </a:r>
            <a:r>
              <a:rPr lang="ru-RU" dirty="0" err="1" smtClean="0"/>
              <a:t>extract</a:t>
            </a:r>
            <a:r>
              <a:rPr lang="ru-RU" dirty="0" smtClean="0"/>
              <a:t> </a:t>
            </a:r>
            <a:r>
              <a:rPr lang="ru-RU" dirty="0" err="1" smtClean="0"/>
              <a:t>has</a:t>
            </a:r>
            <a:r>
              <a:rPr lang="ru-RU" dirty="0" smtClean="0"/>
              <a:t> </a:t>
            </a:r>
            <a:r>
              <a:rPr lang="ru-RU" dirty="0" err="1" smtClean="0"/>
              <a:t>an</a:t>
            </a:r>
            <a:r>
              <a:rPr lang="ru-RU" dirty="0" smtClean="0"/>
              <a:t> </a:t>
            </a:r>
            <a:r>
              <a:rPr lang="ru-RU" dirty="0" err="1" smtClean="0"/>
              <a:t>antioxidant</a:t>
            </a:r>
            <a:r>
              <a:rPr lang="ru-RU" dirty="0" smtClean="0"/>
              <a:t> </a:t>
            </a:r>
            <a:r>
              <a:rPr lang="ru-RU" dirty="0" err="1" smtClean="0"/>
              <a:t>effect</a:t>
            </a:r>
            <a:r>
              <a:rPr lang="ru-RU" dirty="0" smtClean="0"/>
              <a:t>, </a:t>
            </a:r>
            <a:r>
              <a:rPr lang="ru-RU" dirty="0" err="1" smtClean="0"/>
              <a:t>strengthens</a:t>
            </a:r>
            <a:r>
              <a:rPr lang="ru-RU" dirty="0" smtClean="0"/>
              <a:t> the </a:t>
            </a:r>
            <a:r>
              <a:rPr lang="ru-RU" dirty="0" err="1" smtClean="0"/>
              <a:t>blood</a:t>
            </a:r>
            <a:r>
              <a:rPr lang="ru-RU" dirty="0" smtClean="0"/>
              <a:t> </a:t>
            </a:r>
            <a:r>
              <a:rPr lang="ru-RU" dirty="0" err="1" smtClean="0"/>
              <a:t>vessel</a:t>
            </a:r>
            <a:r>
              <a:rPr lang="ru-RU" dirty="0" smtClean="0"/>
              <a:t> </a:t>
            </a:r>
            <a:r>
              <a:rPr lang="ru-RU" dirty="0" err="1" smtClean="0"/>
              <a:t>walls</a:t>
            </a:r>
            <a:r>
              <a:rPr lang="ru-RU" dirty="0" smtClean="0"/>
              <a:t> </a:t>
            </a:r>
            <a:r>
              <a:rPr lang="ru-RU" dirty="0" err="1" smtClean="0"/>
              <a:t>and</a:t>
            </a:r>
            <a:r>
              <a:rPr lang="ru-RU" dirty="0" smtClean="0"/>
              <a:t> </a:t>
            </a:r>
            <a:r>
              <a:rPr lang="ru-RU" dirty="0" err="1" smtClean="0"/>
              <a:t>improves</a:t>
            </a:r>
            <a:r>
              <a:rPr lang="ru-RU" dirty="0" smtClean="0"/>
              <a:t> </a:t>
            </a:r>
            <a:r>
              <a:rPr lang="ru-RU" dirty="0" err="1" smtClean="0"/>
              <a:t>microcirculation</a:t>
            </a:r>
            <a:endParaRPr lang="ru-RU" dirty="0" smtClean="0"/>
          </a:p>
          <a:p>
            <a:pPr lvl="0"/>
            <a:endParaRPr lang="ru-RU" dirty="0" smtClean="0"/>
          </a:p>
          <a:p>
            <a:pPr lvl="0">
              <a:buFont typeface="Wingdings" pitchFamily="2" charset="2"/>
              <a:buChar char="Ø"/>
            </a:pPr>
            <a:r>
              <a:rPr lang="ru-RU" dirty="0" smtClean="0"/>
              <a:t> </a:t>
            </a:r>
            <a:r>
              <a:rPr lang="en-US" dirty="0" smtClean="0"/>
              <a:t>Supports the functions of cardiovascular system</a:t>
            </a:r>
            <a:endParaRPr lang="ru-RU" dirty="0" smtClean="0"/>
          </a:p>
          <a:p>
            <a:endParaRPr lang="ru-RU" dirty="0"/>
          </a:p>
        </p:txBody>
      </p:sp>
      <p:pic>
        <p:nvPicPr>
          <p:cNvPr id="38915" name="Picture 3" descr="D:\Индия\хлам\taurine.jpg"/>
          <p:cNvPicPr>
            <a:picLocks noChangeAspect="1" noChangeArrowheads="1"/>
          </p:cNvPicPr>
          <p:nvPr/>
        </p:nvPicPr>
        <p:blipFill>
          <a:blip r:embed="rId3" cstate="print"/>
          <a:srcRect/>
          <a:stretch>
            <a:fillRect/>
          </a:stretch>
        </p:blipFill>
        <p:spPr bwMode="auto">
          <a:xfrm>
            <a:off x="2555776" y="1052736"/>
            <a:ext cx="2168502" cy="151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916" name="Picture 4" descr="D:\Индия\хлам\7754.th2.png"/>
          <p:cNvPicPr>
            <a:picLocks noChangeAspect="1" noChangeArrowheads="1"/>
          </p:cNvPicPr>
          <p:nvPr/>
        </p:nvPicPr>
        <p:blipFill>
          <a:blip r:embed="rId4" cstate="print"/>
          <a:srcRect/>
          <a:stretch>
            <a:fillRect/>
          </a:stretch>
        </p:blipFill>
        <p:spPr bwMode="auto">
          <a:xfrm>
            <a:off x="5796136" y="4869160"/>
            <a:ext cx="2381250" cy="1581150"/>
          </a:xfrm>
          <a:prstGeom prst="rect">
            <a:avLst/>
          </a:prstGeom>
          <a:noFill/>
        </p:spPr>
      </p:pic>
      <p:pic>
        <p:nvPicPr>
          <p:cNvPr id="11" name="Picture 10" descr="brand clym.png"/>
          <p:cNvPicPr>
            <a:picLocks noChangeAspect="1"/>
          </p:cNvPicPr>
          <p:nvPr/>
        </p:nvPicPr>
        <p:blipFill>
          <a:blip r:embed="rId5" cstate="print"/>
          <a:stretch>
            <a:fillRect/>
          </a:stretch>
        </p:blipFill>
        <p:spPr>
          <a:xfrm>
            <a:off x="8715191" y="0"/>
            <a:ext cx="428809" cy="428809"/>
          </a:xfrm>
          <a:prstGeom prst="rect">
            <a:avLst/>
          </a:prstGeom>
        </p:spPr>
      </p:pic>
      <p:pic>
        <p:nvPicPr>
          <p:cNvPr id="12" name="Picture 11" descr="aterolex.jpg"/>
          <p:cNvPicPr>
            <a:picLocks noChangeAspect="1"/>
          </p:cNvPicPr>
          <p:nvPr/>
        </p:nvPicPr>
        <p:blipFill>
          <a:blip r:embed="rId6"/>
          <a:stretch>
            <a:fillRect/>
          </a:stretch>
        </p:blipFill>
        <p:spPr>
          <a:xfrm>
            <a:off x="7258046" y="2357430"/>
            <a:ext cx="1885954" cy="3368751"/>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60032" y="1403097"/>
            <a:ext cx="4104456" cy="1446550"/>
          </a:xfrm>
          <a:prstGeom prst="rect">
            <a:avLst/>
          </a:prstGeom>
          <a:noFill/>
        </p:spPr>
        <p:txBody>
          <a:bodyPr wrap="square" rtlCol="0" anchor="ctr">
            <a:spAutoFit/>
          </a:bodyPr>
          <a:lstStyle/>
          <a:p>
            <a:pPr lvl="0" algn="ctr"/>
            <a:r>
              <a:rPr lang="en-US" sz="4400" b="1" baseline="30000" dirty="0" smtClean="0">
                <a:latin typeface="Arial" pitchFamily="34" charset="0"/>
                <a:cs typeface="Arial" pitchFamily="34" charset="0"/>
              </a:rPr>
              <a:t>ANTIOXIDANT PROTECTION OF THE ORGANISM</a:t>
            </a:r>
          </a:p>
        </p:txBody>
      </p:sp>
      <p:sp>
        <p:nvSpPr>
          <p:cNvPr id="10" name="TextBox 9"/>
          <p:cNvSpPr txBox="1"/>
          <p:nvPr/>
        </p:nvSpPr>
        <p:spPr>
          <a:xfrm>
            <a:off x="251520" y="2780928"/>
            <a:ext cx="6120680" cy="4524315"/>
          </a:xfrm>
          <a:prstGeom prst="rect">
            <a:avLst/>
          </a:prstGeom>
          <a:noFill/>
        </p:spPr>
        <p:txBody>
          <a:bodyPr wrap="square" rtlCol="0">
            <a:spAutoFit/>
          </a:bodyPr>
          <a:lstStyle/>
          <a:p>
            <a:r>
              <a:rPr lang="ru-RU" b="1" dirty="0" smtClean="0">
                <a:solidFill>
                  <a:srgbClr val="139167"/>
                </a:solidFill>
              </a:rPr>
              <a:t>PERSIPHEN</a:t>
            </a:r>
            <a:r>
              <a:rPr lang="en-US" b="1" dirty="0" smtClean="0"/>
              <a:t> </a:t>
            </a:r>
            <a:r>
              <a:rPr lang="en-US" dirty="0" smtClean="0"/>
              <a:t>effectively protects the body from free radicals, thereby preventing the development of a large number of pathological processes. </a:t>
            </a:r>
            <a:r>
              <a:rPr lang="en-US" dirty="0" err="1" smtClean="0"/>
              <a:t>Prunus</a:t>
            </a:r>
            <a:r>
              <a:rPr lang="en-US" dirty="0" smtClean="0"/>
              <a:t> </a:t>
            </a:r>
            <a:r>
              <a:rPr lang="en-US" dirty="0" err="1" smtClean="0"/>
              <a:t>persica</a:t>
            </a:r>
            <a:r>
              <a:rPr lang="en-US" dirty="0" smtClean="0"/>
              <a:t> </a:t>
            </a:r>
            <a:r>
              <a:rPr lang="en-US" dirty="0" err="1" smtClean="0"/>
              <a:t>pericarp</a:t>
            </a:r>
            <a:r>
              <a:rPr lang="en-US" dirty="0" smtClean="0"/>
              <a:t> is a natural complex compounds, which have a high ability to block free radicals. Vitamin C, vitamin </a:t>
            </a:r>
            <a:r>
              <a:rPr lang="ru-RU" dirty="0" smtClean="0"/>
              <a:t>Е</a:t>
            </a:r>
            <a:r>
              <a:rPr lang="en-US" dirty="0" smtClean="0"/>
              <a:t>, Beta-Carotene are intensifying the antioxidant effect, and also have a beneficial effect on the vessels.</a:t>
            </a:r>
            <a:r>
              <a:rPr lang="ru-RU" dirty="0" smtClean="0"/>
              <a:t> </a:t>
            </a:r>
            <a:r>
              <a:rPr lang="en-US" dirty="0" smtClean="0"/>
              <a:t>Curcuma </a:t>
            </a:r>
            <a:r>
              <a:rPr lang="en-US" dirty="0" err="1" smtClean="0"/>
              <a:t>longa</a:t>
            </a:r>
            <a:r>
              <a:rPr lang="en-US" dirty="0" smtClean="0"/>
              <a:t> rhizome has antioxidant effect, slows down the aging process, supports liver functions, has an anti-inflammatory and antimicrobial effects, and reduces the risk of </a:t>
            </a:r>
            <a:r>
              <a:rPr lang="en-US" dirty="0" err="1" smtClean="0"/>
              <a:t>oncological</a:t>
            </a:r>
            <a:r>
              <a:rPr lang="en-US" dirty="0" smtClean="0"/>
              <a:t> diseases.</a:t>
            </a:r>
            <a:endParaRPr lang="ru-RU" dirty="0" smtClean="0"/>
          </a:p>
          <a:p>
            <a:r>
              <a:rPr lang="ru-RU" dirty="0" smtClean="0"/>
              <a:t> </a:t>
            </a:r>
          </a:p>
          <a:p>
            <a:pPr lvl="0">
              <a:buFont typeface="Wingdings" pitchFamily="2" charset="2"/>
              <a:buChar char="Ø"/>
            </a:pPr>
            <a:r>
              <a:rPr lang="en-US" dirty="0" smtClean="0"/>
              <a:t>Improves the general state of organism</a:t>
            </a:r>
            <a:endParaRPr lang="ru-RU" dirty="0" smtClean="0"/>
          </a:p>
          <a:p>
            <a:pPr lvl="0">
              <a:buFont typeface="Wingdings" pitchFamily="2" charset="2"/>
              <a:buChar char="Ø"/>
            </a:pPr>
            <a:r>
              <a:rPr lang="en-US" dirty="0" smtClean="0"/>
              <a:t>Activates the immune system</a:t>
            </a:r>
            <a:endParaRPr lang="ru-RU" dirty="0" smtClean="0"/>
          </a:p>
          <a:p>
            <a:pPr lvl="0">
              <a:buFont typeface="Wingdings" pitchFamily="2" charset="2"/>
              <a:buChar char="Ø"/>
            </a:pPr>
            <a:r>
              <a:rPr lang="en-US" dirty="0" smtClean="0"/>
              <a:t>Improves the state of vessels</a:t>
            </a:r>
            <a:endParaRPr lang="ru-RU" dirty="0" smtClean="0"/>
          </a:p>
          <a:p>
            <a:pPr lvl="0">
              <a:buFont typeface="Wingdings" pitchFamily="2" charset="2"/>
              <a:buChar char="Ø"/>
            </a:pPr>
            <a:endParaRPr lang="ru-RU" dirty="0" smtClean="0"/>
          </a:p>
          <a:p>
            <a:endParaRPr lang="ru-RU" dirty="0"/>
          </a:p>
        </p:txBody>
      </p:sp>
      <p:pic>
        <p:nvPicPr>
          <p:cNvPr id="47106" name="Picture 2" descr="http://fotohomka.ru/images/Nov/06/2b3872cb60901c625b08834e00aaa577/1.jpg"/>
          <p:cNvPicPr>
            <a:picLocks noChangeAspect="1" noChangeArrowheads="1"/>
          </p:cNvPicPr>
          <p:nvPr/>
        </p:nvPicPr>
        <p:blipFill>
          <a:blip r:embed="rId2" cstate="print"/>
          <a:srcRect/>
          <a:stretch>
            <a:fillRect/>
          </a:stretch>
        </p:blipFill>
        <p:spPr bwMode="auto">
          <a:xfrm>
            <a:off x="2507772" y="1016732"/>
            <a:ext cx="2064228" cy="15481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7108" name="Picture 4" descr="https://otvetikovich.ru/wp-content/uploads/2017/09/immunitet.jpg"/>
          <p:cNvPicPr>
            <a:picLocks noChangeAspect="1" noChangeArrowheads="1"/>
          </p:cNvPicPr>
          <p:nvPr/>
        </p:nvPicPr>
        <p:blipFill>
          <a:blip r:embed="rId3" cstate="print"/>
          <a:srcRect/>
          <a:stretch>
            <a:fillRect/>
          </a:stretch>
        </p:blipFill>
        <p:spPr bwMode="auto">
          <a:xfrm>
            <a:off x="251521" y="1034076"/>
            <a:ext cx="2088232" cy="15308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brand clym.png"/>
          <p:cNvPicPr>
            <a:picLocks noChangeAspect="1"/>
          </p:cNvPicPr>
          <p:nvPr/>
        </p:nvPicPr>
        <p:blipFill>
          <a:blip r:embed="rId4" cstate="print"/>
          <a:stretch>
            <a:fillRect/>
          </a:stretch>
        </p:blipFill>
        <p:spPr>
          <a:xfrm>
            <a:off x="8715191" y="0"/>
            <a:ext cx="428809" cy="428809"/>
          </a:xfrm>
          <a:prstGeom prst="rect">
            <a:avLst/>
          </a:prstGeom>
        </p:spPr>
      </p:pic>
      <p:pic>
        <p:nvPicPr>
          <p:cNvPr id="9" name="Picture 8" descr="persiphen.png"/>
          <p:cNvPicPr>
            <a:picLocks noChangeAspect="1"/>
          </p:cNvPicPr>
          <p:nvPr/>
        </p:nvPicPr>
        <p:blipFill>
          <a:blip r:embed="rId5"/>
          <a:stretch>
            <a:fillRect/>
          </a:stretch>
        </p:blipFill>
        <p:spPr>
          <a:xfrm>
            <a:off x="6715140" y="2643182"/>
            <a:ext cx="2214371" cy="3690619"/>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940152" y="1844824"/>
            <a:ext cx="2844625" cy="584775"/>
          </a:xfrm>
          <a:prstGeom prst="rect">
            <a:avLst/>
          </a:prstGeom>
          <a:noFill/>
        </p:spPr>
        <p:txBody>
          <a:bodyPr wrap="none" rtlCol="0">
            <a:spAutoFit/>
          </a:bodyPr>
          <a:lstStyle/>
          <a:p>
            <a:r>
              <a:rPr lang="en-US" sz="4800" b="1" baseline="30000" dirty="0" smtClean="0">
                <a:latin typeface="Arial" pitchFamily="34" charset="0"/>
                <a:cs typeface="Arial" pitchFamily="34" charset="0"/>
              </a:rPr>
              <a:t>VEIN TONING</a:t>
            </a:r>
            <a:endParaRPr lang="ru-RU" sz="4800" b="1" baseline="30000" dirty="0" smtClean="0">
              <a:latin typeface="Arial" pitchFamily="34" charset="0"/>
              <a:cs typeface="Arial" pitchFamily="34" charset="0"/>
            </a:endParaRPr>
          </a:p>
        </p:txBody>
      </p:sp>
      <p:sp>
        <p:nvSpPr>
          <p:cNvPr id="11" name="TextBox 10"/>
          <p:cNvSpPr txBox="1"/>
          <p:nvPr/>
        </p:nvSpPr>
        <p:spPr>
          <a:xfrm>
            <a:off x="323528" y="2564904"/>
            <a:ext cx="6336704" cy="3970318"/>
          </a:xfrm>
          <a:prstGeom prst="rect">
            <a:avLst/>
          </a:prstGeom>
          <a:noFill/>
        </p:spPr>
        <p:txBody>
          <a:bodyPr wrap="square" rtlCol="0">
            <a:spAutoFit/>
          </a:bodyPr>
          <a:lstStyle/>
          <a:p>
            <a:r>
              <a:rPr lang="en-US" b="1" dirty="0" smtClean="0">
                <a:solidFill>
                  <a:srgbClr val="C00000"/>
                </a:solidFill>
              </a:rPr>
              <a:t>VENATOL</a:t>
            </a:r>
            <a:r>
              <a:rPr lang="ru-RU" dirty="0" smtClean="0">
                <a:solidFill>
                  <a:srgbClr val="C00000"/>
                </a:solidFill>
              </a:rPr>
              <a:t> </a:t>
            </a:r>
            <a:r>
              <a:rPr lang="en-US" dirty="0" smtClean="0"/>
              <a:t>It is a clinically proved complex for prevention of varicose veins! Horse chestnut improves the integrity of the vascular wall, has a positive effect on the permeability of capillaries, and has a vein tonic effect. </a:t>
            </a:r>
            <a:r>
              <a:rPr lang="en-US" dirty="0" err="1" smtClean="0"/>
              <a:t>Bromelain</a:t>
            </a:r>
            <a:r>
              <a:rPr lang="en-US" dirty="0" smtClean="0"/>
              <a:t> reduces the level of inflammatory reaction, prevents blood vessels from becoming narrowed. </a:t>
            </a:r>
            <a:r>
              <a:rPr lang="en-US" dirty="0" err="1" smtClean="0"/>
              <a:t>Hesperidin</a:t>
            </a:r>
            <a:r>
              <a:rPr lang="en-US" dirty="0" smtClean="0"/>
              <a:t>, </a:t>
            </a:r>
            <a:r>
              <a:rPr lang="en-US" dirty="0" err="1" smtClean="0"/>
              <a:t>rutin</a:t>
            </a:r>
            <a:r>
              <a:rPr lang="en-US" dirty="0" smtClean="0"/>
              <a:t> and quercetin are powerful antioxidants, help strengthen blood vessels and increase the integrity of collagen.</a:t>
            </a:r>
            <a:endParaRPr lang="ru-RU" dirty="0" smtClean="0"/>
          </a:p>
          <a:p>
            <a:endParaRPr lang="ru-RU" dirty="0" smtClean="0"/>
          </a:p>
          <a:p>
            <a:pPr lvl="0">
              <a:buFont typeface="Wingdings" pitchFamily="2" charset="2"/>
              <a:buChar char="Ø"/>
            </a:pPr>
            <a:r>
              <a:rPr lang="ru-RU" dirty="0" smtClean="0"/>
              <a:t> </a:t>
            </a:r>
            <a:r>
              <a:rPr lang="en-US" dirty="0" smtClean="0"/>
              <a:t>Has  vein toning and antioxidant effect</a:t>
            </a:r>
            <a:endParaRPr lang="ru-RU" dirty="0" smtClean="0"/>
          </a:p>
          <a:p>
            <a:pPr lvl="0">
              <a:buFont typeface="Wingdings" pitchFamily="2" charset="2"/>
              <a:buChar char="Ø"/>
            </a:pPr>
            <a:r>
              <a:rPr lang="ru-RU" dirty="0" smtClean="0"/>
              <a:t> </a:t>
            </a:r>
            <a:r>
              <a:rPr lang="en-US" dirty="0" smtClean="0"/>
              <a:t>Is recommended for people with a predisposition to varicose veins (who work at a sedentary or standing job, people with excess weight, sedentary lifestyle, smoking, in case of hormone intake and etc.)</a:t>
            </a:r>
            <a:endParaRPr lang="ru-RU" dirty="0"/>
          </a:p>
        </p:txBody>
      </p:sp>
      <p:pic>
        <p:nvPicPr>
          <p:cNvPr id="6145" name="Picture 1" descr="D:\Индия\хлам\prichiny-varikoza-nog-i-ego-ustranenie.jpg"/>
          <p:cNvPicPr>
            <a:picLocks noChangeAspect="1" noChangeArrowheads="1"/>
          </p:cNvPicPr>
          <p:nvPr/>
        </p:nvPicPr>
        <p:blipFill>
          <a:blip r:embed="rId2" cstate="print"/>
          <a:srcRect/>
          <a:stretch>
            <a:fillRect/>
          </a:stretch>
        </p:blipFill>
        <p:spPr bwMode="auto">
          <a:xfrm>
            <a:off x="395536" y="908720"/>
            <a:ext cx="2160240" cy="1440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6" name="Picture 2" descr="D:\Индия\хлам\kesteni-zdrave-lechenie-116987-500x334.jpg"/>
          <p:cNvPicPr>
            <a:picLocks noChangeAspect="1" noChangeArrowheads="1"/>
          </p:cNvPicPr>
          <p:nvPr/>
        </p:nvPicPr>
        <p:blipFill>
          <a:blip r:embed="rId3" cstate="print"/>
          <a:srcRect/>
          <a:stretch>
            <a:fillRect/>
          </a:stretch>
        </p:blipFill>
        <p:spPr bwMode="auto">
          <a:xfrm>
            <a:off x="2771800" y="905839"/>
            <a:ext cx="2160240" cy="14430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brand clym.png"/>
          <p:cNvPicPr>
            <a:picLocks noChangeAspect="1"/>
          </p:cNvPicPr>
          <p:nvPr/>
        </p:nvPicPr>
        <p:blipFill>
          <a:blip r:embed="rId4" cstate="print"/>
          <a:stretch>
            <a:fillRect/>
          </a:stretch>
        </p:blipFill>
        <p:spPr>
          <a:xfrm>
            <a:off x="8715191" y="0"/>
            <a:ext cx="428809" cy="428809"/>
          </a:xfrm>
          <a:prstGeom prst="rect">
            <a:avLst/>
          </a:prstGeom>
        </p:spPr>
      </p:pic>
      <p:pic>
        <p:nvPicPr>
          <p:cNvPr id="9" name="Picture 8" descr="Venatol ind trans.png"/>
          <p:cNvPicPr>
            <a:picLocks noChangeAspect="1"/>
          </p:cNvPicPr>
          <p:nvPr/>
        </p:nvPicPr>
        <p:blipFill>
          <a:blip r:embed="rId5" cstate="print"/>
          <a:stretch>
            <a:fillRect/>
          </a:stretch>
        </p:blipFill>
        <p:spPr>
          <a:xfrm>
            <a:off x="6715140" y="2443441"/>
            <a:ext cx="2428860" cy="3941443"/>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Индия\хлам\images.jpg"/>
          <p:cNvPicPr>
            <a:picLocks noChangeAspect="1" noChangeArrowheads="1"/>
          </p:cNvPicPr>
          <p:nvPr/>
        </p:nvPicPr>
        <p:blipFill>
          <a:blip r:embed="rId2" cstate="print"/>
          <a:srcRect/>
          <a:stretch>
            <a:fillRect/>
          </a:stretch>
        </p:blipFill>
        <p:spPr bwMode="auto">
          <a:xfrm>
            <a:off x="395535" y="980727"/>
            <a:ext cx="1781827" cy="1185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251520" y="2564904"/>
            <a:ext cx="6264696" cy="2308324"/>
          </a:xfrm>
          <a:prstGeom prst="rect">
            <a:avLst/>
          </a:prstGeom>
          <a:noFill/>
        </p:spPr>
        <p:txBody>
          <a:bodyPr wrap="square" rtlCol="0">
            <a:spAutoFit/>
          </a:bodyPr>
          <a:lstStyle/>
          <a:p>
            <a:r>
              <a:rPr lang="en-US" b="1" dirty="0" smtClean="0">
                <a:solidFill>
                  <a:srgbClr val="0070C0"/>
                </a:solidFill>
              </a:rPr>
              <a:t> GLAZOROL INTENSIVE </a:t>
            </a:r>
            <a:r>
              <a:rPr lang="en-US" dirty="0" smtClean="0"/>
              <a:t>composition provides comprehensive and versatile protection of your vision. Natural pigments (zeaxanthin, lutein) protect retina from aggressive particles of light spectrum. Blueberry, quercetin and ginkgo biloba have antioxidant effects, help to improve microcirculation. Beta-carotene improves light perception and eye adaptation to darkness. The natural amino acids: L-</a:t>
            </a:r>
            <a:r>
              <a:rPr lang="en-US" dirty="0" err="1" smtClean="0"/>
              <a:t>taurine</a:t>
            </a:r>
            <a:r>
              <a:rPr lang="en-US" dirty="0" smtClean="0"/>
              <a:t> and L- </a:t>
            </a:r>
            <a:r>
              <a:rPr lang="en-US" dirty="0" err="1" smtClean="0"/>
              <a:t>cysteine</a:t>
            </a:r>
            <a:r>
              <a:rPr lang="en-US" dirty="0" smtClean="0"/>
              <a:t>, as well as vitamins  provide nutritional support. </a:t>
            </a:r>
            <a:endParaRPr lang="ru-RU" dirty="0"/>
          </a:p>
        </p:txBody>
      </p:sp>
      <p:pic>
        <p:nvPicPr>
          <p:cNvPr id="1029" name="Picture 5" descr="D:\Индия\хлам\blackberry1.jpg"/>
          <p:cNvPicPr>
            <a:picLocks noChangeAspect="1" noChangeArrowheads="1"/>
          </p:cNvPicPr>
          <p:nvPr/>
        </p:nvPicPr>
        <p:blipFill>
          <a:blip r:embed="rId3" cstate="print"/>
          <a:srcRect/>
          <a:stretch>
            <a:fillRect/>
          </a:stretch>
        </p:blipFill>
        <p:spPr bwMode="auto">
          <a:xfrm>
            <a:off x="2392877" y="978370"/>
            <a:ext cx="1747075" cy="1198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251520" y="5033838"/>
            <a:ext cx="6624736" cy="987450"/>
          </a:xfrm>
          <a:prstGeom prst="rect">
            <a:avLst/>
          </a:prstGeom>
          <a:noFill/>
        </p:spPr>
        <p:txBody>
          <a:bodyPr wrap="square" rtlCol="0">
            <a:spAutoFit/>
          </a:bodyPr>
          <a:lstStyle/>
          <a:p>
            <a:pPr>
              <a:spcAft>
                <a:spcPts val="500"/>
              </a:spcAft>
              <a:buFont typeface="Wingdings" pitchFamily="2" charset="2"/>
              <a:buChar char="Ø"/>
            </a:pPr>
            <a:r>
              <a:rPr lang="ru-RU" dirty="0" smtClean="0"/>
              <a:t> </a:t>
            </a:r>
            <a:r>
              <a:rPr lang="en-US" dirty="0" smtClean="0"/>
              <a:t>Reduces visual fatigue syndrome (while reading, working with computer, driving and etc.) </a:t>
            </a:r>
            <a:endParaRPr lang="ru-RU" dirty="0" smtClean="0"/>
          </a:p>
          <a:p>
            <a:pPr lvl="0">
              <a:spcAft>
                <a:spcPts val="500"/>
              </a:spcAft>
              <a:buFont typeface="Wingdings" pitchFamily="2" charset="2"/>
              <a:buChar char="Ø"/>
            </a:pPr>
            <a:r>
              <a:rPr lang="ru-RU" dirty="0" smtClean="0"/>
              <a:t> </a:t>
            </a:r>
            <a:r>
              <a:rPr lang="en-US" dirty="0" smtClean="0"/>
              <a:t>Prevention of age-related changes in eyes</a:t>
            </a:r>
            <a:endParaRPr lang="ru-RU" dirty="0"/>
          </a:p>
        </p:txBody>
      </p:sp>
      <p:sp>
        <p:nvSpPr>
          <p:cNvPr id="11" name="TextBox 10"/>
          <p:cNvSpPr txBox="1"/>
          <p:nvPr/>
        </p:nvSpPr>
        <p:spPr>
          <a:xfrm>
            <a:off x="4211960" y="1844824"/>
            <a:ext cx="4392488" cy="584775"/>
          </a:xfrm>
          <a:prstGeom prst="rect">
            <a:avLst/>
          </a:prstGeom>
          <a:noFill/>
        </p:spPr>
        <p:txBody>
          <a:bodyPr wrap="square" rtlCol="0">
            <a:spAutoFit/>
          </a:bodyPr>
          <a:lstStyle/>
          <a:p>
            <a:pPr algn="ctr"/>
            <a:r>
              <a:rPr lang="en-HK" sz="4800" b="1" baseline="30000" dirty="0" smtClean="0">
                <a:latin typeface="Arial" pitchFamily="34" charset="0"/>
                <a:cs typeface="Arial" pitchFamily="34" charset="0"/>
              </a:rPr>
              <a:t>VISION SUPPORT</a:t>
            </a:r>
            <a:endParaRPr lang="ru-RU" sz="4800" b="1" baseline="30000" dirty="0" smtClean="0">
              <a:latin typeface="Arial" pitchFamily="34" charset="0"/>
              <a:cs typeface="Arial" pitchFamily="34" charset="0"/>
            </a:endParaRPr>
          </a:p>
        </p:txBody>
      </p:sp>
      <p:pic>
        <p:nvPicPr>
          <p:cNvPr id="1030" name="Picture 6" descr="D:\Индия\хлам\0_72eaf_c569d159_XXL.jpg"/>
          <p:cNvPicPr>
            <a:picLocks noChangeAspect="1" noChangeArrowheads="1"/>
          </p:cNvPicPr>
          <p:nvPr/>
        </p:nvPicPr>
        <p:blipFill>
          <a:blip r:embed="rId4" cstate="print"/>
          <a:srcRect/>
          <a:stretch>
            <a:fillRect/>
          </a:stretch>
        </p:blipFill>
        <p:spPr bwMode="auto">
          <a:xfrm>
            <a:off x="6516216" y="5013176"/>
            <a:ext cx="1152128" cy="876472"/>
          </a:xfrm>
          <a:prstGeom prst="rect">
            <a:avLst/>
          </a:prstGeom>
          <a:noFill/>
        </p:spPr>
      </p:pic>
      <p:pic>
        <p:nvPicPr>
          <p:cNvPr id="12" name="Picture 11" descr="brand clym.png"/>
          <p:cNvPicPr>
            <a:picLocks noChangeAspect="1"/>
          </p:cNvPicPr>
          <p:nvPr/>
        </p:nvPicPr>
        <p:blipFill>
          <a:blip r:embed="rId5" cstate="print"/>
          <a:stretch>
            <a:fillRect/>
          </a:stretch>
        </p:blipFill>
        <p:spPr>
          <a:xfrm>
            <a:off x="8715191" y="0"/>
            <a:ext cx="428809" cy="428809"/>
          </a:xfrm>
          <a:prstGeom prst="rect">
            <a:avLst/>
          </a:prstGeom>
        </p:spPr>
      </p:pic>
      <p:pic>
        <p:nvPicPr>
          <p:cNvPr id="13" name="Picture 12" descr="glazorol.png"/>
          <p:cNvPicPr>
            <a:picLocks noChangeAspect="1"/>
          </p:cNvPicPr>
          <p:nvPr/>
        </p:nvPicPr>
        <p:blipFill>
          <a:blip r:embed="rId6"/>
          <a:stretch>
            <a:fillRect/>
          </a:stretch>
        </p:blipFill>
        <p:spPr>
          <a:xfrm>
            <a:off x="7143768" y="2285992"/>
            <a:ext cx="2000232" cy="336430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355976" y="1703710"/>
            <a:ext cx="4896544" cy="1077218"/>
          </a:xfrm>
          <a:prstGeom prst="rect">
            <a:avLst/>
          </a:prstGeom>
          <a:noFill/>
        </p:spPr>
        <p:txBody>
          <a:bodyPr wrap="square" rtlCol="0" anchor="ctr">
            <a:spAutoFit/>
          </a:bodyPr>
          <a:lstStyle/>
          <a:p>
            <a:pPr algn="ctr"/>
            <a:r>
              <a:rPr lang="en-HK" sz="4800" b="1" baseline="30000" dirty="0" smtClean="0">
                <a:latin typeface="Arial" pitchFamily="34" charset="0"/>
                <a:cs typeface="Arial" pitchFamily="34" charset="0"/>
              </a:rPr>
              <a:t>CARE OF WOMEN'S HEALTH</a:t>
            </a:r>
            <a:endParaRPr lang="ru-RU" sz="4800" b="1" baseline="30000" dirty="0" smtClean="0">
              <a:latin typeface="Arial" pitchFamily="34" charset="0"/>
              <a:cs typeface="Arial" pitchFamily="34" charset="0"/>
            </a:endParaRPr>
          </a:p>
        </p:txBody>
      </p:sp>
      <p:pic>
        <p:nvPicPr>
          <p:cNvPr id="3074" name="Picture 2" descr="D:\Индия\хлам\soybean_soja-260x200.png"/>
          <p:cNvPicPr>
            <a:picLocks noChangeAspect="1" noChangeArrowheads="1"/>
          </p:cNvPicPr>
          <p:nvPr/>
        </p:nvPicPr>
        <p:blipFill>
          <a:blip r:embed="rId2" cstate="print"/>
          <a:srcRect/>
          <a:stretch>
            <a:fillRect/>
          </a:stretch>
        </p:blipFill>
        <p:spPr bwMode="auto">
          <a:xfrm>
            <a:off x="5940152" y="5157192"/>
            <a:ext cx="1872208" cy="1440160"/>
          </a:xfrm>
          <a:prstGeom prst="rect">
            <a:avLst/>
          </a:prstGeom>
          <a:noFill/>
        </p:spPr>
      </p:pic>
      <p:sp>
        <p:nvSpPr>
          <p:cNvPr id="8" name="TextBox 7"/>
          <p:cNvSpPr txBox="1"/>
          <p:nvPr/>
        </p:nvSpPr>
        <p:spPr>
          <a:xfrm>
            <a:off x="251520" y="2780928"/>
            <a:ext cx="5616624" cy="3693319"/>
          </a:xfrm>
          <a:prstGeom prst="rect">
            <a:avLst/>
          </a:prstGeom>
          <a:noFill/>
        </p:spPr>
        <p:txBody>
          <a:bodyPr wrap="square" rtlCol="0">
            <a:spAutoFit/>
          </a:bodyPr>
          <a:lstStyle/>
          <a:p>
            <a:r>
              <a:rPr lang="en-US" b="1" dirty="0" smtClean="0">
                <a:solidFill>
                  <a:srgbClr val="D60093"/>
                </a:solidFill>
              </a:rPr>
              <a:t>WOMENS FORMULA </a:t>
            </a:r>
            <a:r>
              <a:rPr lang="en-US" dirty="0" smtClean="0"/>
              <a:t>contains natural substances, which help to maintain the balance in female body and alleviate the symptoms, that occur during menopause (mood swings, increased sweating and migraines). Natural soy isoflavones are essential for supporting female body. The needed amount of isoflavones is difficult to provide in the conditions of routine food. Plant extracts, vitamins and microelements help to maintain the normal metabolism in female body. </a:t>
            </a:r>
            <a:endParaRPr lang="ru-RU" dirty="0" smtClean="0"/>
          </a:p>
          <a:p>
            <a:pPr lvl="0"/>
            <a:endParaRPr lang="ru-RU" dirty="0" smtClean="0"/>
          </a:p>
          <a:p>
            <a:pPr marL="342900" lvl="0" indent="-342900">
              <a:buFont typeface="Wingdings" pitchFamily="2" charset="2"/>
              <a:buChar char="Ø"/>
            </a:pPr>
            <a:r>
              <a:rPr lang="en-US" dirty="0" smtClean="0"/>
              <a:t>Helps to prevent </a:t>
            </a:r>
            <a:r>
              <a:rPr lang="ru-RU" dirty="0" smtClean="0"/>
              <a:t>hormonal imbalance in the female body</a:t>
            </a:r>
          </a:p>
          <a:p>
            <a:pPr marL="342900" lvl="0" indent="-342900">
              <a:buFont typeface="Wingdings" pitchFamily="2" charset="2"/>
              <a:buChar char="Ø"/>
            </a:pPr>
            <a:r>
              <a:rPr lang="en-US" dirty="0" smtClean="0"/>
              <a:t>Provides support during menopause</a:t>
            </a:r>
            <a:endParaRPr lang="ru-RU" dirty="0"/>
          </a:p>
        </p:txBody>
      </p:sp>
      <p:pic>
        <p:nvPicPr>
          <p:cNvPr id="9" name="Рисунок 8" descr="honey-bee-numbers-drop_15613.jpg"/>
          <p:cNvPicPr>
            <a:picLocks noChangeAspect="1"/>
          </p:cNvPicPr>
          <p:nvPr/>
        </p:nvPicPr>
        <p:blipFill>
          <a:blip r:embed="rId3" cstate="print"/>
          <a:stretch>
            <a:fillRect/>
          </a:stretch>
        </p:blipFill>
        <p:spPr>
          <a:xfrm>
            <a:off x="395536" y="1052736"/>
            <a:ext cx="1944216" cy="14587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descr="1 (1).jpg"/>
          <p:cNvPicPr>
            <a:picLocks noChangeAspect="1"/>
          </p:cNvPicPr>
          <p:nvPr/>
        </p:nvPicPr>
        <p:blipFill>
          <a:blip r:embed="rId4" cstate="print"/>
          <a:srcRect l="22180" r="4436"/>
          <a:stretch>
            <a:fillRect/>
          </a:stretch>
        </p:blipFill>
        <p:spPr>
          <a:xfrm>
            <a:off x="2555776" y="1052736"/>
            <a:ext cx="1916020" cy="14709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brand clym.png"/>
          <p:cNvPicPr>
            <a:picLocks noChangeAspect="1"/>
          </p:cNvPicPr>
          <p:nvPr/>
        </p:nvPicPr>
        <p:blipFill>
          <a:blip r:embed="rId5" cstate="print"/>
          <a:stretch>
            <a:fillRect/>
          </a:stretch>
        </p:blipFill>
        <p:spPr>
          <a:xfrm>
            <a:off x="8715191" y="0"/>
            <a:ext cx="428809" cy="428809"/>
          </a:xfrm>
          <a:prstGeom prst="rect">
            <a:avLst/>
          </a:prstGeom>
        </p:spPr>
      </p:pic>
      <p:pic>
        <p:nvPicPr>
          <p:cNvPr id="12" name="Picture 11" descr="women formula.png"/>
          <p:cNvPicPr>
            <a:picLocks noChangeAspect="1"/>
          </p:cNvPicPr>
          <p:nvPr/>
        </p:nvPicPr>
        <p:blipFill>
          <a:blip r:embed="rId6"/>
          <a:stretch>
            <a:fillRect/>
          </a:stretch>
        </p:blipFill>
        <p:spPr>
          <a:xfrm>
            <a:off x="6948686" y="2571744"/>
            <a:ext cx="2195314" cy="354083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355976" y="1052736"/>
            <a:ext cx="4896544" cy="2062103"/>
          </a:xfrm>
          <a:prstGeom prst="rect">
            <a:avLst/>
          </a:prstGeom>
          <a:noFill/>
        </p:spPr>
        <p:txBody>
          <a:bodyPr wrap="square" rtlCol="0" anchor="ctr">
            <a:spAutoFit/>
          </a:bodyPr>
          <a:lstStyle/>
          <a:p>
            <a:pPr algn="ctr"/>
            <a:r>
              <a:rPr lang="en-HK" sz="4800" b="1" baseline="30000" dirty="0" smtClean="0">
                <a:latin typeface="Arial" pitchFamily="34" charset="0"/>
                <a:cs typeface="Arial" pitchFamily="34" charset="0"/>
              </a:rPr>
              <a:t>SUPPORT </a:t>
            </a:r>
            <a:r>
              <a:rPr lang="en-US" sz="4800" b="1" baseline="30000" dirty="0" smtClean="0">
                <a:latin typeface="Arial" pitchFamily="34" charset="0"/>
                <a:cs typeface="Arial" pitchFamily="34" charset="0"/>
              </a:rPr>
              <a:t>OF THE FEMALE REPRODUCTIVE SYSTEM</a:t>
            </a:r>
            <a:endParaRPr lang="ru-RU" sz="4800" b="1" baseline="30000" dirty="0" smtClean="0">
              <a:latin typeface="Arial" pitchFamily="34" charset="0"/>
              <a:cs typeface="Arial" pitchFamily="34" charset="0"/>
            </a:endParaRPr>
          </a:p>
        </p:txBody>
      </p:sp>
      <p:sp>
        <p:nvSpPr>
          <p:cNvPr id="8" name="TextBox 7"/>
          <p:cNvSpPr txBox="1"/>
          <p:nvPr/>
        </p:nvSpPr>
        <p:spPr>
          <a:xfrm>
            <a:off x="251520" y="2780928"/>
            <a:ext cx="5616624" cy="3970318"/>
          </a:xfrm>
          <a:prstGeom prst="rect">
            <a:avLst/>
          </a:prstGeom>
          <a:noFill/>
        </p:spPr>
        <p:txBody>
          <a:bodyPr wrap="square" rtlCol="0">
            <a:spAutoFit/>
          </a:bodyPr>
          <a:lstStyle/>
          <a:p>
            <a:r>
              <a:rPr lang="en-US" b="1" dirty="0" smtClean="0">
                <a:solidFill>
                  <a:srgbClr val="D60093"/>
                </a:solidFill>
              </a:rPr>
              <a:t>MLADOMASTON </a:t>
            </a:r>
            <a:r>
              <a:rPr lang="en-US" dirty="0" smtClean="0"/>
              <a:t>is intended to normalize exchange of estrogens and prevent hormone dependent diseases of the female reproductive system. </a:t>
            </a:r>
            <a:r>
              <a:rPr lang="en-US" dirty="0" err="1" smtClean="0"/>
              <a:t>Brassica</a:t>
            </a:r>
            <a:r>
              <a:rPr lang="en-US" dirty="0" smtClean="0"/>
              <a:t> </a:t>
            </a:r>
            <a:r>
              <a:rPr lang="en-US" dirty="0" err="1" smtClean="0"/>
              <a:t>campestris</a:t>
            </a:r>
            <a:r>
              <a:rPr lang="en-US" dirty="0" smtClean="0"/>
              <a:t> leaf stops the development of </a:t>
            </a:r>
            <a:r>
              <a:rPr lang="en-US" dirty="0" err="1" smtClean="0"/>
              <a:t>neoplastic</a:t>
            </a:r>
            <a:r>
              <a:rPr lang="en-US" dirty="0" smtClean="0"/>
              <a:t> process at any level.</a:t>
            </a:r>
            <a:endParaRPr lang="ru-RU" dirty="0" smtClean="0"/>
          </a:p>
          <a:p>
            <a:r>
              <a:rPr lang="en-US" dirty="0" err="1" smtClean="0"/>
              <a:t>Vitex</a:t>
            </a:r>
            <a:r>
              <a:rPr lang="en-US" dirty="0" smtClean="0"/>
              <a:t> </a:t>
            </a:r>
            <a:r>
              <a:rPr lang="en-US" dirty="0" err="1" smtClean="0"/>
              <a:t>agnus-castus</a:t>
            </a:r>
            <a:r>
              <a:rPr lang="en-US" dirty="0" smtClean="0"/>
              <a:t> leaf reduces the symptoms of menopause and premenstrual syndrome. Tea </a:t>
            </a:r>
            <a:r>
              <a:rPr lang="en-US" dirty="0" err="1" smtClean="0"/>
              <a:t>catechins</a:t>
            </a:r>
            <a:r>
              <a:rPr lang="en-US" dirty="0" smtClean="0"/>
              <a:t> </a:t>
            </a:r>
            <a:r>
              <a:rPr lang="ru-RU" dirty="0" smtClean="0"/>
              <a:t>и </a:t>
            </a:r>
            <a:r>
              <a:rPr lang="en-US" dirty="0" err="1" smtClean="0"/>
              <a:t>Resveratrol</a:t>
            </a:r>
            <a:r>
              <a:rPr lang="en-US" dirty="0" smtClean="0"/>
              <a:t> are the strongest antioxidants, block neoplasm, stop the development and progression of cancer cells. </a:t>
            </a:r>
            <a:r>
              <a:rPr lang="en-US" dirty="0" err="1" smtClean="0"/>
              <a:t>Isoflavones</a:t>
            </a:r>
            <a:r>
              <a:rPr lang="en-US" dirty="0" smtClean="0"/>
              <a:t> prevent age-related hormonal disorders.</a:t>
            </a:r>
            <a:endParaRPr lang="ru-RU" dirty="0" smtClean="0"/>
          </a:p>
          <a:p>
            <a:r>
              <a:rPr lang="ru-RU" dirty="0" smtClean="0"/>
              <a:t> </a:t>
            </a:r>
          </a:p>
          <a:p>
            <a:pPr lvl="0">
              <a:buFont typeface="Wingdings" pitchFamily="2" charset="2"/>
              <a:buChar char="Ø"/>
            </a:pPr>
            <a:r>
              <a:rPr lang="en-US" dirty="0" smtClean="0"/>
              <a:t>Normalizes endocrine profile </a:t>
            </a:r>
            <a:endParaRPr lang="ru-RU" dirty="0" smtClean="0"/>
          </a:p>
          <a:p>
            <a:pPr lvl="0">
              <a:buFont typeface="Wingdings" pitchFamily="2" charset="2"/>
              <a:buChar char="Ø"/>
            </a:pPr>
            <a:r>
              <a:rPr lang="en-US" dirty="0" smtClean="0"/>
              <a:t>Helps to prevent </a:t>
            </a:r>
            <a:r>
              <a:rPr lang="en-US" dirty="0" err="1" smtClean="0"/>
              <a:t>oncological</a:t>
            </a:r>
            <a:r>
              <a:rPr lang="en-US" dirty="0" smtClean="0"/>
              <a:t> diseases </a:t>
            </a:r>
            <a:endParaRPr lang="ru-RU" dirty="0" smtClean="0"/>
          </a:p>
          <a:p>
            <a:pPr marL="342900" lvl="0" indent="-342900">
              <a:buFont typeface="Wingdings" pitchFamily="2" charset="2"/>
              <a:buChar char="Ø"/>
            </a:pPr>
            <a:endParaRPr lang="ru-RU" dirty="0"/>
          </a:p>
        </p:txBody>
      </p:sp>
      <p:pic>
        <p:nvPicPr>
          <p:cNvPr id="2050" name="Picture 2" descr="http://ru-portret.ru/images/zhenshchiny-na-prirode/00382%D0%96%D0%B5%D0%BD%D1%89%D0%B8%D0%BD%D1%8B%20%D0%BD%D0%B0%20%D0%BF%D1%80%D0%B8%D1%80%D0%BE%D0%B4%D0%B5.jpg"/>
          <p:cNvPicPr>
            <a:picLocks noChangeAspect="1" noChangeArrowheads="1"/>
          </p:cNvPicPr>
          <p:nvPr/>
        </p:nvPicPr>
        <p:blipFill>
          <a:blip r:embed="rId2" cstate="print"/>
          <a:srcRect l="12500"/>
          <a:stretch>
            <a:fillRect/>
          </a:stretch>
        </p:blipFill>
        <p:spPr bwMode="auto">
          <a:xfrm flipH="1">
            <a:off x="2339752" y="1052736"/>
            <a:ext cx="1944216" cy="1458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https://upload.wikimedia.org/wikipedia/commons/thumb/9/9c/Vitex_agnus-castus_003.JPG/800px-Vitex_agnus-castus_003.JPG"/>
          <p:cNvPicPr>
            <a:picLocks noChangeAspect="1" noChangeArrowheads="1"/>
          </p:cNvPicPr>
          <p:nvPr/>
        </p:nvPicPr>
        <p:blipFill>
          <a:blip r:embed="rId3" cstate="print"/>
          <a:srcRect/>
          <a:stretch>
            <a:fillRect/>
          </a:stretch>
        </p:blipFill>
        <p:spPr bwMode="auto">
          <a:xfrm>
            <a:off x="251521" y="1034733"/>
            <a:ext cx="1944215" cy="1458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brand clym.png"/>
          <p:cNvPicPr>
            <a:picLocks noChangeAspect="1"/>
          </p:cNvPicPr>
          <p:nvPr/>
        </p:nvPicPr>
        <p:blipFill>
          <a:blip r:embed="rId4" cstate="print"/>
          <a:stretch>
            <a:fillRect/>
          </a:stretch>
        </p:blipFill>
        <p:spPr>
          <a:xfrm>
            <a:off x="8715191" y="0"/>
            <a:ext cx="428809" cy="428809"/>
          </a:xfrm>
          <a:prstGeom prst="rect">
            <a:avLst/>
          </a:prstGeom>
        </p:spPr>
      </p:pic>
      <p:pic>
        <p:nvPicPr>
          <p:cNvPr id="10" name="Picture 9" descr="mladomastan.png"/>
          <p:cNvPicPr>
            <a:picLocks noChangeAspect="1"/>
          </p:cNvPicPr>
          <p:nvPr/>
        </p:nvPicPr>
        <p:blipFill>
          <a:blip r:embed="rId5"/>
          <a:stretch>
            <a:fillRect/>
          </a:stretch>
        </p:blipFill>
        <p:spPr>
          <a:xfrm>
            <a:off x="6500826" y="2714620"/>
            <a:ext cx="2252466" cy="366525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44008" y="1484784"/>
            <a:ext cx="3240360" cy="995144"/>
          </a:xfrm>
          <a:prstGeom prst="rect">
            <a:avLst/>
          </a:prstGeom>
          <a:noFill/>
        </p:spPr>
        <p:txBody>
          <a:bodyPr wrap="square" rtlCol="0">
            <a:spAutoFit/>
          </a:bodyPr>
          <a:lstStyle/>
          <a:p>
            <a:r>
              <a:rPr lang="en-US" sz="4400" b="1" baseline="30000" dirty="0" smtClean="0">
                <a:latin typeface="Arial" pitchFamily="34" charset="0"/>
                <a:cs typeface="Arial" pitchFamily="34" charset="0"/>
              </a:rPr>
              <a:t>SUPPORT </a:t>
            </a:r>
          </a:p>
          <a:p>
            <a:r>
              <a:rPr lang="en-US" sz="4400" b="1" baseline="30000" dirty="0" smtClean="0">
                <a:latin typeface="Arial" pitchFamily="34" charset="0"/>
                <a:cs typeface="Arial" pitchFamily="34" charset="0"/>
              </a:rPr>
              <a:t>FOR IMMUNITY</a:t>
            </a:r>
            <a:endParaRPr lang="ru-RU" sz="4400" b="1" baseline="30000" dirty="0">
              <a:latin typeface="Arial" pitchFamily="34" charset="0"/>
              <a:cs typeface="Arial" pitchFamily="34" charset="0"/>
            </a:endParaRPr>
          </a:p>
        </p:txBody>
      </p:sp>
      <p:pic>
        <p:nvPicPr>
          <p:cNvPr id="9" name="Рисунок 8" descr="flu-virus-main.jpg"/>
          <p:cNvPicPr>
            <a:picLocks noChangeAspect="1"/>
          </p:cNvPicPr>
          <p:nvPr/>
        </p:nvPicPr>
        <p:blipFill>
          <a:blip r:embed="rId2" cstate="print"/>
          <a:srcRect l="8893" r="13440"/>
          <a:stretch>
            <a:fillRect/>
          </a:stretch>
        </p:blipFill>
        <p:spPr>
          <a:xfrm>
            <a:off x="272924" y="980728"/>
            <a:ext cx="2066828" cy="1440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p:cNvSpPr txBox="1"/>
          <p:nvPr/>
        </p:nvSpPr>
        <p:spPr>
          <a:xfrm>
            <a:off x="251520" y="2564904"/>
            <a:ext cx="6768752" cy="3693319"/>
          </a:xfrm>
          <a:prstGeom prst="rect">
            <a:avLst/>
          </a:prstGeom>
          <a:noFill/>
        </p:spPr>
        <p:txBody>
          <a:bodyPr wrap="square" rtlCol="0">
            <a:spAutoFit/>
          </a:bodyPr>
          <a:lstStyle/>
          <a:p>
            <a:r>
              <a:rPr lang="en-US" b="1" dirty="0" smtClean="0">
                <a:solidFill>
                  <a:srgbClr val="1DA3A0"/>
                </a:solidFill>
              </a:rPr>
              <a:t>SUPER SHIELD ACTIVE </a:t>
            </a:r>
            <a:r>
              <a:rPr lang="en-US" dirty="0" smtClean="0"/>
              <a:t>is a unique combination of natural components, which is directed to the effective correction of immune system dysfunctions. Beta-</a:t>
            </a:r>
            <a:r>
              <a:rPr lang="en-US" dirty="0" err="1" smtClean="0"/>
              <a:t>glucan</a:t>
            </a:r>
            <a:r>
              <a:rPr lang="en-US" dirty="0" smtClean="0"/>
              <a:t> is a polysaccharide from mushrooms and yeast which increases nonspecific and specific immunity by activating immune cells. Shiitake ginger and Echinacea increase resistance to infections, strengthen immunity, activate metabolic processes in liver cells. Ginger root has anti-inflammatory and antipyretic effect. </a:t>
            </a:r>
            <a:endParaRPr lang="ru-RU" dirty="0" smtClean="0"/>
          </a:p>
          <a:p>
            <a:endParaRPr lang="ru-RU" dirty="0" smtClean="0">
              <a:solidFill>
                <a:srgbClr val="0070C0"/>
              </a:solidFill>
            </a:endParaRPr>
          </a:p>
          <a:p>
            <a:pPr lvl="0">
              <a:buFont typeface="Wingdings" pitchFamily="2" charset="2"/>
              <a:buChar char="Ø"/>
            </a:pPr>
            <a:r>
              <a:rPr lang="ru-RU" dirty="0" smtClean="0"/>
              <a:t> </a:t>
            </a:r>
            <a:r>
              <a:rPr lang="en-US" dirty="0" smtClean="0"/>
              <a:t>Has antiviral and anti-inflammatory effect.</a:t>
            </a:r>
            <a:endParaRPr lang="ru-RU" dirty="0" smtClean="0"/>
          </a:p>
          <a:p>
            <a:pPr lvl="0">
              <a:buFont typeface="Wingdings" pitchFamily="2" charset="2"/>
              <a:buChar char="Ø"/>
            </a:pPr>
            <a:r>
              <a:rPr lang="ru-RU" dirty="0" smtClean="0"/>
              <a:t> </a:t>
            </a:r>
            <a:r>
              <a:rPr lang="en-US" dirty="0" smtClean="0"/>
              <a:t>Helps strengthen immunity.</a:t>
            </a:r>
            <a:endParaRPr lang="ru-RU" dirty="0" smtClean="0"/>
          </a:p>
          <a:p>
            <a:pPr lvl="0">
              <a:buFont typeface="Wingdings" pitchFamily="2" charset="2"/>
              <a:buChar char="Ø"/>
            </a:pPr>
            <a:r>
              <a:rPr lang="ru-RU" dirty="0" smtClean="0"/>
              <a:t> </a:t>
            </a:r>
            <a:r>
              <a:rPr lang="en-US" dirty="0" smtClean="0"/>
              <a:t>Is recommended for use as a part of complex therapy and prophylaxis of acute respiratory diseases.</a:t>
            </a:r>
            <a:endParaRPr lang="ru-RU" dirty="0" smtClean="0"/>
          </a:p>
          <a:p>
            <a:pPr lvl="0">
              <a:buFont typeface="Wingdings" pitchFamily="2" charset="2"/>
              <a:buChar char="Ø"/>
            </a:pPr>
            <a:r>
              <a:rPr lang="ru-RU" dirty="0" smtClean="0"/>
              <a:t> </a:t>
            </a:r>
            <a:r>
              <a:rPr lang="en-US" dirty="0" smtClean="0"/>
              <a:t>Increases resistance to herpetic and other viral infections.</a:t>
            </a:r>
            <a:endParaRPr lang="ru-RU" dirty="0"/>
          </a:p>
        </p:txBody>
      </p:sp>
      <p:pic>
        <p:nvPicPr>
          <p:cNvPr id="14" name="Рисунок 13" descr="ginger_PNG16777.png"/>
          <p:cNvPicPr>
            <a:picLocks noChangeAspect="1"/>
          </p:cNvPicPr>
          <p:nvPr/>
        </p:nvPicPr>
        <p:blipFill>
          <a:blip r:embed="rId3" cstate="print"/>
          <a:stretch>
            <a:fillRect/>
          </a:stretch>
        </p:blipFill>
        <p:spPr>
          <a:xfrm>
            <a:off x="6228184" y="5085184"/>
            <a:ext cx="1535832" cy="1379849"/>
          </a:xfrm>
          <a:prstGeom prst="rect">
            <a:avLst/>
          </a:prstGeom>
        </p:spPr>
      </p:pic>
      <p:pic>
        <p:nvPicPr>
          <p:cNvPr id="15" name="Рисунок 14" descr="Eziuole.png"/>
          <p:cNvPicPr>
            <a:picLocks noChangeAspect="1"/>
          </p:cNvPicPr>
          <p:nvPr/>
        </p:nvPicPr>
        <p:blipFill>
          <a:blip r:embed="rId4" cstate="print"/>
          <a:stretch>
            <a:fillRect/>
          </a:stretch>
        </p:blipFill>
        <p:spPr>
          <a:xfrm>
            <a:off x="2555776" y="980728"/>
            <a:ext cx="1872208" cy="14428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brand clym.png"/>
          <p:cNvPicPr>
            <a:picLocks noChangeAspect="1"/>
          </p:cNvPicPr>
          <p:nvPr/>
        </p:nvPicPr>
        <p:blipFill>
          <a:blip r:embed="rId5" cstate="print"/>
          <a:stretch>
            <a:fillRect/>
          </a:stretch>
        </p:blipFill>
        <p:spPr>
          <a:xfrm>
            <a:off x="8715191" y="0"/>
            <a:ext cx="428809" cy="428809"/>
          </a:xfrm>
          <a:prstGeom prst="rect">
            <a:avLst/>
          </a:prstGeom>
        </p:spPr>
      </p:pic>
      <p:pic>
        <p:nvPicPr>
          <p:cNvPr id="13" name="Picture 12" descr="Super-Shield trans.png"/>
          <p:cNvPicPr>
            <a:picLocks noChangeAspect="1"/>
          </p:cNvPicPr>
          <p:nvPr/>
        </p:nvPicPr>
        <p:blipFill>
          <a:blip r:embed="rId6" cstate="print"/>
          <a:stretch>
            <a:fillRect/>
          </a:stretch>
        </p:blipFill>
        <p:spPr>
          <a:xfrm>
            <a:off x="7286644" y="2714620"/>
            <a:ext cx="1857356" cy="3053233"/>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88024" y="1556792"/>
            <a:ext cx="4176464" cy="913070"/>
          </a:xfrm>
          <a:prstGeom prst="rect">
            <a:avLst/>
          </a:prstGeom>
          <a:noFill/>
        </p:spPr>
        <p:txBody>
          <a:bodyPr wrap="square" rtlCol="0">
            <a:spAutoFit/>
          </a:bodyPr>
          <a:lstStyle/>
          <a:p>
            <a:r>
              <a:rPr lang="en-US" sz="4000" b="1" baseline="30000" dirty="0" smtClean="0">
                <a:latin typeface="Arial" pitchFamily="34" charset="0"/>
                <a:cs typeface="Arial" pitchFamily="34" charset="0"/>
              </a:rPr>
              <a:t>RESPIRATORY PROTECTION</a:t>
            </a:r>
            <a:endParaRPr lang="ru-RU" sz="4000" b="1" baseline="30000" dirty="0">
              <a:latin typeface="Arial" pitchFamily="34" charset="0"/>
              <a:cs typeface="Arial" pitchFamily="34" charset="0"/>
            </a:endParaRPr>
          </a:p>
        </p:txBody>
      </p:sp>
      <p:pic>
        <p:nvPicPr>
          <p:cNvPr id="10" name="Рисунок 9" descr="mountain-air-guided-adventures.jpg"/>
          <p:cNvPicPr>
            <a:picLocks noChangeAspect="1"/>
          </p:cNvPicPr>
          <p:nvPr/>
        </p:nvPicPr>
        <p:blipFill>
          <a:blip r:embed="rId2" cstate="print"/>
          <a:stretch>
            <a:fillRect/>
          </a:stretch>
        </p:blipFill>
        <p:spPr>
          <a:xfrm>
            <a:off x="2555776" y="980728"/>
            <a:ext cx="1944216" cy="12937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Рисунок 10" descr="glycyrrhiza_glabra.png"/>
          <p:cNvPicPr>
            <a:picLocks noChangeAspect="1"/>
          </p:cNvPicPr>
          <p:nvPr/>
        </p:nvPicPr>
        <p:blipFill>
          <a:blip r:embed="rId3" cstate="print"/>
          <a:stretch>
            <a:fillRect/>
          </a:stretch>
        </p:blipFill>
        <p:spPr>
          <a:xfrm>
            <a:off x="6372200" y="4869160"/>
            <a:ext cx="1334148" cy="1656184"/>
          </a:xfrm>
          <a:prstGeom prst="rect">
            <a:avLst/>
          </a:prstGeom>
        </p:spPr>
      </p:pic>
      <p:sp>
        <p:nvSpPr>
          <p:cNvPr id="13" name="TextBox 12"/>
          <p:cNvSpPr txBox="1"/>
          <p:nvPr/>
        </p:nvSpPr>
        <p:spPr>
          <a:xfrm>
            <a:off x="251520" y="2564904"/>
            <a:ext cx="6120680" cy="4247317"/>
          </a:xfrm>
          <a:prstGeom prst="rect">
            <a:avLst/>
          </a:prstGeom>
          <a:noFill/>
        </p:spPr>
        <p:txBody>
          <a:bodyPr wrap="square" rtlCol="0">
            <a:spAutoFit/>
          </a:bodyPr>
          <a:lstStyle/>
          <a:p>
            <a:r>
              <a:rPr lang="en-US" b="1" dirty="0" smtClean="0">
                <a:solidFill>
                  <a:srgbClr val="0070C0"/>
                </a:solidFill>
              </a:rPr>
              <a:t>PULMOCLINZ</a:t>
            </a:r>
            <a:r>
              <a:rPr lang="en-US" dirty="0" smtClean="0">
                <a:solidFill>
                  <a:srgbClr val="0070C0"/>
                </a:solidFill>
              </a:rPr>
              <a:t> </a:t>
            </a:r>
            <a:r>
              <a:rPr lang="en-US" dirty="0" smtClean="0"/>
              <a:t>contains plant extracts, which helps to reduce intensity of inflammation in respiratory track and improves well-being. Thyme, angelica, anise fruits, licorice and ginger have antibacterial effect, facilitate coughing, soften mucous membrane and help to get rid of phlegm. </a:t>
            </a:r>
            <a:r>
              <a:rPr lang="en-US" dirty="0" err="1" smtClean="0"/>
              <a:t>Bromelain</a:t>
            </a:r>
            <a:r>
              <a:rPr lang="en-US" dirty="0" smtClean="0"/>
              <a:t> enhances anti-inflammatory immune response. Quercetin has antioxidant effect, improves microcirculation, and increases immunity in case of respiratory diseases.</a:t>
            </a:r>
            <a:r>
              <a:rPr lang="ru-RU" dirty="0" smtClean="0"/>
              <a:t> </a:t>
            </a:r>
            <a:endParaRPr lang="en-US" dirty="0" smtClean="0"/>
          </a:p>
          <a:p>
            <a:endParaRPr lang="en-US" dirty="0" smtClean="0"/>
          </a:p>
          <a:p>
            <a:pPr>
              <a:buFont typeface="Wingdings" pitchFamily="2" charset="2"/>
              <a:buChar char="Ø"/>
            </a:pPr>
            <a:r>
              <a:rPr lang="en-US" dirty="0" smtClean="0"/>
              <a:t> Helps reduce inflammation in respiratory tract</a:t>
            </a:r>
            <a:endParaRPr lang="ru-RU" dirty="0" smtClean="0"/>
          </a:p>
          <a:p>
            <a:pPr lvl="0">
              <a:buFont typeface="Wingdings" pitchFamily="2" charset="2"/>
              <a:buChar char="Ø"/>
            </a:pPr>
            <a:r>
              <a:rPr lang="ru-RU" dirty="0" smtClean="0"/>
              <a:t> </a:t>
            </a:r>
            <a:r>
              <a:rPr lang="en-US" dirty="0" smtClean="0"/>
              <a:t>Helps strengthen immunity</a:t>
            </a:r>
            <a:endParaRPr lang="ru-RU" dirty="0" smtClean="0"/>
          </a:p>
          <a:p>
            <a:pPr lvl="0">
              <a:buFont typeface="Wingdings" pitchFamily="2" charset="2"/>
              <a:buChar char="Ø"/>
            </a:pPr>
            <a:r>
              <a:rPr lang="ru-RU" dirty="0" smtClean="0"/>
              <a:t> </a:t>
            </a:r>
            <a:r>
              <a:rPr lang="en-US" dirty="0" smtClean="0"/>
              <a:t>Protects respiratory tract from harmful effects (smoking, allergens, harmful production factors, bad ecological conditions) </a:t>
            </a:r>
            <a:endParaRPr lang="ru-RU" dirty="0" smtClean="0"/>
          </a:p>
          <a:p>
            <a:endParaRPr lang="ru-RU" dirty="0"/>
          </a:p>
        </p:txBody>
      </p:sp>
      <p:pic>
        <p:nvPicPr>
          <p:cNvPr id="14" name="Рисунок 13" descr="anis.jpg"/>
          <p:cNvPicPr>
            <a:picLocks noChangeAspect="1"/>
          </p:cNvPicPr>
          <p:nvPr/>
        </p:nvPicPr>
        <p:blipFill>
          <a:blip r:embed="rId4" cstate="print"/>
          <a:srcRect l="3131" r="3131"/>
          <a:stretch>
            <a:fillRect/>
          </a:stretch>
        </p:blipFill>
        <p:spPr>
          <a:xfrm>
            <a:off x="460711" y="980728"/>
            <a:ext cx="1951049" cy="13036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brand clym.png"/>
          <p:cNvPicPr>
            <a:picLocks noChangeAspect="1"/>
          </p:cNvPicPr>
          <p:nvPr/>
        </p:nvPicPr>
        <p:blipFill>
          <a:blip r:embed="rId5" cstate="print"/>
          <a:stretch>
            <a:fillRect/>
          </a:stretch>
        </p:blipFill>
        <p:spPr>
          <a:xfrm>
            <a:off x="8715191" y="0"/>
            <a:ext cx="428809" cy="428809"/>
          </a:xfrm>
          <a:prstGeom prst="rect">
            <a:avLst/>
          </a:prstGeom>
        </p:spPr>
      </p:pic>
      <p:pic>
        <p:nvPicPr>
          <p:cNvPr id="12" name="Picture 11" descr="pulmo.jpg"/>
          <p:cNvPicPr>
            <a:picLocks noChangeAspect="1"/>
          </p:cNvPicPr>
          <p:nvPr/>
        </p:nvPicPr>
        <p:blipFill>
          <a:blip r:embed="rId6"/>
          <a:stretch>
            <a:fillRect/>
          </a:stretch>
        </p:blipFill>
        <p:spPr>
          <a:xfrm>
            <a:off x="7208975" y="2071678"/>
            <a:ext cx="1935025" cy="328614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25012" y="2132856"/>
            <a:ext cx="3867468" cy="502702"/>
          </a:xfrm>
          <a:prstGeom prst="rect">
            <a:avLst/>
          </a:prstGeom>
          <a:noFill/>
        </p:spPr>
        <p:txBody>
          <a:bodyPr wrap="square" rtlCol="0">
            <a:spAutoFit/>
          </a:bodyPr>
          <a:lstStyle/>
          <a:p>
            <a:r>
              <a:rPr lang="en-HK" sz="4000" b="1" baseline="30000" dirty="0" smtClean="0">
                <a:latin typeface="Arial" pitchFamily="34" charset="0"/>
                <a:cs typeface="Arial" pitchFamily="34" charset="0"/>
              </a:rPr>
              <a:t>ACTIVE BRAIN WORK</a:t>
            </a:r>
            <a:endParaRPr lang="ru-RU" sz="4000" b="1" baseline="30000" dirty="0">
              <a:latin typeface="Arial" pitchFamily="34" charset="0"/>
              <a:cs typeface="Arial" pitchFamily="34" charset="0"/>
            </a:endParaRPr>
          </a:p>
        </p:txBody>
      </p:sp>
      <p:sp>
        <p:nvSpPr>
          <p:cNvPr id="7" name="TextBox 6"/>
          <p:cNvSpPr txBox="1"/>
          <p:nvPr/>
        </p:nvSpPr>
        <p:spPr>
          <a:xfrm>
            <a:off x="395536" y="2627034"/>
            <a:ext cx="6120680" cy="3970318"/>
          </a:xfrm>
          <a:prstGeom prst="rect">
            <a:avLst/>
          </a:prstGeom>
          <a:noFill/>
        </p:spPr>
        <p:txBody>
          <a:bodyPr wrap="square" rtlCol="0">
            <a:spAutoFit/>
          </a:bodyPr>
          <a:lstStyle/>
          <a:p>
            <a:r>
              <a:rPr lang="ru-RU" b="1" dirty="0" smtClean="0">
                <a:solidFill>
                  <a:schemeClr val="accent4">
                    <a:lumMod val="75000"/>
                  </a:schemeClr>
                </a:solidFill>
              </a:rPr>
              <a:t> </a:t>
            </a:r>
            <a:r>
              <a:rPr lang="en-US" b="1" dirty="0" smtClean="0">
                <a:solidFill>
                  <a:schemeClr val="accent4">
                    <a:lumMod val="75000"/>
                  </a:schemeClr>
                </a:solidFill>
              </a:rPr>
              <a:t>MRISE </a:t>
            </a:r>
            <a:r>
              <a:rPr lang="en-US" dirty="0" smtClean="0"/>
              <a:t>is a natural bioactive complex; it helps to support cognitive functions (memory, concentration and etc.). Gingko biloba strengthens the blood vessel walls, improves microcirculation and venous outflow from the brain. Ginseng has a tonic effect, increases the workability. Lecithin provides nutritional support to the brain. Vitamins stabilize the </a:t>
            </a:r>
            <a:r>
              <a:rPr lang="ru-RU" dirty="0" err="1" smtClean="0"/>
              <a:t>energy</a:t>
            </a:r>
            <a:r>
              <a:rPr lang="ru-RU" dirty="0" smtClean="0"/>
              <a:t> </a:t>
            </a:r>
            <a:r>
              <a:rPr lang="ru-RU" dirty="0" err="1" smtClean="0"/>
              <a:t>metabolism</a:t>
            </a:r>
            <a:r>
              <a:rPr lang="ru-RU" dirty="0" smtClean="0"/>
              <a:t> </a:t>
            </a:r>
            <a:r>
              <a:rPr lang="ru-RU" dirty="0" err="1" smtClean="0"/>
              <a:t>and</a:t>
            </a:r>
            <a:r>
              <a:rPr lang="ru-RU" dirty="0" smtClean="0"/>
              <a:t> </a:t>
            </a:r>
            <a:r>
              <a:rPr lang="ru-RU" dirty="0" err="1" smtClean="0"/>
              <a:t>regulate</a:t>
            </a:r>
            <a:r>
              <a:rPr lang="ru-RU" dirty="0" smtClean="0"/>
              <a:t> the </a:t>
            </a:r>
            <a:r>
              <a:rPr lang="ru-RU" dirty="0" err="1" smtClean="0"/>
              <a:t>molecular</a:t>
            </a:r>
            <a:r>
              <a:rPr lang="ru-RU" dirty="0" smtClean="0"/>
              <a:t> </a:t>
            </a:r>
            <a:r>
              <a:rPr lang="ru-RU" dirty="0" err="1" smtClean="0"/>
              <a:t>processes</a:t>
            </a:r>
            <a:r>
              <a:rPr lang="ru-RU" dirty="0" smtClean="0"/>
              <a:t> </a:t>
            </a:r>
            <a:r>
              <a:rPr lang="ru-RU" dirty="0" err="1" smtClean="0"/>
              <a:t>underlying</a:t>
            </a:r>
            <a:r>
              <a:rPr lang="ru-RU" dirty="0" smtClean="0"/>
              <a:t> </a:t>
            </a:r>
            <a:r>
              <a:rPr lang="ru-RU" dirty="0" err="1" smtClean="0"/>
              <a:t>memory</a:t>
            </a:r>
            <a:r>
              <a:rPr lang="ru-RU" dirty="0" smtClean="0"/>
              <a:t> </a:t>
            </a:r>
            <a:r>
              <a:rPr lang="ru-RU" dirty="0" err="1" smtClean="0"/>
              <a:t>and</a:t>
            </a:r>
            <a:r>
              <a:rPr lang="ru-RU" dirty="0" smtClean="0"/>
              <a:t> </a:t>
            </a:r>
            <a:r>
              <a:rPr lang="ru-RU" dirty="0" err="1" smtClean="0"/>
              <a:t>concentration</a:t>
            </a:r>
            <a:r>
              <a:rPr lang="ru-RU" dirty="0" smtClean="0"/>
              <a:t>. </a:t>
            </a:r>
            <a:r>
              <a:rPr lang="ru-RU" dirty="0" err="1" smtClean="0"/>
              <a:t>L-tryptophan</a:t>
            </a:r>
            <a:r>
              <a:rPr lang="ru-RU" dirty="0" smtClean="0"/>
              <a:t> </a:t>
            </a:r>
            <a:r>
              <a:rPr lang="ru-RU" dirty="0" err="1" smtClean="0"/>
              <a:t>as</a:t>
            </a:r>
            <a:r>
              <a:rPr lang="ru-RU" dirty="0" smtClean="0"/>
              <a:t> </a:t>
            </a:r>
            <a:r>
              <a:rPr lang="ru-RU" dirty="0" err="1" smtClean="0"/>
              <a:t>an</a:t>
            </a:r>
            <a:r>
              <a:rPr lang="ru-RU" dirty="0" smtClean="0"/>
              <a:t> </a:t>
            </a:r>
            <a:r>
              <a:rPr lang="ru-RU" dirty="0" err="1" smtClean="0"/>
              <a:t>amino</a:t>
            </a:r>
            <a:r>
              <a:rPr lang="ru-RU" dirty="0" smtClean="0"/>
              <a:t> </a:t>
            </a:r>
            <a:r>
              <a:rPr lang="ru-RU" dirty="0" err="1" smtClean="0"/>
              <a:t>acid</a:t>
            </a:r>
            <a:r>
              <a:rPr lang="ru-RU" dirty="0" smtClean="0"/>
              <a:t> </a:t>
            </a:r>
            <a:r>
              <a:rPr lang="ru-RU" dirty="0" err="1" smtClean="0"/>
              <a:t>provides</a:t>
            </a:r>
            <a:r>
              <a:rPr lang="ru-RU" dirty="0" smtClean="0"/>
              <a:t> </a:t>
            </a:r>
            <a:r>
              <a:rPr lang="ru-RU" dirty="0" err="1" smtClean="0"/>
              <a:t>a</a:t>
            </a:r>
            <a:r>
              <a:rPr lang="ru-RU" dirty="0" smtClean="0"/>
              <a:t> </a:t>
            </a:r>
            <a:r>
              <a:rPr lang="ru-RU" dirty="0" err="1" smtClean="0"/>
              <a:t>positive</a:t>
            </a:r>
            <a:r>
              <a:rPr lang="ru-RU" dirty="0" smtClean="0"/>
              <a:t> </a:t>
            </a:r>
            <a:r>
              <a:rPr lang="ru-RU" dirty="0" err="1" smtClean="0"/>
              <a:t>effect</a:t>
            </a:r>
            <a:r>
              <a:rPr lang="ru-RU" dirty="0" smtClean="0"/>
              <a:t> </a:t>
            </a:r>
            <a:r>
              <a:rPr lang="ru-RU" dirty="0" err="1" smtClean="0"/>
              <a:t>on</a:t>
            </a:r>
            <a:r>
              <a:rPr lang="ru-RU" dirty="0" smtClean="0"/>
              <a:t> </a:t>
            </a:r>
            <a:r>
              <a:rPr lang="ru-RU" dirty="0" err="1" smtClean="0"/>
              <a:t>emotional</a:t>
            </a:r>
            <a:r>
              <a:rPr lang="ru-RU" dirty="0" smtClean="0"/>
              <a:t> </a:t>
            </a:r>
            <a:r>
              <a:rPr lang="ru-RU" dirty="0" err="1" smtClean="0"/>
              <a:t>state</a:t>
            </a:r>
            <a:r>
              <a:rPr lang="ru-RU" dirty="0" smtClean="0"/>
              <a:t>.</a:t>
            </a:r>
          </a:p>
          <a:p>
            <a:pPr lvl="0"/>
            <a:endParaRPr lang="en-US" dirty="0" smtClean="0"/>
          </a:p>
          <a:p>
            <a:pPr lvl="0">
              <a:buFont typeface="Wingdings" pitchFamily="2" charset="2"/>
              <a:buChar char="Ø"/>
            </a:pPr>
            <a:r>
              <a:rPr lang="en-US" dirty="0" smtClean="0"/>
              <a:t> Enhances general workability, concentration and memory, especially in case of overtiredness and fatigue</a:t>
            </a:r>
            <a:endParaRPr lang="ru-RU" dirty="0" smtClean="0"/>
          </a:p>
          <a:p>
            <a:pPr lvl="0">
              <a:buFont typeface="Wingdings" pitchFamily="2" charset="2"/>
              <a:buChar char="Ø"/>
            </a:pPr>
            <a:r>
              <a:rPr lang="en-US" dirty="0" smtClean="0"/>
              <a:t> helps to slow down processes of age-related impairments of cognitive functions, vision, hearing</a:t>
            </a:r>
            <a:endParaRPr lang="ru-RU" dirty="0"/>
          </a:p>
        </p:txBody>
      </p:sp>
      <p:pic>
        <p:nvPicPr>
          <p:cNvPr id="8" name="Рисунок 7" descr="7658278494_cb249e8094_z.jpg"/>
          <p:cNvPicPr>
            <a:picLocks noChangeAspect="1"/>
          </p:cNvPicPr>
          <p:nvPr/>
        </p:nvPicPr>
        <p:blipFill>
          <a:blip r:embed="rId2" cstate="print"/>
          <a:stretch>
            <a:fillRect/>
          </a:stretch>
        </p:blipFill>
        <p:spPr>
          <a:xfrm>
            <a:off x="539552" y="1052736"/>
            <a:ext cx="2047775" cy="136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D:\Индия\хлам\ginkgobiloba.jpg"/>
          <p:cNvPicPr>
            <a:picLocks noChangeAspect="1" noChangeArrowheads="1"/>
          </p:cNvPicPr>
          <p:nvPr/>
        </p:nvPicPr>
        <p:blipFill>
          <a:blip r:embed="rId3" cstate="print"/>
          <a:srcRect/>
          <a:stretch>
            <a:fillRect/>
          </a:stretch>
        </p:blipFill>
        <p:spPr bwMode="auto">
          <a:xfrm>
            <a:off x="2771800" y="1052736"/>
            <a:ext cx="1824203" cy="13681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brand clym.png"/>
          <p:cNvPicPr>
            <a:picLocks noChangeAspect="1"/>
          </p:cNvPicPr>
          <p:nvPr/>
        </p:nvPicPr>
        <p:blipFill>
          <a:blip r:embed="rId4" cstate="print"/>
          <a:stretch>
            <a:fillRect/>
          </a:stretch>
        </p:blipFill>
        <p:spPr>
          <a:xfrm>
            <a:off x="8715191" y="0"/>
            <a:ext cx="428809" cy="428809"/>
          </a:xfrm>
          <a:prstGeom prst="rect">
            <a:avLst/>
          </a:prstGeom>
        </p:spPr>
      </p:pic>
      <p:pic>
        <p:nvPicPr>
          <p:cNvPr id="10" name="Picture 9" descr="Mrise ind trans.png"/>
          <p:cNvPicPr>
            <a:picLocks noChangeAspect="1"/>
          </p:cNvPicPr>
          <p:nvPr/>
        </p:nvPicPr>
        <p:blipFill>
          <a:blip r:embed="rId5" cstate="print"/>
          <a:stretch>
            <a:fillRect/>
          </a:stretch>
        </p:blipFill>
        <p:spPr>
          <a:xfrm>
            <a:off x="7017144" y="2357430"/>
            <a:ext cx="2126856" cy="3383553"/>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148064" y="1556792"/>
            <a:ext cx="3816424" cy="913070"/>
          </a:xfrm>
          <a:prstGeom prst="rect">
            <a:avLst/>
          </a:prstGeom>
          <a:noFill/>
        </p:spPr>
        <p:txBody>
          <a:bodyPr wrap="square" rtlCol="0">
            <a:spAutoFit/>
          </a:bodyPr>
          <a:lstStyle/>
          <a:p>
            <a:r>
              <a:rPr lang="en-US" sz="4000" b="1" baseline="30000" dirty="0" smtClean="0">
                <a:latin typeface="Arial" pitchFamily="34" charset="0"/>
                <a:cs typeface="Arial" pitchFamily="34" charset="0"/>
              </a:rPr>
              <a:t>TRANQUILITY OF THE NERVOUS SYSTEM</a:t>
            </a:r>
            <a:endParaRPr lang="ru-RU" sz="4000" b="1" baseline="30000" dirty="0">
              <a:latin typeface="Arial" pitchFamily="34" charset="0"/>
              <a:cs typeface="Arial" pitchFamily="34" charset="0"/>
            </a:endParaRPr>
          </a:p>
        </p:txBody>
      </p:sp>
      <p:sp>
        <p:nvSpPr>
          <p:cNvPr id="7" name="TextBox 6"/>
          <p:cNvSpPr txBox="1"/>
          <p:nvPr/>
        </p:nvSpPr>
        <p:spPr>
          <a:xfrm>
            <a:off x="323528" y="2708920"/>
            <a:ext cx="5904656" cy="3416320"/>
          </a:xfrm>
          <a:prstGeom prst="rect">
            <a:avLst/>
          </a:prstGeom>
          <a:noFill/>
        </p:spPr>
        <p:txBody>
          <a:bodyPr wrap="square" rtlCol="0">
            <a:spAutoFit/>
          </a:bodyPr>
          <a:lstStyle/>
          <a:p>
            <a:r>
              <a:rPr lang="en-US" b="1" dirty="0" smtClean="0">
                <a:solidFill>
                  <a:schemeClr val="accent4">
                    <a:lumMod val="75000"/>
                  </a:schemeClr>
                </a:solidFill>
              </a:rPr>
              <a:t>NSTABIL</a:t>
            </a:r>
            <a:r>
              <a:rPr lang="en-US" b="1" dirty="0" smtClean="0"/>
              <a:t> </a:t>
            </a:r>
            <a:r>
              <a:rPr lang="ru-RU" dirty="0" err="1" smtClean="0"/>
              <a:t>contains</a:t>
            </a:r>
            <a:r>
              <a:rPr lang="ru-RU" dirty="0" smtClean="0"/>
              <a:t> </a:t>
            </a:r>
            <a:r>
              <a:rPr lang="ru-RU" dirty="0" err="1" smtClean="0"/>
              <a:t>plants</a:t>
            </a:r>
            <a:r>
              <a:rPr lang="ru-RU" dirty="0" smtClean="0"/>
              <a:t> </a:t>
            </a:r>
            <a:r>
              <a:rPr lang="ru-RU" dirty="0" err="1" smtClean="0"/>
              <a:t>with</a:t>
            </a:r>
            <a:r>
              <a:rPr lang="ru-RU" dirty="0" smtClean="0"/>
              <a:t> </a:t>
            </a:r>
            <a:r>
              <a:rPr lang="ru-RU" dirty="0" err="1" smtClean="0"/>
              <a:t>a</a:t>
            </a:r>
            <a:r>
              <a:rPr lang="ru-RU" dirty="0" smtClean="0"/>
              <a:t> </a:t>
            </a:r>
            <a:r>
              <a:rPr lang="ru-RU" dirty="0" err="1" smtClean="0"/>
              <a:t>mild</a:t>
            </a:r>
            <a:r>
              <a:rPr lang="ru-RU" dirty="0" smtClean="0"/>
              <a:t> </a:t>
            </a:r>
            <a:r>
              <a:rPr lang="ru-RU" dirty="0" err="1" smtClean="0"/>
              <a:t>soothing</a:t>
            </a:r>
            <a:r>
              <a:rPr lang="ru-RU" dirty="0" smtClean="0"/>
              <a:t> </a:t>
            </a:r>
            <a:r>
              <a:rPr lang="ru-RU" dirty="0" err="1" smtClean="0"/>
              <a:t>effect</a:t>
            </a:r>
            <a:r>
              <a:rPr lang="ru-RU" dirty="0" smtClean="0"/>
              <a:t>. </a:t>
            </a:r>
            <a:r>
              <a:rPr lang="ru-RU" dirty="0" err="1" smtClean="0"/>
              <a:t>Hops</a:t>
            </a:r>
            <a:r>
              <a:rPr lang="ru-RU" dirty="0" smtClean="0"/>
              <a:t> </a:t>
            </a:r>
            <a:r>
              <a:rPr lang="ru-RU" dirty="0" err="1" smtClean="0"/>
              <a:t>and</a:t>
            </a:r>
            <a:r>
              <a:rPr lang="ru-RU" dirty="0" smtClean="0"/>
              <a:t> </a:t>
            </a:r>
            <a:r>
              <a:rPr lang="ru-RU" dirty="0" err="1" smtClean="0"/>
              <a:t>valerian</a:t>
            </a:r>
            <a:r>
              <a:rPr lang="ru-RU" dirty="0" smtClean="0"/>
              <a:t> </a:t>
            </a:r>
            <a:r>
              <a:rPr lang="ru-RU" dirty="0" err="1" smtClean="0"/>
              <a:t>improve</a:t>
            </a:r>
            <a:r>
              <a:rPr lang="ru-RU" dirty="0" smtClean="0"/>
              <a:t> the </a:t>
            </a:r>
            <a:r>
              <a:rPr lang="ru-RU" dirty="0" err="1" smtClean="0"/>
              <a:t>functional</a:t>
            </a:r>
            <a:r>
              <a:rPr lang="ru-RU" dirty="0" smtClean="0"/>
              <a:t> </a:t>
            </a:r>
            <a:r>
              <a:rPr lang="ru-RU" dirty="0" err="1" smtClean="0"/>
              <a:t>state</a:t>
            </a:r>
            <a:r>
              <a:rPr lang="ru-RU" dirty="0" smtClean="0"/>
              <a:t> </a:t>
            </a:r>
            <a:r>
              <a:rPr lang="ru-RU" dirty="0" err="1" smtClean="0"/>
              <a:t>of</a:t>
            </a:r>
            <a:r>
              <a:rPr lang="ru-RU" dirty="0" smtClean="0"/>
              <a:t> </a:t>
            </a:r>
            <a:r>
              <a:rPr lang="ru-RU" dirty="0" err="1" smtClean="0"/>
              <a:t>central</a:t>
            </a:r>
            <a:r>
              <a:rPr lang="ru-RU" dirty="0" smtClean="0"/>
              <a:t> </a:t>
            </a:r>
            <a:r>
              <a:rPr lang="ru-RU" dirty="0" err="1" smtClean="0"/>
              <a:t>nervous</a:t>
            </a:r>
            <a:r>
              <a:rPr lang="ru-RU" dirty="0" smtClean="0"/>
              <a:t> </a:t>
            </a:r>
            <a:r>
              <a:rPr lang="ru-RU" dirty="0" err="1" smtClean="0"/>
              <a:t>system</a:t>
            </a:r>
            <a:r>
              <a:rPr lang="ru-RU" dirty="0" smtClean="0"/>
              <a:t>, </a:t>
            </a:r>
            <a:r>
              <a:rPr lang="ru-RU" dirty="0" err="1" smtClean="0"/>
              <a:t>improve</a:t>
            </a:r>
            <a:r>
              <a:rPr lang="ru-RU" dirty="0" smtClean="0"/>
              <a:t> </a:t>
            </a:r>
            <a:r>
              <a:rPr lang="ru-RU" dirty="0" err="1" smtClean="0"/>
              <a:t>sleep</a:t>
            </a:r>
            <a:r>
              <a:rPr lang="ru-RU" dirty="0" smtClean="0"/>
              <a:t> </a:t>
            </a:r>
            <a:r>
              <a:rPr lang="ru-RU" dirty="0" err="1" smtClean="0"/>
              <a:t>quality</a:t>
            </a:r>
            <a:r>
              <a:rPr lang="ru-RU" dirty="0" smtClean="0"/>
              <a:t>. </a:t>
            </a:r>
            <a:r>
              <a:rPr lang="ru-RU" dirty="0" err="1" smtClean="0"/>
              <a:t>Mint</a:t>
            </a:r>
            <a:r>
              <a:rPr lang="ru-RU" dirty="0" smtClean="0"/>
              <a:t> </a:t>
            </a:r>
            <a:r>
              <a:rPr lang="ru-RU" dirty="0" err="1" smtClean="0"/>
              <a:t>and</a:t>
            </a:r>
            <a:r>
              <a:rPr lang="ru-RU" dirty="0" smtClean="0"/>
              <a:t> </a:t>
            </a:r>
            <a:r>
              <a:rPr lang="ru-RU" dirty="0" err="1" smtClean="0"/>
              <a:t>St</a:t>
            </a:r>
            <a:r>
              <a:rPr lang="ru-RU" dirty="0" smtClean="0"/>
              <a:t>. </a:t>
            </a:r>
            <a:r>
              <a:rPr lang="ru-RU" dirty="0" err="1" smtClean="0"/>
              <a:t>John’s</a:t>
            </a:r>
            <a:r>
              <a:rPr lang="ru-RU" dirty="0" smtClean="0"/>
              <a:t> </a:t>
            </a:r>
            <a:r>
              <a:rPr lang="ru-RU" dirty="0" err="1" smtClean="0"/>
              <a:t>wort</a:t>
            </a:r>
            <a:r>
              <a:rPr lang="ru-RU" dirty="0" smtClean="0"/>
              <a:t> </a:t>
            </a:r>
            <a:r>
              <a:rPr lang="ru-RU" dirty="0" err="1" smtClean="0"/>
              <a:t>help</a:t>
            </a:r>
            <a:r>
              <a:rPr lang="ru-RU" dirty="0" smtClean="0"/>
              <a:t> </a:t>
            </a:r>
            <a:r>
              <a:rPr lang="ru-RU" dirty="0" err="1" smtClean="0"/>
              <a:t>to</a:t>
            </a:r>
            <a:r>
              <a:rPr lang="ru-RU" dirty="0" smtClean="0"/>
              <a:t> </a:t>
            </a:r>
            <a:r>
              <a:rPr lang="ru-RU" dirty="0" err="1" smtClean="0"/>
              <a:t>relieve</a:t>
            </a:r>
            <a:r>
              <a:rPr lang="ru-RU" dirty="0" smtClean="0"/>
              <a:t> </a:t>
            </a:r>
            <a:r>
              <a:rPr lang="ru-RU" dirty="0" err="1" smtClean="0"/>
              <a:t>spasms</a:t>
            </a:r>
            <a:r>
              <a:rPr lang="ru-RU" dirty="0" smtClean="0"/>
              <a:t> </a:t>
            </a:r>
            <a:r>
              <a:rPr lang="ru-RU" dirty="0" err="1" smtClean="0"/>
              <a:t>and</a:t>
            </a:r>
            <a:r>
              <a:rPr lang="ru-RU" dirty="0" smtClean="0"/>
              <a:t> </a:t>
            </a:r>
            <a:r>
              <a:rPr lang="ru-RU" dirty="0" err="1" smtClean="0"/>
              <a:t>are</a:t>
            </a:r>
            <a:r>
              <a:rPr lang="ru-RU" dirty="0" smtClean="0"/>
              <a:t> </a:t>
            </a:r>
            <a:r>
              <a:rPr lang="ru-RU" dirty="0" err="1" smtClean="0"/>
              <a:t>useful</a:t>
            </a:r>
            <a:r>
              <a:rPr lang="ru-RU" dirty="0" smtClean="0"/>
              <a:t> in </a:t>
            </a:r>
            <a:r>
              <a:rPr lang="ru-RU" dirty="0" err="1" smtClean="0"/>
              <a:t>case</a:t>
            </a:r>
            <a:r>
              <a:rPr lang="ru-RU" dirty="0" smtClean="0"/>
              <a:t> </a:t>
            </a:r>
            <a:r>
              <a:rPr lang="ru-RU" dirty="0" err="1" smtClean="0"/>
              <a:t>of</a:t>
            </a:r>
            <a:r>
              <a:rPr lang="ru-RU" dirty="0" smtClean="0"/>
              <a:t> </a:t>
            </a:r>
            <a:r>
              <a:rPr lang="ru-RU" dirty="0" err="1" smtClean="0"/>
              <a:t>mild</a:t>
            </a:r>
            <a:r>
              <a:rPr lang="ru-RU" dirty="0" smtClean="0"/>
              <a:t> </a:t>
            </a:r>
            <a:r>
              <a:rPr lang="ru-RU" dirty="0" err="1" smtClean="0"/>
              <a:t>migraines</a:t>
            </a:r>
            <a:r>
              <a:rPr lang="ru-RU" dirty="0" smtClean="0"/>
              <a:t>. </a:t>
            </a:r>
            <a:r>
              <a:rPr lang="ru-RU" dirty="0" err="1" smtClean="0"/>
              <a:t>L-tryptophan</a:t>
            </a:r>
            <a:r>
              <a:rPr lang="ru-RU" dirty="0" smtClean="0"/>
              <a:t> </a:t>
            </a:r>
            <a:r>
              <a:rPr lang="ru-RU" dirty="0" err="1" smtClean="0"/>
              <a:t>as</a:t>
            </a:r>
            <a:r>
              <a:rPr lang="ru-RU" dirty="0" smtClean="0"/>
              <a:t> </a:t>
            </a:r>
            <a:r>
              <a:rPr lang="ru-RU" dirty="0" err="1" smtClean="0"/>
              <a:t>an</a:t>
            </a:r>
            <a:r>
              <a:rPr lang="ru-RU" dirty="0" smtClean="0"/>
              <a:t> </a:t>
            </a:r>
            <a:r>
              <a:rPr lang="ru-RU" dirty="0" err="1" smtClean="0"/>
              <a:t>amino</a:t>
            </a:r>
            <a:r>
              <a:rPr lang="ru-RU" dirty="0" smtClean="0"/>
              <a:t> </a:t>
            </a:r>
            <a:r>
              <a:rPr lang="ru-RU" dirty="0" err="1" smtClean="0"/>
              <a:t>acid</a:t>
            </a:r>
            <a:r>
              <a:rPr lang="ru-RU" dirty="0" smtClean="0"/>
              <a:t> </a:t>
            </a:r>
            <a:r>
              <a:rPr lang="ru-RU" dirty="0" err="1" smtClean="0"/>
              <a:t>provides</a:t>
            </a:r>
            <a:r>
              <a:rPr lang="ru-RU" dirty="0" smtClean="0"/>
              <a:t> </a:t>
            </a:r>
            <a:r>
              <a:rPr lang="ru-RU" dirty="0" err="1" smtClean="0"/>
              <a:t>a</a:t>
            </a:r>
            <a:r>
              <a:rPr lang="ru-RU" dirty="0" smtClean="0"/>
              <a:t> </a:t>
            </a:r>
            <a:r>
              <a:rPr lang="ru-RU" dirty="0" err="1" smtClean="0"/>
              <a:t>positive</a:t>
            </a:r>
            <a:r>
              <a:rPr lang="ru-RU" dirty="0" smtClean="0"/>
              <a:t> </a:t>
            </a:r>
            <a:r>
              <a:rPr lang="ru-RU" dirty="0" err="1" smtClean="0"/>
              <a:t>effect</a:t>
            </a:r>
            <a:r>
              <a:rPr lang="ru-RU" dirty="0" smtClean="0"/>
              <a:t> </a:t>
            </a:r>
            <a:r>
              <a:rPr lang="ru-RU" dirty="0" err="1" smtClean="0"/>
              <a:t>on</a:t>
            </a:r>
            <a:r>
              <a:rPr lang="ru-RU" dirty="0" smtClean="0"/>
              <a:t> the </a:t>
            </a:r>
            <a:r>
              <a:rPr lang="ru-RU" dirty="0" err="1" smtClean="0"/>
              <a:t>emotional</a:t>
            </a:r>
            <a:r>
              <a:rPr lang="ru-RU" dirty="0" smtClean="0"/>
              <a:t> </a:t>
            </a:r>
            <a:r>
              <a:rPr lang="ru-RU" dirty="0" err="1" smtClean="0"/>
              <a:t>state</a:t>
            </a:r>
            <a:r>
              <a:rPr lang="ru-RU" dirty="0" smtClean="0"/>
              <a:t>. </a:t>
            </a:r>
            <a:r>
              <a:rPr lang="ru-RU" dirty="0" err="1" smtClean="0"/>
              <a:t>Vitamin</a:t>
            </a:r>
            <a:r>
              <a:rPr lang="ru-RU" dirty="0" smtClean="0"/>
              <a:t> B6 </a:t>
            </a:r>
            <a:r>
              <a:rPr lang="ru-RU" dirty="0" err="1" smtClean="0"/>
              <a:t>takes</a:t>
            </a:r>
            <a:r>
              <a:rPr lang="ru-RU" dirty="0" smtClean="0"/>
              <a:t> </a:t>
            </a:r>
            <a:r>
              <a:rPr lang="ru-RU" dirty="0" err="1" smtClean="0"/>
              <a:t>part</a:t>
            </a:r>
            <a:r>
              <a:rPr lang="ru-RU" dirty="0" smtClean="0"/>
              <a:t> in </a:t>
            </a:r>
            <a:r>
              <a:rPr lang="ru-RU" dirty="0" err="1" smtClean="0"/>
              <a:t>energy</a:t>
            </a:r>
            <a:r>
              <a:rPr lang="ru-RU" dirty="0" smtClean="0"/>
              <a:t> </a:t>
            </a:r>
            <a:r>
              <a:rPr lang="ru-RU" dirty="0" err="1" smtClean="0"/>
              <a:t>metabolism</a:t>
            </a:r>
            <a:r>
              <a:rPr lang="ru-RU" dirty="0" smtClean="0"/>
              <a:t>. </a:t>
            </a:r>
            <a:endParaRPr lang="en-US" dirty="0" smtClean="0"/>
          </a:p>
          <a:p>
            <a:endParaRPr lang="ru-RU" dirty="0" smtClean="0"/>
          </a:p>
          <a:p>
            <a:pPr lvl="0">
              <a:buFont typeface="Wingdings" pitchFamily="2" charset="2"/>
              <a:buChar char="Ø"/>
            </a:pPr>
            <a:r>
              <a:rPr lang="en-US" dirty="0" smtClean="0"/>
              <a:t> Has a mild sedative effect </a:t>
            </a:r>
            <a:endParaRPr lang="ru-RU" dirty="0" smtClean="0"/>
          </a:p>
          <a:p>
            <a:pPr lvl="0">
              <a:buFont typeface="Wingdings" pitchFamily="2" charset="2"/>
              <a:buChar char="Ø"/>
            </a:pPr>
            <a:r>
              <a:rPr lang="en-US" dirty="0" smtClean="0"/>
              <a:t> Increases the workability, resistance to stress and high physical loads. </a:t>
            </a:r>
            <a:endParaRPr lang="ru-RU" dirty="0" smtClean="0"/>
          </a:p>
          <a:p>
            <a:pPr lvl="0">
              <a:buFont typeface="Wingdings" pitchFamily="2" charset="2"/>
              <a:buChar char="Ø"/>
            </a:pPr>
            <a:r>
              <a:rPr lang="en-US" dirty="0" smtClean="0"/>
              <a:t> Improves the process of falling asleep in case of mild insomnia</a:t>
            </a:r>
            <a:endParaRPr lang="ru-RU" dirty="0"/>
          </a:p>
        </p:txBody>
      </p:sp>
      <p:pic>
        <p:nvPicPr>
          <p:cNvPr id="2050" name="Picture 2" descr="D:\Индия\хлам\974131eaf591ee8ad92d3ab99d0f8ac8.png"/>
          <p:cNvPicPr>
            <a:picLocks noChangeAspect="1" noChangeArrowheads="1"/>
          </p:cNvPicPr>
          <p:nvPr/>
        </p:nvPicPr>
        <p:blipFill>
          <a:blip r:embed="rId2" cstate="print"/>
          <a:srcRect/>
          <a:stretch>
            <a:fillRect/>
          </a:stretch>
        </p:blipFill>
        <p:spPr bwMode="auto">
          <a:xfrm>
            <a:off x="5786446" y="4923135"/>
            <a:ext cx="2073070" cy="1934865"/>
          </a:xfrm>
          <a:prstGeom prst="rect">
            <a:avLst/>
          </a:prstGeom>
          <a:noFill/>
        </p:spPr>
      </p:pic>
      <p:pic>
        <p:nvPicPr>
          <p:cNvPr id="8" name="Рисунок 7" descr="2-сон.jpg"/>
          <p:cNvPicPr>
            <a:picLocks noChangeAspect="1"/>
          </p:cNvPicPr>
          <p:nvPr/>
        </p:nvPicPr>
        <p:blipFill>
          <a:blip r:embed="rId3" cstate="print"/>
          <a:stretch>
            <a:fillRect/>
          </a:stretch>
        </p:blipFill>
        <p:spPr>
          <a:xfrm>
            <a:off x="395536" y="1082618"/>
            <a:ext cx="2016225" cy="1338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descr="myata-perechnaya-pri-kashle.jpg"/>
          <p:cNvPicPr>
            <a:picLocks noChangeAspect="1"/>
          </p:cNvPicPr>
          <p:nvPr/>
        </p:nvPicPr>
        <p:blipFill>
          <a:blip r:embed="rId4" cstate="print"/>
          <a:stretch>
            <a:fillRect/>
          </a:stretch>
        </p:blipFill>
        <p:spPr>
          <a:xfrm>
            <a:off x="2609873" y="1082619"/>
            <a:ext cx="2034136" cy="1321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brand clym.png"/>
          <p:cNvPicPr>
            <a:picLocks noChangeAspect="1"/>
          </p:cNvPicPr>
          <p:nvPr/>
        </p:nvPicPr>
        <p:blipFill>
          <a:blip r:embed="rId5" cstate="print"/>
          <a:stretch>
            <a:fillRect/>
          </a:stretch>
        </p:blipFill>
        <p:spPr>
          <a:xfrm>
            <a:off x="8715191" y="0"/>
            <a:ext cx="428809" cy="428809"/>
          </a:xfrm>
          <a:prstGeom prst="rect">
            <a:avLst/>
          </a:prstGeom>
        </p:spPr>
      </p:pic>
      <p:pic>
        <p:nvPicPr>
          <p:cNvPr id="11" name="Picture 10" descr="neurostabil.jpg"/>
          <p:cNvPicPr>
            <a:picLocks noChangeAspect="1"/>
          </p:cNvPicPr>
          <p:nvPr/>
        </p:nvPicPr>
        <p:blipFill>
          <a:blip r:embed="rId6"/>
          <a:stretch>
            <a:fillRect/>
          </a:stretch>
        </p:blipFill>
        <p:spPr>
          <a:xfrm>
            <a:off x="7215206" y="2428868"/>
            <a:ext cx="1928794" cy="348175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круг.png"/>
          <p:cNvPicPr>
            <a:picLocks noChangeAspect="1"/>
          </p:cNvPicPr>
          <p:nvPr/>
        </p:nvPicPr>
        <p:blipFill>
          <a:blip r:embed="rId2" cstate="print"/>
          <a:stretch>
            <a:fillRect/>
          </a:stretch>
        </p:blipFill>
        <p:spPr>
          <a:xfrm>
            <a:off x="3109764" y="908720"/>
            <a:ext cx="3046412" cy="3312368"/>
          </a:xfrm>
          <a:prstGeom prst="rect">
            <a:avLst/>
          </a:prstGeom>
        </p:spPr>
      </p:pic>
      <p:pic>
        <p:nvPicPr>
          <p:cNvPr id="5" name="Рисунок 4" descr="знаки.png"/>
          <p:cNvPicPr>
            <a:picLocks noChangeAspect="1"/>
          </p:cNvPicPr>
          <p:nvPr/>
        </p:nvPicPr>
        <p:blipFill>
          <a:blip r:embed="rId3" cstate="print"/>
          <a:stretch>
            <a:fillRect/>
          </a:stretch>
        </p:blipFill>
        <p:spPr>
          <a:xfrm>
            <a:off x="1979712" y="4581128"/>
            <a:ext cx="3470153" cy="1034958"/>
          </a:xfrm>
          <a:prstGeom prst="rect">
            <a:avLst/>
          </a:prstGeom>
        </p:spPr>
      </p:pic>
      <p:sp>
        <p:nvSpPr>
          <p:cNvPr id="6" name="Прямоугольник 5"/>
          <p:cNvSpPr/>
          <p:nvPr/>
        </p:nvSpPr>
        <p:spPr>
          <a:xfrm>
            <a:off x="611560" y="2637531"/>
            <a:ext cx="8136904" cy="954107"/>
          </a:xfrm>
          <a:prstGeom prst="rect">
            <a:avLst/>
          </a:prstGeom>
        </p:spPr>
        <p:txBody>
          <a:bodyPr wrap="square">
            <a:spAutoFit/>
          </a:bodyPr>
          <a:lstStyle/>
          <a:p>
            <a:pPr algn="ctr"/>
            <a:r>
              <a:rPr lang="en-US" sz="2800" baseline="30000" dirty="0" smtClean="0">
                <a:cs typeface="Arial" pitchFamily="34" charset="0"/>
              </a:rPr>
              <a:t>is a fast growing, high-tech production group integrating a variety of innovative businesses and successfully implementing them in the pharmaceutical, food, agricultural and other industries</a:t>
            </a:r>
          </a:p>
        </p:txBody>
      </p:sp>
      <p:sp>
        <p:nvSpPr>
          <p:cNvPr id="7" name="Прямоугольник 6"/>
          <p:cNvSpPr/>
          <p:nvPr/>
        </p:nvSpPr>
        <p:spPr>
          <a:xfrm>
            <a:off x="2987824" y="1917451"/>
            <a:ext cx="3148939" cy="543739"/>
          </a:xfrm>
          <a:prstGeom prst="rect">
            <a:avLst/>
          </a:prstGeom>
        </p:spPr>
        <p:txBody>
          <a:bodyPr wrap="none">
            <a:spAutoFit/>
          </a:bodyPr>
          <a:lstStyle/>
          <a:p>
            <a:r>
              <a:rPr lang="en-US" sz="4400" b="1" baseline="30000" dirty="0" smtClean="0">
                <a:solidFill>
                  <a:srgbClr val="FF0000"/>
                </a:solidFill>
                <a:latin typeface="Arial" pitchFamily="34" charset="0"/>
                <a:cs typeface="Arial" pitchFamily="34" charset="0"/>
              </a:rPr>
              <a:t>ARTLIFE TODAY</a:t>
            </a:r>
          </a:p>
        </p:txBody>
      </p:sp>
      <p:sp>
        <p:nvSpPr>
          <p:cNvPr id="8" name="Прямоугольник 7"/>
          <p:cNvSpPr/>
          <p:nvPr/>
        </p:nvSpPr>
        <p:spPr>
          <a:xfrm>
            <a:off x="1979712" y="4293096"/>
            <a:ext cx="1394934" cy="338554"/>
          </a:xfrm>
          <a:prstGeom prst="rect">
            <a:avLst/>
          </a:prstGeom>
        </p:spPr>
        <p:txBody>
          <a:bodyPr wrap="none">
            <a:spAutoFit/>
          </a:bodyPr>
          <a:lstStyle/>
          <a:p>
            <a:r>
              <a:rPr lang="en-US" sz="2400" baseline="30000" dirty="0" smtClean="0">
                <a:latin typeface="Arial" pitchFamily="34" charset="0"/>
                <a:cs typeface="Arial" pitchFamily="34" charset="0"/>
              </a:rPr>
              <a:t>Artlife Group:</a:t>
            </a:r>
          </a:p>
        </p:txBody>
      </p:sp>
      <p:sp>
        <p:nvSpPr>
          <p:cNvPr id="9" name="Прямоугольник 8"/>
          <p:cNvSpPr/>
          <p:nvPr/>
        </p:nvSpPr>
        <p:spPr>
          <a:xfrm>
            <a:off x="2555776" y="4653136"/>
            <a:ext cx="6192688" cy="1323439"/>
          </a:xfrm>
          <a:prstGeom prst="rect">
            <a:avLst/>
          </a:prstGeom>
        </p:spPr>
        <p:txBody>
          <a:bodyPr wrap="square" numCol="2">
            <a:spAutoFit/>
          </a:bodyPr>
          <a:lstStyle/>
          <a:p>
            <a:r>
              <a:rPr lang="en-US" sz="2000" baseline="30000" dirty="0" smtClean="0">
                <a:latin typeface="Arial" pitchFamily="34" charset="0"/>
                <a:cs typeface="Arial" pitchFamily="34" charset="0"/>
              </a:rPr>
              <a:t>Artlife (Tomsk)</a:t>
            </a:r>
          </a:p>
          <a:p>
            <a:endParaRPr lang="ru-RU" sz="2000" baseline="30000" dirty="0" smtClean="0">
              <a:latin typeface="Arial" pitchFamily="34" charset="0"/>
              <a:cs typeface="Arial" pitchFamily="34" charset="0"/>
            </a:endParaRPr>
          </a:p>
          <a:p>
            <a:r>
              <a:rPr lang="en-US" sz="2000" baseline="30000" dirty="0" smtClean="0">
                <a:latin typeface="Arial" pitchFamily="34" charset="0"/>
                <a:cs typeface="Arial" pitchFamily="34" charset="0"/>
              </a:rPr>
              <a:t>Artlife Techno (</a:t>
            </a:r>
            <a:r>
              <a:rPr lang="en-US" sz="2000" baseline="30000" dirty="0" err="1" smtClean="0">
                <a:latin typeface="Arial" pitchFamily="34" charset="0"/>
                <a:cs typeface="Arial" pitchFamily="34" charset="0"/>
              </a:rPr>
              <a:t>Yurga</a:t>
            </a:r>
            <a:r>
              <a:rPr lang="en-US" sz="2000" baseline="30000" dirty="0" smtClean="0">
                <a:latin typeface="Arial" pitchFamily="34" charset="0"/>
                <a:cs typeface="Arial" pitchFamily="34" charset="0"/>
              </a:rPr>
              <a:t>)</a:t>
            </a:r>
          </a:p>
          <a:p>
            <a:endParaRPr lang="ru-RU" sz="2000" baseline="30000" dirty="0" smtClean="0">
              <a:latin typeface="Arial" pitchFamily="34" charset="0"/>
              <a:cs typeface="Arial" pitchFamily="34" charset="0"/>
            </a:endParaRPr>
          </a:p>
          <a:p>
            <a:r>
              <a:rPr lang="en-US" sz="2000" baseline="30000" dirty="0" smtClean="0">
                <a:latin typeface="Arial" pitchFamily="34" charset="0"/>
                <a:cs typeface="Arial" pitchFamily="34" charset="0"/>
              </a:rPr>
              <a:t>Artlife Ukraine (</a:t>
            </a:r>
            <a:r>
              <a:rPr lang="en-US" sz="2000" baseline="30000" dirty="0" err="1" smtClean="0">
                <a:latin typeface="Arial" pitchFamily="34" charset="0"/>
                <a:cs typeface="Arial" pitchFamily="34" charset="0"/>
              </a:rPr>
              <a:t>Mykolaiv</a:t>
            </a:r>
            <a:r>
              <a:rPr lang="en-US" sz="2000" baseline="30000" dirty="0" smtClean="0">
                <a:latin typeface="Arial" pitchFamily="34" charset="0"/>
                <a:cs typeface="Arial" pitchFamily="34" charset="0"/>
              </a:rPr>
              <a:t>)</a:t>
            </a:r>
          </a:p>
          <a:p>
            <a:endParaRPr lang="ru-RU" sz="2000" baseline="30000" dirty="0" smtClean="0">
              <a:latin typeface="Arial" pitchFamily="34" charset="0"/>
              <a:cs typeface="Arial" pitchFamily="34" charset="0"/>
            </a:endParaRPr>
          </a:p>
          <a:p>
            <a:r>
              <a:rPr lang="en-US" sz="2000" baseline="30000" dirty="0" smtClean="0">
                <a:latin typeface="Arial" pitchFamily="34" charset="0"/>
                <a:cs typeface="Arial" pitchFamily="34" charset="0"/>
              </a:rPr>
              <a:t> Artlife India (</a:t>
            </a:r>
            <a:r>
              <a:rPr lang="en-US" sz="2000" baseline="30000" dirty="0" err="1" smtClean="0">
                <a:latin typeface="Arial" pitchFamily="34" charset="0"/>
                <a:cs typeface="Arial" pitchFamily="34" charset="0"/>
              </a:rPr>
              <a:t>Noida,UP</a:t>
            </a:r>
            <a:r>
              <a:rPr lang="en-US" sz="2000" baseline="30000" dirty="0" smtClean="0">
                <a:latin typeface="Arial" pitchFamily="34" charset="0"/>
                <a:cs typeface="Arial" pitchFamily="34" charset="0"/>
              </a:rPr>
              <a:t>)</a:t>
            </a:r>
          </a:p>
          <a:p>
            <a:endParaRPr lang="ru-RU" sz="2000" baseline="30000" dirty="0" smtClean="0">
              <a:latin typeface="Arial" pitchFamily="34" charset="0"/>
              <a:cs typeface="Arial" pitchFamily="34" charset="0"/>
            </a:endParaRPr>
          </a:p>
          <a:p>
            <a:r>
              <a:rPr lang="en-US" sz="2000" baseline="30000" dirty="0" err="1" smtClean="0">
                <a:latin typeface="Arial" pitchFamily="34" charset="0"/>
                <a:cs typeface="Arial" pitchFamily="34" charset="0"/>
              </a:rPr>
              <a:t>Sibfarmkontrakt</a:t>
            </a:r>
            <a:r>
              <a:rPr lang="en-US" sz="2000" baseline="30000" dirty="0" smtClean="0">
                <a:latin typeface="Arial" pitchFamily="34" charset="0"/>
                <a:cs typeface="Arial" pitchFamily="34" charset="0"/>
              </a:rPr>
              <a:t> (Tomsk)</a:t>
            </a:r>
          </a:p>
          <a:p>
            <a:r>
              <a:rPr lang="ru-RU" sz="2000" baseline="30000" dirty="0" smtClean="0">
                <a:latin typeface="Arial" pitchFamily="34" charset="0"/>
                <a:cs typeface="Arial" pitchFamily="34" charset="0"/>
              </a:rPr>
              <a:t> </a:t>
            </a:r>
            <a:endParaRPr lang="ru-RU" sz="2000" dirty="0">
              <a:latin typeface="Arial" pitchFamily="34" charset="0"/>
              <a:cs typeface="Arial" pitchFamily="34" charset="0"/>
            </a:endParaRPr>
          </a:p>
        </p:txBody>
      </p:sp>
      <p:sp>
        <p:nvSpPr>
          <p:cNvPr id="11" name="Прямоугольник 10"/>
          <p:cNvSpPr/>
          <p:nvPr/>
        </p:nvSpPr>
        <p:spPr>
          <a:xfrm>
            <a:off x="1043608" y="6023029"/>
            <a:ext cx="7272808" cy="646331"/>
          </a:xfrm>
          <a:prstGeom prst="rect">
            <a:avLst/>
          </a:prstGeom>
        </p:spPr>
        <p:txBody>
          <a:bodyPr wrap="square">
            <a:spAutoFit/>
          </a:bodyPr>
          <a:lstStyle/>
          <a:p>
            <a:pPr algn="ctr">
              <a:buNone/>
            </a:pPr>
            <a:r>
              <a:rPr lang="en-US" b="1" dirty="0" smtClean="0"/>
              <a:t>The object of Artlife company</a:t>
            </a:r>
            <a:r>
              <a:rPr lang="ru-RU" b="1" dirty="0" smtClean="0"/>
              <a:t>: </a:t>
            </a:r>
            <a:r>
              <a:rPr lang="en-US" b="1" dirty="0" smtClean="0"/>
              <a:t>manufacture the products, which help people live a long, healthy life and stay active and beautiful </a:t>
            </a:r>
          </a:p>
        </p:txBody>
      </p:sp>
      <p:pic>
        <p:nvPicPr>
          <p:cNvPr id="13" name="Picture 12" descr="brand clym.png"/>
          <p:cNvPicPr>
            <a:picLocks noChangeAspect="1"/>
          </p:cNvPicPr>
          <p:nvPr/>
        </p:nvPicPr>
        <p:blipFill>
          <a:blip r:embed="rId4" cstate="print"/>
          <a:stretch>
            <a:fillRect/>
          </a:stretch>
        </p:blipFill>
        <p:spPr>
          <a:xfrm>
            <a:off x="8715191" y="0"/>
            <a:ext cx="428809" cy="428809"/>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32040" y="1939866"/>
            <a:ext cx="3672408" cy="913070"/>
          </a:xfrm>
          <a:prstGeom prst="rect">
            <a:avLst/>
          </a:prstGeom>
          <a:noFill/>
        </p:spPr>
        <p:txBody>
          <a:bodyPr wrap="square" rtlCol="0">
            <a:spAutoFit/>
          </a:bodyPr>
          <a:lstStyle/>
          <a:p>
            <a:r>
              <a:rPr lang="en-US" sz="4000" b="1" baseline="30000" dirty="0" smtClean="0">
                <a:latin typeface="Arial" pitchFamily="34" charset="0"/>
                <a:cs typeface="Arial" pitchFamily="34" charset="0"/>
              </a:rPr>
              <a:t>PARASITISM PREVENTION</a:t>
            </a:r>
            <a:endParaRPr lang="ru-RU" sz="4000" b="1" baseline="30000" dirty="0">
              <a:latin typeface="Arial" pitchFamily="34" charset="0"/>
              <a:cs typeface="Arial" pitchFamily="34" charset="0"/>
            </a:endParaRPr>
          </a:p>
        </p:txBody>
      </p:sp>
      <p:sp>
        <p:nvSpPr>
          <p:cNvPr id="10" name="TextBox 9"/>
          <p:cNvSpPr txBox="1"/>
          <p:nvPr/>
        </p:nvSpPr>
        <p:spPr>
          <a:xfrm>
            <a:off x="539552" y="2924944"/>
            <a:ext cx="5688632" cy="3416320"/>
          </a:xfrm>
          <a:prstGeom prst="rect">
            <a:avLst/>
          </a:prstGeom>
          <a:noFill/>
        </p:spPr>
        <p:txBody>
          <a:bodyPr wrap="square" rtlCol="0">
            <a:spAutoFit/>
          </a:bodyPr>
          <a:lstStyle/>
          <a:p>
            <a:r>
              <a:rPr lang="en-US" b="1" dirty="0" smtClean="0">
                <a:solidFill>
                  <a:schemeClr val="accent6">
                    <a:lumMod val="75000"/>
                  </a:schemeClr>
                </a:solidFill>
              </a:rPr>
              <a:t>ARTEMISIN-M </a:t>
            </a:r>
            <a:r>
              <a:rPr lang="en-US" dirty="0" smtClean="0"/>
              <a:t>contains a combination of plant substances, which provide sanitation and cleansing of gastrointestinal tract from </a:t>
            </a:r>
            <a:r>
              <a:rPr lang="en-US" dirty="0" err="1" smtClean="0"/>
              <a:t>helminthic</a:t>
            </a:r>
            <a:r>
              <a:rPr lang="en-US" dirty="0" smtClean="0"/>
              <a:t> invasions. Wormwood contains a high amount of bitterness due to which it has an </a:t>
            </a:r>
            <a:r>
              <a:rPr lang="en-US" dirty="0" err="1" smtClean="0"/>
              <a:t>anthelmintic</a:t>
            </a:r>
            <a:r>
              <a:rPr lang="en-US" dirty="0" smtClean="0"/>
              <a:t> effect, it helps cleanse the body from toxins and parasites. Garlic, cloves and St. John's </a:t>
            </a:r>
            <a:r>
              <a:rPr lang="en-US" dirty="0" err="1" smtClean="0"/>
              <a:t>Wort</a:t>
            </a:r>
            <a:r>
              <a:rPr lang="en-US" dirty="0" smtClean="0"/>
              <a:t> have strong </a:t>
            </a:r>
            <a:r>
              <a:rPr lang="en-US" dirty="0" err="1" smtClean="0"/>
              <a:t>antiparasitic</a:t>
            </a:r>
            <a:r>
              <a:rPr lang="en-US" dirty="0" smtClean="0"/>
              <a:t>, </a:t>
            </a:r>
            <a:r>
              <a:rPr lang="en-US" dirty="0" err="1" smtClean="0"/>
              <a:t>choleretic</a:t>
            </a:r>
            <a:r>
              <a:rPr lang="en-US" dirty="0" smtClean="0"/>
              <a:t> and </a:t>
            </a:r>
            <a:r>
              <a:rPr lang="en-US" dirty="0" err="1" smtClean="0"/>
              <a:t>spasmolytic</a:t>
            </a:r>
            <a:r>
              <a:rPr lang="en-US" dirty="0" smtClean="0"/>
              <a:t> effect. Cassia helps to remove toxins.</a:t>
            </a:r>
            <a:endParaRPr lang="ru-RU" dirty="0" smtClean="0"/>
          </a:p>
          <a:p>
            <a:endParaRPr lang="ru-RU" dirty="0" smtClean="0"/>
          </a:p>
          <a:p>
            <a:pPr lvl="0">
              <a:buFont typeface="Wingdings" pitchFamily="2" charset="2"/>
              <a:buChar char="Ø"/>
            </a:pPr>
            <a:r>
              <a:rPr lang="ru-RU" dirty="0" smtClean="0"/>
              <a:t> </a:t>
            </a:r>
            <a:r>
              <a:rPr lang="en-US" dirty="0" smtClean="0"/>
              <a:t>Cleanses gastrointestinal tract  </a:t>
            </a:r>
            <a:endParaRPr lang="ru-RU" dirty="0" smtClean="0"/>
          </a:p>
          <a:p>
            <a:pPr lvl="0">
              <a:buFont typeface="Wingdings" pitchFamily="2" charset="2"/>
              <a:buChar char="Ø"/>
            </a:pPr>
            <a:r>
              <a:rPr lang="ru-RU" dirty="0" smtClean="0"/>
              <a:t> </a:t>
            </a:r>
            <a:r>
              <a:rPr lang="en-US" dirty="0" smtClean="0"/>
              <a:t>Prevent parasites </a:t>
            </a:r>
            <a:endParaRPr lang="ru-RU" dirty="0" smtClean="0"/>
          </a:p>
          <a:p>
            <a:pPr lvl="0">
              <a:buFont typeface="Wingdings" pitchFamily="2" charset="2"/>
              <a:buChar char="Ø"/>
            </a:pPr>
            <a:r>
              <a:rPr lang="ru-RU" dirty="0" smtClean="0"/>
              <a:t> </a:t>
            </a:r>
            <a:r>
              <a:rPr lang="en-US" dirty="0" smtClean="0"/>
              <a:t>Reduces toxic loads from body</a:t>
            </a:r>
            <a:endParaRPr lang="ru-RU" dirty="0"/>
          </a:p>
        </p:txBody>
      </p:sp>
      <p:pic>
        <p:nvPicPr>
          <p:cNvPr id="3074" name="Picture 2" descr="D:\Индия\хлам\f528e767046820b61bf43d20d7584062.jpg"/>
          <p:cNvPicPr>
            <a:picLocks noChangeAspect="1" noChangeArrowheads="1"/>
          </p:cNvPicPr>
          <p:nvPr/>
        </p:nvPicPr>
        <p:blipFill>
          <a:blip r:embed="rId2" cstate="print"/>
          <a:srcRect r="18898"/>
          <a:stretch>
            <a:fillRect/>
          </a:stretch>
        </p:blipFill>
        <p:spPr bwMode="auto">
          <a:xfrm>
            <a:off x="422933" y="1196752"/>
            <a:ext cx="1888686" cy="13681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5" name="Picture 3" descr="D:\Индия\хлам\11298_2014_1396_fig1_html.jpg"/>
          <p:cNvPicPr>
            <a:picLocks noChangeAspect="1" noChangeArrowheads="1"/>
          </p:cNvPicPr>
          <p:nvPr/>
        </p:nvPicPr>
        <p:blipFill>
          <a:blip r:embed="rId3" cstate="print"/>
          <a:srcRect r="11453"/>
          <a:stretch>
            <a:fillRect/>
          </a:stretch>
        </p:blipFill>
        <p:spPr bwMode="auto">
          <a:xfrm>
            <a:off x="2555776" y="1196753"/>
            <a:ext cx="2104116" cy="13681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D:\Индия\хлам\chesn032.png"/>
          <p:cNvPicPr>
            <a:picLocks noChangeAspect="1" noChangeArrowheads="1"/>
          </p:cNvPicPr>
          <p:nvPr/>
        </p:nvPicPr>
        <p:blipFill>
          <a:blip r:embed="rId4" cstate="print"/>
          <a:srcRect/>
          <a:stretch>
            <a:fillRect/>
          </a:stretch>
        </p:blipFill>
        <p:spPr bwMode="auto">
          <a:xfrm>
            <a:off x="5364088" y="5157192"/>
            <a:ext cx="1854191" cy="1294111"/>
          </a:xfrm>
          <a:prstGeom prst="rect">
            <a:avLst/>
          </a:prstGeom>
          <a:noFill/>
        </p:spPr>
      </p:pic>
      <p:pic>
        <p:nvPicPr>
          <p:cNvPr id="11" name="Picture 10" descr="brand clym.png"/>
          <p:cNvPicPr>
            <a:picLocks noChangeAspect="1"/>
          </p:cNvPicPr>
          <p:nvPr/>
        </p:nvPicPr>
        <p:blipFill>
          <a:blip r:embed="rId5" cstate="print"/>
          <a:stretch>
            <a:fillRect/>
          </a:stretch>
        </p:blipFill>
        <p:spPr>
          <a:xfrm>
            <a:off x="8715191" y="0"/>
            <a:ext cx="428809" cy="428809"/>
          </a:xfrm>
          <a:prstGeom prst="rect">
            <a:avLst/>
          </a:prstGeom>
        </p:spPr>
      </p:pic>
      <p:pic>
        <p:nvPicPr>
          <p:cNvPr id="12" name="Picture 11" descr="Artemizin M ind trans.png"/>
          <p:cNvPicPr>
            <a:picLocks noChangeAspect="1"/>
          </p:cNvPicPr>
          <p:nvPr/>
        </p:nvPicPr>
        <p:blipFill>
          <a:blip r:embed="rId6" cstate="print"/>
          <a:stretch>
            <a:fillRect/>
          </a:stretch>
        </p:blipFill>
        <p:spPr>
          <a:xfrm>
            <a:off x="7100655" y="2643182"/>
            <a:ext cx="2043345" cy="34290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76056" y="1556792"/>
            <a:ext cx="4032448" cy="913070"/>
          </a:xfrm>
          <a:prstGeom prst="rect">
            <a:avLst/>
          </a:prstGeom>
          <a:noFill/>
        </p:spPr>
        <p:txBody>
          <a:bodyPr wrap="square" rtlCol="0">
            <a:spAutoFit/>
          </a:bodyPr>
          <a:lstStyle/>
          <a:p>
            <a:r>
              <a:rPr lang="en-US" sz="4000" b="1" baseline="30000" dirty="0" smtClean="0">
                <a:latin typeface="Arial" pitchFamily="34" charset="0"/>
                <a:cs typeface="Arial" pitchFamily="34" charset="0"/>
              </a:rPr>
              <a:t>SUPPORT OF THE DIGESTIVE SYSTEM</a:t>
            </a:r>
            <a:endParaRPr lang="ru-RU" sz="4000" b="1" baseline="30000" dirty="0">
              <a:latin typeface="Arial" pitchFamily="34" charset="0"/>
              <a:cs typeface="Arial" pitchFamily="34" charset="0"/>
            </a:endParaRPr>
          </a:p>
        </p:txBody>
      </p:sp>
      <p:sp>
        <p:nvSpPr>
          <p:cNvPr id="10" name="TextBox 9"/>
          <p:cNvSpPr txBox="1"/>
          <p:nvPr/>
        </p:nvSpPr>
        <p:spPr>
          <a:xfrm>
            <a:off x="323528" y="2852936"/>
            <a:ext cx="6336704" cy="3416320"/>
          </a:xfrm>
          <a:prstGeom prst="rect">
            <a:avLst/>
          </a:prstGeom>
          <a:noFill/>
        </p:spPr>
        <p:txBody>
          <a:bodyPr wrap="square" rtlCol="0">
            <a:spAutoFit/>
          </a:bodyPr>
          <a:lstStyle/>
          <a:p>
            <a:pPr lvl="0"/>
            <a:r>
              <a:rPr lang="en-US" b="1" dirty="0" smtClean="0">
                <a:solidFill>
                  <a:schemeClr val="accent6">
                    <a:lumMod val="75000"/>
                  </a:schemeClr>
                </a:solidFill>
              </a:rPr>
              <a:t>GALM</a:t>
            </a:r>
            <a:r>
              <a:rPr lang="en-IN" b="1" dirty="0" smtClean="0">
                <a:solidFill>
                  <a:schemeClr val="accent6">
                    <a:lumMod val="75000"/>
                  </a:schemeClr>
                </a:solidFill>
              </a:rPr>
              <a:t>-</a:t>
            </a:r>
            <a:r>
              <a:rPr lang="en-US" b="1" dirty="0" smtClean="0">
                <a:solidFill>
                  <a:schemeClr val="accent6">
                    <a:lumMod val="75000"/>
                  </a:schemeClr>
                </a:solidFill>
              </a:rPr>
              <a:t>MAXI </a:t>
            </a:r>
            <a:r>
              <a:rPr lang="en-US" dirty="0" smtClean="0"/>
              <a:t>complex helps to maintain digestive track health</a:t>
            </a:r>
            <a:r>
              <a:rPr lang="en-IN" dirty="0" smtClean="0"/>
              <a:t>. </a:t>
            </a:r>
            <a:r>
              <a:rPr lang="en-US" dirty="0" smtClean="0"/>
              <a:t>Plant components (flax, chamomile, valerian, licorice) have a mild antacid, anti-inflammatory and enveloping effect, increase protective properties of mucous membrane of the gastrointestinal tract, stimulate regeneration processes, help to restore in case of functional disorders of the gastrointestinal tract. Magnesium carbonate / magnesium oxide have a mild neutralizing effect in reference to hydrochloric acid of gastric juice. </a:t>
            </a:r>
            <a:r>
              <a:rPr lang="en-US" dirty="0" err="1" smtClean="0"/>
              <a:t>Papain</a:t>
            </a:r>
            <a:r>
              <a:rPr lang="en-US" dirty="0" smtClean="0"/>
              <a:t> is a powerful catalyst for the most important metabolic processes. </a:t>
            </a:r>
            <a:endParaRPr lang="ru-RU" dirty="0" smtClean="0"/>
          </a:p>
          <a:p>
            <a:pPr lvl="0"/>
            <a:endParaRPr lang="ru-RU" dirty="0" smtClean="0"/>
          </a:p>
          <a:p>
            <a:pPr lvl="0">
              <a:buFont typeface="Wingdings" pitchFamily="2" charset="2"/>
              <a:buChar char="Ø"/>
            </a:pPr>
            <a:r>
              <a:rPr lang="ru-RU" dirty="0" smtClean="0"/>
              <a:t> </a:t>
            </a:r>
            <a:r>
              <a:rPr lang="en-US" dirty="0" smtClean="0"/>
              <a:t>Support for digestive system</a:t>
            </a:r>
            <a:endParaRPr lang="ru-RU" dirty="0" smtClean="0"/>
          </a:p>
          <a:p>
            <a:pPr lvl="0">
              <a:buFont typeface="Wingdings" pitchFamily="2" charset="2"/>
              <a:buChar char="Ø"/>
            </a:pPr>
            <a:r>
              <a:rPr lang="ru-RU" dirty="0" smtClean="0"/>
              <a:t> </a:t>
            </a:r>
            <a:r>
              <a:rPr lang="en-US" dirty="0" smtClean="0"/>
              <a:t>Helps reduce gastric irritation</a:t>
            </a:r>
            <a:endParaRPr lang="ru-RU" dirty="0"/>
          </a:p>
        </p:txBody>
      </p:sp>
      <p:pic>
        <p:nvPicPr>
          <p:cNvPr id="11" name="Рисунок 10" descr="131933144_XS.jpg"/>
          <p:cNvPicPr>
            <a:picLocks noChangeAspect="1"/>
          </p:cNvPicPr>
          <p:nvPr/>
        </p:nvPicPr>
        <p:blipFill>
          <a:blip r:embed="rId2" cstate="print"/>
          <a:stretch>
            <a:fillRect/>
          </a:stretch>
        </p:blipFill>
        <p:spPr>
          <a:xfrm>
            <a:off x="2699792" y="1052736"/>
            <a:ext cx="2160239" cy="151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Рисунок 11" descr="1 (2).jpg"/>
          <p:cNvPicPr>
            <a:picLocks noChangeAspect="1"/>
          </p:cNvPicPr>
          <p:nvPr/>
        </p:nvPicPr>
        <p:blipFill>
          <a:blip r:embed="rId3" cstate="print"/>
          <a:stretch>
            <a:fillRect/>
          </a:stretch>
        </p:blipFill>
        <p:spPr>
          <a:xfrm>
            <a:off x="323528" y="1052736"/>
            <a:ext cx="2160240" cy="151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2" name="Picture 2" descr="D:\Индия\хлам\Flax-Seed-430x375.png"/>
          <p:cNvPicPr>
            <a:picLocks noChangeAspect="1" noChangeArrowheads="1"/>
          </p:cNvPicPr>
          <p:nvPr/>
        </p:nvPicPr>
        <p:blipFill>
          <a:blip r:embed="rId4" cstate="print"/>
          <a:srcRect/>
          <a:stretch>
            <a:fillRect/>
          </a:stretch>
        </p:blipFill>
        <p:spPr bwMode="auto">
          <a:xfrm>
            <a:off x="5796136" y="5013176"/>
            <a:ext cx="1916372" cy="1671254"/>
          </a:xfrm>
          <a:prstGeom prst="rect">
            <a:avLst/>
          </a:prstGeom>
          <a:noFill/>
        </p:spPr>
      </p:pic>
      <p:pic>
        <p:nvPicPr>
          <p:cNvPr id="9" name="Picture 8" descr="brand clym.png"/>
          <p:cNvPicPr>
            <a:picLocks noChangeAspect="1"/>
          </p:cNvPicPr>
          <p:nvPr/>
        </p:nvPicPr>
        <p:blipFill>
          <a:blip r:embed="rId5" cstate="print"/>
          <a:stretch>
            <a:fillRect/>
          </a:stretch>
        </p:blipFill>
        <p:spPr>
          <a:xfrm>
            <a:off x="8715191" y="0"/>
            <a:ext cx="428809" cy="428809"/>
          </a:xfrm>
          <a:prstGeom prst="rect">
            <a:avLst/>
          </a:prstGeom>
        </p:spPr>
      </p:pic>
      <p:pic>
        <p:nvPicPr>
          <p:cNvPr id="13" name="Picture 12" descr="GCalm-Maxi trans1.png"/>
          <p:cNvPicPr>
            <a:picLocks noChangeAspect="1"/>
          </p:cNvPicPr>
          <p:nvPr/>
        </p:nvPicPr>
        <p:blipFill>
          <a:blip r:embed="rId6" cstate="print"/>
          <a:stretch>
            <a:fillRect/>
          </a:stretch>
        </p:blipFill>
        <p:spPr>
          <a:xfrm>
            <a:off x="7050201" y="2857496"/>
            <a:ext cx="2093799" cy="3429001"/>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76056" y="1939866"/>
            <a:ext cx="3888432" cy="913070"/>
          </a:xfrm>
          <a:prstGeom prst="rect">
            <a:avLst/>
          </a:prstGeom>
          <a:noFill/>
        </p:spPr>
        <p:txBody>
          <a:bodyPr wrap="square" rtlCol="0">
            <a:spAutoFit/>
          </a:bodyPr>
          <a:lstStyle/>
          <a:p>
            <a:pPr lvl="0"/>
            <a:r>
              <a:rPr lang="en-US" sz="4000" b="1" baseline="30000" dirty="0" smtClean="0">
                <a:latin typeface="Arial" pitchFamily="34" charset="0"/>
                <a:cs typeface="Arial" pitchFamily="34" charset="0"/>
              </a:rPr>
              <a:t>DAILY SUPPORT FOR </a:t>
            </a:r>
            <a:endParaRPr lang="ru-RU" sz="4000" b="1" baseline="30000" dirty="0" smtClean="0">
              <a:latin typeface="Arial" pitchFamily="34" charset="0"/>
              <a:cs typeface="Arial" pitchFamily="34" charset="0"/>
            </a:endParaRPr>
          </a:p>
          <a:p>
            <a:pPr lvl="0"/>
            <a:r>
              <a:rPr lang="en-US" sz="4000" b="1" baseline="30000" dirty="0" smtClean="0">
                <a:latin typeface="Arial" pitchFamily="34" charset="0"/>
                <a:cs typeface="Arial" pitchFamily="34" charset="0"/>
              </a:rPr>
              <a:t>A HEALTHY LIVER</a:t>
            </a:r>
            <a:endParaRPr lang="ru-RU" sz="4000" b="1" baseline="30000" dirty="0" smtClean="0">
              <a:latin typeface="Arial" pitchFamily="34" charset="0"/>
              <a:cs typeface="Arial" pitchFamily="34" charset="0"/>
            </a:endParaRPr>
          </a:p>
        </p:txBody>
      </p:sp>
      <p:sp>
        <p:nvSpPr>
          <p:cNvPr id="10" name="TextBox 9"/>
          <p:cNvSpPr txBox="1"/>
          <p:nvPr/>
        </p:nvSpPr>
        <p:spPr>
          <a:xfrm>
            <a:off x="323528" y="2996952"/>
            <a:ext cx="5832648" cy="3416320"/>
          </a:xfrm>
          <a:prstGeom prst="rect">
            <a:avLst/>
          </a:prstGeom>
          <a:noFill/>
        </p:spPr>
        <p:txBody>
          <a:bodyPr wrap="square" rtlCol="0">
            <a:spAutoFit/>
          </a:bodyPr>
          <a:lstStyle/>
          <a:p>
            <a:r>
              <a:rPr lang="en-US" dirty="0" smtClean="0"/>
              <a:t>The proper functioning of liver is necessary for general health state of body. </a:t>
            </a:r>
            <a:r>
              <a:rPr lang="en-US" b="1" dirty="0" smtClean="0">
                <a:solidFill>
                  <a:schemeClr val="accent6">
                    <a:lumMod val="75000"/>
                  </a:schemeClr>
                </a:solidFill>
              </a:rPr>
              <a:t>HEPAR FORMULA </a:t>
            </a:r>
            <a:r>
              <a:rPr lang="en-US" dirty="0" smtClean="0"/>
              <a:t>provides comprehensive support for liver function. Blessed thistle, lecithin and milk thistle are traditionally used for regeneration and protection of liver cells. Turmeric has an antiseptic effect. L-</a:t>
            </a:r>
            <a:r>
              <a:rPr lang="en-US" dirty="0" err="1" smtClean="0"/>
              <a:t>methionine</a:t>
            </a:r>
            <a:r>
              <a:rPr lang="en-US" dirty="0" smtClean="0"/>
              <a:t> activates natural process of detoxification. </a:t>
            </a:r>
            <a:r>
              <a:rPr lang="en-US" dirty="0" err="1" smtClean="0"/>
              <a:t>Inulin</a:t>
            </a:r>
            <a:r>
              <a:rPr lang="en-US" dirty="0" smtClean="0"/>
              <a:t> improves digestive processes, helps to grow useful micro flora in the intestines. </a:t>
            </a:r>
            <a:endParaRPr lang="ru-RU" dirty="0" smtClean="0"/>
          </a:p>
          <a:p>
            <a:endParaRPr lang="ru-RU" dirty="0" smtClean="0"/>
          </a:p>
          <a:p>
            <a:pPr lvl="0">
              <a:buFont typeface="Wingdings" pitchFamily="2" charset="2"/>
              <a:buChar char="Ø"/>
            </a:pPr>
            <a:r>
              <a:rPr lang="ru-RU" dirty="0" smtClean="0"/>
              <a:t> </a:t>
            </a:r>
            <a:r>
              <a:rPr lang="en-US" dirty="0" smtClean="0"/>
              <a:t>Daily support for a healthy liver</a:t>
            </a:r>
            <a:endParaRPr lang="ru-RU" dirty="0" smtClean="0"/>
          </a:p>
          <a:p>
            <a:pPr lvl="0">
              <a:buFont typeface="Wingdings" pitchFamily="2" charset="2"/>
              <a:buChar char="Ø"/>
            </a:pPr>
            <a:r>
              <a:rPr lang="ru-RU" dirty="0" smtClean="0"/>
              <a:t> </a:t>
            </a:r>
            <a:r>
              <a:rPr lang="en-US" dirty="0" smtClean="0"/>
              <a:t>Activation of detoxification and regeneration processes.</a:t>
            </a:r>
            <a:endParaRPr lang="ru-RU" dirty="0" smtClean="0"/>
          </a:p>
          <a:p>
            <a:endParaRPr lang="ru-RU" dirty="0"/>
          </a:p>
        </p:txBody>
      </p:sp>
      <p:pic>
        <p:nvPicPr>
          <p:cNvPr id="4097" name="Picture 1" descr="D:\Индия\хлам\milk_thistle_dogs_cats.jpg"/>
          <p:cNvPicPr>
            <a:picLocks noChangeAspect="1" noChangeArrowheads="1"/>
          </p:cNvPicPr>
          <p:nvPr/>
        </p:nvPicPr>
        <p:blipFill>
          <a:blip r:embed="rId2" cstate="print"/>
          <a:srcRect l="21138" r="21138"/>
          <a:stretch>
            <a:fillRect/>
          </a:stretch>
        </p:blipFill>
        <p:spPr bwMode="auto">
          <a:xfrm>
            <a:off x="2627784" y="1196751"/>
            <a:ext cx="2088232" cy="15134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descr="D:\Индия\хлам\Artificial-Liver-Could-Help-Treat-Acute-Organ-Failure-459588-3.jpg"/>
          <p:cNvPicPr>
            <a:picLocks noChangeAspect="1" noChangeArrowheads="1"/>
          </p:cNvPicPr>
          <p:nvPr/>
        </p:nvPicPr>
        <p:blipFill>
          <a:blip r:embed="rId3" cstate="print"/>
          <a:srcRect/>
          <a:stretch>
            <a:fillRect/>
          </a:stretch>
        </p:blipFill>
        <p:spPr bwMode="auto">
          <a:xfrm>
            <a:off x="357346" y="1124744"/>
            <a:ext cx="2117035" cy="1584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brand clym.png"/>
          <p:cNvPicPr>
            <a:picLocks noChangeAspect="1"/>
          </p:cNvPicPr>
          <p:nvPr/>
        </p:nvPicPr>
        <p:blipFill>
          <a:blip r:embed="rId4" cstate="print"/>
          <a:stretch>
            <a:fillRect/>
          </a:stretch>
        </p:blipFill>
        <p:spPr>
          <a:xfrm>
            <a:off x="8715191" y="0"/>
            <a:ext cx="428809" cy="428809"/>
          </a:xfrm>
          <a:prstGeom prst="rect">
            <a:avLst/>
          </a:prstGeom>
        </p:spPr>
      </p:pic>
      <p:pic>
        <p:nvPicPr>
          <p:cNvPr id="11" name="Picture 10" descr="hepar formula.jpg"/>
          <p:cNvPicPr>
            <a:picLocks noChangeAspect="1"/>
          </p:cNvPicPr>
          <p:nvPr/>
        </p:nvPicPr>
        <p:blipFill>
          <a:blip r:embed="rId5"/>
          <a:stretch>
            <a:fillRect/>
          </a:stretch>
        </p:blipFill>
        <p:spPr>
          <a:xfrm>
            <a:off x="6786578" y="2714620"/>
            <a:ext cx="1947867" cy="3454976"/>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3528" y="2996952"/>
            <a:ext cx="5760640" cy="2862322"/>
          </a:xfrm>
          <a:prstGeom prst="rect">
            <a:avLst/>
          </a:prstGeom>
          <a:noFill/>
        </p:spPr>
        <p:txBody>
          <a:bodyPr wrap="square" rtlCol="0">
            <a:spAutoFit/>
          </a:bodyPr>
          <a:lstStyle/>
          <a:p>
            <a:r>
              <a:rPr lang="ru-RU" b="1" dirty="0" smtClean="0">
                <a:solidFill>
                  <a:schemeClr val="accent6">
                    <a:lumMod val="75000"/>
                  </a:schemeClr>
                </a:solidFill>
              </a:rPr>
              <a:t>PHYTOREN</a:t>
            </a:r>
            <a:r>
              <a:rPr lang="ru-RU" dirty="0" smtClean="0"/>
              <a:t> </a:t>
            </a:r>
            <a:r>
              <a:rPr lang="ru-RU" dirty="0" err="1" smtClean="0"/>
              <a:t>is</a:t>
            </a:r>
            <a:r>
              <a:rPr lang="ru-RU" dirty="0" smtClean="0"/>
              <a:t> </a:t>
            </a:r>
            <a:r>
              <a:rPr lang="ru-RU" dirty="0" err="1" smtClean="0"/>
              <a:t>a</a:t>
            </a:r>
            <a:r>
              <a:rPr lang="ru-RU" dirty="0" smtClean="0"/>
              <a:t> </a:t>
            </a:r>
            <a:r>
              <a:rPr lang="ru-RU" dirty="0" err="1" smtClean="0"/>
              <a:t>combination</a:t>
            </a:r>
            <a:r>
              <a:rPr lang="ru-RU" dirty="0" smtClean="0"/>
              <a:t> </a:t>
            </a:r>
            <a:r>
              <a:rPr lang="ru-RU" dirty="0" err="1" smtClean="0"/>
              <a:t>of</a:t>
            </a:r>
            <a:r>
              <a:rPr lang="ru-RU" dirty="0" smtClean="0"/>
              <a:t> </a:t>
            </a:r>
            <a:r>
              <a:rPr lang="ru-RU" dirty="0" err="1" smtClean="0"/>
              <a:t>cleansing</a:t>
            </a:r>
            <a:r>
              <a:rPr lang="ru-RU" dirty="0" smtClean="0"/>
              <a:t> </a:t>
            </a:r>
            <a:r>
              <a:rPr lang="ru-RU" dirty="0" err="1" smtClean="0"/>
              <a:t>and</a:t>
            </a:r>
            <a:r>
              <a:rPr lang="ru-RU" dirty="0" smtClean="0"/>
              <a:t> </a:t>
            </a:r>
            <a:r>
              <a:rPr lang="ru-RU" dirty="0" err="1" smtClean="0"/>
              <a:t>diuretic</a:t>
            </a:r>
            <a:r>
              <a:rPr lang="ru-RU" dirty="0" smtClean="0"/>
              <a:t> </a:t>
            </a:r>
            <a:r>
              <a:rPr lang="ru-RU" dirty="0" err="1" smtClean="0"/>
              <a:t>herbs</a:t>
            </a:r>
            <a:r>
              <a:rPr lang="ru-RU" dirty="0" smtClean="0"/>
              <a:t>, </a:t>
            </a:r>
            <a:r>
              <a:rPr lang="ru-RU" dirty="0" err="1" smtClean="0"/>
              <a:t>specially</a:t>
            </a:r>
            <a:r>
              <a:rPr lang="ru-RU" dirty="0" smtClean="0"/>
              <a:t> </a:t>
            </a:r>
            <a:r>
              <a:rPr lang="ru-RU" dirty="0" err="1" smtClean="0"/>
              <a:t>designed</a:t>
            </a:r>
            <a:r>
              <a:rPr lang="ru-RU" dirty="0" smtClean="0"/>
              <a:t> </a:t>
            </a:r>
            <a:r>
              <a:rPr lang="ru-RU" dirty="0" err="1" smtClean="0"/>
              <a:t>to</a:t>
            </a:r>
            <a:r>
              <a:rPr lang="ru-RU" dirty="0" smtClean="0"/>
              <a:t> prevent </a:t>
            </a:r>
            <a:r>
              <a:rPr lang="ru-RU" dirty="0" err="1" smtClean="0"/>
              <a:t>stagnant</a:t>
            </a:r>
            <a:r>
              <a:rPr lang="ru-RU" dirty="0" smtClean="0"/>
              <a:t> </a:t>
            </a:r>
            <a:r>
              <a:rPr lang="ru-RU" dirty="0" err="1" smtClean="0"/>
              <a:t>phenomena</a:t>
            </a:r>
            <a:r>
              <a:rPr lang="ru-RU" dirty="0" smtClean="0"/>
              <a:t> in the </a:t>
            </a:r>
            <a:r>
              <a:rPr lang="ru-RU" dirty="0" err="1" smtClean="0"/>
              <a:t>kidneys</a:t>
            </a:r>
            <a:r>
              <a:rPr lang="ru-RU" dirty="0" smtClean="0"/>
              <a:t> </a:t>
            </a:r>
            <a:r>
              <a:rPr lang="ru-RU" dirty="0" err="1" smtClean="0"/>
              <a:t>and</a:t>
            </a:r>
            <a:r>
              <a:rPr lang="ru-RU" dirty="0" smtClean="0"/>
              <a:t> </a:t>
            </a:r>
            <a:r>
              <a:rPr lang="ru-RU" dirty="0" err="1" smtClean="0"/>
              <a:t>help</a:t>
            </a:r>
            <a:r>
              <a:rPr lang="ru-RU" dirty="0" smtClean="0"/>
              <a:t> </a:t>
            </a:r>
            <a:r>
              <a:rPr lang="ru-RU" dirty="0" err="1" smtClean="0"/>
              <a:t>them</a:t>
            </a:r>
            <a:r>
              <a:rPr lang="ru-RU" dirty="0" smtClean="0"/>
              <a:t> </a:t>
            </a:r>
            <a:r>
              <a:rPr lang="ru-RU" dirty="0" err="1" smtClean="0"/>
              <a:t>to</a:t>
            </a:r>
            <a:r>
              <a:rPr lang="ru-RU" dirty="0" smtClean="0"/>
              <a:t> </a:t>
            </a:r>
            <a:r>
              <a:rPr lang="ru-RU" dirty="0" err="1" smtClean="0"/>
              <a:t>eliminate</a:t>
            </a:r>
            <a:r>
              <a:rPr lang="ru-RU" dirty="0" smtClean="0"/>
              <a:t> </a:t>
            </a:r>
            <a:r>
              <a:rPr lang="ru-RU" dirty="0" err="1" smtClean="0"/>
              <a:t>toxins</a:t>
            </a:r>
            <a:r>
              <a:rPr lang="ru-RU" dirty="0" smtClean="0"/>
              <a:t>. The </a:t>
            </a:r>
            <a:r>
              <a:rPr lang="ru-RU" dirty="0" err="1" smtClean="0"/>
              <a:t>moraine</a:t>
            </a:r>
            <a:r>
              <a:rPr lang="ru-RU" dirty="0" smtClean="0"/>
              <a:t> </a:t>
            </a:r>
            <a:r>
              <a:rPr lang="ru-RU" dirty="0" err="1" smtClean="0"/>
              <a:t>root</a:t>
            </a:r>
            <a:r>
              <a:rPr lang="ru-RU" dirty="0" smtClean="0"/>
              <a:t> </a:t>
            </a:r>
            <a:r>
              <a:rPr lang="ru-RU" dirty="0" err="1" smtClean="0"/>
              <a:t>has</a:t>
            </a:r>
            <a:r>
              <a:rPr lang="ru-RU" dirty="0" smtClean="0"/>
              <a:t> </a:t>
            </a:r>
            <a:r>
              <a:rPr lang="ru-RU" dirty="0" err="1" smtClean="0"/>
              <a:t>diaphoretic</a:t>
            </a:r>
            <a:r>
              <a:rPr lang="ru-RU" dirty="0" smtClean="0"/>
              <a:t>, </a:t>
            </a:r>
            <a:r>
              <a:rPr lang="ru-RU" dirty="0" err="1" smtClean="0"/>
              <a:t>diuretic</a:t>
            </a:r>
            <a:r>
              <a:rPr lang="ru-RU" dirty="0" smtClean="0"/>
              <a:t>, </a:t>
            </a:r>
            <a:r>
              <a:rPr lang="ru-RU" dirty="0" err="1" smtClean="0"/>
              <a:t>antispasmodic</a:t>
            </a:r>
            <a:r>
              <a:rPr lang="ru-RU" dirty="0" smtClean="0"/>
              <a:t> </a:t>
            </a:r>
            <a:r>
              <a:rPr lang="ru-RU" dirty="0" err="1" smtClean="0"/>
              <a:t>effects</a:t>
            </a:r>
            <a:r>
              <a:rPr lang="ru-RU" dirty="0" smtClean="0"/>
              <a:t>. </a:t>
            </a:r>
            <a:r>
              <a:rPr lang="ru-RU" dirty="0" err="1" smtClean="0"/>
              <a:t>Its</a:t>
            </a:r>
            <a:r>
              <a:rPr lang="ru-RU" dirty="0" smtClean="0"/>
              <a:t> </a:t>
            </a:r>
            <a:r>
              <a:rPr lang="ru-RU" dirty="0" err="1" smtClean="0"/>
              <a:t>effect</a:t>
            </a:r>
            <a:r>
              <a:rPr lang="ru-RU" dirty="0" smtClean="0"/>
              <a:t> </a:t>
            </a:r>
            <a:r>
              <a:rPr lang="ru-RU" dirty="0" err="1" smtClean="0"/>
              <a:t>is</a:t>
            </a:r>
            <a:r>
              <a:rPr lang="ru-RU" dirty="0" smtClean="0"/>
              <a:t> </a:t>
            </a:r>
            <a:r>
              <a:rPr lang="ru-RU" dirty="0" err="1" smtClean="0"/>
              <a:t>enhanced</a:t>
            </a:r>
            <a:r>
              <a:rPr lang="ru-RU" dirty="0" smtClean="0"/>
              <a:t> </a:t>
            </a:r>
            <a:r>
              <a:rPr lang="ru-RU" dirty="0" err="1" smtClean="0"/>
              <a:t>by</a:t>
            </a:r>
            <a:r>
              <a:rPr lang="ru-RU" dirty="0" smtClean="0"/>
              <a:t> the </a:t>
            </a:r>
            <a:r>
              <a:rPr lang="ru-RU" dirty="0" err="1" smtClean="0"/>
              <a:t>plants</a:t>
            </a:r>
            <a:r>
              <a:rPr lang="ru-RU" dirty="0" smtClean="0"/>
              <a:t> </a:t>
            </a:r>
            <a:r>
              <a:rPr lang="ru-RU" dirty="0" err="1" smtClean="0"/>
              <a:t>with</a:t>
            </a:r>
            <a:r>
              <a:rPr lang="ru-RU" dirty="0" smtClean="0"/>
              <a:t> </a:t>
            </a:r>
            <a:r>
              <a:rPr lang="ru-RU" dirty="0" err="1" smtClean="0"/>
              <a:t>high</a:t>
            </a:r>
            <a:r>
              <a:rPr lang="ru-RU" dirty="0" smtClean="0"/>
              <a:t> </a:t>
            </a:r>
            <a:r>
              <a:rPr lang="ru-RU" dirty="0" err="1" smtClean="0"/>
              <a:t>antiseptic</a:t>
            </a:r>
            <a:r>
              <a:rPr lang="ru-RU" dirty="0" smtClean="0"/>
              <a:t> </a:t>
            </a:r>
            <a:r>
              <a:rPr lang="ru-RU" dirty="0" err="1" smtClean="0"/>
              <a:t>effect</a:t>
            </a:r>
            <a:r>
              <a:rPr lang="ru-RU" dirty="0" smtClean="0"/>
              <a:t>, </a:t>
            </a:r>
            <a:r>
              <a:rPr lang="ru-RU" dirty="0" err="1" smtClean="0"/>
              <a:t>such</a:t>
            </a:r>
            <a:r>
              <a:rPr lang="ru-RU" dirty="0" smtClean="0"/>
              <a:t> </a:t>
            </a:r>
            <a:r>
              <a:rPr lang="ru-RU" dirty="0" err="1" smtClean="0"/>
              <a:t>as</a:t>
            </a:r>
            <a:r>
              <a:rPr lang="ru-RU" dirty="0" smtClean="0"/>
              <a:t> </a:t>
            </a:r>
            <a:r>
              <a:rPr lang="ru-RU" dirty="0" err="1" smtClean="0"/>
              <a:t>cranberry</a:t>
            </a:r>
            <a:r>
              <a:rPr lang="ru-RU" dirty="0" smtClean="0"/>
              <a:t> </a:t>
            </a:r>
            <a:r>
              <a:rPr lang="ru-RU" dirty="0" err="1" smtClean="0"/>
              <a:t>and</a:t>
            </a:r>
            <a:r>
              <a:rPr lang="ru-RU" dirty="0" smtClean="0"/>
              <a:t> </a:t>
            </a:r>
            <a:r>
              <a:rPr lang="ru-RU" dirty="0" err="1" smtClean="0"/>
              <a:t>junipers</a:t>
            </a:r>
            <a:r>
              <a:rPr lang="ru-RU" dirty="0" smtClean="0"/>
              <a:t>. </a:t>
            </a:r>
            <a:r>
              <a:rPr lang="ru-RU" dirty="0" err="1" smtClean="0"/>
              <a:t>Potassium</a:t>
            </a:r>
            <a:r>
              <a:rPr lang="ru-RU" dirty="0" smtClean="0"/>
              <a:t> </a:t>
            </a:r>
            <a:r>
              <a:rPr lang="ru-RU" dirty="0" err="1" smtClean="0"/>
              <a:t>and</a:t>
            </a:r>
            <a:r>
              <a:rPr lang="ru-RU" dirty="0" smtClean="0"/>
              <a:t> </a:t>
            </a:r>
            <a:r>
              <a:rPr lang="ru-RU" dirty="0" err="1" smtClean="0"/>
              <a:t>magnesium</a:t>
            </a:r>
            <a:r>
              <a:rPr lang="ru-RU" dirty="0" smtClean="0"/>
              <a:t> </a:t>
            </a:r>
            <a:r>
              <a:rPr lang="ru-RU" dirty="0" err="1" smtClean="0"/>
              <a:t>help</a:t>
            </a:r>
            <a:r>
              <a:rPr lang="ru-RU" dirty="0" smtClean="0"/>
              <a:t> </a:t>
            </a:r>
            <a:r>
              <a:rPr lang="ru-RU" dirty="0" err="1" smtClean="0"/>
              <a:t>restore</a:t>
            </a:r>
            <a:r>
              <a:rPr lang="ru-RU" dirty="0" smtClean="0"/>
              <a:t> </a:t>
            </a:r>
            <a:r>
              <a:rPr lang="ru-RU" dirty="0" err="1" smtClean="0"/>
              <a:t>acid-base</a:t>
            </a:r>
            <a:r>
              <a:rPr lang="ru-RU" dirty="0" smtClean="0"/>
              <a:t> </a:t>
            </a:r>
            <a:r>
              <a:rPr lang="ru-RU" dirty="0" err="1" smtClean="0"/>
              <a:t>balance</a:t>
            </a:r>
            <a:r>
              <a:rPr lang="ru-RU" dirty="0" smtClean="0"/>
              <a:t> in the </a:t>
            </a:r>
            <a:r>
              <a:rPr lang="ru-RU" dirty="0" err="1" smtClean="0"/>
              <a:t>urinary</a:t>
            </a:r>
            <a:r>
              <a:rPr lang="ru-RU" dirty="0" smtClean="0"/>
              <a:t> </a:t>
            </a:r>
            <a:r>
              <a:rPr lang="ru-RU" dirty="0" err="1" smtClean="0"/>
              <a:t>tract</a:t>
            </a:r>
            <a:r>
              <a:rPr lang="ru-RU" dirty="0" smtClean="0"/>
              <a:t>.</a:t>
            </a:r>
          </a:p>
          <a:p>
            <a:endParaRPr lang="ru-RU" dirty="0" smtClean="0"/>
          </a:p>
          <a:p>
            <a:pPr lvl="0">
              <a:buFont typeface="Wingdings" pitchFamily="2" charset="2"/>
              <a:buChar char="Ø"/>
            </a:pPr>
            <a:r>
              <a:rPr lang="ru-RU" dirty="0" smtClean="0"/>
              <a:t> </a:t>
            </a:r>
            <a:r>
              <a:rPr lang="en-US" dirty="0" smtClean="0"/>
              <a:t>Supports kidney cleansing and detoxification</a:t>
            </a:r>
            <a:endParaRPr lang="ru-RU" dirty="0" smtClean="0"/>
          </a:p>
          <a:p>
            <a:pPr lvl="0">
              <a:buFont typeface="Wingdings" pitchFamily="2" charset="2"/>
              <a:buChar char="Ø"/>
            </a:pPr>
            <a:r>
              <a:rPr lang="ru-RU" dirty="0" smtClean="0"/>
              <a:t> </a:t>
            </a:r>
            <a:r>
              <a:rPr lang="en-US" dirty="0" smtClean="0"/>
              <a:t>Helps to restore pH balance in the urinary tract</a:t>
            </a:r>
            <a:endParaRPr lang="ru-RU" dirty="0"/>
          </a:p>
        </p:txBody>
      </p:sp>
      <p:sp>
        <p:nvSpPr>
          <p:cNvPr id="7" name="TextBox 6"/>
          <p:cNvSpPr txBox="1"/>
          <p:nvPr/>
        </p:nvSpPr>
        <p:spPr>
          <a:xfrm>
            <a:off x="5436096" y="1734875"/>
            <a:ext cx="3456384" cy="1118255"/>
          </a:xfrm>
          <a:prstGeom prst="rect">
            <a:avLst/>
          </a:prstGeom>
          <a:noFill/>
        </p:spPr>
        <p:txBody>
          <a:bodyPr wrap="square" rtlCol="0">
            <a:spAutoFit/>
          </a:bodyPr>
          <a:lstStyle/>
          <a:p>
            <a:pPr lvl="0"/>
            <a:r>
              <a:rPr lang="en-US" sz="4000" b="1" baseline="30000" dirty="0" smtClean="0">
                <a:latin typeface="Arial" pitchFamily="34" charset="0"/>
                <a:cs typeface="Arial" pitchFamily="34" charset="0"/>
              </a:rPr>
              <a:t>HELPS </a:t>
            </a:r>
            <a:r>
              <a:rPr lang="ru-RU" sz="4000" b="1" baseline="30000" dirty="0" smtClean="0">
                <a:latin typeface="Arial" pitchFamily="34" charset="0"/>
                <a:cs typeface="Arial" pitchFamily="34" charset="0"/>
              </a:rPr>
              <a:t>URINARY TRACT</a:t>
            </a:r>
            <a:endParaRPr lang="ru-RU" dirty="0"/>
          </a:p>
        </p:txBody>
      </p:sp>
      <p:pic>
        <p:nvPicPr>
          <p:cNvPr id="11266" name="Picture 2" descr="D:\Индия\хлам\cranberry.png"/>
          <p:cNvPicPr>
            <a:picLocks noChangeAspect="1" noChangeArrowheads="1"/>
          </p:cNvPicPr>
          <p:nvPr/>
        </p:nvPicPr>
        <p:blipFill>
          <a:blip r:embed="rId2" cstate="print"/>
          <a:srcRect/>
          <a:stretch>
            <a:fillRect/>
          </a:stretch>
        </p:blipFill>
        <p:spPr bwMode="auto">
          <a:xfrm>
            <a:off x="5580112" y="5229200"/>
            <a:ext cx="1733500" cy="1220673"/>
          </a:xfrm>
          <a:prstGeom prst="rect">
            <a:avLst/>
          </a:prstGeom>
          <a:noFill/>
        </p:spPr>
      </p:pic>
      <p:pic>
        <p:nvPicPr>
          <p:cNvPr id="11267" name="Picture 3" descr="D:\Индия\хлам\78367801_XS.jpg"/>
          <p:cNvPicPr>
            <a:picLocks noChangeAspect="1" noChangeArrowheads="1"/>
          </p:cNvPicPr>
          <p:nvPr/>
        </p:nvPicPr>
        <p:blipFill>
          <a:blip r:embed="rId3" cstate="print"/>
          <a:srcRect/>
          <a:stretch>
            <a:fillRect/>
          </a:stretch>
        </p:blipFill>
        <p:spPr bwMode="auto">
          <a:xfrm>
            <a:off x="539552" y="1196752"/>
            <a:ext cx="2252166" cy="151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268" name="Picture 4" descr="D:\Индия\хлам\image001(5).jpg"/>
          <p:cNvPicPr>
            <a:picLocks noChangeAspect="1" noChangeArrowheads="1"/>
          </p:cNvPicPr>
          <p:nvPr/>
        </p:nvPicPr>
        <p:blipFill>
          <a:blip r:embed="rId4" cstate="print"/>
          <a:srcRect/>
          <a:stretch>
            <a:fillRect/>
          </a:stretch>
        </p:blipFill>
        <p:spPr bwMode="auto">
          <a:xfrm>
            <a:off x="2987823" y="1196751"/>
            <a:ext cx="1983865" cy="1512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brand clym.png"/>
          <p:cNvPicPr>
            <a:picLocks noChangeAspect="1"/>
          </p:cNvPicPr>
          <p:nvPr/>
        </p:nvPicPr>
        <p:blipFill>
          <a:blip r:embed="rId5" cstate="print"/>
          <a:stretch>
            <a:fillRect/>
          </a:stretch>
        </p:blipFill>
        <p:spPr>
          <a:xfrm>
            <a:off x="8715191" y="0"/>
            <a:ext cx="428809" cy="428809"/>
          </a:xfrm>
          <a:prstGeom prst="rect">
            <a:avLst/>
          </a:prstGeom>
        </p:spPr>
      </p:pic>
      <p:pic>
        <p:nvPicPr>
          <p:cNvPr id="10" name="Picture 9" descr="phytoren.jpg"/>
          <p:cNvPicPr>
            <a:picLocks noChangeAspect="1"/>
          </p:cNvPicPr>
          <p:nvPr/>
        </p:nvPicPr>
        <p:blipFill>
          <a:blip r:embed="rId6"/>
          <a:stretch>
            <a:fillRect/>
          </a:stretch>
        </p:blipFill>
        <p:spPr>
          <a:xfrm>
            <a:off x="7158033" y="2571744"/>
            <a:ext cx="1985967" cy="3408539"/>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512" y="2852936"/>
            <a:ext cx="6264696" cy="3416320"/>
          </a:xfrm>
          <a:prstGeom prst="rect">
            <a:avLst/>
          </a:prstGeom>
          <a:noFill/>
        </p:spPr>
        <p:txBody>
          <a:bodyPr wrap="square" rtlCol="0">
            <a:spAutoFit/>
          </a:bodyPr>
          <a:lstStyle/>
          <a:p>
            <a:r>
              <a:rPr lang="ru-RU" dirty="0" smtClean="0"/>
              <a:t> </a:t>
            </a:r>
            <a:r>
              <a:rPr lang="en-US" dirty="0" smtClean="0"/>
              <a:t>The composition of </a:t>
            </a:r>
            <a:r>
              <a:rPr lang="en-US" b="1" dirty="0" smtClean="0">
                <a:solidFill>
                  <a:srgbClr val="CC3399"/>
                </a:solidFill>
              </a:rPr>
              <a:t>GLUCOSIL NORMA </a:t>
            </a:r>
            <a:r>
              <a:rPr lang="en-US" dirty="0" smtClean="0"/>
              <a:t>bioactive complex has a positive effect on the metabolic processes in body. </a:t>
            </a:r>
            <a:r>
              <a:rPr lang="en-US" dirty="0" err="1" smtClean="0"/>
              <a:t>Taurine</a:t>
            </a:r>
            <a:r>
              <a:rPr lang="en-US" dirty="0" smtClean="0"/>
              <a:t> improves metabolic processes in the heart, liver, retina and other organs and tissues; it has also an antioxidant effect. It increases </a:t>
            </a:r>
            <a:r>
              <a:rPr lang="ru-RU" dirty="0" err="1" smtClean="0"/>
              <a:t>sensitivity</a:t>
            </a:r>
            <a:r>
              <a:rPr lang="ru-RU" dirty="0" smtClean="0"/>
              <a:t> </a:t>
            </a:r>
            <a:r>
              <a:rPr lang="ru-RU" dirty="0" err="1" smtClean="0"/>
              <a:t>of</a:t>
            </a:r>
            <a:r>
              <a:rPr lang="ru-RU" dirty="0" smtClean="0"/>
              <a:t> </a:t>
            </a:r>
            <a:r>
              <a:rPr lang="ru-RU" dirty="0" err="1" smtClean="0"/>
              <a:t>tissues</a:t>
            </a:r>
            <a:r>
              <a:rPr lang="ru-RU" dirty="0" smtClean="0"/>
              <a:t> </a:t>
            </a:r>
            <a:r>
              <a:rPr lang="ru-RU" dirty="0" err="1" smtClean="0"/>
              <a:t>to</a:t>
            </a:r>
            <a:r>
              <a:rPr lang="ru-RU" dirty="0" smtClean="0"/>
              <a:t> </a:t>
            </a:r>
            <a:r>
              <a:rPr lang="ru-RU" dirty="0" err="1" smtClean="0"/>
              <a:t>insulin</a:t>
            </a:r>
            <a:r>
              <a:rPr lang="ru-RU" dirty="0" smtClean="0"/>
              <a:t>. </a:t>
            </a:r>
            <a:r>
              <a:rPr lang="ru-RU" dirty="0" err="1" smtClean="0"/>
              <a:t>Bean</a:t>
            </a:r>
            <a:r>
              <a:rPr lang="ru-RU" dirty="0" smtClean="0"/>
              <a:t> </a:t>
            </a:r>
            <a:r>
              <a:rPr lang="ru-RU" dirty="0" err="1" smtClean="0"/>
              <a:t>shells</a:t>
            </a:r>
            <a:r>
              <a:rPr lang="ru-RU" dirty="0" smtClean="0"/>
              <a:t> </a:t>
            </a:r>
            <a:r>
              <a:rPr lang="ru-RU" dirty="0" err="1" smtClean="0"/>
              <a:t>extract</a:t>
            </a:r>
            <a:r>
              <a:rPr lang="ru-RU" dirty="0" smtClean="0"/>
              <a:t> </a:t>
            </a:r>
            <a:r>
              <a:rPr lang="ru-RU" dirty="0" err="1" smtClean="0"/>
              <a:t>helps</a:t>
            </a:r>
            <a:r>
              <a:rPr lang="ru-RU" dirty="0" smtClean="0"/>
              <a:t> </a:t>
            </a:r>
            <a:r>
              <a:rPr lang="ru-RU" dirty="0" err="1" smtClean="0"/>
              <a:t>to</a:t>
            </a:r>
            <a:r>
              <a:rPr lang="ru-RU" dirty="0" smtClean="0"/>
              <a:t> </a:t>
            </a:r>
            <a:r>
              <a:rPr lang="ru-RU" dirty="0" err="1" smtClean="0"/>
              <a:t>control</a:t>
            </a:r>
            <a:r>
              <a:rPr lang="ru-RU" dirty="0" smtClean="0"/>
              <a:t> the </a:t>
            </a:r>
            <a:r>
              <a:rPr lang="ru-RU" dirty="0" err="1" smtClean="0"/>
              <a:t>level</a:t>
            </a:r>
            <a:r>
              <a:rPr lang="ru-RU" dirty="0" smtClean="0"/>
              <a:t> </a:t>
            </a:r>
            <a:r>
              <a:rPr lang="ru-RU" dirty="0" err="1" smtClean="0"/>
              <a:t>of</a:t>
            </a:r>
            <a:r>
              <a:rPr lang="ru-RU" dirty="0" smtClean="0"/>
              <a:t> </a:t>
            </a:r>
            <a:r>
              <a:rPr lang="ru-RU" dirty="0" err="1" smtClean="0"/>
              <a:t>carbohydrates</a:t>
            </a:r>
            <a:r>
              <a:rPr lang="ru-RU" dirty="0" smtClean="0"/>
              <a:t>, </a:t>
            </a:r>
            <a:r>
              <a:rPr lang="ru-RU" dirty="0" err="1" smtClean="0"/>
              <a:t>thereby</a:t>
            </a:r>
            <a:r>
              <a:rPr lang="ru-RU" dirty="0" smtClean="0"/>
              <a:t> </a:t>
            </a:r>
            <a:r>
              <a:rPr lang="ru-RU" dirty="0" err="1" smtClean="0"/>
              <a:t>supports</a:t>
            </a:r>
            <a:r>
              <a:rPr lang="ru-RU" dirty="0" smtClean="0"/>
              <a:t> </a:t>
            </a:r>
            <a:r>
              <a:rPr lang="ru-RU" dirty="0" err="1" smtClean="0"/>
              <a:t>to</a:t>
            </a:r>
            <a:r>
              <a:rPr lang="ru-RU" dirty="0" smtClean="0"/>
              <a:t> </a:t>
            </a:r>
            <a:r>
              <a:rPr lang="ru-RU" dirty="0" err="1" smtClean="0"/>
              <a:t>maintain</a:t>
            </a:r>
            <a:r>
              <a:rPr lang="ru-RU" dirty="0" smtClean="0"/>
              <a:t> </a:t>
            </a:r>
            <a:r>
              <a:rPr lang="en-US" dirty="0" smtClean="0"/>
              <a:t>a healthy body weight. </a:t>
            </a:r>
            <a:r>
              <a:rPr lang="en-US" dirty="0" err="1" smtClean="0"/>
              <a:t>Garcinia</a:t>
            </a:r>
            <a:r>
              <a:rPr lang="en-US" dirty="0" smtClean="0"/>
              <a:t> helps to control appetite. </a:t>
            </a:r>
            <a:r>
              <a:rPr lang="en-US" dirty="0" err="1" smtClean="0"/>
              <a:t>Rutin</a:t>
            </a:r>
            <a:r>
              <a:rPr lang="en-US" dirty="0" smtClean="0"/>
              <a:t> and quercetin strengthen the vessels. </a:t>
            </a:r>
            <a:endParaRPr lang="ru-RU" dirty="0" smtClean="0"/>
          </a:p>
          <a:p>
            <a:pPr lvl="0">
              <a:buFont typeface="Wingdings" pitchFamily="2" charset="2"/>
              <a:buChar char="Ø"/>
            </a:pPr>
            <a:endParaRPr lang="ru-RU" dirty="0" smtClean="0"/>
          </a:p>
          <a:p>
            <a:pPr lvl="0">
              <a:buFont typeface="Wingdings" pitchFamily="2" charset="2"/>
              <a:buChar char="Ø"/>
            </a:pPr>
            <a:r>
              <a:rPr lang="ru-RU" dirty="0" smtClean="0"/>
              <a:t> </a:t>
            </a:r>
            <a:r>
              <a:rPr lang="en-US" dirty="0" smtClean="0"/>
              <a:t>Helps to maintain a healthy body weight</a:t>
            </a:r>
            <a:endParaRPr lang="ru-RU" dirty="0" smtClean="0"/>
          </a:p>
          <a:p>
            <a:pPr lvl="0">
              <a:buFont typeface="Wingdings" pitchFamily="2" charset="2"/>
              <a:buChar char="Ø"/>
            </a:pPr>
            <a:r>
              <a:rPr lang="ru-RU" dirty="0" smtClean="0"/>
              <a:t> </a:t>
            </a:r>
            <a:r>
              <a:rPr lang="en-US" dirty="0" smtClean="0"/>
              <a:t>Helps to strengthen vessels</a:t>
            </a:r>
            <a:endParaRPr lang="ru-RU" dirty="0" smtClean="0"/>
          </a:p>
          <a:p>
            <a:endParaRPr lang="ru-RU" dirty="0"/>
          </a:p>
        </p:txBody>
      </p:sp>
      <p:sp>
        <p:nvSpPr>
          <p:cNvPr id="7" name="TextBox 6"/>
          <p:cNvSpPr txBox="1"/>
          <p:nvPr/>
        </p:nvSpPr>
        <p:spPr>
          <a:xfrm>
            <a:off x="4716016" y="1268760"/>
            <a:ext cx="4248472" cy="1569660"/>
          </a:xfrm>
          <a:prstGeom prst="rect">
            <a:avLst/>
          </a:prstGeom>
          <a:noFill/>
        </p:spPr>
        <p:txBody>
          <a:bodyPr wrap="square" rtlCol="0">
            <a:spAutoFit/>
          </a:bodyPr>
          <a:lstStyle/>
          <a:p>
            <a:pPr lvl="0"/>
            <a:r>
              <a:rPr lang="en-US" sz="3200" b="1" baseline="30000" dirty="0" smtClean="0">
                <a:latin typeface="Arial" pitchFamily="34" charset="0"/>
                <a:cs typeface="Arial" pitchFamily="34" charset="0"/>
              </a:rPr>
              <a:t>PROVIDES HEALTH </a:t>
            </a:r>
            <a:endParaRPr lang="ru-RU" sz="3200" b="1" baseline="30000" dirty="0" smtClean="0">
              <a:latin typeface="Arial" pitchFamily="34" charset="0"/>
              <a:cs typeface="Arial" pitchFamily="34" charset="0"/>
            </a:endParaRPr>
          </a:p>
          <a:p>
            <a:pPr lvl="0"/>
            <a:r>
              <a:rPr lang="en-US" sz="3200" b="1" baseline="30000" dirty="0" smtClean="0">
                <a:latin typeface="Arial" pitchFamily="34" charset="0"/>
                <a:cs typeface="Arial" pitchFamily="34" charset="0"/>
              </a:rPr>
              <a:t>SUPPORT IN </a:t>
            </a:r>
            <a:endParaRPr lang="ru-RU" sz="3200" b="1" baseline="30000" dirty="0" smtClean="0">
              <a:latin typeface="Arial" pitchFamily="34" charset="0"/>
              <a:cs typeface="Arial" pitchFamily="34" charset="0"/>
            </a:endParaRPr>
          </a:p>
          <a:p>
            <a:pPr lvl="0"/>
            <a:r>
              <a:rPr lang="en-US" sz="3200" b="1" baseline="30000" dirty="0" smtClean="0">
                <a:latin typeface="Arial" pitchFamily="34" charset="0"/>
                <a:cs typeface="Arial" pitchFamily="34" charset="0"/>
              </a:rPr>
              <a:t>CASE OF SUGAR DIABETES AND METABOLIC</a:t>
            </a:r>
            <a:r>
              <a:rPr lang="ru-RU" sz="3200" b="1" baseline="30000" dirty="0" smtClean="0">
                <a:latin typeface="Arial" pitchFamily="34" charset="0"/>
                <a:cs typeface="Arial" pitchFamily="34" charset="0"/>
              </a:rPr>
              <a:t> </a:t>
            </a:r>
            <a:r>
              <a:rPr lang="en-US" sz="3200" b="1" baseline="30000" dirty="0" smtClean="0">
                <a:latin typeface="Arial" pitchFamily="34" charset="0"/>
                <a:cs typeface="Arial" pitchFamily="34" charset="0"/>
              </a:rPr>
              <a:t>SYNDROME</a:t>
            </a:r>
            <a:endParaRPr lang="ru-RU" sz="3200" dirty="0"/>
          </a:p>
        </p:txBody>
      </p:sp>
      <p:pic>
        <p:nvPicPr>
          <p:cNvPr id="12289" name="Picture 1" descr="D:\Индия\хлам\79.png"/>
          <p:cNvPicPr>
            <a:picLocks noChangeAspect="1" noChangeArrowheads="1"/>
          </p:cNvPicPr>
          <p:nvPr/>
        </p:nvPicPr>
        <p:blipFill>
          <a:blip r:embed="rId2" cstate="print"/>
          <a:srcRect/>
          <a:stretch>
            <a:fillRect/>
          </a:stretch>
        </p:blipFill>
        <p:spPr bwMode="auto">
          <a:xfrm>
            <a:off x="5292080" y="5085184"/>
            <a:ext cx="2323944" cy="1350740"/>
          </a:xfrm>
          <a:prstGeom prst="rect">
            <a:avLst/>
          </a:prstGeom>
          <a:noFill/>
        </p:spPr>
      </p:pic>
      <p:pic>
        <p:nvPicPr>
          <p:cNvPr id="12290" name="Picture 2" descr="D:\Индия\хлам\mérleg.jpg"/>
          <p:cNvPicPr>
            <a:picLocks noChangeAspect="1" noChangeArrowheads="1"/>
          </p:cNvPicPr>
          <p:nvPr/>
        </p:nvPicPr>
        <p:blipFill>
          <a:blip r:embed="rId3" cstate="print"/>
          <a:srcRect/>
          <a:stretch>
            <a:fillRect/>
          </a:stretch>
        </p:blipFill>
        <p:spPr bwMode="auto">
          <a:xfrm>
            <a:off x="361574" y="1191374"/>
            <a:ext cx="2013430" cy="13681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291" name="Picture 3" descr="D:\Индия\хлам\chto-nuzhno-uchityvat-pri-priobretenii-glyukometra-dlya-doma-pri-saxarnom-diabete-2-tipa.jpg"/>
          <p:cNvPicPr>
            <a:picLocks noChangeAspect="1" noChangeArrowheads="1"/>
          </p:cNvPicPr>
          <p:nvPr/>
        </p:nvPicPr>
        <p:blipFill>
          <a:blip r:embed="rId4" cstate="print"/>
          <a:srcRect/>
          <a:stretch>
            <a:fillRect/>
          </a:stretch>
        </p:blipFill>
        <p:spPr bwMode="auto">
          <a:xfrm>
            <a:off x="2555776" y="1196752"/>
            <a:ext cx="1944216" cy="13627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brand clym.png"/>
          <p:cNvPicPr>
            <a:picLocks noChangeAspect="1"/>
          </p:cNvPicPr>
          <p:nvPr/>
        </p:nvPicPr>
        <p:blipFill>
          <a:blip r:embed="rId5" cstate="print"/>
          <a:stretch>
            <a:fillRect/>
          </a:stretch>
        </p:blipFill>
        <p:spPr>
          <a:xfrm>
            <a:off x="8715191" y="0"/>
            <a:ext cx="428809" cy="428809"/>
          </a:xfrm>
          <a:prstGeom prst="rect">
            <a:avLst/>
          </a:prstGeom>
        </p:spPr>
      </p:pic>
      <p:pic>
        <p:nvPicPr>
          <p:cNvPr id="10" name="Picture 9" descr="glucosil.jpg"/>
          <p:cNvPicPr>
            <a:picLocks noChangeAspect="1"/>
          </p:cNvPicPr>
          <p:nvPr/>
        </p:nvPicPr>
        <p:blipFill>
          <a:blip r:embed="rId6"/>
          <a:stretch>
            <a:fillRect/>
          </a:stretch>
        </p:blipFill>
        <p:spPr>
          <a:xfrm>
            <a:off x="7410447" y="2928934"/>
            <a:ext cx="1733553" cy="3074842"/>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0" y="2996952"/>
            <a:ext cx="6264696" cy="3139321"/>
          </a:xfrm>
          <a:prstGeom prst="rect">
            <a:avLst/>
          </a:prstGeom>
          <a:noFill/>
        </p:spPr>
        <p:txBody>
          <a:bodyPr wrap="square" rtlCol="0">
            <a:spAutoFit/>
          </a:bodyPr>
          <a:lstStyle/>
          <a:p>
            <a:r>
              <a:rPr lang="en-US" dirty="0" smtClean="0"/>
              <a:t>The composition of </a:t>
            </a:r>
            <a:r>
              <a:rPr lang="en-US" b="1" dirty="0" smtClean="0">
                <a:solidFill>
                  <a:srgbClr val="CC3399"/>
                </a:solidFill>
              </a:rPr>
              <a:t>TBALANCE</a:t>
            </a:r>
            <a:r>
              <a:rPr lang="en-US" dirty="0" smtClean="0"/>
              <a:t> bioactive complex is balanced and consists of a number of vitamins, amino acids and microelements, which are providing a normal function of endocrine system. </a:t>
            </a:r>
            <a:r>
              <a:rPr lang="ru-RU" dirty="0" err="1" smtClean="0"/>
              <a:t>L-Phenylalanine</a:t>
            </a:r>
            <a:r>
              <a:rPr lang="ru-RU" dirty="0" smtClean="0"/>
              <a:t> </a:t>
            </a:r>
            <a:r>
              <a:rPr lang="ru-RU" dirty="0" err="1" smtClean="0"/>
              <a:t>and</a:t>
            </a:r>
            <a:r>
              <a:rPr lang="ru-RU" dirty="0" smtClean="0"/>
              <a:t> </a:t>
            </a:r>
            <a:r>
              <a:rPr lang="ru-RU" dirty="0" err="1" smtClean="0"/>
              <a:t>L-tyrosine</a:t>
            </a:r>
            <a:r>
              <a:rPr lang="ru-RU" dirty="0" smtClean="0"/>
              <a:t> </a:t>
            </a:r>
            <a:r>
              <a:rPr lang="ru-RU" dirty="0" err="1" smtClean="0"/>
              <a:t>are</a:t>
            </a:r>
            <a:r>
              <a:rPr lang="ru-RU" dirty="0" smtClean="0"/>
              <a:t> the </a:t>
            </a:r>
            <a:r>
              <a:rPr lang="ru-RU" dirty="0" err="1" smtClean="0"/>
              <a:t>most</a:t>
            </a:r>
            <a:r>
              <a:rPr lang="ru-RU" dirty="0" smtClean="0"/>
              <a:t> </a:t>
            </a:r>
            <a:r>
              <a:rPr lang="ru-RU" dirty="0" err="1" smtClean="0"/>
              <a:t>important</a:t>
            </a:r>
            <a:r>
              <a:rPr lang="ru-RU" dirty="0" smtClean="0"/>
              <a:t> </a:t>
            </a:r>
            <a:r>
              <a:rPr lang="ru-RU" dirty="0" err="1" smtClean="0"/>
              <a:t>substrates</a:t>
            </a:r>
            <a:r>
              <a:rPr lang="ru-RU" dirty="0" smtClean="0"/>
              <a:t> </a:t>
            </a:r>
            <a:r>
              <a:rPr lang="ru-RU" dirty="0" err="1" smtClean="0"/>
              <a:t>for</a:t>
            </a:r>
            <a:r>
              <a:rPr lang="ru-RU" dirty="0" smtClean="0"/>
              <a:t> </a:t>
            </a:r>
            <a:r>
              <a:rPr lang="ru-RU" dirty="0" err="1" smtClean="0"/>
              <a:t>a</a:t>
            </a:r>
            <a:r>
              <a:rPr lang="ru-RU" dirty="0" smtClean="0"/>
              <a:t> </a:t>
            </a:r>
            <a:r>
              <a:rPr lang="ru-RU" dirty="0" err="1" smtClean="0"/>
              <a:t>number</a:t>
            </a:r>
            <a:r>
              <a:rPr lang="ru-RU" dirty="0" smtClean="0"/>
              <a:t> </a:t>
            </a:r>
            <a:r>
              <a:rPr lang="ru-RU" dirty="0" err="1" smtClean="0"/>
              <a:t>of</a:t>
            </a:r>
            <a:r>
              <a:rPr lang="ru-RU" dirty="0" smtClean="0"/>
              <a:t> </a:t>
            </a:r>
            <a:r>
              <a:rPr lang="ru-RU" dirty="0" err="1" smtClean="0"/>
              <a:t>neurotransmitter</a:t>
            </a:r>
            <a:r>
              <a:rPr lang="ru-RU" dirty="0" smtClean="0"/>
              <a:t> </a:t>
            </a:r>
            <a:r>
              <a:rPr lang="ru-RU" dirty="0" err="1" smtClean="0"/>
              <a:t>and</a:t>
            </a:r>
            <a:r>
              <a:rPr lang="ru-RU" dirty="0" smtClean="0"/>
              <a:t> </a:t>
            </a:r>
            <a:r>
              <a:rPr lang="ru-RU" dirty="0" err="1" smtClean="0"/>
              <a:t>hormones</a:t>
            </a:r>
            <a:r>
              <a:rPr lang="ru-RU" dirty="0" smtClean="0"/>
              <a:t>. </a:t>
            </a:r>
            <a:r>
              <a:rPr lang="ru-RU" dirty="0" err="1" smtClean="0"/>
              <a:t>Iodine</a:t>
            </a:r>
            <a:r>
              <a:rPr lang="ru-RU" dirty="0" smtClean="0"/>
              <a:t> in </a:t>
            </a:r>
            <a:r>
              <a:rPr lang="ru-RU" dirty="0" err="1" smtClean="0"/>
              <a:t>iodate</a:t>
            </a:r>
            <a:r>
              <a:rPr lang="ru-RU" dirty="0" smtClean="0"/>
              <a:t> </a:t>
            </a:r>
            <a:r>
              <a:rPr lang="ru-RU" dirty="0" err="1" smtClean="0"/>
              <a:t>form</a:t>
            </a:r>
            <a:r>
              <a:rPr lang="ru-RU" dirty="0" smtClean="0"/>
              <a:t> </a:t>
            </a:r>
            <a:r>
              <a:rPr lang="ru-RU" dirty="0" err="1" smtClean="0"/>
              <a:t>is</a:t>
            </a:r>
            <a:r>
              <a:rPr lang="ru-RU" dirty="0" smtClean="0"/>
              <a:t> </a:t>
            </a:r>
            <a:r>
              <a:rPr lang="ru-RU" dirty="0" err="1" smtClean="0"/>
              <a:t>an</a:t>
            </a:r>
            <a:r>
              <a:rPr lang="ru-RU" dirty="0" smtClean="0"/>
              <a:t> </a:t>
            </a:r>
            <a:r>
              <a:rPr lang="ru-RU" dirty="0" err="1" smtClean="0"/>
              <a:t>integral</a:t>
            </a:r>
            <a:r>
              <a:rPr lang="ru-RU" dirty="0" smtClean="0"/>
              <a:t> </a:t>
            </a:r>
            <a:r>
              <a:rPr lang="ru-RU" dirty="0" err="1" smtClean="0"/>
              <a:t>part</a:t>
            </a:r>
            <a:r>
              <a:rPr lang="ru-RU" dirty="0" smtClean="0"/>
              <a:t> </a:t>
            </a:r>
            <a:r>
              <a:rPr lang="ru-RU" dirty="0" err="1" smtClean="0"/>
              <a:t>of</a:t>
            </a:r>
            <a:r>
              <a:rPr lang="ru-RU" dirty="0" smtClean="0"/>
              <a:t> the </a:t>
            </a:r>
            <a:r>
              <a:rPr lang="ru-RU" dirty="0" err="1" smtClean="0"/>
              <a:t>thyroid</a:t>
            </a:r>
            <a:r>
              <a:rPr lang="ru-RU" dirty="0" smtClean="0"/>
              <a:t> </a:t>
            </a:r>
            <a:r>
              <a:rPr lang="ru-RU" dirty="0" err="1" smtClean="0"/>
              <a:t>gland</a:t>
            </a:r>
            <a:r>
              <a:rPr lang="ru-RU" dirty="0" smtClean="0"/>
              <a:t> </a:t>
            </a:r>
            <a:r>
              <a:rPr lang="ru-RU" dirty="0" err="1" smtClean="0"/>
              <a:t>secretes</a:t>
            </a:r>
            <a:r>
              <a:rPr lang="ru-RU" dirty="0" smtClean="0"/>
              <a:t>, </a:t>
            </a:r>
            <a:r>
              <a:rPr lang="ru-RU" dirty="0" err="1" smtClean="0"/>
              <a:t>which</a:t>
            </a:r>
            <a:r>
              <a:rPr lang="ru-RU" dirty="0" smtClean="0"/>
              <a:t> </a:t>
            </a:r>
            <a:r>
              <a:rPr lang="ru-RU" dirty="0" err="1" smtClean="0"/>
              <a:t>regulate</a:t>
            </a:r>
            <a:r>
              <a:rPr lang="ru-RU" dirty="0" smtClean="0"/>
              <a:t> </a:t>
            </a:r>
            <a:r>
              <a:rPr lang="ru-RU" dirty="0" err="1" smtClean="0"/>
              <a:t>cellular</a:t>
            </a:r>
            <a:r>
              <a:rPr lang="ru-RU" dirty="0" smtClean="0"/>
              <a:t> </a:t>
            </a:r>
            <a:r>
              <a:rPr lang="ru-RU" dirty="0" err="1" smtClean="0"/>
              <a:t>metabolism</a:t>
            </a:r>
            <a:r>
              <a:rPr lang="ru-RU" dirty="0" smtClean="0"/>
              <a:t> </a:t>
            </a:r>
            <a:r>
              <a:rPr lang="ru-RU" dirty="0" err="1" smtClean="0"/>
              <a:t>and</a:t>
            </a:r>
            <a:r>
              <a:rPr lang="ru-RU" dirty="0" smtClean="0"/>
              <a:t> </a:t>
            </a:r>
            <a:r>
              <a:rPr lang="ru-RU" dirty="0" err="1" smtClean="0"/>
              <a:t>energy</a:t>
            </a:r>
            <a:r>
              <a:rPr lang="ru-RU" dirty="0" smtClean="0"/>
              <a:t> </a:t>
            </a:r>
            <a:r>
              <a:rPr lang="ru-RU" dirty="0" err="1" smtClean="0"/>
              <a:t>production</a:t>
            </a:r>
            <a:r>
              <a:rPr lang="ru-RU" dirty="0" smtClean="0"/>
              <a:t>.</a:t>
            </a:r>
          </a:p>
          <a:p>
            <a:endParaRPr lang="ru-RU" dirty="0" smtClean="0"/>
          </a:p>
          <a:p>
            <a:pPr lvl="0">
              <a:buFont typeface="Wingdings" pitchFamily="2" charset="2"/>
              <a:buChar char="Ø"/>
            </a:pPr>
            <a:r>
              <a:rPr lang="ru-RU" dirty="0" smtClean="0"/>
              <a:t> </a:t>
            </a:r>
            <a:r>
              <a:rPr lang="en-US" dirty="0" smtClean="0"/>
              <a:t>Is a source of iodine and vitamins</a:t>
            </a:r>
            <a:endParaRPr lang="ru-RU" dirty="0" smtClean="0"/>
          </a:p>
          <a:p>
            <a:pPr lvl="0">
              <a:buFont typeface="Wingdings" pitchFamily="2" charset="2"/>
              <a:buChar char="Ø"/>
            </a:pPr>
            <a:r>
              <a:rPr lang="ru-RU" dirty="0" smtClean="0"/>
              <a:t>  </a:t>
            </a:r>
            <a:r>
              <a:rPr lang="en-US" dirty="0" smtClean="0"/>
              <a:t>Has a general health improving effect</a:t>
            </a:r>
            <a:endParaRPr lang="ru-RU" dirty="0"/>
          </a:p>
        </p:txBody>
      </p:sp>
      <p:sp>
        <p:nvSpPr>
          <p:cNvPr id="6" name="TextBox 5"/>
          <p:cNvSpPr txBox="1"/>
          <p:nvPr/>
        </p:nvSpPr>
        <p:spPr>
          <a:xfrm>
            <a:off x="4860032" y="1484784"/>
            <a:ext cx="4104456" cy="1323439"/>
          </a:xfrm>
          <a:prstGeom prst="rect">
            <a:avLst/>
          </a:prstGeom>
          <a:noFill/>
        </p:spPr>
        <p:txBody>
          <a:bodyPr wrap="square" rtlCol="0">
            <a:spAutoFit/>
          </a:bodyPr>
          <a:lstStyle/>
          <a:p>
            <a:r>
              <a:rPr lang="en-US" sz="4000" b="1" baseline="30000" dirty="0" smtClean="0">
                <a:latin typeface="Arial" pitchFamily="34" charset="0"/>
                <a:cs typeface="Arial" pitchFamily="34" charset="0"/>
              </a:rPr>
              <a:t>SUPPORTS THE FUNCTIONS OF ENDOCRINE SYSTEM</a:t>
            </a:r>
            <a:endParaRPr lang="ru-RU" sz="4000" b="1" baseline="30000" dirty="0" smtClean="0">
              <a:latin typeface="Arial" pitchFamily="34" charset="0"/>
              <a:cs typeface="Arial" pitchFamily="34" charset="0"/>
            </a:endParaRPr>
          </a:p>
        </p:txBody>
      </p:sp>
      <p:pic>
        <p:nvPicPr>
          <p:cNvPr id="37890" name="Picture 2" descr="D:\Индия\хлам\thumb_shutterstock-thyroid-disorder.jpg"/>
          <p:cNvPicPr>
            <a:picLocks noChangeAspect="1" noChangeArrowheads="1"/>
          </p:cNvPicPr>
          <p:nvPr/>
        </p:nvPicPr>
        <p:blipFill>
          <a:blip r:embed="rId2" cstate="print"/>
          <a:srcRect/>
          <a:stretch>
            <a:fillRect/>
          </a:stretch>
        </p:blipFill>
        <p:spPr bwMode="auto">
          <a:xfrm>
            <a:off x="323528" y="1196752"/>
            <a:ext cx="2160240" cy="151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7891" name="Picture 3" descr="D:\Индия\хлам\220px-Diatrizoic_acid.svg.png"/>
          <p:cNvPicPr>
            <a:picLocks noChangeAspect="1" noChangeArrowheads="1"/>
          </p:cNvPicPr>
          <p:nvPr/>
        </p:nvPicPr>
        <p:blipFill>
          <a:blip r:embed="rId3" cstate="print"/>
          <a:srcRect/>
          <a:stretch>
            <a:fillRect/>
          </a:stretch>
        </p:blipFill>
        <p:spPr bwMode="auto">
          <a:xfrm>
            <a:off x="5214942" y="5000636"/>
            <a:ext cx="2095500" cy="1638300"/>
          </a:xfrm>
          <a:prstGeom prst="rect">
            <a:avLst/>
          </a:prstGeom>
          <a:noFill/>
        </p:spPr>
      </p:pic>
      <p:pic>
        <p:nvPicPr>
          <p:cNvPr id="37892" name="Picture 4" descr="D:\Индия\хлам\gormony_1.jpg"/>
          <p:cNvPicPr>
            <a:picLocks noChangeAspect="1" noChangeArrowheads="1"/>
          </p:cNvPicPr>
          <p:nvPr/>
        </p:nvPicPr>
        <p:blipFill>
          <a:blip r:embed="rId4" cstate="print"/>
          <a:srcRect r="16798"/>
          <a:stretch>
            <a:fillRect/>
          </a:stretch>
        </p:blipFill>
        <p:spPr bwMode="auto">
          <a:xfrm>
            <a:off x="2684765" y="1196752"/>
            <a:ext cx="1887235" cy="151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brand clym.png"/>
          <p:cNvPicPr>
            <a:picLocks noChangeAspect="1"/>
          </p:cNvPicPr>
          <p:nvPr/>
        </p:nvPicPr>
        <p:blipFill>
          <a:blip r:embed="rId5" cstate="print"/>
          <a:stretch>
            <a:fillRect/>
          </a:stretch>
        </p:blipFill>
        <p:spPr>
          <a:xfrm>
            <a:off x="8715191" y="0"/>
            <a:ext cx="428809" cy="428809"/>
          </a:xfrm>
          <a:prstGeom prst="rect">
            <a:avLst/>
          </a:prstGeom>
        </p:spPr>
      </p:pic>
      <p:pic>
        <p:nvPicPr>
          <p:cNvPr id="10" name="Picture 9" descr="Tbalanse ind trans mini.png"/>
          <p:cNvPicPr>
            <a:picLocks noChangeAspect="1"/>
          </p:cNvPicPr>
          <p:nvPr/>
        </p:nvPicPr>
        <p:blipFill>
          <a:blip r:embed="rId6"/>
          <a:stretch>
            <a:fillRect/>
          </a:stretch>
        </p:blipFill>
        <p:spPr>
          <a:xfrm>
            <a:off x="7096362" y="2857496"/>
            <a:ext cx="2047638" cy="3385428"/>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0" y="2924944"/>
            <a:ext cx="6264696" cy="3970318"/>
          </a:xfrm>
          <a:prstGeom prst="rect">
            <a:avLst/>
          </a:prstGeom>
          <a:noFill/>
        </p:spPr>
        <p:txBody>
          <a:bodyPr wrap="square" rtlCol="0">
            <a:spAutoFit/>
          </a:bodyPr>
          <a:lstStyle/>
          <a:p>
            <a:r>
              <a:rPr lang="en-US" b="1" dirty="0" smtClean="0">
                <a:solidFill>
                  <a:srgbClr val="990000"/>
                </a:solidFill>
              </a:rPr>
              <a:t>CALCI-M</a:t>
            </a:r>
            <a:r>
              <a:rPr lang="en-US" dirty="0" smtClean="0">
                <a:solidFill>
                  <a:srgbClr val="C04210"/>
                </a:solidFill>
              </a:rPr>
              <a:t> </a:t>
            </a:r>
            <a:r>
              <a:rPr lang="en-US" dirty="0" smtClean="0"/>
              <a:t>contains vital </a:t>
            </a:r>
            <a:r>
              <a:rPr lang="en-US" dirty="0" err="1" smtClean="0"/>
              <a:t>macroelements</a:t>
            </a:r>
            <a:r>
              <a:rPr lang="en-US" dirty="0" smtClean="0"/>
              <a:t> and microelements in the most available form for the organism. Calcium is the basis of bone tissue and provide its strength. Magnesium, Zinc, Manganese, Boron and Chromium are taking part in the metabolic processes and are necessary elements for maintaining a healthy </a:t>
            </a:r>
            <a:r>
              <a:rPr lang="en-US" dirty="0" err="1" smtClean="0"/>
              <a:t>locomotor</a:t>
            </a:r>
            <a:r>
              <a:rPr lang="en-US" dirty="0" smtClean="0"/>
              <a:t> apparatus. Vitamin C, Vitamin </a:t>
            </a:r>
            <a:r>
              <a:rPr lang="ru-RU" dirty="0" smtClean="0"/>
              <a:t>Д</a:t>
            </a:r>
            <a:r>
              <a:rPr lang="en-US" dirty="0" smtClean="0"/>
              <a:t>3, Vitamin </a:t>
            </a:r>
            <a:r>
              <a:rPr lang="ru-RU" dirty="0" smtClean="0"/>
              <a:t>К</a:t>
            </a:r>
            <a:r>
              <a:rPr lang="en-US" dirty="0" smtClean="0"/>
              <a:t>2 and </a:t>
            </a:r>
            <a:r>
              <a:rPr lang="en-US" dirty="0" err="1" smtClean="0"/>
              <a:t>Chondroitin</a:t>
            </a:r>
            <a:r>
              <a:rPr lang="en-US" dirty="0" smtClean="0"/>
              <a:t> </a:t>
            </a:r>
            <a:r>
              <a:rPr lang="en-US" dirty="0" err="1" smtClean="0"/>
              <a:t>sulphate</a:t>
            </a:r>
            <a:r>
              <a:rPr lang="en-US" dirty="0" smtClean="0"/>
              <a:t> are providing the retention of structure and functions of bones, vessels and connective tissues. </a:t>
            </a:r>
            <a:endParaRPr lang="ru-RU" dirty="0" smtClean="0"/>
          </a:p>
          <a:p>
            <a:r>
              <a:rPr lang="ru-RU" dirty="0" smtClean="0"/>
              <a:t> </a:t>
            </a:r>
          </a:p>
          <a:p>
            <a:pPr lvl="0">
              <a:buFont typeface="Wingdings" pitchFamily="2" charset="2"/>
              <a:buChar char="Ø"/>
            </a:pPr>
            <a:r>
              <a:rPr lang="en-US" dirty="0" smtClean="0"/>
              <a:t>Helps to activate </a:t>
            </a:r>
            <a:r>
              <a:rPr lang="en-US" dirty="0" err="1" smtClean="0"/>
              <a:t>osteogenesis</a:t>
            </a:r>
            <a:endParaRPr lang="ru-RU" dirty="0" smtClean="0"/>
          </a:p>
          <a:p>
            <a:pPr lvl="0">
              <a:buFont typeface="Wingdings" pitchFamily="2" charset="2"/>
              <a:buChar char="Ø"/>
            </a:pPr>
            <a:r>
              <a:rPr lang="en-US" dirty="0" smtClean="0"/>
              <a:t>Speeds up the bone healing process after injuries and fractures, has a positive effect on the recovery process of the nearby joints</a:t>
            </a:r>
            <a:endParaRPr lang="ru-RU" dirty="0" smtClean="0"/>
          </a:p>
          <a:p>
            <a:r>
              <a:rPr lang="ru-RU" dirty="0" smtClean="0"/>
              <a:t> </a:t>
            </a:r>
            <a:endParaRPr lang="ru-RU" dirty="0"/>
          </a:p>
        </p:txBody>
      </p:sp>
      <p:sp>
        <p:nvSpPr>
          <p:cNvPr id="6" name="TextBox 5"/>
          <p:cNvSpPr txBox="1"/>
          <p:nvPr/>
        </p:nvSpPr>
        <p:spPr>
          <a:xfrm>
            <a:off x="4860032" y="1484784"/>
            <a:ext cx="4104456" cy="1323439"/>
          </a:xfrm>
          <a:prstGeom prst="rect">
            <a:avLst/>
          </a:prstGeom>
          <a:noFill/>
        </p:spPr>
        <p:txBody>
          <a:bodyPr wrap="square" rtlCol="0">
            <a:spAutoFit/>
          </a:bodyPr>
          <a:lstStyle/>
          <a:p>
            <a:r>
              <a:rPr lang="en-US" sz="4000" b="1" baseline="30000" dirty="0" smtClean="0">
                <a:latin typeface="Arial" pitchFamily="34" charset="0"/>
                <a:cs typeface="Arial" pitchFamily="34" charset="0"/>
              </a:rPr>
              <a:t>SUPPORT OF THE LOCOMOTOR APPARATUS </a:t>
            </a:r>
            <a:endParaRPr lang="ru-RU" sz="4000" b="1" baseline="30000" dirty="0" smtClean="0">
              <a:latin typeface="Arial" pitchFamily="34" charset="0"/>
              <a:cs typeface="Arial" pitchFamily="34" charset="0"/>
            </a:endParaRPr>
          </a:p>
        </p:txBody>
      </p:sp>
      <p:pic>
        <p:nvPicPr>
          <p:cNvPr id="45064" name="Picture 8" descr="http://bagiraclub.ru/images/bagiraclub/2016/12/joga2.jpg"/>
          <p:cNvPicPr>
            <a:picLocks noChangeAspect="1" noChangeArrowheads="1"/>
          </p:cNvPicPr>
          <p:nvPr/>
        </p:nvPicPr>
        <p:blipFill>
          <a:blip r:embed="rId2" cstate="print"/>
          <a:srcRect/>
          <a:stretch>
            <a:fillRect/>
          </a:stretch>
        </p:blipFill>
        <p:spPr bwMode="auto">
          <a:xfrm>
            <a:off x="323528" y="1196753"/>
            <a:ext cx="2052135" cy="151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5066" name="Picture 10" descr="http://happiness-and-beauty.ru/wp-content/uploads/2017/11/ya-120-768x429.jpg"/>
          <p:cNvPicPr>
            <a:picLocks noChangeAspect="1" noChangeArrowheads="1"/>
          </p:cNvPicPr>
          <p:nvPr/>
        </p:nvPicPr>
        <p:blipFill>
          <a:blip r:embed="rId3" cstate="print"/>
          <a:srcRect l="12937" r="8594"/>
          <a:stretch>
            <a:fillRect/>
          </a:stretch>
        </p:blipFill>
        <p:spPr bwMode="auto">
          <a:xfrm>
            <a:off x="2555776" y="1196752"/>
            <a:ext cx="2124236" cy="151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brand clym.png"/>
          <p:cNvPicPr>
            <a:picLocks noChangeAspect="1"/>
          </p:cNvPicPr>
          <p:nvPr/>
        </p:nvPicPr>
        <p:blipFill>
          <a:blip r:embed="rId4" cstate="print"/>
          <a:stretch>
            <a:fillRect/>
          </a:stretch>
        </p:blipFill>
        <p:spPr>
          <a:xfrm>
            <a:off x="8715191" y="0"/>
            <a:ext cx="428809" cy="428809"/>
          </a:xfrm>
          <a:prstGeom prst="rect">
            <a:avLst/>
          </a:prstGeom>
        </p:spPr>
      </p:pic>
      <p:pic>
        <p:nvPicPr>
          <p:cNvPr id="9" name="Picture 8" descr="calci M.jpg"/>
          <p:cNvPicPr>
            <a:picLocks noChangeAspect="1"/>
          </p:cNvPicPr>
          <p:nvPr/>
        </p:nvPicPr>
        <p:blipFill>
          <a:blip r:embed="rId5"/>
          <a:stretch>
            <a:fillRect/>
          </a:stretch>
        </p:blipFill>
        <p:spPr>
          <a:xfrm>
            <a:off x="6276083" y="4714884"/>
            <a:ext cx="2867917" cy="2143116"/>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0" y="2852936"/>
            <a:ext cx="6264696" cy="4524315"/>
          </a:xfrm>
          <a:prstGeom prst="rect">
            <a:avLst/>
          </a:prstGeom>
          <a:noFill/>
        </p:spPr>
        <p:txBody>
          <a:bodyPr wrap="square" rtlCol="0">
            <a:spAutoFit/>
          </a:bodyPr>
          <a:lstStyle/>
          <a:p>
            <a:r>
              <a:rPr lang="ru-RU" b="1" dirty="0" smtClean="0">
                <a:solidFill>
                  <a:srgbClr val="C00000"/>
                </a:solidFill>
              </a:rPr>
              <a:t>JFLEX FORTE</a:t>
            </a:r>
            <a:r>
              <a:rPr lang="en-US" b="1" dirty="0" smtClean="0">
                <a:solidFill>
                  <a:srgbClr val="C00000"/>
                </a:solidFill>
              </a:rPr>
              <a:t> </a:t>
            </a:r>
            <a:r>
              <a:rPr lang="en-US" dirty="0" smtClean="0"/>
              <a:t>contains natural </a:t>
            </a:r>
            <a:r>
              <a:rPr lang="en-US" dirty="0" err="1" smtClean="0"/>
              <a:t>chondroprotectors</a:t>
            </a:r>
            <a:r>
              <a:rPr lang="en-US" dirty="0" smtClean="0"/>
              <a:t> (</a:t>
            </a:r>
            <a:r>
              <a:rPr lang="en-US" dirty="0" err="1" smtClean="0"/>
              <a:t>Chondroitin</a:t>
            </a:r>
            <a:r>
              <a:rPr lang="en-US" dirty="0" smtClean="0"/>
              <a:t> </a:t>
            </a:r>
            <a:r>
              <a:rPr lang="en-US" dirty="0" err="1" smtClean="0"/>
              <a:t>sulphate</a:t>
            </a:r>
            <a:r>
              <a:rPr lang="en-US" dirty="0" smtClean="0"/>
              <a:t> and Glucosamine </a:t>
            </a:r>
            <a:r>
              <a:rPr lang="en-US" dirty="0" err="1" smtClean="0"/>
              <a:t>sulphate</a:t>
            </a:r>
            <a:r>
              <a:rPr lang="en-US" dirty="0" smtClean="0"/>
              <a:t> ), that compensate for insufficient supply of nutrients to the connective </a:t>
            </a:r>
            <a:r>
              <a:rPr lang="en-US" dirty="0" err="1" smtClean="0"/>
              <a:t>joints.Boswellia</a:t>
            </a:r>
            <a:r>
              <a:rPr lang="en-US" dirty="0" smtClean="0"/>
              <a:t> serrate extract and Ginkgo </a:t>
            </a:r>
            <a:r>
              <a:rPr lang="en-US" dirty="0" err="1" smtClean="0"/>
              <a:t>biloba</a:t>
            </a:r>
            <a:r>
              <a:rPr lang="en-US" dirty="0" smtClean="0"/>
              <a:t> extract reduce the intensity of inflammatory processes in joints. </a:t>
            </a:r>
            <a:r>
              <a:rPr lang="en-US" dirty="0" err="1" smtClean="0"/>
              <a:t>Rutin</a:t>
            </a:r>
            <a:r>
              <a:rPr lang="en-US" dirty="0" smtClean="0"/>
              <a:t> and Vitamin C are the antioxidant, which protect the connective tissue from destruction. Copper takes part in the forming process of collagen and </a:t>
            </a:r>
            <a:r>
              <a:rPr lang="en-US" dirty="0" err="1" smtClean="0"/>
              <a:t>elastin</a:t>
            </a:r>
            <a:r>
              <a:rPr lang="en-US" dirty="0" smtClean="0"/>
              <a:t>, which are the structural components of bones and cartilaginous tissue. </a:t>
            </a:r>
            <a:endParaRPr lang="ru-RU" dirty="0" smtClean="0"/>
          </a:p>
          <a:p>
            <a:r>
              <a:rPr lang="ru-RU" dirty="0" smtClean="0"/>
              <a:t> </a:t>
            </a:r>
          </a:p>
          <a:p>
            <a:pPr lvl="0">
              <a:buFont typeface="Wingdings" pitchFamily="2" charset="2"/>
              <a:buChar char="Ø"/>
            </a:pPr>
            <a:r>
              <a:rPr lang="ru-RU" dirty="0" smtClean="0"/>
              <a:t> </a:t>
            </a:r>
            <a:r>
              <a:rPr lang="en-US" dirty="0" smtClean="0"/>
              <a:t>Has a general health improving effect on the organism</a:t>
            </a:r>
            <a:endParaRPr lang="ru-RU" dirty="0" smtClean="0"/>
          </a:p>
          <a:p>
            <a:pPr lvl="0">
              <a:buFont typeface="Wingdings" pitchFamily="2" charset="2"/>
              <a:buChar char="Ø"/>
            </a:pPr>
            <a:r>
              <a:rPr lang="en-US" dirty="0" smtClean="0"/>
              <a:t>Stimulates the recovery process of cartilaginous tissue</a:t>
            </a:r>
            <a:endParaRPr lang="ru-RU" dirty="0" smtClean="0"/>
          </a:p>
          <a:p>
            <a:pPr lvl="0">
              <a:buFont typeface="Wingdings" pitchFamily="2" charset="2"/>
              <a:buChar char="Ø"/>
            </a:pPr>
            <a:r>
              <a:rPr lang="en-US" dirty="0" smtClean="0"/>
              <a:t>Helps to reduce inflammatory processes in the connective tissue and also decrease the pain syndrome</a:t>
            </a:r>
            <a:endParaRPr lang="ru-RU" dirty="0" smtClean="0"/>
          </a:p>
          <a:p>
            <a:endParaRPr lang="ru-RU" dirty="0" smtClean="0"/>
          </a:p>
          <a:p>
            <a:r>
              <a:rPr lang="ru-RU" dirty="0" smtClean="0"/>
              <a:t> </a:t>
            </a:r>
            <a:endParaRPr lang="ru-RU" dirty="0"/>
          </a:p>
        </p:txBody>
      </p:sp>
      <p:sp>
        <p:nvSpPr>
          <p:cNvPr id="6" name="TextBox 5"/>
          <p:cNvSpPr txBox="1"/>
          <p:nvPr/>
        </p:nvSpPr>
        <p:spPr>
          <a:xfrm>
            <a:off x="4860032" y="1484784"/>
            <a:ext cx="4104456" cy="913070"/>
          </a:xfrm>
          <a:prstGeom prst="rect">
            <a:avLst/>
          </a:prstGeom>
          <a:noFill/>
        </p:spPr>
        <p:txBody>
          <a:bodyPr wrap="square" rtlCol="0">
            <a:spAutoFit/>
          </a:bodyPr>
          <a:lstStyle/>
          <a:p>
            <a:r>
              <a:rPr lang="en-US" sz="4000" b="1" baseline="30000" dirty="0" smtClean="0">
                <a:latin typeface="Arial" pitchFamily="34" charset="0"/>
                <a:cs typeface="Arial" pitchFamily="34" charset="0"/>
              </a:rPr>
              <a:t>PERFECT NOURISHING OF JOINTS</a:t>
            </a:r>
            <a:endParaRPr lang="ru-RU" sz="4000" b="1" baseline="30000" dirty="0" smtClean="0">
              <a:latin typeface="Arial" pitchFamily="34" charset="0"/>
              <a:cs typeface="Arial" pitchFamily="34" charset="0"/>
            </a:endParaRPr>
          </a:p>
        </p:txBody>
      </p:sp>
      <p:pic>
        <p:nvPicPr>
          <p:cNvPr id="45060" name="Picture 4" descr="http://hijapan.ru/image/data/dlya_opisanii/kosti.jpg"/>
          <p:cNvPicPr>
            <a:picLocks noChangeAspect="1" noChangeArrowheads="1"/>
          </p:cNvPicPr>
          <p:nvPr/>
        </p:nvPicPr>
        <p:blipFill>
          <a:blip r:embed="rId2" cstate="print"/>
          <a:srcRect l="25228"/>
          <a:stretch>
            <a:fillRect/>
          </a:stretch>
        </p:blipFill>
        <p:spPr bwMode="auto">
          <a:xfrm>
            <a:off x="2555776" y="1196752"/>
            <a:ext cx="2160240" cy="151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5062" name="Picture 6" descr="https://hepatit.care/wp-content/uploads/2017/06/sport-768x511.jpg"/>
          <p:cNvPicPr>
            <a:picLocks noChangeAspect="1" noChangeArrowheads="1"/>
          </p:cNvPicPr>
          <p:nvPr/>
        </p:nvPicPr>
        <p:blipFill>
          <a:blip r:embed="rId3" cstate="print"/>
          <a:srcRect/>
          <a:stretch>
            <a:fillRect/>
          </a:stretch>
        </p:blipFill>
        <p:spPr bwMode="auto">
          <a:xfrm>
            <a:off x="107504" y="1196752"/>
            <a:ext cx="2272690" cy="151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brand clym.png"/>
          <p:cNvPicPr>
            <a:picLocks noChangeAspect="1"/>
          </p:cNvPicPr>
          <p:nvPr/>
        </p:nvPicPr>
        <p:blipFill>
          <a:blip r:embed="rId4" cstate="print"/>
          <a:stretch>
            <a:fillRect/>
          </a:stretch>
        </p:blipFill>
        <p:spPr>
          <a:xfrm>
            <a:off x="8715191" y="0"/>
            <a:ext cx="428809" cy="428809"/>
          </a:xfrm>
          <a:prstGeom prst="rect">
            <a:avLst/>
          </a:prstGeom>
        </p:spPr>
      </p:pic>
      <p:pic>
        <p:nvPicPr>
          <p:cNvPr id="9" name="Picture 8" descr="Jflex forte ind trans.png"/>
          <p:cNvPicPr>
            <a:picLocks noChangeAspect="1"/>
          </p:cNvPicPr>
          <p:nvPr/>
        </p:nvPicPr>
        <p:blipFill>
          <a:blip r:embed="rId5" cstate="print"/>
          <a:stretch>
            <a:fillRect/>
          </a:stretch>
        </p:blipFill>
        <p:spPr>
          <a:xfrm>
            <a:off x="6786578" y="3071810"/>
            <a:ext cx="2144247" cy="3500438"/>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0" y="2852936"/>
            <a:ext cx="6264696" cy="3416320"/>
          </a:xfrm>
          <a:prstGeom prst="rect">
            <a:avLst/>
          </a:prstGeom>
          <a:noFill/>
        </p:spPr>
        <p:txBody>
          <a:bodyPr wrap="square" rtlCol="0">
            <a:spAutoFit/>
          </a:bodyPr>
          <a:lstStyle/>
          <a:p>
            <a:r>
              <a:rPr lang="en-US" dirty="0" smtClean="0"/>
              <a:t>The food supplement </a:t>
            </a:r>
            <a:r>
              <a:rPr lang="en-US" b="1" dirty="0" smtClean="0">
                <a:solidFill>
                  <a:srgbClr val="C00000"/>
                </a:solidFill>
              </a:rPr>
              <a:t>CETRA COMPLEX </a:t>
            </a:r>
            <a:r>
              <a:rPr lang="en-US" dirty="0" smtClean="0"/>
              <a:t>is a safe herbal antibacterial general health improving remedy. </a:t>
            </a:r>
            <a:endParaRPr lang="ru-RU" dirty="0" smtClean="0"/>
          </a:p>
          <a:p>
            <a:r>
              <a:rPr lang="en-US" b="1" dirty="0" smtClean="0"/>
              <a:t>Contains 7 plant extracts, which have a strong antibacterial effect</a:t>
            </a:r>
            <a:r>
              <a:rPr lang="ru-RU" b="1" dirty="0" smtClean="0"/>
              <a:t>:</a:t>
            </a:r>
            <a:r>
              <a:rPr lang="ru-RU" dirty="0" smtClean="0"/>
              <a:t> </a:t>
            </a:r>
            <a:r>
              <a:rPr lang="en-US" dirty="0" smtClean="0"/>
              <a:t>Echinacea </a:t>
            </a:r>
            <a:r>
              <a:rPr lang="en-US" dirty="0" err="1" smtClean="0"/>
              <a:t>purpurea</a:t>
            </a:r>
            <a:r>
              <a:rPr lang="en-US" dirty="0" smtClean="0"/>
              <a:t> extract</a:t>
            </a:r>
            <a:r>
              <a:rPr lang="ru-RU" dirty="0" smtClean="0"/>
              <a:t>, </a:t>
            </a:r>
            <a:r>
              <a:rPr lang="en-US" dirty="0" err="1" smtClean="0"/>
              <a:t>Azadirachta</a:t>
            </a:r>
            <a:r>
              <a:rPr lang="en-US" dirty="0" smtClean="0"/>
              <a:t> </a:t>
            </a:r>
            <a:r>
              <a:rPr lang="en-US" dirty="0" err="1" smtClean="0"/>
              <a:t>indica</a:t>
            </a:r>
            <a:r>
              <a:rPr lang="ru-RU" dirty="0" smtClean="0"/>
              <a:t>, </a:t>
            </a:r>
            <a:r>
              <a:rPr lang="en-US" dirty="0" smtClean="0"/>
              <a:t>St. John's </a:t>
            </a:r>
            <a:r>
              <a:rPr lang="en-US" dirty="0" err="1" smtClean="0"/>
              <a:t>wort</a:t>
            </a:r>
            <a:r>
              <a:rPr lang="en-US" dirty="0" smtClean="0"/>
              <a:t>  extract</a:t>
            </a:r>
            <a:r>
              <a:rPr lang="ru-RU" dirty="0" smtClean="0"/>
              <a:t>, </a:t>
            </a:r>
            <a:r>
              <a:rPr lang="en-US" dirty="0" smtClean="0"/>
              <a:t>Curcuma </a:t>
            </a:r>
            <a:r>
              <a:rPr lang="en-US" dirty="0" err="1" smtClean="0"/>
              <a:t>longa</a:t>
            </a:r>
            <a:r>
              <a:rPr lang="en-US" dirty="0" smtClean="0"/>
              <a:t> </a:t>
            </a:r>
            <a:r>
              <a:rPr lang="ru-RU" dirty="0" smtClean="0"/>
              <a:t>,</a:t>
            </a:r>
            <a:r>
              <a:rPr lang="en-US" dirty="0" smtClean="0"/>
              <a:t> </a:t>
            </a:r>
            <a:r>
              <a:rPr lang="en-US" dirty="0" err="1" smtClean="0"/>
              <a:t>Juglans</a:t>
            </a:r>
            <a:r>
              <a:rPr lang="en-US" dirty="0" smtClean="0"/>
              <a:t> </a:t>
            </a:r>
            <a:r>
              <a:rPr lang="en-US" dirty="0" err="1" smtClean="0"/>
              <a:t>regia</a:t>
            </a:r>
            <a:r>
              <a:rPr lang="en-US" dirty="0" smtClean="0"/>
              <a:t> (walnut) Leaf</a:t>
            </a:r>
            <a:r>
              <a:rPr lang="ru-RU" dirty="0" smtClean="0"/>
              <a:t>, </a:t>
            </a:r>
            <a:r>
              <a:rPr lang="en-US" dirty="0" err="1" smtClean="0"/>
              <a:t>Olea</a:t>
            </a:r>
            <a:r>
              <a:rPr lang="en-US" dirty="0" smtClean="0"/>
              <a:t> </a:t>
            </a:r>
            <a:r>
              <a:rPr lang="en-US" dirty="0" err="1" smtClean="0"/>
              <a:t>europaea</a:t>
            </a:r>
            <a:r>
              <a:rPr lang="en-US" dirty="0" smtClean="0"/>
              <a:t> Seed</a:t>
            </a:r>
            <a:r>
              <a:rPr lang="ru-RU" dirty="0" smtClean="0"/>
              <a:t>, </a:t>
            </a:r>
            <a:r>
              <a:rPr lang="en-US" dirty="0" smtClean="0"/>
              <a:t>Shiitake mushroom extract</a:t>
            </a:r>
            <a:r>
              <a:rPr lang="ru-RU" dirty="0" smtClean="0"/>
              <a:t>.</a:t>
            </a:r>
          </a:p>
          <a:p>
            <a:endParaRPr lang="ru-RU" dirty="0" smtClean="0"/>
          </a:p>
          <a:p>
            <a:pPr lvl="0">
              <a:buFont typeface="Wingdings" pitchFamily="2" charset="2"/>
              <a:buChar char="Ø"/>
            </a:pPr>
            <a:r>
              <a:rPr lang="ru-RU" dirty="0" smtClean="0"/>
              <a:t> </a:t>
            </a:r>
            <a:r>
              <a:rPr lang="en-US" dirty="0" smtClean="0"/>
              <a:t>Enhances the body protective power</a:t>
            </a:r>
            <a:endParaRPr lang="ru-RU" dirty="0" smtClean="0"/>
          </a:p>
          <a:p>
            <a:pPr lvl="0">
              <a:buFont typeface="Wingdings" pitchFamily="2" charset="2"/>
              <a:buChar char="Ø"/>
            </a:pPr>
            <a:r>
              <a:rPr lang="ru-RU" dirty="0" smtClean="0"/>
              <a:t> </a:t>
            </a:r>
            <a:r>
              <a:rPr lang="en-US" dirty="0" smtClean="0"/>
              <a:t>Is a reliable prophylaxis of colds, flu, food poisoning </a:t>
            </a:r>
            <a:endParaRPr lang="ru-RU" dirty="0" smtClean="0"/>
          </a:p>
          <a:p>
            <a:pPr>
              <a:buFont typeface="Wingdings" pitchFamily="2" charset="2"/>
              <a:buChar char="Ø"/>
            </a:pPr>
            <a:r>
              <a:rPr lang="ru-RU" dirty="0" smtClean="0"/>
              <a:t> </a:t>
            </a:r>
            <a:r>
              <a:rPr lang="en-US" dirty="0" smtClean="0"/>
              <a:t>Increases body tone and endurance</a:t>
            </a:r>
            <a:endParaRPr lang="ru-RU" dirty="0" smtClean="0"/>
          </a:p>
          <a:p>
            <a:endParaRPr lang="ru-RU" b="1" dirty="0" smtClean="0"/>
          </a:p>
          <a:p>
            <a:endParaRPr lang="ru-RU" dirty="0"/>
          </a:p>
        </p:txBody>
      </p:sp>
      <p:sp>
        <p:nvSpPr>
          <p:cNvPr id="6" name="TextBox 5"/>
          <p:cNvSpPr txBox="1"/>
          <p:nvPr/>
        </p:nvSpPr>
        <p:spPr>
          <a:xfrm>
            <a:off x="5292080" y="1196752"/>
            <a:ext cx="3600400" cy="1323439"/>
          </a:xfrm>
          <a:prstGeom prst="rect">
            <a:avLst/>
          </a:prstGeom>
          <a:noFill/>
        </p:spPr>
        <p:txBody>
          <a:bodyPr wrap="square" rtlCol="0">
            <a:spAutoFit/>
          </a:bodyPr>
          <a:lstStyle/>
          <a:p>
            <a:r>
              <a:rPr lang="en-US" sz="4000" b="1" baseline="30000" dirty="0" smtClean="0">
                <a:latin typeface="Arial" pitchFamily="34" charset="0"/>
                <a:cs typeface="Arial" pitchFamily="34" charset="0"/>
              </a:rPr>
              <a:t>A STRONG ANTIBACTERIAL EFFECT</a:t>
            </a:r>
            <a:endParaRPr lang="ru-RU" sz="4000" b="1" baseline="30000" dirty="0" smtClean="0">
              <a:latin typeface="Arial" pitchFamily="34" charset="0"/>
              <a:cs typeface="Arial" pitchFamily="34" charset="0"/>
            </a:endParaRPr>
          </a:p>
        </p:txBody>
      </p:sp>
      <p:pic>
        <p:nvPicPr>
          <p:cNvPr id="56324" name="Picture 4" descr="https://avatars.mds.yandex.net/get-pdb/245485/8e5b3417-c53f-43ed-9143-82babd682bf0/s1200?webp=false"/>
          <p:cNvPicPr>
            <a:picLocks noChangeAspect="1" noChangeArrowheads="1"/>
          </p:cNvPicPr>
          <p:nvPr/>
        </p:nvPicPr>
        <p:blipFill>
          <a:blip r:embed="rId2" cstate="print"/>
          <a:srcRect t="20000"/>
          <a:stretch>
            <a:fillRect/>
          </a:stretch>
        </p:blipFill>
        <p:spPr bwMode="auto">
          <a:xfrm>
            <a:off x="323527" y="1124744"/>
            <a:ext cx="1974417" cy="1584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6326" name="Picture 6" descr="http://www.flywall.ru/image/macro/mohovoe-pole.jpg"/>
          <p:cNvPicPr>
            <a:picLocks noChangeAspect="1" noChangeArrowheads="1"/>
          </p:cNvPicPr>
          <p:nvPr/>
        </p:nvPicPr>
        <p:blipFill>
          <a:blip r:embed="rId3" cstate="print"/>
          <a:srcRect/>
          <a:stretch>
            <a:fillRect/>
          </a:stretch>
        </p:blipFill>
        <p:spPr bwMode="auto">
          <a:xfrm>
            <a:off x="2469366" y="1124744"/>
            <a:ext cx="2534682" cy="1584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brand clym.png"/>
          <p:cNvPicPr>
            <a:picLocks noChangeAspect="1"/>
          </p:cNvPicPr>
          <p:nvPr/>
        </p:nvPicPr>
        <p:blipFill>
          <a:blip r:embed="rId4" cstate="print"/>
          <a:stretch>
            <a:fillRect/>
          </a:stretch>
        </p:blipFill>
        <p:spPr>
          <a:xfrm>
            <a:off x="8715191" y="0"/>
            <a:ext cx="428809" cy="428809"/>
          </a:xfrm>
          <a:prstGeom prst="rect">
            <a:avLst/>
          </a:prstGeom>
        </p:spPr>
      </p:pic>
      <p:pic>
        <p:nvPicPr>
          <p:cNvPr id="10" name="Picture 9" descr="cetra complex.png"/>
          <p:cNvPicPr>
            <a:picLocks noChangeAspect="1"/>
          </p:cNvPicPr>
          <p:nvPr/>
        </p:nvPicPr>
        <p:blipFill>
          <a:blip r:embed="rId5"/>
          <a:stretch>
            <a:fillRect/>
          </a:stretch>
        </p:blipFill>
        <p:spPr>
          <a:xfrm>
            <a:off x="5500694" y="4392573"/>
            <a:ext cx="3190552" cy="2465427"/>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857232"/>
            <a:ext cx="7186634" cy="917596"/>
          </a:xfrm>
        </p:spPr>
        <p:txBody>
          <a:bodyPr>
            <a:noAutofit/>
          </a:bodyPr>
          <a:lstStyle/>
          <a:p>
            <a:r>
              <a:rPr lang="en-IN" sz="1800" b="1" dirty="0" smtClean="0"/>
              <a:t>BURDOK-C (NORMALIZATION OF ALL KIND OF METABOLIC PROCESSES)</a:t>
            </a:r>
            <a:endParaRPr lang="en-IN" sz="1800" b="1" dirty="0"/>
          </a:p>
        </p:txBody>
      </p:sp>
      <p:sp>
        <p:nvSpPr>
          <p:cNvPr id="3" name="Content Placeholder 2"/>
          <p:cNvSpPr>
            <a:spLocks noGrp="1"/>
          </p:cNvSpPr>
          <p:nvPr>
            <p:ph idx="1"/>
          </p:nvPr>
        </p:nvSpPr>
        <p:spPr>
          <a:xfrm>
            <a:off x="285720" y="1785926"/>
            <a:ext cx="8643998" cy="5072074"/>
          </a:xfrm>
        </p:spPr>
        <p:txBody>
          <a:bodyPr>
            <a:normAutofit/>
          </a:bodyPr>
          <a:lstStyle/>
          <a:p>
            <a:pPr>
              <a:buNone/>
            </a:pPr>
            <a:r>
              <a:rPr lang="en-IN" sz="1800" dirty="0" smtClean="0"/>
              <a:t>       </a:t>
            </a:r>
            <a:r>
              <a:rPr lang="en-IN" sz="1800" dirty="0" err="1" smtClean="0"/>
              <a:t>Burdok</a:t>
            </a:r>
            <a:r>
              <a:rPr lang="en-IN" sz="1800" dirty="0" smtClean="0"/>
              <a:t>-C is a unique bioactive complex, which provides a comprehensive support for body functions, due to correct any kind of metabolic disorders and helps to maintain body’s natural balance.</a:t>
            </a:r>
            <a:br>
              <a:rPr lang="en-IN" sz="1800" dirty="0" smtClean="0"/>
            </a:br>
            <a:r>
              <a:rPr lang="en-IN" sz="1800" b="1" dirty="0" smtClean="0"/>
              <a:t> </a:t>
            </a:r>
            <a:r>
              <a:rPr lang="en-IN" sz="1800" b="1" dirty="0" err="1" smtClean="0"/>
              <a:t>Cichorium</a:t>
            </a:r>
            <a:r>
              <a:rPr lang="en-IN" sz="1800" b="1" dirty="0" smtClean="0"/>
              <a:t> </a:t>
            </a:r>
            <a:r>
              <a:rPr lang="en-IN" sz="1800" b="1" dirty="0" err="1" smtClean="0"/>
              <a:t>intybus</a:t>
            </a:r>
            <a:r>
              <a:rPr lang="en-IN" sz="1800" dirty="0" smtClean="0"/>
              <a:t> , </a:t>
            </a:r>
            <a:r>
              <a:rPr lang="en-IN" sz="1800" b="1" dirty="0" err="1" smtClean="0"/>
              <a:t>Juniperus</a:t>
            </a:r>
            <a:r>
              <a:rPr lang="en-IN" sz="1800" b="1" dirty="0" smtClean="0"/>
              <a:t> </a:t>
            </a:r>
            <a:r>
              <a:rPr lang="en-IN" sz="1800" b="1" dirty="0" err="1" smtClean="0"/>
              <a:t>communis</a:t>
            </a:r>
            <a:r>
              <a:rPr lang="en-IN" sz="1800" dirty="0" smtClean="0"/>
              <a:t>, </a:t>
            </a:r>
            <a:r>
              <a:rPr lang="en-IN" sz="1800" b="1" dirty="0" err="1" smtClean="0"/>
              <a:t>Inula</a:t>
            </a:r>
            <a:r>
              <a:rPr lang="en-IN" sz="1800" b="1" dirty="0" smtClean="0"/>
              <a:t> </a:t>
            </a:r>
            <a:r>
              <a:rPr lang="en-IN" sz="1800" b="1" dirty="0" err="1" smtClean="0"/>
              <a:t>racemosa</a:t>
            </a:r>
            <a:r>
              <a:rPr lang="en-IN" sz="1800" dirty="0" smtClean="0"/>
              <a:t> - root extract contains an important polysaccharide, known as insulin, which improves the digestion of useful elements, normalizes lipid metabolism and </a:t>
            </a:r>
            <a:r>
              <a:rPr lang="en-IN" sz="1800" dirty="0" err="1" smtClean="0"/>
              <a:t>hemopoiesis</a:t>
            </a:r>
            <a:r>
              <a:rPr lang="en-IN" sz="1800" dirty="0" smtClean="0"/>
              <a:t>, reduces sugar level in case of diabetes, and enhances the immunity.</a:t>
            </a:r>
            <a:br>
              <a:rPr lang="en-IN" sz="1800" dirty="0" smtClean="0"/>
            </a:br>
            <a:r>
              <a:rPr lang="en-IN" sz="1800" b="1" dirty="0" smtClean="0"/>
              <a:t>L-ascorbic acid</a:t>
            </a:r>
            <a:r>
              <a:rPr lang="en-IN" sz="1800" dirty="0" smtClean="0"/>
              <a:t> takes part in the different metabolic processes in </a:t>
            </a:r>
          </a:p>
          <a:p>
            <a:pPr>
              <a:buNone/>
            </a:pPr>
            <a:r>
              <a:rPr lang="en-IN" sz="1800" dirty="0" smtClean="0"/>
              <a:t>        Body, intensifies </a:t>
            </a:r>
            <a:r>
              <a:rPr lang="en-IN" sz="1800" dirty="0" err="1" smtClean="0"/>
              <a:t>redox</a:t>
            </a:r>
            <a:r>
              <a:rPr lang="en-IN" sz="1800" dirty="0" smtClean="0"/>
              <a:t> pro-cesses in body, improves the </a:t>
            </a:r>
          </a:p>
          <a:p>
            <a:pPr>
              <a:buNone/>
            </a:pPr>
            <a:r>
              <a:rPr lang="en-IN" sz="1800" dirty="0" smtClean="0"/>
              <a:t>       antitoxic function of liver and helps increase body resistance.</a:t>
            </a:r>
          </a:p>
          <a:p>
            <a:r>
              <a:rPr lang="en-IN" sz="1800" b="1" dirty="0" smtClean="0"/>
              <a:t>Normalizes metabolism.</a:t>
            </a:r>
          </a:p>
          <a:p>
            <a:r>
              <a:rPr lang="en-IN" sz="1800" b="1" dirty="0" smtClean="0"/>
              <a:t>Enhances  the immune system.</a:t>
            </a:r>
          </a:p>
          <a:p>
            <a:r>
              <a:rPr lang="en-IN" sz="1800" b="1" dirty="0" smtClean="0"/>
              <a:t>Improves functions of all of the body systems.</a:t>
            </a:r>
            <a:endParaRPr lang="en-US" sz="1800" b="1" dirty="0"/>
          </a:p>
        </p:txBody>
      </p:sp>
      <p:pic>
        <p:nvPicPr>
          <p:cNvPr id="4" name="Picture 3" descr="burdock.jpg"/>
          <p:cNvPicPr>
            <a:picLocks noChangeAspect="1"/>
          </p:cNvPicPr>
          <p:nvPr/>
        </p:nvPicPr>
        <p:blipFill>
          <a:blip r:embed="rId2"/>
          <a:stretch>
            <a:fillRect/>
          </a:stretch>
        </p:blipFill>
        <p:spPr>
          <a:xfrm>
            <a:off x="7000892" y="3548056"/>
            <a:ext cx="1913148" cy="330994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627784" y="1268761"/>
            <a:ext cx="4376850" cy="543739"/>
          </a:xfrm>
          <a:prstGeom prst="rect">
            <a:avLst/>
          </a:prstGeom>
        </p:spPr>
        <p:txBody>
          <a:bodyPr wrap="square">
            <a:spAutoFit/>
          </a:bodyPr>
          <a:lstStyle/>
          <a:p>
            <a:r>
              <a:rPr lang="en-US" sz="4400" b="1" baseline="30000" dirty="0" smtClean="0"/>
              <a:t>AREAS OF PRODUCTION</a:t>
            </a:r>
          </a:p>
        </p:txBody>
      </p:sp>
      <p:pic>
        <p:nvPicPr>
          <p:cNvPr id="5" name="Рисунок 4" descr="структура.png"/>
          <p:cNvPicPr>
            <a:picLocks noChangeAspect="1"/>
          </p:cNvPicPr>
          <p:nvPr/>
        </p:nvPicPr>
        <p:blipFill>
          <a:blip r:embed="rId2" cstate="print"/>
          <a:stretch>
            <a:fillRect/>
          </a:stretch>
        </p:blipFill>
        <p:spPr>
          <a:xfrm>
            <a:off x="683568" y="1628800"/>
            <a:ext cx="7764419" cy="4633232"/>
          </a:xfrm>
          <a:prstGeom prst="rect">
            <a:avLst/>
          </a:prstGeom>
        </p:spPr>
      </p:pic>
      <p:pic>
        <p:nvPicPr>
          <p:cNvPr id="8" name="Picture 7" descr="brand clym.png"/>
          <p:cNvPicPr>
            <a:picLocks noChangeAspect="1"/>
          </p:cNvPicPr>
          <p:nvPr/>
        </p:nvPicPr>
        <p:blipFill>
          <a:blip r:embed="rId3" cstate="print"/>
          <a:stretch>
            <a:fillRect/>
          </a:stretch>
        </p:blipFill>
        <p:spPr>
          <a:xfrm>
            <a:off x="8715191" y="0"/>
            <a:ext cx="428809" cy="428809"/>
          </a:xfrm>
          <a:prstGeom prst="rect">
            <a:avLst/>
          </a:prstGeom>
        </p:spPr>
      </p:pic>
      <p:pic>
        <p:nvPicPr>
          <p:cNvPr id="6" name="Picture 5" descr="artlife russia.jpg"/>
          <p:cNvPicPr>
            <a:picLocks noChangeAspect="1"/>
          </p:cNvPicPr>
          <p:nvPr/>
        </p:nvPicPr>
        <p:blipFill>
          <a:blip r:embed="rId4"/>
          <a:stretch>
            <a:fillRect/>
          </a:stretch>
        </p:blipFill>
        <p:spPr>
          <a:xfrm>
            <a:off x="3000364" y="3000372"/>
            <a:ext cx="3143245" cy="1714512"/>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1428736"/>
            <a:ext cx="8229600" cy="274654"/>
          </a:xfrm>
        </p:spPr>
        <p:txBody>
          <a:bodyPr>
            <a:noAutofit/>
          </a:bodyPr>
          <a:lstStyle/>
          <a:p>
            <a:r>
              <a:rPr lang="en-US" sz="2000" b="1" dirty="0" smtClean="0"/>
              <a:t>MULTIMEGIN  -</a:t>
            </a:r>
            <a:r>
              <a:rPr lang="en-US" sz="2000" dirty="0" smtClean="0"/>
              <a:t> </a:t>
            </a:r>
            <a:r>
              <a:rPr lang="en-IN" sz="2000" dirty="0" smtClean="0"/>
              <a:t> </a:t>
            </a:r>
            <a:r>
              <a:rPr lang="en-IN" sz="2000" b="1" dirty="0" smtClean="0"/>
              <a:t>THIS COMPLEX HAS A GENERAL HEALTH IMPROVING EFFECT (FOR CHILDREN AND ADULTS)</a:t>
            </a:r>
            <a:br>
              <a:rPr lang="en-IN" sz="2000" b="1" dirty="0" smtClean="0"/>
            </a:br>
            <a:r>
              <a:rPr lang="en-IN" sz="2000" dirty="0" smtClean="0"/>
              <a:t/>
            </a:r>
            <a:br>
              <a:rPr lang="en-IN" sz="2000" dirty="0" smtClean="0"/>
            </a:br>
            <a:endParaRPr lang="en-US" sz="2000" dirty="0"/>
          </a:p>
        </p:txBody>
      </p:sp>
      <p:sp>
        <p:nvSpPr>
          <p:cNvPr id="3" name="Content Placeholder 2"/>
          <p:cNvSpPr>
            <a:spLocks noGrp="1"/>
          </p:cNvSpPr>
          <p:nvPr>
            <p:ph idx="1"/>
          </p:nvPr>
        </p:nvSpPr>
        <p:spPr>
          <a:xfrm>
            <a:off x="0" y="1571612"/>
            <a:ext cx="9144000" cy="2328866"/>
          </a:xfrm>
        </p:spPr>
        <p:txBody>
          <a:bodyPr>
            <a:normAutofit/>
          </a:bodyPr>
          <a:lstStyle/>
          <a:p>
            <a:pPr>
              <a:buNone/>
            </a:pPr>
            <a:r>
              <a:rPr lang="en-IN" sz="1800" dirty="0" smtClean="0"/>
              <a:t>       The complex components which are indispensable omega-3 fatty acids decrease the blood cholesterol level, helps to prevent the development of atherosclerosis, are a constructional material for damaged cell walls, reduce the pain syndrome intensity and decrease the occurrence of chronic inflammation.</a:t>
            </a:r>
            <a:br>
              <a:rPr lang="en-IN" sz="1800" dirty="0" smtClean="0"/>
            </a:br>
            <a:r>
              <a:rPr lang="en-IN" sz="1800" dirty="0" smtClean="0"/>
              <a:t>Bioactive complex stimulates the restoration of vessels good state, improves functioning of the cardio-vascular system and activity of the organs of vision, favourably influences the metabolism providing resistibility to harmful effects and increase of the general tone of the human organism.</a:t>
            </a:r>
          </a:p>
          <a:p>
            <a:pPr>
              <a:buNone/>
            </a:pPr>
            <a:endParaRPr lang="en-US" sz="1800" dirty="0"/>
          </a:p>
        </p:txBody>
      </p:sp>
      <p:sp>
        <p:nvSpPr>
          <p:cNvPr id="4" name="TextBox 3"/>
          <p:cNvSpPr txBox="1"/>
          <p:nvPr/>
        </p:nvSpPr>
        <p:spPr>
          <a:xfrm>
            <a:off x="285720" y="3857628"/>
            <a:ext cx="5857916" cy="2585323"/>
          </a:xfrm>
          <a:prstGeom prst="rect">
            <a:avLst/>
          </a:prstGeom>
          <a:noFill/>
        </p:spPr>
        <p:txBody>
          <a:bodyPr wrap="square" rtlCol="0">
            <a:spAutoFit/>
          </a:bodyPr>
          <a:lstStyle/>
          <a:p>
            <a:r>
              <a:rPr lang="en-US" b="1" dirty="0" smtClean="0"/>
              <a:t>Flaxseed oil,</a:t>
            </a:r>
            <a:r>
              <a:rPr lang="en-US" dirty="0" smtClean="0"/>
              <a:t> used in “MultiMegin” supplement contains an important alpha linolenic acid</a:t>
            </a:r>
            <a:br>
              <a:rPr lang="en-US" dirty="0" smtClean="0"/>
            </a:br>
            <a:r>
              <a:rPr lang="en-US" b="1" dirty="0" smtClean="0"/>
              <a:t>Alpha linolenic acid (ALA)</a:t>
            </a:r>
            <a:r>
              <a:rPr lang="en-US" dirty="0" smtClean="0"/>
              <a:t> proper development of brain, organs of vision, sex glands, nerve impulse transmission, fighting against stress, brain activity, Elaboration of prostaglandin E, adjustment of arterial pressure and blood cholesterol level, purification of blood vessels, preserving moisture in the skin and hair</a:t>
            </a:r>
            <a:br>
              <a:rPr lang="en-US" dirty="0" smtClean="0"/>
            </a:br>
            <a:r>
              <a:rPr lang="en-US" b="1" dirty="0" err="1" smtClean="0"/>
              <a:t>Lutein</a:t>
            </a:r>
            <a:r>
              <a:rPr lang="en-US" b="1" dirty="0" smtClean="0"/>
              <a:t> and </a:t>
            </a:r>
            <a:r>
              <a:rPr lang="en-US" b="1" dirty="0" err="1" smtClean="0"/>
              <a:t>Zeaxanthin</a:t>
            </a:r>
            <a:r>
              <a:rPr lang="en-US" dirty="0" smtClean="0"/>
              <a:t> – nutrients for vision health care.</a:t>
            </a:r>
            <a:endParaRPr lang="en-US" dirty="0"/>
          </a:p>
        </p:txBody>
      </p:sp>
      <p:pic>
        <p:nvPicPr>
          <p:cNvPr id="5" name="Picture 4" descr="multimegin.png"/>
          <p:cNvPicPr>
            <a:picLocks noChangeAspect="1"/>
          </p:cNvPicPr>
          <p:nvPr/>
        </p:nvPicPr>
        <p:blipFill>
          <a:blip r:embed="rId2"/>
          <a:stretch>
            <a:fillRect/>
          </a:stretch>
        </p:blipFill>
        <p:spPr>
          <a:xfrm>
            <a:off x="5667696" y="4500434"/>
            <a:ext cx="3476304" cy="2357566"/>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785794"/>
            <a:ext cx="8929718" cy="1143000"/>
          </a:xfrm>
        </p:spPr>
        <p:txBody>
          <a:bodyPr>
            <a:noAutofit/>
          </a:bodyPr>
          <a:lstStyle/>
          <a:p>
            <a:r>
              <a:rPr lang="en-IN" sz="2800" b="1" dirty="0" smtClean="0"/>
              <a:t>A PROBIOTIC COMPLEX FOR THE NORMALIZATION OF DIGESTION</a:t>
            </a:r>
            <a:br>
              <a:rPr lang="en-IN" sz="2800" b="1" dirty="0" smtClean="0"/>
            </a:br>
            <a:endParaRPr lang="en-US" sz="2800" dirty="0"/>
          </a:p>
        </p:txBody>
      </p:sp>
      <p:sp>
        <p:nvSpPr>
          <p:cNvPr id="3" name="Content Placeholder 2"/>
          <p:cNvSpPr>
            <a:spLocks noGrp="1"/>
          </p:cNvSpPr>
          <p:nvPr>
            <p:ph idx="1"/>
          </p:nvPr>
        </p:nvSpPr>
        <p:spPr>
          <a:xfrm>
            <a:off x="0" y="1714488"/>
            <a:ext cx="9144000" cy="3857652"/>
          </a:xfrm>
        </p:spPr>
        <p:txBody>
          <a:bodyPr>
            <a:normAutofit/>
          </a:bodyPr>
          <a:lstStyle/>
          <a:p>
            <a:pPr algn="ctr">
              <a:buNone/>
            </a:pPr>
            <a:r>
              <a:rPr lang="en-IN" sz="1800" dirty="0" smtClean="0"/>
              <a:t>In the human intestines, there are a lot of bacteria's, that help keep the digestive system healthy. </a:t>
            </a:r>
            <a:br>
              <a:rPr lang="en-IN" sz="1800" dirty="0" smtClean="0"/>
            </a:br>
            <a:r>
              <a:rPr lang="en-IN" sz="1800" dirty="0" smtClean="0"/>
              <a:t>When their balance is disturbed, the process of food digestion also will be disturbed. This balance disturbance may manifest as indigestion, loss of appetite, anaemia, frequent diseases and skin problems. Sometimes the imbalance of micro flora manifests itself as “leaky bowel syndrome”. In case of mentioned syndrome, vitamins and microelements are not absorbed and it may cause allergic reactions.</a:t>
            </a:r>
          </a:p>
          <a:p>
            <a:pPr algn="ctr">
              <a:buNone/>
            </a:pPr>
            <a:r>
              <a:rPr lang="en-IN" sz="1800" dirty="0" smtClean="0"/>
              <a:t>       What may cause </a:t>
            </a:r>
            <a:r>
              <a:rPr lang="en-IN" sz="1800" dirty="0" err="1" smtClean="0"/>
              <a:t>dysbiosis</a:t>
            </a:r>
            <a:r>
              <a:rPr lang="en-IN" sz="1800" dirty="0" smtClean="0"/>
              <a:t>, taking antibiotics, intestinal infections, digestive tract diseases, poor nutrition, vitamin deficiency and food allergies.</a:t>
            </a:r>
          </a:p>
          <a:p>
            <a:pPr>
              <a:buNone/>
            </a:pPr>
            <a:r>
              <a:rPr lang="en-IN" sz="1800" dirty="0" smtClean="0"/>
              <a:t/>
            </a:r>
            <a:br>
              <a:rPr lang="en-IN" sz="1800" dirty="0" smtClean="0"/>
            </a:br>
            <a:r>
              <a:rPr lang="en-IN" sz="1800" dirty="0" smtClean="0"/>
              <a:t/>
            </a:r>
            <a:br>
              <a:rPr lang="en-IN" sz="1800" dirty="0" smtClean="0"/>
            </a:br>
            <a:endParaRPr lang="en-US" sz="1800" dirty="0"/>
          </a:p>
        </p:txBody>
      </p:sp>
      <p:sp>
        <p:nvSpPr>
          <p:cNvPr id="4" name="TextBox 3"/>
          <p:cNvSpPr txBox="1"/>
          <p:nvPr/>
        </p:nvSpPr>
        <p:spPr>
          <a:xfrm>
            <a:off x="214282" y="4429132"/>
            <a:ext cx="5643602" cy="1754326"/>
          </a:xfrm>
          <a:prstGeom prst="rect">
            <a:avLst/>
          </a:prstGeom>
          <a:noFill/>
        </p:spPr>
        <p:txBody>
          <a:bodyPr wrap="square" rtlCol="0">
            <a:spAutoFit/>
          </a:bodyPr>
          <a:lstStyle/>
          <a:p>
            <a:pPr>
              <a:buFont typeface="Wingdings" pitchFamily="2" charset="2"/>
              <a:buChar char="v"/>
            </a:pPr>
            <a:r>
              <a:rPr lang="en-IN" dirty="0" smtClean="0"/>
              <a:t>Help in nutritional support for </a:t>
            </a:r>
            <a:r>
              <a:rPr lang="en-IN" dirty="0" err="1" smtClean="0"/>
              <a:t>dysbiosis</a:t>
            </a:r>
            <a:r>
              <a:rPr lang="en-IN" dirty="0" smtClean="0"/>
              <a:t> in adults and children 14+ years old. </a:t>
            </a:r>
          </a:p>
          <a:p>
            <a:pPr>
              <a:buFont typeface="Wingdings" pitchFamily="2" charset="2"/>
              <a:buChar char="v"/>
            </a:pPr>
            <a:r>
              <a:rPr lang="en-IN" dirty="0" smtClean="0"/>
              <a:t>The “leaky bowel” syndrome – increased </a:t>
            </a:r>
          </a:p>
          <a:p>
            <a:r>
              <a:rPr lang="en-IN" dirty="0" smtClean="0"/>
              <a:t>permeability of the intestinal epithelial barrier.</a:t>
            </a:r>
          </a:p>
          <a:p>
            <a:pPr>
              <a:buFont typeface="Wingdings" pitchFamily="2" charset="2"/>
              <a:buChar char="v"/>
            </a:pPr>
            <a:r>
              <a:rPr lang="en-IN" dirty="0" smtClean="0"/>
              <a:t>Immune correction.</a:t>
            </a:r>
          </a:p>
          <a:p>
            <a:endParaRPr lang="en-US" dirty="0"/>
          </a:p>
        </p:txBody>
      </p:sp>
      <p:pic>
        <p:nvPicPr>
          <p:cNvPr id="5" name="Picture 4" descr="PANBIOLAC.jpg"/>
          <p:cNvPicPr>
            <a:picLocks noChangeAspect="1"/>
          </p:cNvPicPr>
          <p:nvPr/>
        </p:nvPicPr>
        <p:blipFill>
          <a:blip r:embed="rId2"/>
          <a:stretch>
            <a:fillRect/>
          </a:stretch>
        </p:blipFill>
        <p:spPr>
          <a:xfrm>
            <a:off x="5429256" y="4335036"/>
            <a:ext cx="3500462" cy="2679444"/>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0042"/>
            <a:ext cx="9144000" cy="1143000"/>
          </a:xfrm>
        </p:spPr>
        <p:txBody>
          <a:bodyPr>
            <a:normAutofit/>
          </a:bodyPr>
          <a:lstStyle/>
          <a:p>
            <a:r>
              <a:rPr lang="en-US" sz="3600" b="1" dirty="0" smtClean="0"/>
              <a:t>M FORMULA - PROSTATITIS PREVENTION</a:t>
            </a:r>
            <a:endParaRPr lang="en-US" sz="3600" b="1" dirty="0"/>
          </a:p>
        </p:txBody>
      </p:sp>
      <p:sp>
        <p:nvSpPr>
          <p:cNvPr id="3" name="Content Placeholder 2"/>
          <p:cNvSpPr>
            <a:spLocks noGrp="1"/>
          </p:cNvSpPr>
          <p:nvPr>
            <p:ph idx="1"/>
          </p:nvPr>
        </p:nvSpPr>
        <p:spPr>
          <a:xfrm>
            <a:off x="0" y="1600200"/>
            <a:ext cx="9144000" cy="4525963"/>
          </a:xfrm>
        </p:spPr>
        <p:txBody>
          <a:bodyPr>
            <a:normAutofit/>
          </a:bodyPr>
          <a:lstStyle/>
          <a:p>
            <a:pPr>
              <a:buNone/>
            </a:pPr>
            <a:r>
              <a:rPr lang="en-IN" sz="1800" dirty="0" smtClean="0"/>
              <a:t>      The complex «M FORMULA» has an anti-inflammatory effect, prevents the development and progression of prostate adenoma, help to restores cellular structures of glandular tissue, improves potency, increases libido, improves immunity and the overall performance of the male body.</a:t>
            </a:r>
          </a:p>
          <a:p>
            <a:r>
              <a:rPr lang="en-IN" sz="1800" dirty="0" smtClean="0"/>
              <a:t>Support for reproductive health of men (number, sperm motility)</a:t>
            </a:r>
          </a:p>
          <a:p>
            <a:r>
              <a:rPr lang="en-IN" sz="1800" dirty="0" smtClean="0"/>
              <a:t>Help in normalization of hormonal background of the man</a:t>
            </a:r>
          </a:p>
          <a:p>
            <a:r>
              <a:rPr lang="en-IN" sz="1800" dirty="0" smtClean="0"/>
              <a:t>Prophylaxis and help in comprehensive therapy of prostatitis</a:t>
            </a:r>
          </a:p>
          <a:p>
            <a:r>
              <a:rPr lang="en-IN" sz="1800" dirty="0" smtClean="0"/>
              <a:t>Prophylaxis and help in comprehensive therapy of benign prostatic hyperplasia (adenoma)</a:t>
            </a:r>
          </a:p>
          <a:p>
            <a:r>
              <a:rPr lang="en-IN" sz="1800" dirty="0" smtClean="0"/>
              <a:t>Prophylaxis of prostate cancer.</a:t>
            </a:r>
          </a:p>
          <a:p>
            <a:pPr>
              <a:buNone/>
            </a:pPr>
            <a:endParaRPr lang="en-US" sz="1800" dirty="0"/>
          </a:p>
        </p:txBody>
      </p:sp>
      <p:pic>
        <p:nvPicPr>
          <p:cNvPr id="4" name="Picture 3" descr="M FORMULA.jpg"/>
          <p:cNvPicPr>
            <a:picLocks noChangeAspect="1"/>
          </p:cNvPicPr>
          <p:nvPr/>
        </p:nvPicPr>
        <p:blipFill>
          <a:blip r:embed="rId2"/>
          <a:stretch>
            <a:fillRect/>
          </a:stretch>
        </p:blipFill>
        <p:spPr>
          <a:xfrm>
            <a:off x="5643570" y="4046873"/>
            <a:ext cx="3500430" cy="2743065"/>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sport.jpg"/>
          <p:cNvPicPr>
            <a:picLocks noChangeAspect="1"/>
          </p:cNvPicPr>
          <p:nvPr/>
        </p:nvPicPr>
        <p:blipFill>
          <a:blip r:embed="rId2" cstate="print"/>
          <a:stretch>
            <a:fillRect/>
          </a:stretch>
        </p:blipFill>
        <p:spPr>
          <a:xfrm>
            <a:off x="0" y="0"/>
            <a:ext cx="9144000" cy="6858000"/>
          </a:xfrm>
          <a:prstGeom prst="rect">
            <a:avLst/>
          </a:prstGeom>
        </p:spPr>
      </p:pic>
      <p:sp>
        <p:nvSpPr>
          <p:cNvPr id="3" name="Содержимое 2"/>
          <p:cNvSpPr>
            <a:spLocks noGrp="1"/>
          </p:cNvSpPr>
          <p:nvPr>
            <p:ph idx="1"/>
          </p:nvPr>
        </p:nvSpPr>
        <p:spPr>
          <a:xfrm>
            <a:off x="2267744" y="3933056"/>
            <a:ext cx="4701208" cy="608931"/>
          </a:xfrm>
        </p:spPr>
        <p:txBody>
          <a:bodyPr/>
          <a:lstStyle/>
          <a:p>
            <a:pPr>
              <a:buNone/>
            </a:pPr>
            <a:r>
              <a:rPr lang="en-HK" i="1" dirty="0" smtClean="0">
                <a:solidFill>
                  <a:srgbClr val="00B050"/>
                </a:solidFill>
                <a:latin typeface="Arial" pitchFamily="34" charset="0"/>
                <a:cs typeface="Arial" pitchFamily="34" charset="0"/>
              </a:rPr>
              <a:t>Thank you for attention</a:t>
            </a:r>
          </a:p>
          <a:p>
            <a:pPr>
              <a:buNone/>
            </a:pPr>
            <a:endParaRPr lang="ru-RU" dirty="0">
              <a:solidFill>
                <a:srgbClr val="00B050"/>
              </a:solidFill>
              <a:latin typeface="Arial" pitchFamily="34" charset="0"/>
              <a:cs typeface="Arial" pitchFamily="34" charset="0"/>
            </a:endParaRPr>
          </a:p>
        </p:txBody>
      </p:sp>
      <p:pic>
        <p:nvPicPr>
          <p:cNvPr id="6" name="Picture 5" descr="AL—logo.png"/>
          <p:cNvPicPr>
            <a:picLocks noChangeAspect="1"/>
          </p:cNvPicPr>
          <p:nvPr/>
        </p:nvPicPr>
        <p:blipFill>
          <a:blip r:embed="rId3"/>
          <a:stretch>
            <a:fillRect/>
          </a:stretch>
        </p:blipFill>
        <p:spPr>
          <a:xfrm>
            <a:off x="2214546" y="2571744"/>
            <a:ext cx="4357718" cy="1253624"/>
          </a:xfrm>
          <a:prstGeom prst="rect">
            <a:avLst/>
          </a:prstGeom>
        </p:spPr>
      </p:pic>
      <p:sp>
        <p:nvSpPr>
          <p:cNvPr id="5" name="TextBox 4"/>
          <p:cNvSpPr txBox="1"/>
          <p:nvPr/>
        </p:nvSpPr>
        <p:spPr>
          <a:xfrm>
            <a:off x="500002" y="5929330"/>
            <a:ext cx="8643998" cy="6463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IN" dirty="0" smtClean="0"/>
              <a:t>Note:-These products are not intended to diagnose, treat, cure or prevent any disease.</a:t>
            </a:r>
          </a:p>
          <a:p>
            <a:pPr algn="ctr"/>
            <a:r>
              <a:rPr lang="en-IN" dirty="0" smtClean="0"/>
              <a:t>NOT FOR MEDICINAL USE </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аккредитации.png"/>
          <p:cNvPicPr>
            <a:picLocks noChangeAspect="1"/>
          </p:cNvPicPr>
          <p:nvPr/>
        </p:nvPicPr>
        <p:blipFill>
          <a:blip r:embed="rId2" cstate="print"/>
          <a:stretch>
            <a:fillRect/>
          </a:stretch>
        </p:blipFill>
        <p:spPr>
          <a:xfrm>
            <a:off x="4926764" y="692696"/>
            <a:ext cx="4217236" cy="5256584"/>
          </a:xfrm>
          <a:prstGeom prst="rect">
            <a:avLst/>
          </a:prstGeom>
        </p:spPr>
      </p:pic>
      <p:sp>
        <p:nvSpPr>
          <p:cNvPr id="5" name="Прямоугольник 4"/>
          <p:cNvSpPr/>
          <p:nvPr/>
        </p:nvSpPr>
        <p:spPr>
          <a:xfrm>
            <a:off x="467544" y="1196752"/>
            <a:ext cx="5345694" cy="543739"/>
          </a:xfrm>
          <a:prstGeom prst="rect">
            <a:avLst/>
          </a:prstGeom>
        </p:spPr>
        <p:txBody>
          <a:bodyPr wrap="none">
            <a:spAutoFit/>
          </a:bodyPr>
          <a:lstStyle/>
          <a:p>
            <a:r>
              <a:rPr lang="en-US" sz="4400" b="1" baseline="30000" dirty="0" smtClean="0"/>
              <a:t>QUALITY MANAGEMENT SYSTEM</a:t>
            </a:r>
          </a:p>
        </p:txBody>
      </p:sp>
      <p:sp>
        <p:nvSpPr>
          <p:cNvPr id="6" name="Прямоугольник 5"/>
          <p:cNvSpPr/>
          <p:nvPr/>
        </p:nvSpPr>
        <p:spPr>
          <a:xfrm>
            <a:off x="467544" y="1628800"/>
            <a:ext cx="4572000" cy="923330"/>
          </a:xfrm>
          <a:prstGeom prst="rect">
            <a:avLst/>
          </a:prstGeom>
        </p:spPr>
        <p:txBody>
          <a:bodyPr>
            <a:spAutoFit/>
          </a:bodyPr>
          <a:lstStyle/>
          <a:p>
            <a:r>
              <a:rPr lang="en-US" b="1" baseline="30000" dirty="0" smtClean="0"/>
              <a:t>CERTIFICATION OF THE COMPANY</a:t>
            </a:r>
          </a:p>
          <a:p>
            <a:r>
              <a:rPr lang="en-US" baseline="30000" dirty="0" smtClean="0"/>
              <a:t>Artlife was one of the first companies certified for compliance with international standards, such as ISO 9001, ISO 22 000, and GMP.</a:t>
            </a:r>
          </a:p>
          <a:p>
            <a:r>
              <a:rPr lang="en-US" baseline="30000" dirty="0" smtClean="0"/>
              <a:t>In 2011, the Company obtained the international Halal certificate.</a:t>
            </a:r>
            <a:endParaRPr lang="ru-RU" dirty="0"/>
          </a:p>
        </p:txBody>
      </p:sp>
      <p:sp>
        <p:nvSpPr>
          <p:cNvPr id="7" name="Прямоугольник 6"/>
          <p:cNvSpPr/>
          <p:nvPr/>
        </p:nvSpPr>
        <p:spPr>
          <a:xfrm>
            <a:off x="467544" y="2564904"/>
            <a:ext cx="4572000" cy="461665"/>
          </a:xfrm>
          <a:prstGeom prst="rect">
            <a:avLst/>
          </a:prstGeom>
        </p:spPr>
        <p:txBody>
          <a:bodyPr>
            <a:spAutoFit/>
          </a:bodyPr>
          <a:lstStyle/>
          <a:p>
            <a:r>
              <a:rPr lang="en-US" i="1" baseline="30000" dirty="0" smtClean="0"/>
              <a:t>4,650 m2 of qualified clean rooms are fitted on the basis of the GMP requirements.</a:t>
            </a:r>
          </a:p>
        </p:txBody>
      </p:sp>
      <p:sp>
        <p:nvSpPr>
          <p:cNvPr id="8" name="Прямоугольник 7"/>
          <p:cNvSpPr/>
          <p:nvPr/>
        </p:nvSpPr>
        <p:spPr>
          <a:xfrm>
            <a:off x="467544" y="3068960"/>
            <a:ext cx="4604522" cy="2862322"/>
          </a:xfrm>
          <a:prstGeom prst="rect">
            <a:avLst/>
          </a:prstGeom>
        </p:spPr>
        <p:txBody>
          <a:bodyPr wrap="square">
            <a:spAutoFit/>
          </a:bodyPr>
          <a:lstStyle/>
          <a:p>
            <a:r>
              <a:rPr lang="en-US" b="1" baseline="30000" dirty="0" smtClean="0"/>
              <a:t>ACCREDITATION OF LABORATORIES</a:t>
            </a:r>
          </a:p>
          <a:p>
            <a:r>
              <a:rPr lang="en-US" baseline="30000" dirty="0" smtClean="0"/>
              <a:t>The Testing Laboratory of the Quality Control Department is accredited in the National Accreditation System of the Russian Federation.</a:t>
            </a:r>
          </a:p>
          <a:p>
            <a:r>
              <a:rPr lang="en-US" baseline="30000" dirty="0" smtClean="0"/>
              <a:t>Physicochemical and Microbiological Laboratories are responsible for quality and safety control at all stages of the product life cycle, starting from selection and control of incoming raw materials.</a:t>
            </a:r>
          </a:p>
          <a:p>
            <a:r>
              <a:rPr lang="en-US" baseline="30000" dirty="0" smtClean="0"/>
              <a:t>●</a:t>
            </a:r>
            <a:r>
              <a:rPr lang="ru-RU" baseline="30000" dirty="0" smtClean="0"/>
              <a:t> </a:t>
            </a:r>
            <a:r>
              <a:rPr lang="en-US" baseline="30000" dirty="0" smtClean="0"/>
              <a:t>A well-balanced unique base for analyzing biologically active substances: atomic absorption spectrometer, infrared spectrometer, liquid and gas chromatographs, and other devices</a:t>
            </a:r>
          </a:p>
          <a:p>
            <a:r>
              <a:rPr lang="en-US" baseline="30000" dirty="0" smtClean="0"/>
              <a:t>●</a:t>
            </a:r>
            <a:r>
              <a:rPr lang="ru-RU" dirty="0" smtClean="0"/>
              <a:t> </a:t>
            </a:r>
            <a:r>
              <a:rPr lang="en-US" baseline="30000" dirty="0" smtClean="0"/>
              <a:t>The laboratory is accredited for more than 1,000 indicators</a:t>
            </a:r>
          </a:p>
          <a:p>
            <a:r>
              <a:rPr lang="en-US" baseline="30000" dirty="0" smtClean="0"/>
              <a:t>●</a:t>
            </a:r>
            <a:r>
              <a:rPr lang="en-US" dirty="0" smtClean="0"/>
              <a:t> </a:t>
            </a:r>
            <a:r>
              <a:rPr lang="en-US" sz="1600" dirty="0" smtClean="0"/>
              <a:t>All Product licensed and passed by FSSAI Norms.</a:t>
            </a:r>
            <a:endParaRPr lang="en-US" sz="1600" baseline="30000" dirty="0" smtClean="0"/>
          </a:p>
          <a:p>
            <a:endParaRPr lang="en-US" baseline="30000" dirty="0" smtClean="0"/>
          </a:p>
          <a:p>
            <a:endParaRPr lang="en-US" baseline="30000" dirty="0" smtClean="0"/>
          </a:p>
          <a:p>
            <a:endParaRPr lang="en-US" baseline="30000" dirty="0" smtClean="0"/>
          </a:p>
        </p:txBody>
      </p:sp>
      <p:sp>
        <p:nvSpPr>
          <p:cNvPr id="9" name="Прямоугольник 8"/>
          <p:cNvSpPr/>
          <p:nvPr/>
        </p:nvSpPr>
        <p:spPr>
          <a:xfrm>
            <a:off x="467544" y="5661248"/>
            <a:ext cx="3312368" cy="738664"/>
          </a:xfrm>
          <a:prstGeom prst="rect">
            <a:avLst/>
          </a:prstGeom>
        </p:spPr>
        <p:txBody>
          <a:bodyPr wrap="square">
            <a:spAutoFit/>
          </a:bodyPr>
          <a:lstStyle/>
          <a:p>
            <a:r>
              <a:rPr lang="en-US" i="1" baseline="30000" dirty="0" smtClean="0"/>
              <a:t>More than 1,300 types of raw materials are used in production</a:t>
            </a:r>
          </a:p>
          <a:p>
            <a:r>
              <a:rPr lang="en-US" i="1" baseline="30000" dirty="0" smtClean="0"/>
              <a:t>All raw materials are checked for purity</a:t>
            </a:r>
            <a:endParaRPr lang="ru-RU" dirty="0"/>
          </a:p>
        </p:txBody>
      </p:sp>
      <p:pic>
        <p:nvPicPr>
          <p:cNvPr id="12" name="Picture 11" descr="brand clym.png"/>
          <p:cNvPicPr>
            <a:picLocks noChangeAspect="1"/>
          </p:cNvPicPr>
          <p:nvPr/>
        </p:nvPicPr>
        <p:blipFill>
          <a:blip r:embed="rId3" cstate="print"/>
          <a:stretch>
            <a:fillRect/>
          </a:stretch>
        </p:blipFill>
        <p:spPr>
          <a:xfrm>
            <a:off x="8715191" y="0"/>
            <a:ext cx="428809" cy="428809"/>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map.png"/>
          <p:cNvPicPr>
            <a:picLocks noChangeAspect="1"/>
          </p:cNvPicPr>
          <p:nvPr/>
        </p:nvPicPr>
        <p:blipFill>
          <a:blip r:embed="rId2" cstate="print"/>
          <a:stretch>
            <a:fillRect/>
          </a:stretch>
        </p:blipFill>
        <p:spPr>
          <a:xfrm>
            <a:off x="3614120" y="1340768"/>
            <a:ext cx="5529880" cy="4896544"/>
          </a:xfrm>
          <a:prstGeom prst="rect">
            <a:avLst/>
          </a:prstGeom>
        </p:spPr>
      </p:pic>
      <p:sp>
        <p:nvSpPr>
          <p:cNvPr id="5" name="Прямоугольник 4"/>
          <p:cNvSpPr/>
          <p:nvPr/>
        </p:nvSpPr>
        <p:spPr>
          <a:xfrm>
            <a:off x="467544" y="1268760"/>
            <a:ext cx="3528392" cy="913070"/>
          </a:xfrm>
          <a:prstGeom prst="rect">
            <a:avLst/>
          </a:prstGeom>
        </p:spPr>
        <p:txBody>
          <a:bodyPr wrap="square">
            <a:spAutoFit/>
          </a:bodyPr>
          <a:lstStyle/>
          <a:p>
            <a:r>
              <a:rPr lang="en-US" sz="4000" baseline="30000" dirty="0" smtClean="0">
                <a:solidFill>
                  <a:srgbClr val="FF0000"/>
                </a:solidFill>
                <a:latin typeface="+mj-lt"/>
                <a:cs typeface="Arial" pitchFamily="34" charset="0"/>
              </a:rPr>
              <a:t>GEOGRAPHY</a:t>
            </a:r>
            <a:r>
              <a:rPr lang="ru-RU" sz="4000" baseline="30000" dirty="0" smtClean="0">
                <a:solidFill>
                  <a:srgbClr val="FF0000"/>
                </a:solidFill>
                <a:latin typeface="+mj-lt"/>
                <a:cs typeface="Arial" pitchFamily="34" charset="0"/>
              </a:rPr>
              <a:t/>
            </a:r>
            <a:br>
              <a:rPr lang="ru-RU" sz="4000" baseline="30000" dirty="0" smtClean="0">
                <a:solidFill>
                  <a:srgbClr val="FF0000"/>
                </a:solidFill>
                <a:latin typeface="+mj-lt"/>
                <a:cs typeface="Arial" pitchFamily="34" charset="0"/>
              </a:rPr>
            </a:br>
            <a:r>
              <a:rPr lang="en-US" sz="4000" baseline="30000" dirty="0" smtClean="0">
                <a:solidFill>
                  <a:srgbClr val="FF0000"/>
                </a:solidFill>
                <a:latin typeface="+mj-lt"/>
                <a:cs typeface="Arial" pitchFamily="34" charset="0"/>
              </a:rPr>
              <a:t>OF PARTNERSHIPS</a:t>
            </a:r>
          </a:p>
        </p:txBody>
      </p:sp>
      <p:sp>
        <p:nvSpPr>
          <p:cNvPr id="6" name="Прямоугольник 5"/>
          <p:cNvSpPr/>
          <p:nvPr/>
        </p:nvSpPr>
        <p:spPr>
          <a:xfrm>
            <a:off x="467544" y="2204864"/>
            <a:ext cx="3168352" cy="3046988"/>
          </a:xfrm>
          <a:prstGeom prst="rect">
            <a:avLst/>
          </a:prstGeom>
        </p:spPr>
        <p:txBody>
          <a:bodyPr wrap="square">
            <a:spAutoFit/>
          </a:bodyPr>
          <a:lstStyle/>
          <a:p>
            <a:r>
              <a:rPr lang="en-US" sz="2400" baseline="30000" dirty="0" smtClean="0"/>
              <a:t> </a:t>
            </a:r>
            <a:r>
              <a:rPr lang="en-US" sz="2400" b="1" baseline="30000" dirty="0" smtClean="0"/>
              <a:t>ARTLIFE TODAY</a:t>
            </a:r>
          </a:p>
          <a:p>
            <a:pPr>
              <a:tabLst>
                <a:tab pos="216000" algn="l"/>
              </a:tabLst>
            </a:pPr>
            <a:r>
              <a:rPr lang="en-US" sz="2400" baseline="30000" dirty="0" smtClean="0"/>
              <a:t>—	 service centers in more than</a:t>
            </a:r>
            <a:br>
              <a:rPr lang="en-US" sz="2400" baseline="30000" dirty="0" smtClean="0"/>
            </a:br>
            <a:r>
              <a:rPr lang="en-US" sz="2400" baseline="30000" dirty="0" smtClean="0"/>
              <a:t>	400  cities of Russia.</a:t>
            </a:r>
          </a:p>
          <a:p>
            <a:pPr>
              <a:tabLst>
                <a:tab pos="216000" algn="l"/>
              </a:tabLst>
            </a:pPr>
            <a:r>
              <a:rPr lang="en-US" sz="2400" baseline="30000" dirty="0" smtClean="0"/>
              <a:t>—	 offices in more than 25 countries</a:t>
            </a:r>
            <a:br>
              <a:rPr lang="en-US" sz="2400" baseline="30000" dirty="0" smtClean="0"/>
            </a:br>
            <a:r>
              <a:rPr lang="en-US" sz="2400" baseline="30000" dirty="0" smtClean="0"/>
              <a:t> around the world;</a:t>
            </a:r>
          </a:p>
          <a:p>
            <a:pPr>
              <a:tabLst>
                <a:tab pos="216000" algn="l"/>
              </a:tabLst>
            </a:pPr>
            <a:r>
              <a:rPr lang="en-US" sz="2400" baseline="30000" dirty="0" smtClean="0"/>
              <a:t>—</a:t>
            </a:r>
            <a:r>
              <a:rPr lang="ru-RU" sz="2400" baseline="30000" dirty="0" smtClean="0"/>
              <a:t>	</a:t>
            </a:r>
            <a:r>
              <a:rPr lang="en-US" sz="2400" baseline="30000" dirty="0" smtClean="0"/>
              <a:t>official certification of products</a:t>
            </a:r>
            <a:br>
              <a:rPr lang="en-US" sz="2400" baseline="30000" dirty="0" smtClean="0"/>
            </a:br>
            <a:r>
              <a:rPr lang="en-US" sz="2400" baseline="30000" dirty="0" smtClean="0"/>
              <a:t> in all countries of presence.</a:t>
            </a:r>
          </a:p>
          <a:p>
            <a:endParaRPr lang="ru-RU" sz="2400" baseline="30000" dirty="0" smtClean="0"/>
          </a:p>
          <a:p>
            <a:pPr>
              <a:tabLst>
                <a:tab pos="216000" algn="l"/>
              </a:tabLst>
            </a:pPr>
            <a:r>
              <a:rPr lang="en-US" sz="2400" baseline="30000" dirty="0" smtClean="0"/>
              <a:t>•	Every year it opens more than </a:t>
            </a:r>
            <a:r>
              <a:rPr lang="ru-RU" sz="2400" baseline="30000" dirty="0" smtClean="0"/>
              <a:t/>
            </a:r>
            <a:br>
              <a:rPr lang="ru-RU" sz="2400" baseline="30000" dirty="0" smtClean="0"/>
            </a:br>
            <a:r>
              <a:rPr lang="en-US" sz="2400" baseline="30000" dirty="0" smtClean="0"/>
              <a:t>20 dealerships in Russia.</a:t>
            </a:r>
          </a:p>
          <a:p>
            <a:pPr>
              <a:tabLst>
                <a:tab pos="216000" algn="l"/>
              </a:tabLst>
            </a:pPr>
            <a:r>
              <a:rPr lang="en-US" sz="2400" baseline="30000" dirty="0" smtClean="0"/>
              <a:t>•	Every fifth Russian family knows Artlife products.</a:t>
            </a:r>
            <a:endParaRPr lang="ru-RU" sz="2400" baseline="30000" dirty="0" smtClean="0"/>
          </a:p>
        </p:txBody>
      </p:sp>
      <p:pic>
        <p:nvPicPr>
          <p:cNvPr id="8" name="Picture 7" descr="brand clym.png"/>
          <p:cNvPicPr>
            <a:picLocks noChangeAspect="1"/>
          </p:cNvPicPr>
          <p:nvPr/>
        </p:nvPicPr>
        <p:blipFill>
          <a:blip r:embed="rId3" cstate="print"/>
          <a:stretch>
            <a:fillRect/>
          </a:stretch>
        </p:blipFill>
        <p:spPr>
          <a:xfrm>
            <a:off x="8715191" y="0"/>
            <a:ext cx="428809" cy="428809"/>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кругленный прямоугольник 7"/>
          <p:cNvSpPr/>
          <p:nvPr/>
        </p:nvSpPr>
        <p:spPr>
          <a:xfrm>
            <a:off x="7110536" y="2204864"/>
            <a:ext cx="1133872" cy="1224136"/>
          </a:xfrm>
          <a:prstGeom prst="roundRect">
            <a:avLst/>
          </a:prstGeom>
          <a:solidFill>
            <a:schemeClr val="bg1"/>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9" name="Скругленный прямоугольник 8"/>
          <p:cNvSpPr/>
          <p:nvPr/>
        </p:nvSpPr>
        <p:spPr>
          <a:xfrm>
            <a:off x="4067944" y="2204864"/>
            <a:ext cx="1133872" cy="1224136"/>
          </a:xfrm>
          <a:prstGeom prst="roundRect">
            <a:avLst/>
          </a:prstGeom>
          <a:solidFill>
            <a:schemeClr val="bg1"/>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10" name="Скругленный прямоугольник 9"/>
          <p:cNvSpPr/>
          <p:nvPr/>
        </p:nvSpPr>
        <p:spPr>
          <a:xfrm>
            <a:off x="1115616" y="2204864"/>
            <a:ext cx="1133872" cy="1224136"/>
          </a:xfrm>
          <a:prstGeom prst="roundRect">
            <a:avLst/>
          </a:prstGeom>
          <a:solidFill>
            <a:schemeClr val="bg1"/>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pic>
        <p:nvPicPr>
          <p:cNvPr id="15" name="Picture 2"/>
          <p:cNvPicPr>
            <a:picLocks noChangeAspect="1" noChangeArrowheads="1"/>
          </p:cNvPicPr>
          <p:nvPr/>
        </p:nvPicPr>
        <p:blipFill>
          <a:blip r:embed="rId2" cstate="print"/>
          <a:srcRect/>
          <a:stretch>
            <a:fillRect/>
          </a:stretch>
        </p:blipFill>
        <p:spPr bwMode="auto">
          <a:xfrm>
            <a:off x="1187624" y="2351707"/>
            <a:ext cx="945090" cy="933276"/>
          </a:xfrm>
          <a:prstGeom prst="rect">
            <a:avLst/>
          </a:prstGeom>
          <a:noFill/>
          <a:ln w="9525">
            <a:noFill/>
            <a:miter lim="800000"/>
            <a:headEnd/>
            <a:tailEnd/>
          </a:ln>
        </p:spPr>
      </p:pic>
      <p:pic>
        <p:nvPicPr>
          <p:cNvPr id="16" name="Picture 3"/>
          <p:cNvPicPr>
            <a:picLocks noChangeAspect="1" noChangeArrowheads="1"/>
          </p:cNvPicPr>
          <p:nvPr/>
        </p:nvPicPr>
        <p:blipFill>
          <a:blip r:embed="rId3" cstate="print"/>
          <a:srcRect/>
          <a:stretch>
            <a:fillRect/>
          </a:stretch>
        </p:blipFill>
        <p:spPr bwMode="auto">
          <a:xfrm>
            <a:off x="4193704" y="2348880"/>
            <a:ext cx="905806" cy="905806"/>
          </a:xfrm>
          <a:prstGeom prst="rect">
            <a:avLst/>
          </a:prstGeom>
          <a:noFill/>
          <a:ln w="9525">
            <a:noFill/>
            <a:miter lim="800000"/>
            <a:headEnd/>
            <a:tailEnd/>
          </a:ln>
        </p:spPr>
      </p:pic>
      <p:sp>
        <p:nvSpPr>
          <p:cNvPr id="18" name="Прямоугольник 17"/>
          <p:cNvSpPr/>
          <p:nvPr/>
        </p:nvSpPr>
        <p:spPr>
          <a:xfrm>
            <a:off x="1030356" y="3563724"/>
            <a:ext cx="1446102" cy="369332"/>
          </a:xfrm>
          <a:prstGeom prst="rect">
            <a:avLst/>
          </a:prstGeom>
        </p:spPr>
        <p:txBody>
          <a:bodyPr wrap="none">
            <a:spAutoFit/>
          </a:bodyPr>
          <a:lstStyle/>
          <a:p>
            <a:pPr>
              <a:defRPr/>
            </a:pPr>
            <a:r>
              <a:rPr lang="en-US" b="1" dirty="0" smtClean="0"/>
              <a:t>Formulations</a:t>
            </a:r>
            <a:endParaRPr lang="ru-RU" b="1" dirty="0" smtClean="0"/>
          </a:p>
        </p:txBody>
      </p:sp>
      <p:sp>
        <p:nvSpPr>
          <p:cNvPr id="19" name="Прямоугольник 18"/>
          <p:cNvSpPr/>
          <p:nvPr/>
        </p:nvSpPr>
        <p:spPr>
          <a:xfrm>
            <a:off x="323528" y="4000996"/>
            <a:ext cx="2736304" cy="2062103"/>
          </a:xfrm>
          <a:prstGeom prst="rect">
            <a:avLst/>
          </a:prstGeom>
        </p:spPr>
        <p:txBody>
          <a:bodyPr wrap="square">
            <a:spAutoFit/>
          </a:bodyPr>
          <a:lstStyle/>
          <a:p>
            <a:pPr>
              <a:buFont typeface="Wingdings" pitchFamily="2" charset="2"/>
              <a:buChar char="Ø"/>
              <a:defRPr/>
            </a:pPr>
            <a:r>
              <a:rPr lang="ru-RU" sz="1600" dirty="0" smtClean="0"/>
              <a:t> </a:t>
            </a:r>
            <a:r>
              <a:rPr lang="en-US" sz="1600" dirty="0" smtClean="0"/>
              <a:t>Contains the elements in optimal quantities and suitable for optional digestion</a:t>
            </a:r>
            <a:r>
              <a:rPr lang="ru-RU" sz="1600" dirty="0" smtClean="0"/>
              <a:t>. </a:t>
            </a:r>
          </a:p>
          <a:p>
            <a:pPr>
              <a:buFont typeface="Wingdings" pitchFamily="2" charset="2"/>
              <a:buChar char="Ø"/>
              <a:defRPr/>
            </a:pPr>
            <a:r>
              <a:rPr lang="ru-RU" sz="1600" dirty="0" smtClean="0"/>
              <a:t> </a:t>
            </a:r>
            <a:r>
              <a:rPr lang="en-US" sz="1600" dirty="0" smtClean="0"/>
              <a:t>Preference is given to nutrients of plant origin. </a:t>
            </a:r>
            <a:endParaRPr lang="ru-RU" sz="1600" dirty="0" smtClean="0"/>
          </a:p>
          <a:p>
            <a:pPr>
              <a:buFont typeface="Wingdings" pitchFamily="2" charset="2"/>
              <a:buChar char="Ø"/>
              <a:defRPr/>
            </a:pPr>
            <a:r>
              <a:rPr lang="ru-RU" sz="1600" dirty="0" smtClean="0"/>
              <a:t> </a:t>
            </a:r>
            <a:r>
              <a:rPr lang="en-US" sz="1600" dirty="0" smtClean="0"/>
              <a:t>Is taken into account the needs of Indian population for macro- and micronutrients.  </a:t>
            </a:r>
            <a:endParaRPr lang="ru-RU" sz="1600" dirty="0" smtClean="0"/>
          </a:p>
        </p:txBody>
      </p:sp>
      <p:sp>
        <p:nvSpPr>
          <p:cNvPr id="20" name="TextBox 19"/>
          <p:cNvSpPr txBox="1"/>
          <p:nvPr/>
        </p:nvSpPr>
        <p:spPr>
          <a:xfrm>
            <a:off x="323528" y="980728"/>
            <a:ext cx="8784976" cy="585417"/>
          </a:xfrm>
          <a:prstGeom prst="rect">
            <a:avLst/>
          </a:prstGeom>
          <a:noFill/>
        </p:spPr>
        <p:txBody>
          <a:bodyPr wrap="square" rtlCol="0">
            <a:spAutoFit/>
          </a:bodyPr>
          <a:lstStyle/>
          <a:p>
            <a:pPr algn="ctr">
              <a:lnSpc>
                <a:spcPts val="4000"/>
              </a:lnSpc>
            </a:pPr>
            <a:r>
              <a:rPr lang="en-US" sz="3200" b="1" dirty="0" smtClean="0">
                <a:solidFill>
                  <a:srgbClr val="00B050"/>
                </a:solidFill>
                <a:latin typeface="+mj-lt"/>
                <a:cs typeface="Arial" pitchFamily="34" charset="0"/>
              </a:rPr>
              <a:t>ADVANTAGES OF ARTLIFE’S BIOCOMPLEXES</a:t>
            </a:r>
            <a:endParaRPr lang="ru-RU" sz="3200" b="1" dirty="0">
              <a:solidFill>
                <a:srgbClr val="00B050"/>
              </a:solidFill>
              <a:latin typeface="+mj-lt"/>
              <a:cs typeface="Arial" pitchFamily="34" charset="0"/>
            </a:endParaRPr>
          </a:p>
        </p:txBody>
      </p:sp>
      <p:sp>
        <p:nvSpPr>
          <p:cNvPr id="21" name="Прямоугольник 20"/>
          <p:cNvSpPr/>
          <p:nvPr/>
        </p:nvSpPr>
        <p:spPr>
          <a:xfrm>
            <a:off x="3829372" y="3563724"/>
            <a:ext cx="1411861" cy="369332"/>
          </a:xfrm>
          <a:prstGeom prst="rect">
            <a:avLst/>
          </a:prstGeom>
        </p:spPr>
        <p:txBody>
          <a:bodyPr wrap="none">
            <a:spAutoFit/>
          </a:bodyPr>
          <a:lstStyle/>
          <a:p>
            <a:pPr>
              <a:defRPr/>
            </a:pPr>
            <a:r>
              <a:rPr lang="en-US" b="1" dirty="0" smtClean="0"/>
              <a:t>Technologies</a:t>
            </a:r>
            <a:endParaRPr lang="ru-RU" b="1" dirty="0" smtClean="0"/>
          </a:p>
        </p:txBody>
      </p:sp>
      <p:sp>
        <p:nvSpPr>
          <p:cNvPr id="22" name="TextBox 21"/>
          <p:cNvSpPr txBox="1"/>
          <p:nvPr/>
        </p:nvSpPr>
        <p:spPr>
          <a:xfrm>
            <a:off x="3419872" y="3933056"/>
            <a:ext cx="2736304" cy="2339102"/>
          </a:xfrm>
          <a:prstGeom prst="rect">
            <a:avLst/>
          </a:prstGeom>
          <a:noFill/>
        </p:spPr>
        <p:txBody>
          <a:bodyPr wrap="square" rtlCol="0">
            <a:spAutoFit/>
          </a:bodyPr>
          <a:lstStyle/>
          <a:p>
            <a:pPr>
              <a:buFont typeface="Wingdings" pitchFamily="2" charset="2"/>
              <a:buChar char="Ø"/>
            </a:pPr>
            <a:r>
              <a:rPr lang="ru-RU" sz="1600" dirty="0" smtClean="0"/>
              <a:t> </a:t>
            </a:r>
            <a:r>
              <a:rPr lang="en-US" sz="1600" dirty="0" smtClean="0"/>
              <a:t>All of the mixtures required for food supplements are manufacturing in Russia, all of the equipments comply with high world standards. </a:t>
            </a:r>
            <a:endParaRPr lang="ru-RU" sz="1600" dirty="0" smtClean="0"/>
          </a:p>
          <a:p>
            <a:pPr>
              <a:buFont typeface="Wingdings" pitchFamily="2" charset="2"/>
              <a:buChar char="Ø"/>
            </a:pPr>
            <a:r>
              <a:rPr lang="ru-RU" sz="1600" dirty="0" smtClean="0"/>
              <a:t> </a:t>
            </a:r>
            <a:r>
              <a:rPr lang="en-US" sz="1600" dirty="0" smtClean="0"/>
              <a:t>Every stage of production in India will be controlled by Russian experts. </a:t>
            </a:r>
            <a:endParaRPr lang="ru-RU" sz="1600" dirty="0" smtClean="0"/>
          </a:p>
          <a:p>
            <a:endParaRPr lang="ru-RU" dirty="0"/>
          </a:p>
        </p:txBody>
      </p:sp>
      <p:sp>
        <p:nvSpPr>
          <p:cNvPr id="23" name="TextBox 22"/>
          <p:cNvSpPr txBox="1"/>
          <p:nvPr/>
        </p:nvSpPr>
        <p:spPr>
          <a:xfrm>
            <a:off x="7092280" y="2492896"/>
            <a:ext cx="1152128" cy="646331"/>
          </a:xfrm>
          <a:prstGeom prst="rect">
            <a:avLst/>
          </a:prstGeom>
          <a:noFill/>
        </p:spPr>
        <p:txBody>
          <a:bodyPr wrap="square" rtlCol="0">
            <a:spAutoFit/>
          </a:bodyPr>
          <a:lstStyle/>
          <a:p>
            <a:r>
              <a:rPr lang="en-US" sz="3600" b="1" dirty="0" smtClean="0">
                <a:solidFill>
                  <a:srgbClr val="00B050"/>
                </a:solidFill>
              </a:rPr>
              <a:t>GMP</a:t>
            </a:r>
            <a:endParaRPr lang="ru-RU" sz="3600" b="1" dirty="0">
              <a:solidFill>
                <a:srgbClr val="00B050"/>
              </a:solidFill>
            </a:endParaRPr>
          </a:p>
        </p:txBody>
      </p:sp>
      <p:sp>
        <p:nvSpPr>
          <p:cNvPr id="24" name="Прямоугольник 23"/>
          <p:cNvSpPr/>
          <p:nvPr/>
        </p:nvSpPr>
        <p:spPr>
          <a:xfrm>
            <a:off x="6438026" y="3563724"/>
            <a:ext cx="1869807" cy="369332"/>
          </a:xfrm>
          <a:prstGeom prst="rect">
            <a:avLst/>
          </a:prstGeom>
        </p:spPr>
        <p:txBody>
          <a:bodyPr wrap="none">
            <a:spAutoFit/>
          </a:bodyPr>
          <a:lstStyle/>
          <a:p>
            <a:pPr>
              <a:defRPr/>
            </a:pPr>
            <a:r>
              <a:rPr lang="en-US" b="1" dirty="0" smtClean="0"/>
              <a:t>Quality standards</a:t>
            </a:r>
            <a:endParaRPr lang="ru-RU" b="1" dirty="0" smtClean="0"/>
          </a:p>
        </p:txBody>
      </p:sp>
      <p:sp>
        <p:nvSpPr>
          <p:cNvPr id="25" name="Прямоугольник 24"/>
          <p:cNvSpPr/>
          <p:nvPr/>
        </p:nvSpPr>
        <p:spPr>
          <a:xfrm>
            <a:off x="6372200" y="4000996"/>
            <a:ext cx="2520280" cy="2308324"/>
          </a:xfrm>
          <a:prstGeom prst="rect">
            <a:avLst/>
          </a:prstGeom>
        </p:spPr>
        <p:txBody>
          <a:bodyPr wrap="square">
            <a:spAutoFit/>
          </a:bodyPr>
          <a:lstStyle/>
          <a:p>
            <a:pPr>
              <a:buFont typeface="Wingdings" pitchFamily="2" charset="2"/>
              <a:buChar char="Ø"/>
            </a:pPr>
            <a:r>
              <a:rPr lang="en-US" sz="1600" dirty="0" smtClean="0"/>
              <a:t> Artlife company has a pharmaceutical license and manufactures products as per GMP standards. </a:t>
            </a:r>
          </a:p>
          <a:p>
            <a:pPr>
              <a:buFont typeface="Wingdings" pitchFamily="2" charset="2"/>
              <a:buChar char="Ø"/>
            </a:pPr>
            <a:r>
              <a:rPr lang="en-US" sz="1600" dirty="0" smtClean="0"/>
              <a:t> composition and formulation of all of the supplements complies with the requirements of Indian Regulations. </a:t>
            </a:r>
            <a:endParaRPr lang="ru-RU" sz="1600" dirty="0" smtClean="0"/>
          </a:p>
        </p:txBody>
      </p:sp>
      <p:pic>
        <p:nvPicPr>
          <p:cNvPr id="26" name="Picture 25" descr="brand clym.png"/>
          <p:cNvPicPr>
            <a:picLocks noChangeAspect="1"/>
          </p:cNvPicPr>
          <p:nvPr/>
        </p:nvPicPr>
        <p:blipFill>
          <a:blip r:embed="rId4" cstate="print"/>
          <a:stretch>
            <a:fillRect/>
          </a:stretch>
        </p:blipFill>
        <p:spPr>
          <a:xfrm>
            <a:off x="8715191" y="0"/>
            <a:ext cx="428809" cy="428809"/>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2"/>
          <p:cNvSpPr txBox="1">
            <a:spLocks/>
          </p:cNvSpPr>
          <p:nvPr/>
        </p:nvSpPr>
        <p:spPr>
          <a:xfrm>
            <a:off x="745232" y="1124744"/>
            <a:ext cx="7571184" cy="1180727"/>
          </a:xfrm>
          <a:prstGeom prst="rect">
            <a:avLst/>
          </a:prstGeom>
        </p:spPr>
        <p:txBody>
          <a:bodyPr vert="horz" lIns="91440" tIns="45720" rIns="91440" bIns="45720" rtlCol="0">
            <a:normAutofit lnSpcReduction="10000"/>
          </a:bodyPr>
          <a:lstStyle/>
          <a:p>
            <a:pPr marL="342900" lvl="0" indent="-342900" algn="ctr">
              <a:spcBef>
                <a:spcPct val="20000"/>
              </a:spcBef>
              <a:defRPr/>
            </a:pPr>
            <a:r>
              <a:rPr lang="en-US" sz="2400" dirty="0" smtClean="0"/>
              <a:t>The product range of the Artlife company let you select useful products and individual programs for yourself and your loved ones</a:t>
            </a:r>
            <a:endParaRPr kumimoji="0" lang="ru-RU" sz="2400" b="0" u="none" strike="noStrike" kern="1200" cap="none" spc="0" normalizeH="0" baseline="0" noProof="0" dirty="0">
              <a:ln>
                <a:noFill/>
              </a:ln>
              <a:solidFill>
                <a:schemeClr val="tx1"/>
              </a:solidFill>
              <a:effectLst/>
              <a:uLnTx/>
              <a:uFillTx/>
              <a:latin typeface="+mn-lt"/>
              <a:ea typeface="+mn-ea"/>
              <a:cs typeface="+mn-cs"/>
            </a:endParaRPr>
          </a:p>
        </p:txBody>
      </p:sp>
      <p:sp>
        <p:nvSpPr>
          <p:cNvPr id="11" name="TextBox 10"/>
          <p:cNvSpPr txBox="1"/>
          <p:nvPr/>
        </p:nvSpPr>
        <p:spPr>
          <a:xfrm>
            <a:off x="6012160" y="4509120"/>
            <a:ext cx="2520280" cy="646331"/>
          </a:xfrm>
          <a:prstGeom prst="rect">
            <a:avLst/>
          </a:prstGeom>
          <a:noFill/>
        </p:spPr>
        <p:txBody>
          <a:bodyPr wrap="square" rtlCol="0">
            <a:spAutoFit/>
          </a:bodyPr>
          <a:lstStyle/>
          <a:p>
            <a:pPr algn="ctr"/>
            <a:r>
              <a:rPr lang="en-US" dirty="0" smtClean="0"/>
              <a:t>To prevent common diseases</a:t>
            </a:r>
            <a:endParaRPr lang="ru-RU" dirty="0"/>
          </a:p>
        </p:txBody>
      </p:sp>
      <p:sp>
        <p:nvSpPr>
          <p:cNvPr id="12" name="TextBox 11"/>
          <p:cNvSpPr txBox="1"/>
          <p:nvPr/>
        </p:nvSpPr>
        <p:spPr>
          <a:xfrm>
            <a:off x="3275856" y="4437112"/>
            <a:ext cx="2520280" cy="1477328"/>
          </a:xfrm>
          <a:prstGeom prst="rect">
            <a:avLst/>
          </a:prstGeom>
          <a:noFill/>
        </p:spPr>
        <p:txBody>
          <a:bodyPr wrap="square" rtlCol="0">
            <a:spAutoFit/>
          </a:bodyPr>
          <a:lstStyle/>
          <a:p>
            <a:pPr algn="ctr"/>
            <a:r>
              <a:rPr lang="en-US" dirty="0" smtClean="0"/>
              <a:t>To increase body's defenses  and provide high resistance to negative and adverse environmental factors</a:t>
            </a:r>
            <a:endParaRPr lang="ru-RU" dirty="0"/>
          </a:p>
        </p:txBody>
      </p:sp>
      <p:sp>
        <p:nvSpPr>
          <p:cNvPr id="13" name="TextBox 12"/>
          <p:cNvSpPr txBox="1"/>
          <p:nvPr/>
        </p:nvSpPr>
        <p:spPr>
          <a:xfrm>
            <a:off x="395536" y="4460919"/>
            <a:ext cx="2520280" cy="1200329"/>
          </a:xfrm>
          <a:prstGeom prst="rect">
            <a:avLst/>
          </a:prstGeom>
          <a:noFill/>
        </p:spPr>
        <p:txBody>
          <a:bodyPr wrap="square" rtlCol="0">
            <a:spAutoFit/>
          </a:bodyPr>
          <a:lstStyle/>
          <a:p>
            <a:pPr algn="ctr"/>
            <a:r>
              <a:rPr lang="en-US" dirty="0" smtClean="0"/>
              <a:t>To normalize the state of nutrition, control your weight and help you to look beautiful</a:t>
            </a:r>
            <a:endParaRPr lang="ru-RU" dirty="0"/>
          </a:p>
        </p:txBody>
      </p:sp>
      <p:pic>
        <p:nvPicPr>
          <p:cNvPr id="15" name="Рисунок 1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83568" y="2420888"/>
            <a:ext cx="7848872" cy="1785881"/>
          </a:xfrm>
          <a:prstGeom prst="rect">
            <a:avLst/>
          </a:prstGeom>
          <a:effectLst>
            <a:outerShdw blurRad="50800" dist="38100" dir="5400000" algn="t" rotWithShape="0">
              <a:prstClr val="black">
                <a:alpha val="40000"/>
              </a:prstClr>
            </a:outerShdw>
          </a:effectLst>
        </p:spPr>
      </p:pic>
      <p:pic>
        <p:nvPicPr>
          <p:cNvPr id="8" name="Picture 7" descr="brand clym.png"/>
          <p:cNvPicPr>
            <a:picLocks noChangeAspect="1"/>
          </p:cNvPicPr>
          <p:nvPr/>
        </p:nvPicPr>
        <p:blipFill>
          <a:blip r:embed="rId3" cstate="print"/>
          <a:stretch>
            <a:fillRect/>
          </a:stretch>
        </p:blipFill>
        <p:spPr>
          <a:xfrm>
            <a:off x="8715191" y="0"/>
            <a:ext cx="428809" cy="428809"/>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1340768"/>
            <a:ext cx="8219256" cy="4209331"/>
          </a:xfrm>
        </p:spPr>
        <p:txBody>
          <a:bodyPr>
            <a:normAutofit/>
          </a:bodyPr>
          <a:lstStyle/>
          <a:p>
            <a:pPr algn="ctr">
              <a:buNone/>
            </a:pPr>
            <a:r>
              <a:rPr lang="en-US" sz="2400" b="1" dirty="0" smtClean="0"/>
              <a:t>OLEOPRENS</a:t>
            </a:r>
          </a:p>
          <a:p>
            <a:pPr>
              <a:buNone/>
            </a:pPr>
            <a:r>
              <a:rPr lang="en-US" sz="2400" b="1" dirty="0" smtClean="0"/>
              <a:t>A new level of body protection</a:t>
            </a:r>
          </a:p>
          <a:p>
            <a:r>
              <a:rPr lang="en-US" sz="2400" dirty="0" smtClean="0"/>
              <a:t>Natural bio complex based on unique </a:t>
            </a:r>
            <a:r>
              <a:rPr lang="en-US" sz="2400" dirty="0" err="1" smtClean="0"/>
              <a:t>Abies</a:t>
            </a:r>
            <a:r>
              <a:rPr lang="en-US" sz="2400" dirty="0" smtClean="0"/>
              <a:t> </a:t>
            </a:r>
            <a:r>
              <a:rPr lang="en-US" sz="2400" dirty="0" err="1" smtClean="0"/>
              <a:t>spectabilis</a:t>
            </a:r>
            <a:r>
              <a:rPr lang="en-US" sz="2400" dirty="0" smtClean="0"/>
              <a:t> leaves micro powder.</a:t>
            </a:r>
          </a:p>
          <a:p>
            <a:r>
              <a:rPr lang="en-US" sz="2400" dirty="0" smtClean="0"/>
              <a:t>Improve regeneration processes</a:t>
            </a:r>
          </a:p>
          <a:p>
            <a:r>
              <a:rPr lang="en-US" sz="2400" dirty="0" smtClean="0"/>
              <a:t>Provide aimed action (heart, liver, nervous system)</a:t>
            </a:r>
          </a:p>
          <a:p>
            <a:r>
              <a:rPr lang="en-US" sz="2400" dirty="0" smtClean="0"/>
              <a:t>Effective and safe with continuous intake</a:t>
            </a:r>
          </a:p>
          <a:p>
            <a:endParaRPr lang="ru-RU" dirty="0"/>
          </a:p>
        </p:txBody>
      </p:sp>
      <p:pic>
        <p:nvPicPr>
          <p:cNvPr id="34818" name="Picture 2" descr="http://rus-health.info/images/original/wallpapers_16100.jpg"/>
          <p:cNvPicPr>
            <a:picLocks noChangeAspect="1" noChangeArrowheads="1"/>
          </p:cNvPicPr>
          <p:nvPr/>
        </p:nvPicPr>
        <p:blipFill>
          <a:blip r:embed="rId2" cstate="print"/>
          <a:srcRect t="56453" r="6250" b="16360"/>
          <a:stretch>
            <a:fillRect/>
          </a:stretch>
        </p:blipFill>
        <p:spPr bwMode="auto">
          <a:xfrm>
            <a:off x="0" y="4869160"/>
            <a:ext cx="9144000" cy="1988840"/>
          </a:xfrm>
          <a:prstGeom prst="rect">
            <a:avLst/>
          </a:prstGeom>
          <a:noFill/>
        </p:spPr>
      </p:pic>
      <p:pic>
        <p:nvPicPr>
          <p:cNvPr id="4" name="Picture 3" descr="brand clym.png"/>
          <p:cNvPicPr>
            <a:picLocks noChangeAspect="1"/>
          </p:cNvPicPr>
          <p:nvPr/>
        </p:nvPicPr>
        <p:blipFill>
          <a:blip r:embed="rId3" cstate="print"/>
          <a:stretch>
            <a:fillRect/>
          </a:stretch>
        </p:blipFill>
        <p:spPr>
          <a:xfrm>
            <a:off x="8715191" y="0"/>
            <a:ext cx="428809" cy="428809"/>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6928</TotalTime>
  <Words>3034</Words>
  <Application>Microsoft Office PowerPoint</Application>
  <PresentationFormat>On-screen Show (4:3)</PresentationFormat>
  <Paragraphs>293</Paragraphs>
  <Slides>43</Slides>
  <Notes>2</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Тема Office</vt:lpstr>
      <vt:lpstr>Slide 1</vt:lpstr>
      <vt:lpstr>Health is like a Mountain Top, which everybody Must conquer by himself</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BURDOK-C (NORMALIZATION OF ALL KIND OF METABOLIC PROCESSES)</vt:lpstr>
      <vt:lpstr>MULTIMEGIN  -  THIS COMPLEX HAS A GENERAL HEALTH IMPROVING EFFECT (FOR CHILDREN AND ADULTS)  </vt:lpstr>
      <vt:lpstr>A PROBIOTIC COMPLEX FOR THE NORMALIZATION OF DIGESTION </vt:lpstr>
      <vt:lpstr>M FORMULA - PROSTATITIS PREVENTION</vt:lpstr>
      <vt:lpstr>Slide 43</vt:lpstr>
    </vt:vector>
  </TitlesOfParts>
  <Company>Артлайф</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Шушпанова Анна</dc:creator>
  <cp:lastModifiedBy>Artlife Counter</cp:lastModifiedBy>
  <cp:revision>590</cp:revision>
  <dcterms:created xsi:type="dcterms:W3CDTF">2017-09-27T09:02:42Z</dcterms:created>
  <dcterms:modified xsi:type="dcterms:W3CDTF">2021-05-18T12:35:51Z</dcterms:modified>
</cp:coreProperties>
</file>