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16"/>
  </p:notesMasterIdLst>
  <p:sldIdLst>
    <p:sldId id="428" r:id="rId2"/>
    <p:sldId id="256" r:id="rId3"/>
    <p:sldId id="264" r:id="rId4"/>
    <p:sldId id="265" r:id="rId5"/>
    <p:sldId id="266" r:id="rId6"/>
    <p:sldId id="267" r:id="rId7"/>
    <p:sldId id="257" r:id="rId8"/>
    <p:sldId id="258" r:id="rId9"/>
    <p:sldId id="396" r:id="rId10"/>
    <p:sldId id="395" r:id="rId11"/>
    <p:sldId id="283" r:id="rId12"/>
    <p:sldId id="278" r:id="rId13"/>
    <p:sldId id="276" r:id="rId14"/>
    <p:sldId id="274" r:id="rId15"/>
    <p:sldId id="277" r:id="rId16"/>
    <p:sldId id="260" r:id="rId17"/>
    <p:sldId id="393" r:id="rId18"/>
    <p:sldId id="261" r:id="rId19"/>
    <p:sldId id="262" r:id="rId20"/>
    <p:sldId id="259" r:id="rId21"/>
    <p:sldId id="280" r:id="rId22"/>
    <p:sldId id="281" r:id="rId23"/>
    <p:sldId id="375" r:id="rId24"/>
    <p:sldId id="263" r:id="rId25"/>
    <p:sldId id="371" r:id="rId26"/>
    <p:sldId id="372" r:id="rId27"/>
    <p:sldId id="397" r:id="rId28"/>
    <p:sldId id="398" r:id="rId29"/>
    <p:sldId id="399" r:id="rId30"/>
    <p:sldId id="400" r:id="rId31"/>
    <p:sldId id="401" r:id="rId32"/>
    <p:sldId id="402" r:id="rId33"/>
    <p:sldId id="403" r:id="rId34"/>
    <p:sldId id="404" r:id="rId35"/>
    <p:sldId id="273" r:id="rId36"/>
    <p:sldId id="272" r:id="rId37"/>
    <p:sldId id="268" r:id="rId38"/>
    <p:sldId id="269" r:id="rId39"/>
    <p:sldId id="271" r:id="rId40"/>
    <p:sldId id="405" r:id="rId41"/>
    <p:sldId id="406" r:id="rId42"/>
    <p:sldId id="407" r:id="rId43"/>
    <p:sldId id="408" r:id="rId44"/>
    <p:sldId id="409" r:id="rId45"/>
    <p:sldId id="410" r:id="rId46"/>
    <p:sldId id="411" r:id="rId47"/>
    <p:sldId id="412" r:id="rId48"/>
    <p:sldId id="413" r:id="rId49"/>
    <p:sldId id="414" r:id="rId50"/>
    <p:sldId id="415" r:id="rId51"/>
    <p:sldId id="417" r:id="rId52"/>
    <p:sldId id="424" r:id="rId53"/>
    <p:sldId id="425" r:id="rId54"/>
    <p:sldId id="419" r:id="rId55"/>
    <p:sldId id="421" r:id="rId56"/>
    <p:sldId id="422" r:id="rId57"/>
    <p:sldId id="423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40" r:id="rId70"/>
    <p:sldId id="341" r:id="rId71"/>
    <p:sldId id="342" r:id="rId72"/>
    <p:sldId id="343" r:id="rId73"/>
    <p:sldId id="344" r:id="rId74"/>
    <p:sldId id="345" r:id="rId75"/>
    <p:sldId id="346" r:id="rId76"/>
    <p:sldId id="347" r:id="rId77"/>
    <p:sldId id="348" r:id="rId78"/>
    <p:sldId id="349" r:id="rId79"/>
    <p:sldId id="350" r:id="rId80"/>
    <p:sldId id="351" r:id="rId81"/>
    <p:sldId id="352" r:id="rId82"/>
    <p:sldId id="353" r:id="rId83"/>
    <p:sldId id="354" r:id="rId84"/>
    <p:sldId id="355" r:id="rId85"/>
    <p:sldId id="356" r:id="rId86"/>
    <p:sldId id="357" r:id="rId87"/>
    <p:sldId id="358" r:id="rId88"/>
    <p:sldId id="359" r:id="rId89"/>
    <p:sldId id="361" r:id="rId90"/>
    <p:sldId id="362" r:id="rId91"/>
    <p:sldId id="363" r:id="rId92"/>
    <p:sldId id="366" r:id="rId93"/>
    <p:sldId id="426" r:id="rId94"/>
    <p:sldId id="376" r:id="rId95"/>
    <p:sldId id="367" r:id="rId96"/>
    <p:sldId id="368" r:id="rId97"/>
    <p:sldId id="373" r:id="rId98"/>
    <p:sldId id="369" r:id="rId99"/>
    <p:sldId id="370" r:id="rId100"/>
    <p:sldId id="377" r:id="rId101"/>
    <p:sldId id="378" r:id="rId102"/>
    <p:sldId id="379" r:id="rId103"/>
    <p:sldId id="380" r:id="rId104"/>
    <p:sldId id="381" r:id="rId105"/>
    <p:sldId id="382" r:id="rId106"/>
    <p:sldId id="383" r:id="rId107"/>
    <p:sldId id="385" r:id="rId108"/>
    <p:sldId id="384" r:id="rId109"/>
    <p:sldId id="386" r:id="rId110"/>
    <p:sldId id="387" r:id="rId111"/>
    <p:sldId id="388" r:id="rId112"/>
    <p:sldId id="389" r:id="rId113"/>
    <p:sldId id="390" r:id="rId114"/>
    <p:sldId id="391" r:id="rId1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49C87-917E-4937-BE47-651131A78D4F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4189B-6F8E-4702-A25F-5695C43D1D9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52354-CF9D-4FCD-8B0A-63A2CF96400D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765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E6C84B-4A9B-4624-8A85-9C02D092DC74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29DEA-F5B0-46EB-A9DC-8F4EAD7F9ED9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10A11-FB71-44CD-91A1-6CC9183B7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15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29DEA-F5B0-46EB-A9DC-8F4EAD7F9ED9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10A11-FB71-44CD-91A1-6CC9183B7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802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29DEA-F5B0-46EB-A9DC-8F4EAD7F9ED9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10A11-FB71-44CD-91A1-6CC9183B7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595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354" y="228600"/>
            <a:ext cx="10687049" cy="914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181600" cy="4419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6197600" y="1600200"/>
            <a:ext cx="5181600" cy="4419600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2D347-5E03-47F6-BA5A-C4C635523710}" type="datetimeFigureOut">
              <a:rPr lang="ru-RU"/>
              <a:pPr>
                <a:defRPr/>
              </a:pPr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5C1B1-4A2A-4916-B99C-A4B51CB2E5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670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44476"/>
            <a:ext cx="11180233" cy="14319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17601" y="1905000"/>
            <a:ext cx="5236633" cy="4191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57434" y="1905000"/>
            <a:ext cx="5236633" cy="4191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E4046453-F717-428E-B104-CF9A2964CD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2D0B8873-92DF-4F9D-80E6-C5A7E0E31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7EE101FA-7C2F-444C-836E-437B8747D1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793F5-BC9A-4699-9CED-B1AECB0898BE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66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29DEA-F5B0-46EB-A9DC-8F4EAD7F9ED9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10A11-FB71-44CD-91A1-6CC9183B7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023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29DEA-F5B0-46EB-A9DC-8F4EAD7F9ED9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10A11-FB71-44CD-91A1-6CC9183B7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764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29DEA-F5B0-46EB-A9DC-8F4EAD7F9ED9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10A11-FB71-44CD-91A1-6CC9183B7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89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29DEA-F5B0-46EB-A9DC-8F4EAD7F9ED9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10A11-FB71-44CD-91A1-6CC9183B7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229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29DEA-F5B0-46EB-A9DC-8F4EAD7F9ED9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10A11-FB71-44CD-91A1-6CC9183B7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976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29DEA-F5B0-46EB-A9DC-8F4EAD7F9ED9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10A11-FB71-44CD-91A1-6CC9183B7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610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29DEA-F5B0-46EB-A9DC-8F4EAD7F9ED9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10A11-FB71-44CD-91A1-6CC9183B7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098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29DEA-F5B0-46EB-A9DC-8F4EAD7F9ED9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10A11-FB71-44CD-91A1-6CC9183B7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183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29DEA-F5B0-46EB-A9DC-8F4EAD7F9ED9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10A11-FB71-44CD-91A1-6CC9183B7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0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4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"/>
          <a:stretch/>
        </p:blipFill>
        <p:spPr>
          <a:xfrm>
            <a:off x="-149013" y="0"/>
            <a:ext cx="1234101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11" y="599349"/>
            <a:ext cx="2048457" cy="4032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92094" y="2339095"/>
            <a:ext cx="7828759" cy="29237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ПЕРВОСТЕПЕННЫЕ</a:t>
            </a:r>
          </a:p>
          <a:p>
            <a:r>
              <a:rPr lang="ru-RU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ЗАДАЧИ АРТЛАЙФ</a:t>
            </a:r>
            <a:endParaRPr lang="ru-RU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2672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9342598" cy="984142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Репликация вирусной РНК и белков оболочки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662192"/>
            <a:ext cx="9342598" cy="2406111"/>
          </a:xfrm>
        </p:spPr>
        <p:txBody>
          <a:bodyPr>
            <a:normAutofit/>
          </a:bodyPr>
          <a:lstStyle/>
          <a:p>
            <a:r>
              <a:rPr lang="ru-RU" dirty="0" smtClean="0"/>
              <a:t>- </a:t>
            </a:r>
            <a:r>
              <a:rPr lang="ru-RU" sz="2400" dirty="0" smtClean="0"/>
              <a:t>Вирус подчиняет себе системы клетки хозяина</a:t>
            </a:r>
          </a:p>
          <a:p>
            <a:pPr marL="285750" indent="-285750">
              <a:buFontTx/>
              <a:buChar char="-"/>
            </a:pPr>
            <a:r>
              <a:rPr lang="ru-RU" sz="2400" dirty="0" smtClean="0"/>
              <a:t>Клетка синтезирует РНК-коды вируса и белки оболочки</a:t>
            </a:r>
          </a:p>
          <a:p>
            <a:pPr marL="285750" indent="-285750">
              <a:buFontTx/>
              <a:buChar char="-"/>
            </a:pPr>
            <a:r>
              <a:rPr lang="ru-RU" sz="2400" dirty="0" smtClean="0"/>
              <a:t>Вирус разрушает клетку</a:t>
            </a:r>
          </a:p>
          <a:p>
            <a:pPr marL="285750" indent="-285750">
              <a:buFontTx/>
              <a:buChar char="-"/>
            </a:pPr>
            <a:r>
              <a:rPr lang="ru-RU" sz="2400" dirty="0" smtClean="0"/>
              <a:t>Из </a:t>
            </a:r>
            <a:r>
              <a:rPr lang="ru-RU" sz="2400" dirty="0"/>
              <a:t>1 клетки хозяина высвобождается от 1000 до 100000 новых вирусных частиц</a:t>
            </a:r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976690" y="3959816"/>
            <a:ext cx="9342598" cy="2154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Иммунная система хозяина реагирует на антигены и инициирует иммунный ответ.</a:t>
            </a:r>
          </a:p>
          <a:p>
            <a:r>
              <a:rPr lang="ru-RU" sz="2000" dirty="0" smtClean="0"/>
              <a:t>Иммунный</a:t>
            </a:r>
            <a:r>
              <a:rPr lang="ru-RU" sz="2000" dirty="0"/>
              <a:t> ответ — это сложная многокомпонентная, кооперативная реакция иммунной системы организма, индуцированная антигеном, уже распознанным как чужеродный, и направленная на его элиминацию</a:t>
            </a:r>
            <a:r>
              <a:rPr lang="ru-RU" sz="2000" dirty="0" smtClean="0"/>
              <a:t>.</a:t>
            </a:r>
          </a:p>
          <a:p>
            <a:r>
              <a:rPr lang="ru-RU" sz="2000" b="1" dirty="0"/>
              <a:t>COVID–19 может вызывать у некоторых </a:t>
            </a:r>
            <a:r>
              <a:rPr lang="ru-RU" sz="2000" b="1" dirty="0" smtClean="0"/>
              <a:t>заболевших </a:t>
            </a:r>
            <a:r>
              <a:rPr lang="ru-RU" sz="2000" b="1" dirty="0" err="1" smtClean="0"/>
              <a:t>гиперактивацию</a:t>
            </a:r>
            <a:r>
              <a:rPr lang="ru-RU" sz="2000" b="1" dirty="0" smtClean="0"/>
              <a:t> иммунной системы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09362200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3047FF-BB35-4421-9485-73A6F2048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Крем для груди «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Младокомфорт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71DA51-4F8D-4761-9772-E9338B60E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Новая разработка «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Артлайф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для ухода за областью груди, увеличения упругости кожи, предотвращения появления растяжек, уменьшения болезненных ощущений в области груди, а также для профилактики мастопатии</a:t>
            </a:r>
          </a:p>
          <a:p>
            <a:pPr marL="0" indent="0" algn="ctr">
              <a:buNone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7FDED3-60EA-484E-BF35-42C398925F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24" y="3615022"/>
            <a:ext cx="4000501" cy="266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0439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07B851-47AF-424A-BAA0-192E7B51B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635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Крем для груди «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Младокомфорт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1B8844F8-6441-43E9-979F-B8889B208C7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971800" y="1066801"/>
          <a:ext cx="5619751" cy="4906302"/>
        </p:xfrm>
        <a:graphic>
          <a:graphicData uri="http://schemas.openxmlformats.org/drawingml/2006/table">
            <a:tbl>
              <a:tblPr firstRow="1" firstCol="1" bandRow="1"/>
              <a:tblGrid>
                <a:gridCol w="346091">
                  <a:extLst>
                    <a:ext uri="{9D8B030D-6E8A-4147-A177-3AD203B41FA5}">
                      <a16:colId xmlns:a16="http://schemas.microsoft.com/office/drawing/2014/main" val="3489854613"/>
                    </a:ext>
                  </a:extLst>
                </a:gridCol>
                <a:gridCol w="3727866">
                  <a:extLst>
                    <a:ext uri="{9D8B030D-6E8A-4147-A177-3AD203B41FA5}">
                      <a16:colId xmlns:a16="http://schemas.microsoft.com/office/drawing/2014/main" val="2121224488"/>
                    </a:ext>
                  </a:extLst>
                </a:gridCol>
                <a:gridCol w="1545794">
                  <a:extLst>
                    <a:ext uri="{9D8B030D-6E8A-4147-A177-3AD203B41FA5}">
                      <a16:colId xmlns:a16="http://schemas.microsoft.com/office/drawing/2014/main" val="124379069"/>
                    </a:ext>
                  </a:extLst>
                </a:gridCol>
              </a:tblGrid>
              <a:tr h="5416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№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Наименование компонентов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(торговые названия)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Массовая доля %</a:t>
                      </a:r>
                      <a:endParaRPr lang="ru-RU" sz="1400" b="1" kern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1746316"/>
                  </a:ext>
                </a:extLst>
              </a:tr>
              <a:tr h="3610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Копеечника чайного эк-т 5% </a:t>
                      </a: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пропиленгликолевый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20,00</a:t>
                      </a:r>
                      <a:endParaRPr lang="ru-RU" sz="1400" b="1" kern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0531268"/>
                  </a:ext>
                </a:extLst>
              </a:tr>
              <a:tr h="2632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AKSOLAGEN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placentum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liquid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5,00</a:t>
                      </a:r>
                      <a:endParaRPr lang="ru-RU" sz="1400" b="1" kern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7277238"/>
                  </a:ext>
                </a:extLst>
              </a:tr>
              <a:tr h="2012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Жожоба масло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1,00</a:t>
                      </a:r>
                      <a:endParaRPr lang="ru-RU" sz="1400" b="1" kern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773608"/>
                  </a:ext>
                </a:extLst>
              </a:tr>
              <a:tr h="2012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Примулы вечерней масло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1,00</a:t>
                      </a:r>
                      <a:endParaRPr lang="ru-RU" sz="1400" b="1" kern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864235"/>
                  </a:ext>
                </a:extLst>
              </a:tr>
              <a:tr h="2012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Молочай Палласа экстракт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0,50</a:t>
                      </a:r>
                      <a:endParaRPr lang="ru-RU" sz="1400" b="1" kern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753494"/>
                  </a:ext>
                </a:extLst>
              </a:tr>
              <a:tr h="2012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Дикого ямса экстракт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0,50</a:t>
                      </a:r>
                      <a:endParaRPr lang="ru-RU" sz="1400" b="1" kern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774559"/>
                  </a:ext>
                </a:extLst>
              </a:tr>
              <a:tr h="2012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Донника экстракт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0,50</a:t>
                      </a:r>
                      <a:endParaRPr lang="ru-RU" sz="1400" b="1" kern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3288245"/>
                  </a:ext>
                </a:extLst>
              </a:tr>
              <a:tr h="2012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Якорцев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экстракт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0,50</a:t>
                      </a:r>
                      <a:endParaRPr lang="ru-RU" sz="1400" b="1" kern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1717775"/>
                  </a:ext>
                </a:extLst>
              </a:tr>
              <a:tr h="2012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Малины экстракт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0,30</a:t>
                      </a:r>
                      <a:endParaRPr lang="ru-RU" sz="1400" b="1" kern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312680"/>
                  </a:ext>
                </a:extLst>
              </a:tr>
              <a:tr h="2012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Эврикомы длиннолистной экстракт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0,10</a:t>
                      </a:r>
                      <a:endParaRPr lang="ru-RU" sz="1400" b="1" kern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9535218"/>
                  </a:ext>
                </a:extLst>
              </a:tr>
              <a:tr h="2596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Гиалуроновая кислота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0,10</a:t>
                      </a:r>
                      <a:endParaRPr lang="ru-RU" sz="1400" b="1" kern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3273615"/>
                  </a:ext>
                </a:extLst>
              </a:tr>
              <a:tr h="167674">
                <a:tc grid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Наполнитель</a:t>
                      </a:r>
                      <a:endParaRPr lang="ru-RU" sz="1000" b="1" kern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832113"/>
                  </a:ext>
                </a:extLst>
              </a:tr>
              <a:tr h="1676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Вода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000" b="1" kern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090640"/>
                  </a:ext>
                </a:extLst>
              </a:tr>
              <a:tr h="1676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Кродафос</a:t>
                      </a: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CES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000" b="1" kern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8649643"/>
                  </a:ext>
                </a:extLst>
              </a:tr>
              <a:tr h="1676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Кродамол 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W-SS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000" b="1" kern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2296857"/>
                  </a:ext>
                </a:extLst>
              </a:tr>
              <a:tr h="2221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Кутина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GMS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000" b="1" kern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0795601"/>
                  </a:ext>
                </a:extLst>
              </a:tr>
              <a:tr h="2452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DUB PO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000" b="1" kern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9058403"/>
                  </a:ext>
                </a:extLst>
              </a:tr>
              <a:tr h="1676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Эуксил К 900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000" b="1" kern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7015185"/>
                  </a:ext>
                </a:extLst>
              </a:tr>
              <a:tr h="2012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Отдушка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4800855"/>
                  </a:ext>
                </a:extLst>
              </a:tr>
              <a:tr h="2012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Триэтаноламин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7544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13362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A40DAC-517A-4A55-B11C-5728E96A6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</p:spPr>
        <p:txBody>
          <a:bodyPr>
            <a:norm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Крем для груди «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Младокомфорт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Состав.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15F434-AF0B-40C5-AC50-3565FD267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1100"/>
            <a:ext cx="10515600" cy="4995863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Крем «</a:t>
            </a:r>
            <a:r>
              <a:rPr lang="ru-RU" dirty="0" err="1"/>
              <a:t>Младокомфорт</a:t>
            </a:r>
            <a:r>
              <a:rPr lang="ru-RU" dirty="0"/>
              <a:t>» - уникальная эмульсия на основе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сбалансированного комплекса </a:t>
            </a:r>
            <a:r>
              <a:rPr lang="ru-RU" dirty="0"/>
              <a:t>жирных спиртов и фосфатных эфиров, обладающий </a:t>
            </a:r>
            <a:r>
              <a:rPr lang="ru-RU" dirty="0" err="1"/>
              <a:t>синергичным</a:t>
            </a:r>
            <a:r>
              <a:rPr lang="ru-RU" dirty="0"/>
              <a:t> </a:t>
            </a:r>
            <a:r>
              <a:rPr lang="ru-RU" dirty="0" err="1"/>
              <a:t>эмульгирующим</a:t>
            </a:r>
            <a:r>
              <a:rPr lang="ru-RU" dirty="0"/>
              <a:t> и кондиционирующим действием.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Arsolagen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placentum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liquid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/>
              <a:t>–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нативный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коллаген из глубоководного моллюска </a:t>
            </a:r>
            <a:r>
              <a:rPr lang="ru-RU" dirty="0"/>
              <a:t>– это совершенная биологическая система, первый в мире коллаген совместимый с кожей человека на 98% *. </a:t>
            </a:r>
            <a:r>
              <a:rPr lang="ru-RU" dirty="0" err="1"/>
              <a:t>Биомолекулы</a:t>
            </a:r>
            <a:r>
              <a:rPr lang="ru-RU" dirty="0"/>
              <a:t> </a:t>
            </a:r>
            <a:r>
              <a:rPr lang="ru-RU" dirty="0" err="1"/>
              <a:t>Arsolagen</a:t>
            </a:r>
            <a:r>
              <a:rPr lang="ru-RU" dirty="0"/>
              <a:t> способствуют синтезу собственного коллагена.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Растительные экстракты, входящие в состав крема (дикого ямса, молочая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Паласса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якорцев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стелящихся, донника лекарственного,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эврикомы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длиннолистной) </a:t>
            </a:r>
            <a:r>
              <a:rPr lang="ru-RU" dirty="0"/>
              <a:t>имеют уникальный и разнообразный химический состав, наиболее важные компоненты -  </a:t>
            </a:r>
            <a:r>
              <a:rPr lang="ru-RU" dirty="0" err="1"/>
              <a:t>протодиосцин</a:t>
            </a:r>
            <a:r>
              <a:rPr lang="ru-RU" dirty="0"/>
              <a:t>, </a:t>
            </a:r>
            <a:r>
              <a:rPr lang="ru-RU" dirty="0" err="1"/>
              <a:t>протограциллин</a:t>
            </a:r>
            <a:r>
              <a:rPr lang="ru-RU" dirty="0"/>
              <a:t>, </a:t>
            </a:r>
            <a:r>
              <a:rPr lang="ru-RU" dirty="0" err="1"/>
              <a:t>диосцин</a:t>
            </a:r>
            <a:r>
              <a:rPr lang="ru-RU" dirty="0"/>
              <a:t> и </a:t>
            </a:r>
            <a:r>
              <a:rPr lang="ru-RU" dirty="0" err="1"/>
              <a:t>диосгенин</a:t>
            </a:r>
            <a:r>
              <a:rPr lang="ru-RU" dirty="0"/>
              <a:t>. Они являются участниками множественных биохимических процессов, в том числе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регулируют гормональный синтез</a:t>
            </a:r>
            <a:r>
              <a:rPr lang="ru-RU" dirty="0"/>
              <a:t>. Благодаря природным фитоэстрогенам экстракты  повторяют эффект </a:t>
            </a:r>
            <a:r>
              <a:rPr lang="ru-RU" dirty="0" err="1"/>
              <a:t>эстрогеновых</a:t>
            </a:r>
            <a:r>
              <a:rPr lang="ru-RU" dirty="0"/>
              <a:t> гормонов , однако растительные аналоги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гормонов не оказывают никакого влияния на общий гормональный статус, то есть безопасны</a:t>
            </a:r>
            <a:r>
              <a:rPr lang="ru-RU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 </a:t>
            </a:r>
            <a:r>
              <a:rPr lang="ru-RU" b="1" dirty="0"/>
              <a:t>Масло примулы вечерней</a:t>
            </a:r>
            <a:r>
              <a:rPr lang="ru-RU" dirty="0"/>
              <a:t>  - жирно-кислотный состав масла примулы вечерней сходен с рыбьим жиром, продуктом животного происхождения. Вещество на 70–80% образовано линолевой кислотой. В составе до 14% содержится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гамма-линолевой кислоты</a:t>
            </a:r>
            <a:r>
              <a:rPr lang="ru-RU" dirty="0"/>
              <a:t>, которая не встречается в таком количестве в других растительных жирах. Масло примулы - превосходное средство для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питания и сохранения молодости и упругости кожи</a:t>
            </a:r>
            <a:r>
              <a:rPr lang="ru-RU" dirty="0"/>
              <a:t>, особенно в периоды гормональных изменений в организме женщины, например в период менструаций, беременности и климакса.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/>
              <a:t>Масло жожоба </a:t>
            </a:r>
            <a:r>
              <a:rPr lang="ru-RU" dirty="0"/>
              <a:t>уникальное по химическому составу масло, содержащее липиды, аминокислоты, витамины А и Е и минералы. Насыщенность масла жожоба витамином Е способствует стимуляции процесса регенерации клеток кожи, сохранению молодости кожи, высокая концентрация Витамина Е делает масло прекрасным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противовоспалительным и антиоксидантным средством.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Натуральные </a:t>
            </a:r>
            <a:r>
              <a:rPr lang="ru-RU" dirty="0" err="1"/>
              <a:t>эмоленты</a:t>
            </a:r>
            <a:r>
              <a:rPr lang="ru-RU" dirty="0"/>
              <a:t> крема смягчают кожу, создавая 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охлаждающий эффект. </a:t>
            </a:r>
          </a:p>
        </p:txBody>
      </p:sp>
    </p:spTree>
    <p:extLst>
      <p:ext uri="{BB962C8B-B14F-4D97-AF65-F5344CB8AC3E}">
        <p14:creationId xmlns:p14="http://schemas.microsoft.com/office/powerpoint/2010/main" val="393543195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4FDD6A-F247-4CA1-8D1A-E4AAD8411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9300"/>
          </a:xfrm>
        </p:spPr>
        <p:txBody>
          <a:bodyPr>
            <a:norm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Крем для груди «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Младокомфорт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1250C7-C05C-4A8D-828D-B59934DBD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Крем относится к группе негормональных средств и показан для профилактики и в составе комплексной терапии диффузной и узловой формы мастопатии для нормализации обменных процессов, снижения болезненных проявлений и предотвращения застоя жидкости в тканях. </a:t>
            </a:r>
          </a:p>
          <a:p>
            <a:pPr marL="0" indent="0">
              <a:buNone/>
            </a:pPr>
            <a:r>
              <a:rPr lang="ru-RU" dirty="0"/>
              <a:t>Регулярное применения крема «</a:t>
            </a:r>
            <a:r>
              <a:rPr lang="ru-RU" dirty="0" err="1"/>
              <a:t>Младокомфорт</a:t>
            </a:r>
            <a:r>
              <a:rPr lang="ru-RU" dirty="0"/>
              <a:t>» позволяет восстановить поврежденные ткани молочной железы, дополнительно стимулирует клеточный метаболизм, улучшая трофику тканей.</a:t>
            </a:r>
          </a:p>
          <a:p>
            <a:pPr marL="0" indent="0">
              <a:buNone/>
            </a:pPr>
            <a:r>
              <a:rPr lang="ru-RU" dirty="0"/>
              <a:t>Также крем используется для профилактики старения кожи.</a:t>
            </a:r>
          </a:p>
        </p:txBody>
      </p:sp>
    </p:spTree>
    <p:extLst>
      <p:ext uri="{BB962C8B-B14F-4D97-AF65-F5344CB8AC3E}">
        <p14:creationId xmlns:p14="http://schemas.microsoft.com/office/powerpoint/2010/main" val="299650415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1F5D3A-E256-4ED3-A8D3-6387CD82D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2024"/>
            <a:ext cx="10515600" cy="11886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Гедистен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(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Gedisten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Крем для наружного применения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FA23653-6F88-432C-A8B7-C00AF0BE1F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2325708"/>
              </p:ext>
            </p:extLst>
          </p:nvPr>
        </p:nvGraphicFramePr>
        <p:xfrm>
          <a:off x="2474257" y="2008094"/>
          <a:ext cx="6804213" cy="24555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1539">
                  <a:extLst>
                    <a:ext uri="{9D8B030D-6E8A-4147-A177-3AD203B41FA5}">
                      <a16:colId xmlns:a16="http://schemas.microsoft.com/office/drawing/2014/main" val="3885727932"/>
                    </a:ext>
                  </a:extLst>
                </a:gridCol>
                <a:gridCol w="4210107">
                  <a:extLst>
                    <a:ext uri="{9D8B030D-6E8A-4147-A177-3AD203B41FA5}">
                      <a16:colId xmlns:a16="http://schemas.microsoft.com/office/drawing/2014/main" val="805986995"/>
                    </a:ext>
                  </a:extLst>
                </a:gridCol>
                <a:gridCol w="1972567">
                  <a:extLst>
                    <a:ext uri="{9D8B030D-6E8A-4147-A177-3AD203B41FA5}">
                      <a16:colId xmlns:a16="http://schemas.microsoft.com/office/drawing/2014/main" val="3358402140"/>
                    </a:ext>
                  </a:extLst>
                </a:gridCol>
              </a:tblGrid>
              <a:tr h="7226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п/п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Наименование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компонентов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kern="0">
                          <a:effectLst/>
                        </a:rPr>
                        <a:t>(торговые названия)</a:t>
                      </a:r>
                      <a:endParaRPr lang="ru-RU" sz="1000" b="1" kern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 </a:t>
                      </a:r>
                      <a:endParaRPr lang="ru-RU" sz="1000" ker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kern="0">
                          <a:effectLst/>
                        </a:rPr>
                        <a:t>Массовая доля %</a:t>
                      </a:r>
                      <a:endParaRPr lang="ru-RU" sz="1000" b="1" kern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4857395"/>
                  </a:ext>
                </a:extLst>
              </a:tr>
              <a:tr h="3613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Копеечника чайного корней экстракт очищенный жидкий 5 %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</a:t>
                      </a:r>
                      <a:r>
                        <a:rPr lang="ru-RU" sz="1600" dirty="0">
                          <a:effectLst/>
                        </a:rPr>
                        <a:t>0,0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07717828"/>
                  </a:ext>
                </a:extLst>
              </a:tr>
              <a:tr h="24904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Наполнитель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093305"/>
                  </a:ext>
                </a:extLst>
              </a:tr>
              <a:tr h="249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Вода  очищенная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45,25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720590"/>
                  </a:ext>
                </a:extLst>
              </a:tr>
              <a:tr h="249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Дегикват</a:t>
                      </a:r>
                      <a:r>
                        <a:rPr lang="ru-RU" sz="1600" dirty="0">
                          <a:effectLst/>
                        </a:rPr>
                        <a:t> С 4046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</a:t>
                      </a:r>
                      <a:r>
                        <a:rPr lang="en-US" sz="1600" dirty="0">
                          <a:effectLst/>
                        </a:rPr>
                        <a:t>2</a:t>
                      </a:r>
                      <a:r>
                        <a:rPr lang="ru-RU" sz="1600" dirty="0">
                          <a:effectLst/>
                        </a:rPr>
                        <a:t>,0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43331373"/>
                  </a:ext>
                </a:extLst>
              </a:tr>
              <a:tr h="249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Глицерин очищенный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2,0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37623761"/>
                  </a:ext>
                </a:extLst>
              </a:tr>
              <a:tr h="249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Эуксил </a:t>
                      </a:r>
                      <a:r>
                        <a:rPr lang="en-US" sz="1600">
                          <a:effectLst/>
                        </a:rPr>
                        <a:t>PE </a:t>
                      </a:r>
                      <a:r>
                        <a:rPr lang="ru-RU" sz="1600">
                          <a:effectLst/>
                        </a:rPr>
                        <a:t>9010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0,75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75452445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A7D1AC3-608A-4AF3-BB51-6176FDDA37C7}"/>
              </a:ext>
            </a:extLst>
          </p:cNvPr>
          <p:cNvSpPr/>
          <p:nvPr/>
        </p:nvSpPr>
        <p:spPr>
          <a:xfrm>
            <a:off x="1290916" y="4732075"/>
            <a:ext cx="91708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 применения:</a:t>
            </a:r>
            <a:r>
              <a:rPr lang="ru-RU" dirty="0"/>
              <a:t> Нанести крем легкими массирующими движениями на болевую область. Не наносить на поврежденные участки кожи, избегать попадания на слизистые.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Противопоказания:</a:t>
            </a:r>
            <a:r>
              <a:rPr lang="ru-RU" dirty="0"/>
              <a:t> индивидуальная непереносимость компонентов.</a:t>
            </a:r>
          </a:p>
        </p:txBody>
      </p:sp>
    </p:spTree>
    <p:extLst>
      <p:ext uri="{BB962C8B-B14F-4D97-AF65-F5344CB8AC3E}">
        <p14:creationId xmlns:p14="http://schemas.microsoft.com/office/powerpoint/2010/main" val="266054527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6DCBF-DE5B-4234-B3E7-3B7DBE448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Крем «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Гедистен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Gedisten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)».  Особенности.</a:t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A155CA-EFA0-4A92-9FB9-139195592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483" y="1253331"/>
            <a:ext cx="10515600" cy="52395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Уникальный крем на основе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экстракта копеечника чайного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Hedysarum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theinum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Krasnob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dirty="0"/>
              <a:t> комплексно воздействует на область с болевыми ощущениями.</a:t>
            </a:r>
          </a:p>
          <a:p>
            <a:pPr marL="0" indent="0">
              <a:buNone/>
            </a:pPr>
            <a:r>
              <a:rPr lang="ru-RU" dirty="0"/>
              <a:t>Особенностью данного средства является использование нового запатентованного способа извлечения из растительного сырья низкомолекулярных веществ максимальной степени экстракции. </a:t>
            </a:r>
          </a:p>
          <a:p>
            <a:pPr marL="0" indent="0">
              <a:buNone/>
            </a:pPr>
            <a:r>
              <a:rPr lang="ru-RU" dirty="0"/>
              <a:t>Это позволяет увеличить его биологическую активность и эффективность. В силу специфики извлечения, активные компоненты крема проникают в глубокие слои кожи и максимально быстро начинают воздействовать сразу в двух направлениях: </a:t>
            </a:r>
          </a:p>
          <a:p>
            <a:pPr marL="514350" indent="-514350">
              <a:buAutoNum type="arabicPeriod"/>
            </a:pPr>
            <a:r>
              <a:rPr lang="ru-RU" dirty="0"/>
              <a:t>Способствуют снятию болезненных ощущений;</a:t>
            </a:r>
          </a:p>
          <a:p>
            <a:pPr marL="514350" indent="-514350">
              <a:buAutoNum type="arabicPeriod"/>
            </a:pPr>
            <a:r>
              <a:rPr lang="ru-RU" dirty="0"/>
              <a:t>Оказывают противовоспалительное действие.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956590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93DB82-A5F3-474C-86C1-610F89372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374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Исследование анальгетической активности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препаратов на основе экстракта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корней копеечника чайного (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Hedysarum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theinum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Krasnob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E87C0F-8A1E-42DA-BC41-B23203149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2222"/>
            <a:ext cx="10515600" cy="506968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 исследования:</a:t>
            </a:r>
          </a:p>
          <a:p>
            <a:pPr marL="0" indent="0">
              <a:buNone/>
            </a:pPr>
            <a:r>
              <a:rPr lang="ru-RU" dirty="0"/>
              <a:t>1) 0,5% Ht-005 в мазевой основе ланолин + глицерин;</a:t>
            </a:r>
          </a:p>
          <a:p>
            <a:pPr marL="0" indent="0">
              <a:buNone/>
            </a:pPr>
            <a:r>
              <a:rPr lang="ru-RU" dirty="0"/>
              <a:t>2) Крем «</a:t>
            </a:r>
            <a:r>
              <a:rPr lang="ru-RU" dirty="0" err="1"/>
              <a:t>Гедистен</a:t>
            </a:r>
            <a:r>
              <a:rPr lang="ru-RU" dirty="0"/>
              <a:t>» - ЛФ Ht-005 (</a:t>
            </a:r>
            <a:r>
              <a:rPr lang="ru-RU" dirty="0" err="1"/>
              <a:t>Артлайф</a:t>
            </a:r>
            <a:r>
              <a:rPr lang="ru-RU" dirty="0"/>
              <a:t>);</a:t>
            </a:r>
          </a:p>
          <a:p>
            <a:pPr marL="0" indent="0">
              <a:buNone/>
            </a:pPr>
            <a:r>
              <a:rPr lang="ru-RU" dirty="0"/>
              <a:t>3) образец сравнения – диклофенак-</a:t>
            </a:r>
            <a:r>
              <a:rPr lang="ru-RU" dirty="0" err="1"/>
              <a:t>аокс</a:t>
            </a:r>
            <a:r>
              <a:rPr lang="ru-RU" dirty="0"/>
              <a:t>, мазь 1%;</a:t>
            </a:r>
          </a:p>
          <a:p>
            <a:pPr marL="0" indent="0">
              <a:buNone/>
            </a:pPr>
            <a:r>
              <a:rPr lang="ru-RU" dirty="0"/>
              <a:t> и </a:t>
            </a:r>
            <a:r>
              <a:rPr lang="ru-RU" dirty="0" err="1"/>
              <a:t>фентанил</a:t>
            </a:r>
            <a:r>
              <a:rPr lang="ru-RU" dirty="0"/>
              <a:t> 0,0001% в </a:t>
            </a:r>
            <a:r>
              <a:rPr lang="ru-RU" dirty="0" err="1"/>
              <a:t>в</a:t>
            </a:r>
            <a:r>
              <a:rPr lang="ru-RU" dirty="0"/>
              <a:t> мазевой основе ланолин + глицерин.</a:t>
            </a:r>
          </a:p>
          <a:p>
            <a:pPr marL="0" indent="0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Методы:</a:t>
            </a:r>
          </a:p>
          <a:p>
            <a:pPr marL="514350" indent="-514350">
              <a:buAutoNum type="arabicPeriod"/>
            </a:pPr>
            <a:r>
              <a:rPr lang="ru-RU" dirty="0"/>
              <a:t>Тест горячей пластины (</a:t>
            </a:r>
            <a:r>
              <a:rPr lang="ru-RU" dirty="0" err="1"/>
              <a:t>hot</a:t>
            </a:r>
            <a:r>
              <a:rPr lang="ru-RU" dirty="0"/>
              <a:t> </a:t>
            </a:r>
            <a:r>
              <a:rPr lang="ru-RU" dirty="0" err="1"/>
              <a:t>plate</a:t>
            </a:r>
            <a:r>
              <a:rPr lang="ru-RU" dirty="0"/>
              <a:t>);</a:t>
            </a:r>
          </a:p>
          <a:p>
            <a:pPr marL="514350" indent="-514350">
              <a:buAutoNum type="arabicPeriod"/>
            </a:pPr>
            <a:r>
              <a:rPr lang="ru-RU" dirty="0"/>
              <a:t>Тест механического раздражения основания хвоста по </a:t>
            </a:r>
            <a:r>
              <a:rPr lang="ru-RU" dirty="0" err="1"/>
              <a:t>Гаффнеру</a:t>
            </a:r>
            <a:r>
              <a:rPr lang="ru-RU" dirty="0"/>
              <a:t> (</a:t>
            </a:r>
            <a:r>
              <a:rPr lang="ru-RU" dirty="0" err="1"/>
              <a:t>Haffner’s</a:t>
            </a:r>
            <a:r>
              <a:rPr lang="ru-RU" dirty="0"/>
              <a:t> </a:t>
            </a:r>
            <a:r>
              <a:rPr lang="ru-RU" dirty="0" err="1"/>
              <a:t>tail</a:t>
            </a:r>
            <a:r>
              <a:rPr lang="ru-RU" dirty="0"/>
              <a:t> </a:t>
            </a:r>
            <a:r>
              <a:rPr lang="ru-RU" dirty="0" err="1"/>
              <a:t>clip</a:t>
            </a:r>
            <a:r>
              <a:rPr lang="ru-RU" dirty="0"/>
              <a:t> </a:t>
            </a:r>
            <a:r>
              <a:rPr lang="ru-RU" dirty="0" err="1"/>
              <a:t>test</a:t>
            </a:r>
            <a:r>
              <a:rPr lang="ru-RU" dirty="0"/>
              <a:t>). </a:t>
            </a:r>
          </a:p>
          <a:p>
            <a:pPr marL="0" indent="0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Введение: </a:t>
            </a:r>
            <a:r>
              <a:rPr lang="ru-RU" dirty="0"/>
              <a:t>местное, однократное нанесение на подошвы задних конечностей (тест горячая пластина) / однократное нанесение на основание хвоста (тест механического раздражения основания хвоста по </a:t>
            </a:r>
            <a:r>
              <a:rPr lang="ru-RU" dirty="0" err="1"/>
              <a:t>Гаффнеру</a:t>
            </a:r>
            <a:r>
              <a:rPr lang="ru-RU" dirty="0"/>
              <a:t>) за 1 час до эксперимента. </a:t>
            </a:r>
          </a:p>
        </p:txBody>
      </p:sp>
    </p:spTree>
    <p:extLst>
      <p:ext uri="{BB962C8B-B14F-4D97-AF65-F5344CB8AC3E}">
        <p14:creationId xmlns:p14="http://schemas.microsoft.com/office/powerpoint/2010/main" val="382531531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6832B-14B3-4C92-B1DC-AE21D01BC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6169"/>
          </a:xfrm>
        </p:spPr>
        <p:txBody>
          <a:bodyPr>
            <a:norm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 №1. Тест горячей пластины (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plate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069208-EEC9-442A-BE52-298C2E528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7835"/>
            <a:ext cx="10515600" cy="511912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Методика: </a:t>
            </a:r>
            <a:r>
              <a:rPr lang="ru-RU" dirty="0"/>
              <a:t>Тест горячей пластины основан на поведенческих реакциях, контролируемых супраспинальными структурами, в ответ на болевое воздействие.</a:t>
            </a:r>
          </a:p>
          <a:p>
            <a:pPr marL="0" indent="0">
              <a:buNone/>
            </a:pPr>
            <a:r>
              <a:rPr lang="ru-RU" dirty="0"/>
              <a:t>Эксперимент проводили мышах-самках линии BALB/c. Животных помещали на разогретую до 50 °С металлическую поверхность, окруженную цилиндром. Регистрировали время с момента помещения на горячую поверхность до появления поведенческого ответа на </a:t>
            </a:r>
            <a:r>
              <a:rPr lang="ru-RU" dirty="0" err="1"/>
              <a:t>ноцицептивную</a:t>
            </a:r>
            <a:r>
              <a:rPr lang="ru-RU" dirty="0"/>
              <a:t> стимуляцию (облизывания задних лап, прыжки).</a:t>
            </a:r>
          </a:p>
          <a:p>
            <a:pPr marL="0" indent="0">
              <a:buNone/>
            </a:pPr>
            <a:r>
              <a:rPr lang="ru-RU" dirty="0"/>
              <a:t>Критерием анальгетического эффекта считали достоверное увеличение латентного периода реакции после нанесения исследуемого образца. </a:t>
            </a:r>
          </a:p>
        </p:txBody>
      </p:sp>
    </p:spTree>
    <p:extLst>
      <p:ext uri="{BB962C8B-B14F-4D97-AF65-F5344CB8AC3E}">
        <p14:creationId xmlns:p14="http://schemas.microsoft.com/office/powerpoint/2010/main" val="5452118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F9425-6725-42F1-A507-A9A50B337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теста горячей пластины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CD1F2C1E-62FD-4601-BC3C-0D043F9851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2969431"/>
              </p:ext>
            </p:extLst>
          </p:nvPr>
        </p:nvGraphicFramePr>
        <p:xfrm>
          <a:off x="2711151" y="4184551"/>
          <a:ext cx="5783580" cy="230832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354580">
                  <a:extLst>
                    <a:ext uri="{9D8B030D-6E8A-4147-A177-3AD203B41FA5}">
                      <a16:colId xmlns:a16="http://schemas.microsoft.com/office/drawing/2014/main" val="2711017899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4012614647"/>
                    </a:ext>
                  </a:extLst>
                </a:gridCol>
                <a:gridCol w="1519555">
                  <a:extLst>
                    <a:ext uri="{9D8B030D-6E8A-4147-A177-3AD203B41FA5}">
                      <a16:colId xmlns:a16="http://schemas.microsoft.com/office/drawing/2014/main" val="3944627961"/>
                    </a:ext>
                  </a:extLst>
                </a:gridCol>
                <a:gridCol w="1109345">
                  <a:extLst>
                    <a:ext uri="{9D8B030D-6E8A-4147-A177-3AD203B41FA5}">
                      <a16:colId xmlns:a16="http://schemas.microsoft.com/office/drawing/2014/main" val="3720589276"/>
                    </a:ext>
                  </a:extLst>
                </a:gridCol>
              </a:tblGrid>
              <a:tr h="3847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Группа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Доза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Латентное время, с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УБР, 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3175581"/>
                  </a:ext>
                </a:extLst>
              </a:tr>
              <a:tr h="38472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Интактный контроль, </a:t>
                      </a:r>
                      <a:r>
                        <a:rPr lang="en-US" sz="1200">
                          <a:effectLst/>
                        </a:rPr>
                        <a:t>n</a:t>
                      </a:r>
                      <a:r>
                        <a:rPr lang="ru-RU" sz="1200">
                          <a:effectLst/>
                        </a:rPr>
                        <a:t> = 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7,33±0,5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3175617"/>
                  </a:ext>
                </a:extLst>
              </a:tr>
              <a:tr h="38472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Диклофенак натрия,</a:t>
                      </a:r>
                      <a:r>
                        <a:rPr lang="en-US" sz="1200">
                          <a:effectLst/>
                        </a:rPr>
                        <a:t> n</a:t>
                      </a:r>
                      <a:r>
                        <a:rPr lang="ru-RU" sz="1200">
                          <a:effectLst/>
                        </a:rPr>
                        <a:t> = 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16,43±1,9</a:t>
                      </a:r>
                      <a:r>
                        <a:rPr lang="ru-RU" sz="1200" baseline="30000">
                          <a:effectLst/>
                        </a:rPr>
                        <a:t>*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124,15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5255101"/>
                  </a:ext>
                </a:extLst>
              </a:tr>
              <a:tr h="38472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Фентанил</a:t>
                      </a:r>
                      <a:r>
                        <a:rPr lang="ru-RU" sz="1200" dirty="0">
                          <a:effectLst/>
                        </a:rPr>
                        <a:t>, </a:t>
                      </a:r>
                      <a:r>
                        <a:rPr lang="en-US" sz="1200" dirty="0">
                          <a:effectLst/>
                        </a:rPr>
                        <a:t>n</a:t>
                      </a:r>
                      <a:r>
                        <a:rPr lang="ru-RU" sz="1200" dirty="0">
                          <a:effectLst/>
                        </a:rPr>
                        <a:t> = 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0,0001%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36,42±1,27</a:t>
                      </a:r>
                      <a:r>
                        <a:rPr lang="ru-RU" sz="1200" baseline="30000">
                          <a:effectLst/>
                        </a:rPr>
                        <a:t>*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396,86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5275836"/>
                  </a:ext>
                </a:extLst>
              </a:tr>
              <a:tr h="38472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Ht</a:t>
                      </a:r>
                      <a:r>
                        <a:rPr lang="ru-RU" sz="1200">
                          <a:effectLst/>
                        </a:rPr>
                        <a:t>-005,</a:t>
                      </a:r>
                      <a:r>
                        <a:rPr lang="en-US" sz="1200">
                          <a:effectLst/>
                        </a:rPr>
                        <a:t> n</a:t>
                      </a:r>
                      <a:r>
                        <a:rPr lang="ru-RU" sz="1200">
                          <a:effectLst/>
                        </a:rPr>
                        <a:t> = 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0,5%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28,43±1,04</a:t>
                      </a:r>
                      <a:r>
                        <a:rPr lang="ru-RU" sz="1200" baseline="30000">
                          <a:effectLst/>
                        </a:rPr>
                        <a:t>*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287,86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0582490"/>
                  </a:ext>
                </a:extLst>
              </a:tr>
              <a:tr h="3847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Ht</a:t>
                      </a:r>
                      <a:r>
                        <a:rPr lang="ru-RU" sz="1200">
                          <a:effectLst/>
                        </a:rPr>
                        <a:t>-005 (Артлайф),</a:t>
                      </a:r>
                      <a:r>
                        <a:rPr lang="en-US" sz="1200">
                          <a:effectLst/>
                        </a:rPr>
                        <a:t> n</a:t>
                      </a:r>
                      <a:r>
                        <a:rPr lang="ru-RU" sz="1200">
                          <a:effectLst/>
                        </a:rPr>
                        <a:t> = 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0,5%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28,57±0,98</a:t>
                      </a:r>
                      <a:r>
                        <a:rPr lang="ru-RU" sz="1200" baseline="30000">
                          <a:effectLst/>
                        </a:rPr>
                        <a:t>*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289,77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483117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31A5ADE6-15BF-462F-855A-07BBD52A0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72235" y="-113851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Таблица 1. - Анальгетическая активность в тесте горячая пластина</a:t>
            </a:r>
            <a:endParaRPr kumimoji="0" lang="ru-RU" altLang="ru-RU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* – различие достоверно по сравнению с контролем Р&lt;0,01.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A018228-7B94-48EE-9B6B-CB4EF33019DC}"/>
              </a:ext>
            </a:extLst>
          </p:cNvPr>
          <p:cNvSpPr/>
          <p:nvPr/>
        </p:nvSpPr>
        <p:spPr>
          <a:xfrm>
            <a:off x="537883" y="1597136"/>
            <a:ext cx="105155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результате эксперимента было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отмечено достоверное увеличение латентного времени во всех исследуемых группах.</a:t>
            </a:r>
          </a:p>
          <a:p>
            <a:r>
              <a:rPr lang="ru-RU" dirty="0"/>
              <a:t>Более выраженное угнетение болевой реакции наблюдалось в группах Ht-005 и Ht-005 (</a:t>
            </a:r>
            <a:r>
              <a:rPr lang="ru-RU" dirty="0" err="1"/>
              <a:t>Артлайф</a:t>
            </a:r>
            <a:r>
              <a:rPr lang="ru-RU" dirty="0"/>
              <a:t>) по сравнению с группой животных диклофенака натрия.</a:t>
            </a:r>
          </a:p>
          <a:p>
            <a:r>
              <a:rPr lang="ru-RU" dirty="0"/>
              <a:t>Полученные данные позволяют сделать заключение о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наличии высокой анальгетической активности в группах Ht-005 и Ht-005 (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Артлайф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  <a:p>
            <a:r>
              <a:rPr lang="ru-RU" dirty="0"/>
              <a:t>Угнетение болевой реакции между группами Ht-005 и Ht-005 (</a:t>
            </a:r>
            <a:r>
              <a:rPr lang="ru-RU" dirty="0" err="1"/>
              <a:t>Артлайф</a:t>
            </a:r>
            <a:r>
              <a:rPr lang="ru-RU" dirty="0"/>
              <a:t>) не имело достоверного отличия, что означает равную анальгетическую активность в данных группах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4A3417B-11DF-4591-88AB-07888890291B}"/>
              </a:ext>
            </a:extLst>
          </p:cNvPr>
          <p:cNvSpPr/>
          <p:nvPr/>
        </p:nvSpPr>
        <p:spPr>
          <a:xfrm>
            <a:off x="2178423" y="3815219"/>
            <a:ext cx="7417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Таблица 1. - Анальгетическая активность в тесте горячая пластина</a:t>
            </a:r>
          </a:p>
        </p:txBody>
      </p:sp>
    </p:spTree>
    <p:extLst>
      <p:ext uri="{BB962C8B-B14F-4D97-AF65-F5344CB8AC3E}">
        <p14:creationId xmlns:p14="http://schemas.microsoft.com/office/powerpoint/2010/main" val="166398736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093395-8AFA-44D6-8277-F2B206983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теста горячей пластины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96D905-5894-4CE0-BB58-BE3BCC6A6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Выявление направленности действия определяли по количеству актов облизывания конечности и актов прыжковой реакции. Наблюдалось снижение общего количества актов болевой реакции во всех исследуемых группах, наиболее выраженное снижение отмечено в группах </a:t>
            </a:r>
            <a:r>
              <a:rPr lang="ru-RU" sz="2400" dirty="0" err="1"/>
              <a:t>фентанила</a:t>
            </a:r>
            <a:r>
              <a:rPr lang="ru-RU" sz="2400" dirty="0"/>
              <a:t>, Ht-005 и Ht-005 (</a:t>
            </a:r>
            <a:r>
              <a:rPr lang="ru-RU" sz="2400" dirty="0" err="1"/>
              <a:t>Артлайф</a:t>
            </a:r>
            <a:r>
              <a:rPr lang="ru-RU" sz="2400" dirty="0"/>
              <a:t>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15AEA0-76EA-489F-87C2-F31298DB55F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13397" y="3310745"/>
            <a:ext cx="5194242" cy="229839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2641D5B-12CF-46B1-A0A1-5F1A85A73B9D}"/>
              </a:ext>
            </a:extLst>
          </p:cNvPr>
          <p:cNvSpPr/>
          <p:nvPr/>
        </p:nvSpPr>
        <p:spPr>
          <a:xfrm>
            <a:off x="3286334" y="5756145"/>
            <a:ext cx="5171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Рис. 1 – Общее количество актов болевой реакции</a:t>
            </a:r>
          </a:p>
        </p:txBody>
      </p:sp>
    </p:spTree>
    <p:extLst>
      <p:ext uri="{BB962C8B-B14F-4D97-AF65-F5344CB8AC3E}">
        <p14:creationId xmlns:p14="http://schemas.microsoft.com/office/powerpoint/2010/main" val="1777121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29B648-168B-46B4-BE4E-BBF13C537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870" y="479206"/>
            <a:ext cx="6239435" cy="113444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Гиперцитокинемия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цитокиновый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шторм,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цитокиновый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каскад) как один из главных факторов ухудшения прогноза при COVID–19</a:t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55AA71-1FF1-4608-8FD1-71B1A8EF3B1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0" r="14720"/>
          <a:stretch>
            <a:fillRect/>
          </a:stretch>
        </p:blipFill>
        <p:spPr>
          <a:xfrm>
            <a:off x="8385261" y="1689439"/>
            <a:ext cx="3297118" cy="2367881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6F2B646-ADDF-4CC0-A469-6E36D954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7506" y="1613647"/>
            <a:ext cx="7065002" cy="425534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400" dirty="0"/>
              <a:t>COVID–19 может вызывать у некоторых заболевших так называемый "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цитокиновый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шторм</a:t>
            </a:r>
            <a:r>
              <a:rPr lang="ru-RU" sz="2400" dirty="0"/>
              <a:t>" — явление, при котором происходит </a:t>
            </a:r>
            <a:r>
              <a:rPr lang="ru-RU" sz="2400" dirty="0" err="1"/>
              <a:t>гиперактивация</a:t>
            </a:r>
            <a:r>
              <a:rPr lang="ru-RU" sz="2400" dirty="0"/>
              <a:t> иммунной системы и запускается "потенциально летальная реакция иммунной системы, суть которой состоит в неконтролируемой и не несущей защитной функции активации цитокинами иммунных клеток в очаге воспаления и высвобождении последними новой порции цитокинов, вследствие наличия прямой связи между этими процессами.</a:t>
            </a:r>
          </a:p>
          <a:p>
            <a:pPr algn="ctr"/>
            <a:r>
              <a:rPr lang="ru-RU" sz="2400" dirty="0"/>
              <a:t>Порочный круг вызывает разрушение тканей очага воспаления, одновременно реакция распространяется на соседние ткани и по мере развития приобретает системный характер, охватывая весь организм в целом.</a:t>
            </a:r>
          </a:p>
        </p:txBody>
      </p:sp>
    </p:spTree>
    <p:extLst>
      <p:ext uri="{BB962C8B-B14F-4D97-AF65-F5344CB8AC3E}">
        <p14:creationId xmlns:p14="http://schemas.microsoft.com/office/powerpoint/2010/main" val="32592238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ADBF7-0594-4D4B-B07E-CE67CC218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8569"/>
          </a:xfrm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теста горячей пластины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4EFF90-371A-42BE-B7DB-069C459F1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879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Для опиоидных анальгетиков характерно сокращение актов облизывания конечностей по сравнению с количеством актов прыжковой реакции. Для нестероидных противовоспалительных средств - сокращение актов прыжковой реакции по сравнению с количеством актов облизывания конечностей (см. рис. 2).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ED3B36-003F-4CFB-8342-E21C9534A50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9398" y="2316852"/>
            <a:ext cx="5060119" cy="229839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7F4F8E1-6A5E-4F8B-9830-C996487C02D9}"/>
              </a:ext>
            </a:extLst>
          </p:cNvPr>
          <p:cNvSpPr/>
          <p:nvPr/>
        </p:nvSpPr>
        <p:spPr>
          <a:xfrm>
            <a:off x="3164542" y="470068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Рис. 2 – Сравнение количества актов прыжковой реакции с количеством актов облизывания конечностей </a:t>
            </a:r>
          </a:p>
        </p:txBody>
      </p:sp>
    </p:spTree>
    <p:extLst>
      <p:ext uri="{BB962C8B-B14F-4D97-AF65-F5344CB8AC3E}">
        <p14:creationId xmlns:p14="http://schemas.microsoft.com/office/powerpoint/2010/main" val="237836040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59E1A-AADB-4155-81F9-339D90413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 №2. Тест механического раздражения основания хвоста по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Гаффнеру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Haffner’s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tail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clip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E4DB79-2C1E-4D8E-AA0A-EFD23CA14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Методика: </a:t>
            </a:r>
            <a:r>
              <a:rPr lang="ru-RU" dirty="0"/>
              <a:t>тест зажима основания хвоста основан на раздражении </a:t>
            </a:r>
            <a:r>
              <a:rPr lang="ru-RU" dirty="0" err="1"/>
              <a:t>низкопороговых</a:t>
            </a:r>
            <a:r>
              <a:rPr lang="ru-RU" dirty="0"/>
              <a:t> </a:t>
            </a:r>
            <a:r>
              <a:rPr lang="ru-RU" dirty="0" err="1"/>
              <a:t>механорецепторов</a:t>
            </a:r>
            <a:r>
              <a:rPr lang="ru-RU" dirty="0"/>
              <a:t> и </a:t>
            </a:r>
            <a:r>
              <a:rPr lang="ru-RU" dirty="0" err="1"/>
              <a:t>ноцицепторов</a:t>
            </a:r>
            <a:r>
              <a:rPr lang="ru-RU" dirty="0"/>
              <a:t> рецептивного поля врожденного рефлекса скручивания к основанию хвоста. Эксперимент проводили на мышах-самках линии BALB/c. Врожденную оборонительную реакцию животных на защемление корня хвоста специальным зажимом оценивали, используя 4-бальную шкалу:</a:t>
            </a:r>
          </a:p>
          <a:p>
            <a:pPr marL="0" indent="0">
              <a:buNone/>
            </a:pPr>
            <a:r>
              <a:rPr lang="ru-RU" dirty="0"/>
              <a:t>0 - отсутствие реакции,</a:t>
            </a:r>
          </a:p>
          <a:p>
            <a:pPr marL="0" indent="0">
              <a:buNone/>
            </a:pPr>
            <a:r>
              <a:rPr lang="ru-RU" dirty="0"/>
              <a:t>1 - вздрагивание,</a:t>
            </a:r>
          </a:p>
          <a:p>
            <a:pPr marL="0" indent="0">
              <a:buNone/>
            </a:pPr>
            <a:r>
              <a:rPr lang="ru-RU" dirty="0"/>
              <a:t>2 - побежка вперед,</a:t>
            </a:r>
          </a:p>
          <a:p>
            <a:pPr marL="0" indent="0">
              <a:buNone/>
            </a:pPr>
            <a:r>
              <a:rPr lang="ru-RU" dirty="0"/>
              <a:t>3 - скручивание к основанию хвоста и </a:t>
            </a:r>
            <a:r>
              <a:rPr lang="ru-RU" dirty="0" err="1"/>
              <a:t>кусание</a:t>
            </a:r>
            <a:r>
              <a:rPr lang="ru-RU" dirty="0"/>
              <a:t> зажима.</a:t>
            </a:r>
          </a:p>
          <a:p>
            <a:pPr marL="0" indent="0">
              <a:buNone/>
            </a:pPr>
            <a:r>
              <a:rPr lang="ru-RU" dirty="0"/>
              <a:t>Критерием анальгетического эффекта считали достоверное уменьшение интенсивности болевых реакций, оцененной в баллах, относительно контрольной группы.</a:t>
            </a:r>
          </a:p>
        </p:txBody>
      </p:sp>
    </p:spTree>
    <p:extLst>
      <p:ext uri="{BB962C8B-B14F-4D97-AF65-F5344CB8AC3E}">
        <p14:creationId xmlns:p14="http://schemas.microsoft.com/office/powerpoint/2010/main" val="96469483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0B7BD-238C-4D07-9AA2-7E404FD69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теста механического раздражения основания хвоста по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Гаффнеру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930F27-93E1-4D33-9254-F4629C248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000" dirty="0"/>
              <a:t>В результате эксперимента было отмечено достоверное снижение врожденных оборонительных реакций животных на защемление корня хвоста во всех исследуемых группах (см. табл. 2).</a:t>
            </a:r>
          </a:p>
          <a:p>
            <a:pPr marL="0" indent="0" algn="ctr">
              <a:buNone/>
            </a:pPr>
            <a:r>
              <a:rPr lang="ru-RU" sz="2000" dirty="0"/>
              <a:t>Таблица 2. - Анальгетическая активность в тесте механического раздражения основания хвоста по </a:t>
            </a:r>
            <a:r>
              <a:rPr lang="ru-RU" sz="2000" dirty="0" err="1"/>
              <a:t>Гаффнеру</a:t>
            </a:r>
            <a:endParaRPr lang="ru-RU" sz="2000" dirty="0"/>
          </a:p>
          <a:p>
            <a:pPr marL="0" indent="0">
              <a:buNone/>
            </a:pPr>
            <a:endParaRPr lang="ru-RU" sz="2000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68032EF2-50BB-4345-BEB0-6D520DAC0B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198426"/>
              </p:ext>
            </p:extLst>
          </p:nvPr>
        </p:nvGraphicFramePr>
        <p:xfrm>
          <a:off x="2097741" y="3563251"/>
          <a:ext cx="7826186" cy="24688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034675">
                  <a:extLst>
                    <a:ext uri="{9D8B030D-6E8A-4147-A177-3AD203B41FA5}">
                      <a16:colId xmlns:a16="http://schemas.microsoft.com/office/drawing/2014/main" val="3939064391"/>
                    </a:ext>
                  </a:extLst>
                </a:gridCol>
                <a:gridCol w="894326">
                  <a:extLst>
                    <a:ext uri="{9D8B030D-6E8A-4147-A177-3AD203B41FA5}">
                      <a16:colId xmlns:a16="http://schemas.microsoft.com/office/drawing/2014/main" val="2084869322"/>
                    </a:ext>
                  </a:extLst>
                </a:gridCol>
                <a:gridCol w="1354788">
                  <a:extLst>
                    <a:ext uri="{9D8B030D-6E8A-4147-A177-3AD203B41FA5}">
                      <a16:colId xmlns:a16="http://schemas.microsoft.com/office/drawing/2014/main" val="3435369265"/>
                    </a:ext>
                  </a:extLst>
                </a:gridCol>
                <a:gridCol w="1087155">
                  <a:extLst>
                    <a:ext uri="{9D8B030D-6E8A-4147-A177-3AD203B41FA5}">
                      <a16:colId xmlns:a16="http://schemas.microsoft.com/office/drawing/2014/main" val="922683608"/>
                    </a:ext>
                  </a:extLst>
                </a:gridCol>
                <a:gridCol w="1301594">
                  <a:extLst>
                    <a:ext uri="{9D8B030D-6E8A-4147-A177-3AD203B41FA5}">
                      <a16:colId xmlns:a16="http://schemas.microsoft.com/office/drawing/2014/main" val="1194856880"/>
                    </a:ext>
                  </a:extLst>
                </a:gridCol>
                <a:gridCol w="1153648">
                  <a:extLst>
                    <a:ext uri="{9D8B030D-6E8A-4147-A177-3AD203B41FA5}">
                      <a16:colId xmlns:a16="http://schemas.microsoft.com/office/drawing/2014/main" val="3071925637"/>
                    </a:ext>
                  </a:extLst>
                </a:gridCol>
              </a:tblGrid>
              <a:tr h="6775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Группа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Доза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Вздрагивание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Побежка вперед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Скручивание к основанию хвоста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Кусание зажима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14331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Интактный контроль, </a:t>
                      </a:r>
                      <a:r>
                        <a:rPr lang="en-US" sz="1200">
                          <a:effectLst/>
                        </a:rPr>
                        <a:t>n</a:t>
                      </a:r>
                      <a:r>
                        <a:rPr lang="ru-RU" sz="1200">
                          <a:effectLst/>
                        </a:rPr>
                        <a:t> = 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39,16±2,1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29,83±2,32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20,16±1,5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23,7±1,86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98063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Диклофенак натрия,</a:t>
                      </a:r>
                      <a:r>
                        <a:rPr lang="en-US" sz="1200">
                          <a:effectLst/>
                        </a:rPr>
                        <a:t> n</a:t>
                      </a:r>
                      <a:r>
                        <a:rPr lang="ru-RU" sz="1200">
                          <a:effectLst/>
                        </a:rPr>
                        <a:t> = 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30,14±1,35</a:t>
                      </a:r>
                      <a:r>
                        <a:rPr lang="ru-RU" sz="1200" baseline="30000">
                          <a:effectLst/>
                        </a:rPr>
                        <a:t>*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26,43±1,72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15,43±1,7</a:t>
                      </a:r>
                      <a:r>
                        <a:rPr lang="ru-RU" sz="1200" baseline="30000">
                          <a:effectLst/>
                        </a:rPr>
                        <a:t>*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18,14±2,2</a:t>
                      </a:r>
                      <a:r>
                        <a:rPr lang="ru-RU" sz="1200" baseline="30000">
                          <a:effectLst/>
                        </a:rPr>
                        <a:t>*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59334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Фентанил, </a:t>
                      </a:r>
                      <a:r>
                        <a:rPr lang="en-US" sz="1200">
                          <a:effectLst/>
                        </a:rPr>
                        <a:t>n</a:t>
                      </a:r>
                      <a:r>
                        <a:rPr lang="ru-RU" sz="1200">
                          <a:effectLst/>
                        </a:rPr>
                        <a:t> = 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0,0001%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9,28±1,03</a:t>
                      </a:r>
                      <a:r>
                        <a:rPr lang="ru-RU" sz="1200" baseline="30000">
                          <a:effectLst/>
                        </a:rPr>
                        <a:t>*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7,14±0,75</a:t>
                      </a:r>
                      <a:r>
                        <a:rPr lang="ru-RU" sz="1200" baseline="30000">
                          <a:effectLst/>
                        </a:rPr>
                        <a:t>*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8,7±0,5</a:t>
                      </a:r>
                      <a:r>
                        <a:rPr lang="ru-RU" sz="1200" baseline="30000">
                          <a:effectLst/>
                        </a:rPr>
                        <a:t>*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9,14±0,8</a:t>
                      </a:r>
                      <a:r>
                        <a:rPr lang="ru-RU" sz="1200" baseline="30000">
                          <a:effectLst/>
                        </a:rPr>
                        <a:t>*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5889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Ht</a:t>
                      </a:r>
                      <a:r>
                        <a:rPr lang="ru-RU" sz="1200">
                          <a:effectLst/>
                        </a:rPr>
                        <a:t>-005,</a:t>
                      </a:r>
                      <a:r>
                        <a:rPr lang="en-US" sz="1200">
                          <a:effectLst/>
                        </a:rPr>
                        <a:t> n</a:t>
                      </a:r>
                      <a:r>
                        <a:rPr lang="ru-RU" sz="1200">
                          <a:effectLst/>
                        </a:rPr>
                        <a:t> = 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0,5%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22,7±1,94</a:t>
                      </a:r>
                      <a:r>
                        <a:rPr lang="ru-RU" sz="1200" baseline="30000">
                          <a:effectLst/>
                        </a:rPr>
                        <a:t>*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13,6±1,38</a:t>
                      </a:r>
                      <a:r>
                        <a:rPr lang="ru-RU" sz="1200" baseline="30000">
                          <a:effectLst/>
                        </a:rPr>
                        <a:t>*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9,42±0,75</a:t>
                      </a:r>
                      <a:r>
                        <a:rPr lang="ru-RU" sz="1200" baseline="30000">
                          <a:effectLst/>
                        </a:rPr>
                        <a:t>*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11,7±1,03</a:t>
                      </a:r>
                      <a:r>
                        <a:rPr lang="ru-RU" sz="1200" baseline="30000">
                          <a:effectLst/>
                        </a:rPr>
                        <a:t>*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2304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Ht</a:t>
                      </a:r>
                      <a:r>
                        <a:rPr lang="ru-RU" sz="1200">
                          <a:effectLst/>
                        </a:rPr>
                        <a:t>-005(Артлайф),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</a:t>
                      </a:r>
                      <a:r>
                        <a:rPr lang="ru-RU" sz="1200">
                          <a:effectLst/>
                        </a:rPr>
                        <a:t> = 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0,5%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22,86±2,34</a:t>
                      </a:r>
                      <a:r>
                        <a:rPr lang="ru-RU" sz="1200" baseline="30000">
                          <a:effectLst/>
                        </a:rPr>
                        <a:t>*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13,86±1,8</a:t>
                      </a:r>
                      <a:r>
                        <a:rPr lang="ru-RU" sz="1200" baseline="30000">
                          <a:effectLst/>
                        </a:rPr>
                        <a:t>*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9,85±1,57</a:t>
                      </a:r>
                      <a:r>
                        <a:rPr lang="ru-RU" sz="1200" baseline="30000">
                          <a:effectLst/>
                        </a:rPr>
                        <a:t>*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11,57±1,13</a:t>
                      </a:r>
                      <a:r>
                        <a:rPr lang="ru-RU" sz="1200" baseline="30000" dirty="0">
                          <a:effectLst/>
                        </a:rPr>
                        <a:t>*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2211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965416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CE8B4F-1A3B-463D-A702-A84E2AF7B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теста механического раздражения основания хвоста по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Гаффнеру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FBD8A5-FA0E-4C9A-845D-6E22E102B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Наиболее выраженное снижение реакций наблюдалось в группе </a:t>
            </a:r>
            <a:r>
              <a:rPr lang="ru-RU" sz="2000" dirty="0" err="1"/>
              <a:t>фентанила</a:t>
            </a:r>
            <a:r>
              <a:rPr lang="ru-RU" sz="2000" dirty="0"/>
              <a:t>, а наименьшее в группе диклофенака натрия. Снижение реакций в группах Ht-005 и Ht-005 (</a:t>
            </a:r>
            <a:r>
              <a:rPr lang="ru-RU" sz="2000" dirty="0" err="1"/>
              <a:t>Артлайф</a:t>
            </a:r>
            <a:r>
              <a:rPr lang="ru-RU" sz="2000" dirty="0"/>
              <a:t>) равнозначно и занимает позицию между препаратами сравнения – диклофенаком натрия и </a:t>
            </a:r>
            <a:r>
              <a:rPr lang="ru-RU" sz="2000" dirty="0" err="1"/>
              <a:t>фентанилом</a:t>
            </a:r>
            <a:r>
              <a:rPr lang="ru-RU" sz="2000" dirty="0"/>
              <a:t>, что позволяет говорить о наличии выраженной анальгетической активности образцов Ht-005 и Ht-005 (</a:t>
            </a:r>
            <a:r>
              <a:rPr lang="ru-RU" sz="2000" dirty="0" err="1"/>
              <a:t>Артлайф</a:t>
            </a:r>
            <a:r>
              <a:rPr lang="ru-RU" sz="2000" dirty="0"/>
              <a:t>) (см. рис. 3).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B6D2A1-30BB-4774-82DC-D3D2B085213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13967" y="3321150"/>
            <a:ext cx="4572396" cy="215207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ED2B0EE-2728-43AB-9AAD-0C77F7DFAC98}"/>
              </a:ext>
            </a:extLst>
          </p:cNvPr>
          <p:cNvSpPr/>
          <p:nvPr/>
        </p:nvSpPr>
        <p:spPr>
          <a:xfrm>
            <a:off x="3048000" y="55019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Рис. 3 – Сумма реакций врожденной оборонительной реакции животных</a:t>
            </a:r>
          </a:p>
        </p:txBody>
      </p:sp>
    </p:spTree>
    <p:extLst>
      <p:ext uri="{BB962C8B-B14F-4D97-AF65-F5344CB8AC3E}">
        <p14:creationId xmlns:p14="http://schemas.microsoft.com/office/powerpoint/2010/main" val="68209818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18EF13-825E-4F08-B016-7399CACCC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ВЫВОДЫ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09006E-1613-4979-AEF4-9D517746F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В результате эксперимента выявлена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равная анальгетическая активность в группах Ht-005 и Ht-005 (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Артлайф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/>
              <a:t>По направленности анальгетического действия Ht-005 и Ht-005 (</a:t>
            </a:r>
            <a:r>
              <a:rPr lang="ru-RU" dirty="0" err="1"/>
              <a:t>Артлайф</a:t>
            </a:r>
            <a:r>
              <a:rPr lang="ru-RU" dirty="0"/>
              <a:t>) близки к опиоидным анальгетикам (сравнение с </a:t>
            </a:r>
            <a:r>
              <a:rPr lang="ru-RU" dirty="0" err="1"/>
              <a:t>фентанилом</a:t>
            </a:r>
            <a:r>
              <a:rPr lang="ru-RU" dirty="0"/>
              <a:t>).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3055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4816" y="363983"/>
            <a:ext cx="9064101" cy="559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6039" y="470516"/>
            <a:ext cx="9561250" cy="5672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2206" y="431584"/>
            <a:ext cx="9876824" cy="607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4513" y="443883"/>
            <a:ext cx="9037467" cy="5930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4AB4CF-5404-4A54-AB5F-D6E2614FA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331977" cy="87854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защиты от коронавирусов и резистентность вируса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DB22779-786C-41A8-90DC-01001A363E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7958321" y="896470"/>
            <a:ext cx="4051490" cy="3199093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6B223EC-E708-4712-B007-7CC13908E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4354"/>
            <a:ext cx="6762284" cy="3460376"/>
          </a:xfrm>
        </p:spPr>
        <p:txBody>
          <a:bodyPr>
            <a:normAutofit/>
          </a:bodyPr>
          <a:lstStyle/>
          <a:p>
            <a:r>
              <a:rPr lang="ru-RU" dirty="0"/>
              <a:t>Наличие «короны» из S-белков обуславливает сравнительно низкую живучесть вируса в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открытом пространстве</a:t>
            </a:r>
            <a:r>
              <a:rPr lang="ru-RU" dirty="0"/>
              <a:t>.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Свободный доступ кислорода </a:t>
            </a:r>
            <a:r>
              <a:rPr lang="ru-RU" dirty="0"/>
              <a:t>и других окислителей приводит к денатурации S-белков.</a:t>
            </a:r>
            <a:endParaRPr lang="en-US" dirty="0"/>
          </a:p>
          <a:p>
            <a:r>
              <a:rPr lang="ru-RU" dirty="0"/>
              <a:t>Также вирус сильно повреждает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дегидрация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ультрафиолетовое излучение,  кислая и щелочная среда.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внешней среде инактивируются с поверхностей при +33 °С за 16 часов, при +56 °С за 10 минут.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Этанол, хлоргексидин  </a:t>
            </a:r>
            <a:r>
              <a:rPr lang="ru-RU" dirty="0"/>
              <a:t>очень быстро (менее 2 минут) повреждают </a:t>
            </a:r>
            <a:r>
              <a:rPr lang="ru-RU" dirty="0" err="1"/>
              <a:t>капсид</a:t>
            </a:r>
            <a:r>
              <a:rPr lang="ru-RU" dirty="0"/>
              <a:t> вируса, и он не может размножаться.</a:t>
            </a:r>
          </a:p>
          <a:p>
            <a:r>
              <a:rPr lang="ru-RU" dirty="0"/>
              <a:t>Обработка рук в течение 30 секунд средствами на основе </a:t>
            </a:r>
            <a:r>
              <a:rPr lang="ru-RU" dirty="0" err="1"/>
              <a:t>изопропанола</a:t>
            </a:r>
            <a:r>
              <a:rPr lang="ru-RU" dirty="0"/>
              <a:t>, н-</a:t>
            </a:r>
            <a:r>
              <a:rPr lang="ru-RU" dirty="0" err="1"/>
              <a:t>пропанола</a:t>
            </a:r>
            <a:r>
              <a:rPr lang="ru-RU" dirty="0"/>
              <a:t> и этанола уничтожает вирус ниже порога обнаружения.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0E90FE9-21E6-49A4-9759-29883CA26B99}"/>
              </a:ext>
            </a:extLst>
          </p:cNvPr>
          <p:cNvSpPr/>
          <p:nvPr/>
        </p:nvSpPr>
        <p:spPr>
          <a:xfrm>
            <a:off x="107575" y="4993343"/>
            <a:ext cx="113851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Существуют вещества из класса ингибиторов вирусных РНК-зависимых РНК-полимераз, которые способны воздействовать на репликацию РНК-вирусов (вирусолог, заведующий лабораторией вирусологии Биоразнообразия Дальневосточного отделения РАН Щелканов Михаил Юрьевич)</a:t>
            </a:r>
          </a:p>
        </p:txBody>
      </p:sp>
    </p:spTree>
    <p:extLst>
      <p:ext uri="{BB962C8B-B14F-4D97-AF65-F5344CB8AC3E}">
        <p14:creationId xmlns:p14="http://schemas.microsoft.com/office/powerpoint/2010/main" val="4106042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64915" cy="2520118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Способы лечения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COVID-19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/>
              <a:t>(</a:t>
            </a:r>
            <a:r>
              <a:rPr lang="ru-RU" sz="2400" dirty="0" err="1" smtClean="0"/>
              <a:t>Щелканов</a:t>
            </a:r>
            <a:r>
              <a:rPr lang="ru-RU" sz="2400" dirty="0" smtClean="0"/>
              <a:t> Михаил Юрьевич доктор биологических наук, профессор, заведующий лабораторией экологии микроорганизмов ШБМ ДВФУ, заведующий лабораторией </a:t>
            </a:r>
            <a:r>
              <a:rPr lang="ru-RU" sz="2400" dirty="0" err="1" smtClean="0"/>
              <a:t>биоразнообразия</a:t>
            </a:r>
            <a:r>
              <a:rPr lang="ru-RU" sz="2400" dirty="0" smtClean="0"/>
              <a:t> наземной </a:t>
            </a:r>
            <a:r>
              <a:rPr lang="ru-RU" sz="2400" dirty="0" err="1" smtClean="0"/>
              <a:t>биоты</a:t>
            </a:r>
            <a:r>
              <a:rPr lang="ru-RU" sz="2400" dirty="0" smtClean="0"/>
              <a:t> Восточной Азии ДВО РАН)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3263808"/>
            <a:ext cx="10515600" cy="1929629"/>
          </a:xfrm>
        </p:spPr>
        <p:txBody>
          <a:bodyPr/>
          <a:lstStyle/>
          <a:p>
            <a:r>
              <a:rPr lang="ru-RU" dirty="0" smtClean="0"/>
              <a:t>Ингибиторы пептидаз</a:t>
            </a:r>
          </a:p>
          <a:p>
            <a:r>
              <a:rPr lang="ru-RU" dirty="0" smtClean="0"/>
              <a:t>Ингибиторы вирусных </a:t>
            </a:r>
            <a:r>
              <a:rPr lang="ru-RU" dirty="0" err="1" smtClean="0"/>
              <a:t>РНК-зависимых</a:t>
            </a:r>
            <a:r>
              <a:rPr lang="ru-RU" dirty="0" smtClean="0"/>
              <a:t> </a:t>
            </a:r>
            <a:r>
              <a:rPr lang="ru-RU" dirty="0" err="1" smtClean="0"/>
              <a:t>РНК-полимераз</a:t>
            </a:r>
            <a:endParaRPr lang="ru-RU" dirty="0" smtClean="0"/>
          </a:p>
          <a:p>
            <a:r>
              <a:rPr lang="ru-RU" dirty="0" smtClean="0"/>
              <a:t>Интерфероны альфа, бета и лямбда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/>
              <a:t>Ингибиторы вирусных</a:t>
            </a:r>
            <a:br>
              <a:rPr lang="ru-RU" b="1" dirty="0"/>
            </a:br>
            <a:r>
              <a:rPr lang="ru-RU" b="1" dirty="0"/>
              <a:t>РНК-зависимых РНК-полимераз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62635" y="1999130"/>
            <a:ext cx="8722658" cy="43478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/>
              <a:t>Являются препаратами, которые потенциально можно использовать для предотвращения процессов размножения </a:t>
            </a:r>
            <a:r>
              <a:rPr lang="ru-RU" sz="3200" b="1" u="sng" dirty="0"/>
              <a:t>РНК-содержащих вирусов</a:t>
            </a:r>
            <a:r>
              <a:rPr lang="ru-RU" sz="3200" dirty="0"/>
              <a:t>, в том числе вируса </a:t>
            </a:r>
            <a:r>
              <a:rPr lang="ru-RU" sz="3200" dirty="0" err="1"/>
              <a:t>Эбола</a:t>
            </a:r>
            <a:r>
              <a:rPr lang="ru-RU" sz="3200" dirty="0"/>
              <a:t>, </a:t>
            </a:r>
            <a:r>
              <a:rPr lang="ru-RU" sz="3200" dirty="0" err="1"/>
              <a:t>вируса</a:t>
            </a:r>
            <a:r>
              <a:rPr lang="ru-RU" sz="3200" dirty="0"/>
              <a:t> Марбурга, респираторно-синцитиального вируса, вируса </a:t>
            </a:r>
            <a:r>
              <a:rPr lang="ru-RU" sz="3200" dirty="0" err="1"/>
              <a:t>Джунина</a:t>
            </a:r>
            <a:r>
              <a:rPr lang="ru-RU" sz="3200" dirty="0"/>
              <a:t>, </a:t>
            </a:r>
            <a:r>
              <a:rPr lang="ru-RU" sz="3200" dirty="0" err="1"/>
              <a:t>вируса</a:t>
            </a:r>
            <a:r>
              <a:rPr lang="ru-RU" sz="3200" dirty="0"/>
              <a:t> лихорадки </a:t>
            </a:r>
            <a:r>
              <a:rPr lang="ru-RU" sz="3200" dirty="0" err="1"/>
              <a:t>Ласса</a:t>
            </a:r>
            <a:r>
              <a:rPr lang="ru-RU" sz="3200" dirty="0"/>
              <a:t>, вируса </a:t>
            </a:r>
            <a:r>
              <a:rPr lang="ru-RU" sz="3200" dirty="0" err="1"/>
              <a:t>Нипах</a:t>
            </a:r>
            <a:r>
              <a:rPr lang="ru-RU" sz="3200" dirty="0"/>
              <a:t>, </a:t>
            </a:r>
            <a:r>
              <a:rPr lang="ru-RU" sz="3200" dirty="0" err="1"/>
              <a:t>вируса</a:t>
            </a:r>
            <a:r>
              <a:rPr lang="ru-RU" sz="3200" dirty="0"/>
              <a:t> </a:t>
            </a:r>
            <a:r>
              <a:rPr lang="ru-RU" sz="3200" dirty="0" err="1"/>
              <a:t>Хендра</a:t>
            </a:r>
            <a:r>
              <a:rPr lang="ru-RU" sz="3200" dirty="0"/>
              <a:t>, а также </a:t>
            </a:r>
            <a:r>
              <a:rPr lang="ru-RU" sz="3200" b="1" u="sng" dirty="0" err="1"/>
              <a:t>коронавирусов</a:t>
            </a:r>
            <a:r>
              <a:rPr lang="ru-RU" sz="3200" b="1" u="sng" dirty="0"/>
              <a:t> (включая вирусы MERS и SARS)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88640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Ингибиторы вирусных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РНК-зависимых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РНК-полимераз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вызывают остановку размножения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коронавируса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91544" y="1268761"/>
            <a:ext cx="8229600" cy="2404863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/>
              <a:t>В качестве ингибиторов вирусных </a:t>
            </a:r>
            <a:r>
              <a:rPr lang="ru-RU" sz="2400" dirty="0" err="1"/>
              <a:t>РНК-зависимых</a:t>
            </a:r>
            <a:r>
              <a:rPr lang="ru-RU" sz="2400" dirty="0"/>
              <a:t> </a:t>
            </a:r>
            <a:r>
              <a:rPr lang="ru-RU" sz="2400" dirty="0" err="1"/>
              <a:t>РНК-полимераз</a:t>
            </a:r>
            <a:r>
              <a:rPr lang="ru-RU" sz="2400" dirty="0"/>
              <a:t> были предложены вещества которые напоминают </a:t>
            </a:r>
            <a:r>
              <a:rPr lang="ru-RU" sz="2400" dirty="0" err="1"/>
              <a:t>аденозин</a:t>
            </a:r>
            <a:r>
              <a:rPr lang="ru-RU" sz="2400" dirty="0"/>
              <a:t> или </a:t>
            </a:r>
            <a:r>
              <a:rPr lang="ru-RU" sz="2400" dirty="0" err="1"/>
              <a:t>гуанозин</a:t>
            </a:r>
            <a:r>
              <a:rPr lang="ru-RU" sz="2400" dirty="0"/>
              <a:t>.</a:t>
            </a:r>
          </a:p>
          <a:p>
            <a:r>
              <a:rPr lang="ru-RU" sz="2400" dirty="0"/>
              <a:t>Эти вещества, имея структуру, сходную с пуриновым нуклеотидом, включаются в РНК, как базовый аналог </a:t>
            </a:r>
            <a:r>
              <a:rPr lang="ru-RU" sz="2400" dirty="0" err="1"/>
              <a:t>аденина</a:t>
            </a:r>
            <a:r>
              <a:rPr lang="ru-RU" sz="2400" dirty="0"/>
              <a:t> или гуанина, одинаково хорошо образуя пару с </a:t>
            </a:r>
            <a:r>
              <a:rPr lang="ru-RU" sz="2400" dirty="0" err="1"/>
              <a:t>урацилом</a:t>
            </a:r>
            <a:r>
              <a:rPr lang="ru-RU" sz="2400" dirty="0"/>
              <a:t> или </a:t>
            </a:r>
            <a:r>
              <a:rPr lang="ru-RU" sz="2400" dirty="0" err="1"/>
              <a:t>цитозином</a:t>
            </a:r>
            <a:r>
              <a:rPr lang="ru-RU" sz="2400" dirty="0"/>
              <a:t>, что вызывает остановку </a:t>
            </a:r>
            <a:r>
              <a:rPr lang="ru-RU" sz="2400" dirty="0" err="1"/>
              <a:t>РНК-зависимой</a:t>
            </a:r>
            <a:r>
              <a:rPr lang="ru-RU" sz="2400" dirty="0"/>
              <a:t> репликации в </a:t>
            </a:r>
            <a:r>
              <a:rPr lang="ru-RU" sz="2400" dirty="0" err="1"/>
              <a:t>РНК-вирусах</a:t>
            </a:r>
            <a:r>
              <a:rPr lang="ru-RU" sz="2400" dirty="0"/>
              <a:t> и, следовательно, </a:t>
            </a:r>
            <a:r>
              <a:rPr lang="ru-RU" sz="2400" b="1" u="sng" dirty="0"/>
              <a:t>размножение </a:t>
            </a:r>
            <a:r>
              <a:rPr lang="ru-RU" sz="2400" b="1" u="sng" dirty="0" err="1"/>
              <a:t>РНК-вирусов</a:t>
            </a:r>
            <a:endParaRPr lang="ru-RU" sz="2400" b="1" u="sng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1056443" y="5353235"/>
            <a:ext cx="10022889" cy="123399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b="1" dirty="0" err="1"/>
              <a:t>Рибавирин</a:t>
            </a:r>
            <a:r>
              <a:rPr lang="ru-RU" sz="2400" b="1" dirty="0"/>
              <a:t>.</a:t>
            </a:r>
            <a:r>
              <a:rPr lang="ru-RU" sz="2400" dirty="0"/>
              <a:t> Однако он имеет низкую эффективность, множество побочных действий и высокую токсичность. Применение </a:t>
            </a:r>
            <a:r>
              <a:rPr lang="ru-RU" sz="2400" dirty="0" err="1"/>
              <a:t>рибавирина</a:t>
            </a:r>
            <a:r>
              <a:rPr lang="ru-RU" sz="2400" dirty="0"/>
              <a:t> было оспорено в некоторых работах показавших, что он одновременно являясь ингибитором </a:t>
            </a:r>
            <a:r>
              <a:rPr lang="ru-RU" sz="2400" dirty="0" err="1"/>
              <a:t>инозинмонофосфат</a:t>
            </a:r>
            <a:r>
              <a:rPr lang="ru-RU" sz="2400" dirty="0"/>
              <a:t> (ИМФ) </a:t>
            </a:r>
            <a:r>
              <a:rPr lang="ru-RU" sz="2400" dirty="0" err="1"/>
              <a:t>дегидрогеназы</a:t>
            </a:r>
            <a:r>
              <a:rPr lang="ru-RU" sz="2400" dirty="0"/>
              <a:t> способствовал усилению </a:t>
            </a:r>
            <a:r>
              <a:rPr lang="ru-RU" sz="2400" dirty="0" err="1"/>
              <a:t>SARS-CoV</a:t>
            </a:r>
            <a:r>
              <a:rPr lang="ru-RU" sz="2400" dirty="0"/>
              <a:t> инфекции вместо того чтобы ее предотвращать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b="1" dirty="0" err="1"/>
              <a:t>Ремдисивир</a:t>
            </a:r>
            <a:r>
              <a:rPr lang="ru-RU" sz="2400" b="1" dirty="0"/>
              <a:t> (отозван из аптек) </a:t>
            </a:r>
            <a:r>
              <a:rPr lang="ru-RU" sz="2400" dirty="0"/>
              <a:t>– </a:t>
            </a:r>
            <a:r>
              <a:rPr lang="ru-RU" sz="2400" dirty="0" err="1"/>
              <a:t>орфанный</a:t>
            </a:r>
            <a:r>
              <a:rPr lang="ru-RU" sz="2400" dirty="0"/>
              <a:t> препарат (используется при редких заболеваниях)</a:t>
            </a:r>
          </a:p>
        </p:txBody>
      </p:sp>
      <p:pic>
        <p:nvPicPr>
          <p:cNvPr id="1026" name="Picture 2" descr="C:\Users\bpg\Desktop\image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3712" y="3573015"/>
            <a:ext cx="4838475" cy="16736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5368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EACAD-6536-4DA0-BBD7-462AF0B0C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1466" y="3480858"/>
            <a:ext cx="5344161" cy="2635462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+mn-lt"/>
              </a:rPr>
              <a:t>КОРОНАВИРУСНАЯ ИНФЕКЦИЯ</a:t>
            </a:r>
            <a:br>
              <a:rPr lang="ru-RU" sz="4800" b="1" dirty="0" smtClean="0">
                <a:solidFill>
                  <a:srgbClr val="C00000"/>
                </a:solidFill>
                <a:latin typeface="+mn-lt"/>
              </a:rPr>
            </a:br>
            <a:r>
              <a:rPr lang="en-US" sz="4800" b="1" dirty="0" smtClean="0">
                <a:solidFill>
                  <a:srgbClr val="C00000"/>
                </a:solidFill>
                <a:latin typeface="+mn-lt"/>
              </a:rPr>
              <a:t>COVID-19</a:t>
            </a:r>
            <a:endParaRPr lang="ru-RU" sz="4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8398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6160"/>
            <a:ext cx="10515600" cy="124463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Глицирризиновая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кислота – основной сапонин экстракта солодки голой - безопасный ингибитор репродукции ряда РНК- и ДНК-вирусов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5142" y="1846730"/>
            <a:ext cx="9524999" cy="473336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2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Глицирризиновая</a:t>
            </a:r>
            <a:r>
              <a:rPr lang="ru-RU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кислота ингибирует </a:t>
            </a:r>
            <a:r>
              <a:rPr lang="en-US" sz="2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vitro</a:t>
            </a:r>
            <a:r>
              <a:rPr lang="ru-RU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FontTx/>
              <a:buChar char="-"/>
            </a:pPr>
            <a:r>
              <a:rPr lang="ru-RU" sz="1900" b="1" dirty="0"/>
              <a:t>Вирус герпеса простого типа </a:t>
            </a:r>
            <a:r>
              <a:rPr lang="en-US" sz="1900" b="1" dirty="0"/>
              <a:t>I</a:t>
            </a:r>
            <a:r>
              <a:rPr lang="ru-RU" sz="1900" b="1" dirty="0"/>
              <a:t> (</a:t>
            </a:r>
            <a:r>
              <a:rPr lang="ru-RU" sz="1900" b="1" i="1" dirty="0" err="1"/>
              <a:t>Herpes</a:t>
            </a:r>
            <a:r>
              <a:rPr lang="ru-RU" sz="1900" b="1" i="1" dirty="0"/>
              <a:t> </a:t>
            </a:r>
            <a:r>
              <a:rPr lang="ru-RU" sz="1900" b="1" i="1" dirty="0" err="1"/>
              <a:t>simplex</a:t>
            </a:r>
            <a:r>
              <a:rPr lang="ru-RU" sz="1900" b="1" i="1" dirty="0"/>
              <a:t> </a:t>
            </a:r>
            <a:r>
              <a:rPr lang="en-US" sz="1900" b="1" i="1" dirty="0"/>
              <a:t>virus type 1</a:t>
            </a:r>
            <a:r>
              <a:rPr lang="ru-RU" sz="1900" b="1" i="1" dirty="0"/>
              <a:t>), </a:t>
            </a:r>
            <a:r>
              <a:rPr lang="ru-RU" sz="1900" b="1" dirty="0"/>
              <a:t>а также </a:t>
            </a:r>
            <a:r>
              <a:rPr lang="en-US" sz="1900" b="1" i="1" dirty="0"/>
              <a:t>Herpes B</a:t>
            </a:r>
            <a:r>
              <a:rPr lang="ru-RU" sz="1900" b="1" dirty="0"/>
              <a:t>, </a:t>
            </a:r>
            <a:r>
              <a:rPr lang="en-US" sz="1900" b="1" i="1" dirty="0"/>
              <a:t>Human herpes virus HHHV-6 </a:t>
            </a:r>
            <a:r>
              <a:rPr lang="ru-RU" sz="1900" b="1" dirty="0"/>
              <a:t>и</a:t>
            </a:r>
            <a:r>
              <a:rPr lang="ru-RU" sz="1900" b="1" i="1" dirty="0"/>
              <a:t> </a:t>
            </a:r>
            <a:r>
              <a:rPr lang="en-US" sz="1900" b="1" i="1" dirty="0"/>
              <a:t>HHV-7</a:t>
            </a:r>
            <a:r>
              <a:rPr lang="ru-RU" sz="1900" b="1" i="1" dirty="0"/>
              <a:t>;</a:t>
            </a:r>
          </a:p>
          <a:p>
            <a:pPr>
              <a:buFontTx/>
              <a:buChar char="-"/>
            </a:pPr>
            <a:r>
              <a:rPr lang="ru-RU" sz="1900" b="1" dirty="0"/>
              <a:t>Японский энцефалитный вирус;</a:t>
            </a:r>
          </a:p>
          <a:p>
            <a:pPr>
              <a:buFontTx/>
              <a:buChar char="-"/>
            </a:pPr>
            <a:r>
              <a:rPr lang="ru-RU" sz="1900" b="1" dirty="0"/>
              <a:t>Вирус Эпштейна-Барра;</a:t>
            </a:r>
          </a:p>
          <a:p>
            <a:pPr>
              <a:buFontTx/>
              <a:buChar char="-"/>
            </a:pPr>
            <a:r>
              <a:rPr lang="ru-RU" sz="1900" b="1" dirty="0" err="1"/>
              <a:t>Цитомегалавируса</a:t>
            </a:r>
            <a:r>
              <a:rPr lang="ru-RU" sz="1900" b="1" dirty="0"/>
              <a:t> человека;</a:t>
            </a:r>
          </a:p>
          <a:p>
            <a:pPr>
              <a:buFontTx/>
              <a:buChar char="-"/>
            </a:pPr>
            <a:r>
              <a:rPr lang="ru-RU" sz="1900" b="1" dirty="0"/>
              <a:t>Вирусы гепатита А, В и С </a:t>
            </a:r>
            <a:r>
              <a:rPr lang="ru-RU" sz="1900" b="1" i="1" dirty="0"/>
              <a:t>(</a:t>
            </a:r>
            <a:r>
              <a:rPr lang="en-US" sz="1900" b="1" i="1" dirty="0"/>
              <a:t>HAV, HBV,HCV)</a:t>
            </a:r>
            <a:r>
              <a:rPr lang="ru-RU" sz="1900" b="1" i="1" dirty="0"/>
              <a:t>;</a:t>
            </a:r>
          </a:p>
          <a:p>
            <a:pPr>
              <a:buFontTx/>
              <a:buChar char="-"/>
            </a:pPr>
            <a:r>
              <a:rPr lang="ru-RU" sz="1900" b="1" dirty="0"/>
              <a:t>Вирусы папилломы человека;</a:t>
            </a:r>
          </a:p>
          <a:p>
            <a:pPr>
              <a:buFontTx/>
              <a:buChar char="-"/>
            </a:pPr>
            <a:r>
              <a:rPr lang="ru-RU" sz="1900" b="1" dirty="0"/>
              <a:t>ВИЧ-1 в культуре клеток МТ-4.</a:t>
            </a:r>
          </a:p>
          <a:p>
            <a:pPr marL="0" indent="0">
              <a:buNone/>
            </a:pPr>
            <a:r>
              <a:rPr lang="ru-RU" sz="2600" b="1" dirty="0" err="1"/>
              <a:t>Глицирризиновая</a:t>
            </a:r>
            <a:r>
              <a:rPr lang="ru-RU" sz="2600" b="1" dirty="0"/>
              <a:t> кислота наиболее эффективно </a:t>
            </a:r>
            <a:r>
              <a:rPr lang="ru-RU" sz="2600" b="1" dirty="0" err="1"/>
              <a:t>инибирует</a:t>
            </a:r>
            <a:r>
              <a:rPr lang="ru-RU" sz="2600" b="1" dirty="0"/>
              <a:t> репликацию новых коронавирусов, вызывающих атипичную пневмонию (</a:t>
            </a:r>
            <a:r>
              <a:rPr lang="en-US" sz="2600" b="1" dirty="0"/>
              <a:t>SARS </a:t>
            </a:r>
            <a:r>
              <a:rPr lang="en-US" sz="2600" b="1" dirty="0" err="1"/>
              <a:t>CoV</a:t>
            </a:r>
            <a:r>
              <a:rPr lang="en-US" sz="2600" b="1" dirty="0"/>
              <a:t>)</a:t>
            </a:r>
            <a:endParaRPr lang="ru-RU" sz="2600" b="1" dirty="0"/>
          </a:p>
          <a:p>
            <a:pPr marL="0" indent="0">
              <a:buNone/>
            </a:pPr>
            <a:r>
              <a:rPr lang="ru-RU" sz="2600" b="1" dirty="0" err="1"/>
              <a:t>Глицирризиновая</a:t>
            </a:r>
            <a:r>
              <a:rPr lang="ru-RU" sz="2600" b="1" dirty="0"/>
              <a:t> кислота </a:t>
            </a:r>
            <a:r>
              <a:rPr lang="ru-RU" sz="2200" b="1" dirty="0"/>
              <a:t>ингибирует вирусы в концентрациях, </a:t>
            </a:r>
            <a:r>
              <a:rPr lang="ru-RU" sz="2200" b="1" u="sng" dirty="0"/>
              <a:t>нетоксичных </a:t>
            </a:r>
            <a:r>
              <a:rPr lang="ru-RU" sz="2200" b="1" dirty="0"/>
              <a:t>для нормально функционирующих клеток.</a:t>
            </a:r>
          </a:p>
          <a:p>
            <a:pPr marL="0" indent="0">
              <a:buNone/>
            </a:pPr>
            <a:r>
              <a:rPr lang="ru-RU" sz="2200" b="1" dirty="0"/>
              <a:t>Штаммы вирусов, резистентные к ацикловиру и </a:t>
            </a:r>
            <a:r>
              <a:rPr lang="ru-RU" sz="2200" b="1" dirty="0" err="1"/>
              <a:t>йодоуридину</a:t>
            </a:r>
            <a:r>
              <a:rPr lang="ru-RU" sz="2200" b="1" dirty="0"/>
              <a:t>, высокочувствительны к </a:t>
            </a:r>
            <a:r>
              <a:rPr lang="ru-RU" sz="2200" b="1" dirty="0" err="1"/>
              <a:t>глицирризиновой</a:t>
            </a:r>
            <a:r>
              <a:rPr lang="ru-RU" sz="2200" b="1" dirty="0"/>
              <a:t> кислоте.</a:t>
            </a:r>
          </a:p>
          <a:p>
            <a:pPr marL="0" indent="0">
              <a:buNone/>
            </a:pPr>
            <a:r>
              <a:rPr lang="ru-RU" sz="2200" b="1" dirty="0"/>
              <a:t>Оказывает противовоспалительное, анальгезирующее и улучшающее регенерацию тканей действие при ранних проявлениях вирусной инфекции. </a:t>
            </a:r>
          </a:p>
          <a:p>
            <a:pPr marL="0" indent="0" algn="ctr">
              <a:buNone/>
            </a:pPr>
            <a:endParaRPr lang="ru-RU" sz="1800" b="1" dirty="0"/>
          </a:p>
          <a:p>
            <a:pPr marL="0" indent="0" algn="ctr">
              <a:buNone/>
            </a:pPr>
            <a:endParaRPr lang="ru-RU" sz="1800" b="1" dirty="0"/>
          </a:p>
          <a:p>
            <a:pPr marL="0" indent="0" algn="ctr">
              <a:buNone/>
            </a:pPr>
            <a:endParaRPr lang="ru-RU" sz="1800" b="1" dirty="0"/>
          </a:p>
          <a:p>
            <a:pPr marL="0" indent="0" algn="ctr">
              <a:buNone/>
            </a:pPr>
            <a:endParaRPr lang="ru-RU" sz="1800" b="1" dirty="0"/>
          </a:p>
          <a:p>
            <a:pPr marL="0" indent="0" algn="ctr">
              <a:buNone/>
            </a:pPr>
            <a:endParaRPr lang="ru-RU" sz="3200" b="1" dirty="0"/>
          </a:p>
        </p:txBody>
      </p:sp>
      <p:pic>
        <p:nvPicPr>
          <p:cNvPr id="18" name="Объект 17">
            <a:extLst>
              <a:ext uri="{FF2B5EF4-FFF2-40B4-BE49-F238E27FC236}">
                <a16:creationId xmlns:a16="http://schemas.microsoft.com/office/drawing/2014/main" id="{D04D0DF7-22DE-4AF4-9EED-4FB9D9A579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035" y="1699409"/>
            <a:ext cx="2658765" cy="251400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DDEF6-E831-4781-849D-F28A496F2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553"/>
            <a:ext cx="10515600" cy="106854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Механизм противовирусного действия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глицирризиновой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кислоты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348683-7DAA-443B-91AE-4E45190DE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612" y="1171201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/>
              <a:t>Противовирусное действие </a:t>
            </a:r>
            <a:r>
              <a:rPr lang="ru-RU" dirty="0" err="1"/>
              <a:t>глицирризиновой</a:t>
            </a:r>
            <a:r>
              <a:rPr lang="ru-RU" dirty="0"/>
              <a:t> кислоты связано с индукцией образования интерферона</a:t>
            </a:r>
          </a:p>
          <a:p>
            <a:pPr marL="0" indent="0">
              <a:buNone/>
            </a:pPr>
            <a:r>
              <a:rPr lang="ru-RU" dirty="0" err="1"/>
              <a:t>Глицирризиновая</a:t>
            </a:r>
            <a:r>
              <a:rPr lang="ru-RU" dirty="0"/>
              <a:t> кислота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прерывает репликацию вирусов на ранних стадиях</a:t>
            </a:r>
            <a:r>
              <a:rPr lang="ru-RU" dirty="0"/>
              <a:t>, вызывает выход вириона из </a:t>
            </a:r>
            <a:r>
              <a:rPr lang="ru-RU" dirty="0" err="1"/>
              <a:t>капсида</a:t>
            </a:r>
            <a:r>
              <a:rPr lang="ru-RU" dirty="0"/>
              <a:t>, тем самым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допуская его проникновение в клетки.</a:t>
            </a:r>
          </a:p>
          <a:p>
            <a:pPr marL="0" indent="0">
              <a:buNone/>
            </a:pP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Глицирризиновая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кислота взаимодействует со структурами вируса, изменяя различные фазы вирусного цикла, что сопровождается:</a:t>
            </a:r>
          </a:p>
          <a:p>
            <a:pPr marL="0" indent="0">
              <a:buNone/>
            </a:pPr>
            <a:r>
              <a:rPr lang="ru-RU" dirty="0"/>
              <a:t>*необратимой инактивацией вирусных частиц (находящихся в свободном состоянии вне клеток);</a:t>
            </a:r>
          </a:p>
          <a:p>
            <a:pPr marL="0" indent="0">
              <a:buNone/>
            </a:pPr>
            <a:r>
              <a:rPr lang="ru-RU" dirty="0"/>
              <a:t>*блокированием внедрения активных вирусных частиц через клеточную мембрану внутрь клетки;</a:t>
            </a:r>
          </a:p>
          <a:p>
            <a:pPr marL="0" indent="0">
              <a:buNone/>
            </a:pPr>
            <a:r>
              <a:rPr lang="ru-RU" dirty="0"/>
              <a:t>*нарушением способности вирусов к синтезу новых структурных компонентов.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866EE6-83FD-41AF-B7C9-116E37A7AC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88306" y="4607858"/>
            <a:ext cx="4606456" cy="200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85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BAA3B2-4E0C-4400-A42A-624DB4B52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75" y="259976"/>
            <a:ext cx="10730753" cy="11205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Влияние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глицирризина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репликацию SARS-ассоциированного коронавируса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vitro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16FD8F-9A3A-4515-9848-00FBD780C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039906"/>
            <a:ext cx="4257207" cy="49411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900" dirty="0" smtClean="0"/>
              <a:t>Группа российских и немецких  ученых оценили </a:t>
            </a:r>
            <a:r>
              <a:rPr lang="ru-RU" sz="1900" u="sng" dirty="0"/>
              <a:t>противовирусный потенциал </a:t>
            </a:r>
            <a:r>
              <a:rPr lang="ru-RU" sz="1900" u="sng" dirty="0" err="1"/>
              <a:t>рибавирина</a:t>
            </a:r>
            <a:r>
              <a:rPr lang="ru-RU" sz="1900" u="sng" dirty="0"/>
              <a:t>, 6-азауридина, </a:t>
            </a:r>
            <a:r>
              <a:rPr lang="ru-RU" sz="1900" u="sng" dirty="0" err="1"/>
              <a:t>пиразофурина</a:t>
            </a:r>
            <a:r>
              <a:rPr lang="ru-RU" sz="1900" u="sng" dirty="0"/>
              <a:t>, </a:t>
            </a:r>
            <a:r>
              <a:rPr lang="ru-RU" sz="1900" u="sng" dirty="0" err="1"/>
              <a:t>микофеноловой</a:t>
            </a:r>
            <a:r>
              <a:rPr lang="ru-RU" sz="1900" u="sng" dirty="0"/>
              <a:t> кислоты* и </a:t>
            </a:r>
            <a:r>
              <a:rPr lang="ru-RU" sz="1900" u="sng" dirty="0" err="1"/>
              <a:t>глицирризина</a:t>
            </a:r>
            <a:r>
              <a:rPr lang="ru-RU" sz="1900" u="sng" dirty="0"/>
              <a:t> </a:t>
            </a:r>
            <a:r>
              <a:rPr lang="ru-RU" sz="1900" dirty="0"/>
              <a:t>в отношении двух клинических изолятов коронавируса (FFM-1 и FFM-2) у пациентов с ОРВИ, поступивших в Клинический центр Франкфуртского университета, Германия. </a:t>
            </a:r>
          </a:p>
          <a:p>
            <a:pPr marL="0" indent="0">
              <a:buNone/>
            </a:pPr>
            <a:r>
              <a:rPr lang="ru-RU" sz="1900" dirty="0"/>
              <a:t>Из всех соединений </a:t>
            </a:r>
            <a:r>
              <a:rPr lang="ru-RU" sz="1900" b="1" dirty="0" err="1"/>
              <a:t>глицирризин</a:t>
            </a:r>
            <a:r>
              <a:rPr lang="ru-RU" sz="1900" dirty="0"/>
              <a:t> был наиболее активен в ингибировании репликации вируса, ассоциированного с атипичной пневмонией.</a:t>
            </a:r>
          </a:p>
          <a:p>
            <a:pPr marL="0" indent="0">
              <a:buNone/>
            </a:pPr>
            <a:r>
              <a:rPr lang="ru-RU" sz="1900" dirty="0"/>
              <a:t>*</a:t>
            </a:r>
            <a:r>
              <a:rPr lang="ru-RU" sz="1700" dirty="0"/>
              <a:t>все соединения имеются в продаже и используются у пациентов из-за их противовирусной, противоопухолевой и иммунодепрессивной активности.</a:t>
            </a:r>
          </a:p>
          <a:p>
            <a:pPr marL="0" indent="0">
              <a:buNone/>
            </a:pPr>
            <a:endParaRPr lang="ru-RU" sz="19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FC4F536-ACDE-4029-A2EC-73D67BCDF5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850995" y="1039906"/>
            <a:ext cx="4426605" cy="331796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2538068-105D-4D32-8D72-BDC0657FF7AA}"/>
              </a:ext>
            </a:extLst>
          </p:cNvPr>
          <p:cNvSpPr/>
          <p:nvPr/>
        </p:nvSpPr>
        <p:spPr>
          <a:xfrm>
            <a:off x="5558117" y="4357866"/>
            <a:ext cx="64276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Влияние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глицирризина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на репликацию коронавируса, ассоциированного с атипичной пневмонией, в клетках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Vero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А – неинфицированные клетки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В – Инфицированные клетки без лечения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 – Инфицированные клетки</a:t>
            </a:r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обработанные </a:t>
            </a:r>
            <a:r>
              <a:rPr lang="ru-RU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глицирризином</a:t>
            </a:r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в дозе 4000  мг/л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Инфицированные клетки, обработанные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глицирризином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в дозе 1000 мг/л.</a:t>
            </a:r>
          </a:p>
        </p:txBody>
      </p:sp>
    </p:spTree>
    <p:extLst>
      <p:ext uri="{BB962C8B-B14F-4D97-AF65-F5344CB8AC3E}">
        <p14:creationId xmlns:p14="http://schemas.microsoft.com/office/powerpoint/2010/main" val="2843357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4398B52-DBAE-495C-AB57-CFF2C57F1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3063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Таблица активность соединений против 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SARS-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ассоциированных коронавирусов (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SARS-CV)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культурах клеток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Vero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8B4C0D23-8EB7-4282-A5C2-F0A874A69EB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15800" y="1032372"/>
          <a:ext cx="7760400" cy="30928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47005">
                  <a:extLst>
                    <a:ext uri="{9D8B030D-6E8A-4147-A177-3AD203B41FA5}">
                      <a16:colId xmlns:a16="http://schemas.microsoft.com/office/drawing/2014/main" val="1448985108"/>
                    </a:ext>
                  </a:extLst>
                </a:gridCol>
                <a:gridCol w="1504465">
                  <a:extLst>
                    <a:ext uri="{9D8B030D-6E8A-4147-A177-3AD203B41FA5}">
                      <a16:colId xmlns:a16="http://schemas.microsoft.com/office/drawing/2014/main" val="294174412"/>
                    </a:ext>
                  </a:extLst>
                </a:gridCol>
                <a:gridCol w="1504465">
                  <a:extLst>
                    <a:ext uri="{9D8B030D-6E8A-4147-A177-3AD203B41FA5}">
                      <a16:colId xmlns:a16="http://schemas.microsoft.com/office/drawing/2014/main" val="1871011004"/>
                    </a:ext>
                  </a:extLst>
                </a:gridCol>
                <a:gridCol w="1504465">
                  <a:extLst>
                    <a:ext uri="{9D8B030D-6E8A-4147-A177-3AD203B41FA5}">
                      <a16:colId xmlns:a16="http://schemas.microsoft.com/office/drawing/2014/main" val="2734517447"/>
                    </a:ext>
                  </a:extLst>
                </a:gridCol>
              </a:tblGrid>
              <a:tr h="4453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EC </a:t>
                      </a:r>
                      <a:r>
                        <a:rPr lang="ru-RU" sz="1400" baseline="-25000" dirty="0">
                          <a:effectLst/>
                        </a:rPr>
                        <a:t>50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baseline="30000" dirty="0">
                          <a:effectLst/>
                        </a:rPr>
                        <a:t>*</a:t>
                      </a:r>
                      <a:r>
                        <a:rPr lang="ru-RU" sz="1400" dirty="0">
                          <a:effectLst/>
                        </a:rPr>
                        <a:t> (</a:t>
                      </a:r>
                      <a:r>
                        <a:rPr lang="ru-RU" sz="1400" dirty="0" err="1">
                          <a:effectLst/>
                        </a:rPr>
                        <a:t>mg</a:t>
                      </a:r>
                      <a:r>
                        <a:rPr lang="ru-RU" sz="1400" dirty="0">
                          <a:effectLst/>
                        </a:rPr>
                        <a:t>/L)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CC </a:t>
                      </a:r>
                      <a:r>
                        <a:rPr lang="ru-RU" sz="1400" baseline="-25000" dirty="0">
                          <a:effectLst/>
                        </a:rPr>
                        <a:t>50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baseline="30000" dirty="0">
                          <a:effectLst/>
                        </a:rPr>
                        <a:t>*</a:t>
                      </a:r>
                      <a:r>
                        <a:rPr lang="ru-RU" sz="1400" dirty="0">
                          <a:effectLst/>
                        </a:rPr>
                        <a:t> (</a:t>
                      </a:r>
                      <a:r>
                        <a:rPr lang="ru-RU" sz="1400" dirty="0" err="1">
                          <a:effectLst/>
                        </a:rPr>
                        <a:t>mg</a:t>
                      </a:r>
                      <a:r>
                        <a:rPr lang="ru-RU" sz="1400" dirty="0">
                          <a:effectLst/>
                        </a:rPr>
                        <a:t>/L)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</a:rPr>
                        <a:t>Selectivity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index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68592406"/>
                  </a:ext>
                </a:extLst>
              </a:tr>
              <a:tr h="263514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Соединение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584" marR="10058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16719"/>
                  </a:ext>
                </a:extLst>
              </a:tr>
              <a:tr h="2635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6 –</a:t>
                      </a:r>
                      <a:r>
                        <a:rPr lang="ru-RU" sz="1600" dirty="0" err="1">
                          <a:effectLst/>
                        </a:rPr>
                        <a:t>азауридин</a:t>
                      </a:r>
                      <a:r>
                        <a:rPr lang="ru-RU" sz="1600" dirty="0">
                          <a:effectLst/>
                        </a:rPr>
                        <a:t> (6-azauridine)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584" marR="1005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16·8 (2·9)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104 (18)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6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27780490"/>
                  </a:ext>
                </a:extLst>
              </a:tr>
              <a:tr h="2635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err="1">
                          <a:effectLst/>
                        </a:rPr>
                        <a:t>Пиразофурин</a:t>
                      </a:r>
                      <a:r>
                        <a:rPr lang="ru-RU" sz="1600" dirty="0">
                          <a:effectLst/>
                        </a:rPr>
                        <a:t> (</a:t>
                      </a:r>
                      <a:r>
                        <a:rPr lang="ru-RU" sz="1600" dirty="0" err="1">
                          <a:effectLst/>
                        </a:rPr>
                        <a:t>Pyrazofurin</a:t>
                      </a:r>
                      <a:r>
                        <a:rPr lang="ru-RU" sz="1600" dirty="0">
                          <a:effectLst/>
                        </a:rPr>
                        <a:t>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584" marR="1005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4·2 (0·57)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52 (9·6)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12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80222113"/>
                  </a:ext>
                </a:extLst>
              </a:tr>
              <a:tr h="539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err="1">
                          <a:effectLst/>
                        </a:rPr>
                        <a:t>Микофеноловая</a:t>
                      </a:r>
                      <a:r>
                        <a:rPr lang="ru-RU" sz="1600" dirty="0">
                          <a:effectLst/>
                        </a:rPr>
                        <a:t> кислота (</a:t>
                      </a:r>
                      <a:r>
                        <a:rPr lang="ru-RU" sz="1600" dirty="0" err="1">
                          <a:effectLst/>
                        </a:rPr>
                        <a:t>Mycophenolic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acid</a:t>
                      </a:r>
                      <a:r>
                        <a:rPr lang="ru-RU" sz="1600" dirty="0">
                          <a:effectLst/>
                        </a:rPr>
                        <a:t>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584" marR="1005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&gt;50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&gt;50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</a:rPr>
                        <a:t>NC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60939831"/>
                  </a:ext>
                </a:extLst>
              </a:tr>
              <a:tr h="2635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err="1">
                          <a:effectLst/>
                        </a:rPr>
                        <a:t>Рибавирин</a:t>
                      </a:r>
                      <a:r>
                        <a:rPr lang="ru-RU" sz="1600" dirty="0">
                          <a:effectLst/>
                        </a:rPr>
                        <a:t> (</a:t>
                      </a:r>
                      <a:r>
                        <a:rPr lang="ru-RU" sz="1600" dirty="0" err="1">
                          <a:effectLst/>
                        </a:rPr>
                        <a:t>Ribavirin</a:t>
                      </a:r>
                      <a:r>
                        <a:rPr lang="ru-RU" sz="1600" dirty="0">
                          <a:effectLst/>
                        </a:rPr>
                        <a:t>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584" marR="1005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&gt;1000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&gt;1000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</a:rPr>
                        <a:t>NC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8263919"/>
                  </a:ext>
                </a:extLst>
              </a:tr>
              <a:tr h="263514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err="1">
                          <a:effectLst/>
                        </a:rPr>
                        <a:t>Глицирризин</a:t>
                      </a:r>
                      <a:r>
                        <a:rPr lang="ru-RU" sz="1600" dirty="0">
                          <a:effectLst/>
                        </a:rPr>
                        <a:t> (</a:t>
                      </a:r>
                      <a:r>
                        <a:rPr lang="ru-RU" sz="1600" dirty="0" err="1">
                          <a:effectLst/>
                        </a:rPr>
                        <a:t>Glycyrrhizin</a:t>
                      </a:r>
                      <a:r>
                        <a:rPr lang="ru-RU" sz="1600" dirty="0">
                          <a:effectLst/>
                        </a:rPr>
                        <a:t>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584" marR="10058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743501"/>
                  </a:ext>
                </a:extLst>
              </a:tr>
              <a:tr h="2635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После адсорбции вируса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600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&gt;20000 </a:t>
                      </a:r>
                      <a:r>
                        <a:rPr lang="ru-RU" sz="1400" baseline="30000" dirty="0">
                          <a:effectLst/>
                        </a:rPr>
                        <a:t>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&gt;33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34112600"/>
                  </a:ext>
                </a:extLst>
              </a:tr>
              <a:tr h="2635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Во время и после адсорбции вируса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300</a:t>
                      </a:r>
                      <a:r>
                        <a:rPr lang="ru-RU" sz="1400" b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&gt;20000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</a:rPr>
                        <a:t>&gt;67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37641397"/>
                  </a:ext>
                </a:extLst>
              </a:tr>
              <a:tr h="2635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Во время адсорбции вируса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2400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&gt;20000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&gt;83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29535885"/>
                  </a:ext>
                </a:extLst>
              </a:tr>
            </a:tbl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CF423E3-F57F-41AA-AD92-FC0DF3167740}"/>
              </a:ext>
            </a:extLst>
          </p:cNvPr>
          <p:cNvSpPr/>
          <p:nvPr/>
        </p:nvSpPr>
        <p:spPr>
          <a:xfrm>
            <a:off x="1071282" y="4276164"/>
            <a:ext cx="108652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Индекс селективности (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Selectivity index)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/>
              <a:t>определяли как отношение концентрации соединения, которое снижало жизнеспособность клеток до 50% (CC50), к концентрации соединения, необходимой для ингибирования </a:t>
            </a:r>
            <a:r>
              <a:rPr lang="ru-RU" sz="1400" dirty="0" err="1"/>
              <a:t>цитопатического</a:t>
            </a:r>
            <a:r>
              <a:rPr lang="ru-RU" sz="1400" dirty="0"/>
              <a:t> эффекта, до 50% от контрольного значения (EC50).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01BF670-0F61-4C0C-A016-04A1783DA386}"/>
              </a:ext>
            </a:extLst>
          </p:cNvPr>
          <p:cNvSpPr/>
          <p:nvPr/>
        </p:nvSpPr>
        <p:spPr>
          <a:xfrm>
            <a:off x="1071282" y="5014828"/>
            <a:ext cx="106411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/>
              <a:t>Рибавирин</a:t>
            </a:r>
            <a:r>
              <a:rPr lang="ru-RU" sz="1400" dirty="0"/>
              <a:t> и </a:t>
            </a:r>
            <a:r>
              <a:rPr lang="ru-RU" sz="1400" dirty="0" err="1"/>
              <a:t>микофеноловая</a:t>
            </a:r>
            <a:r>
              <a:rPr lang="ru-RU" sz="1400" dirty="0"/>
              <a:t> кислота не влияли на репликацию SARS-ассоциированных коронавирусов (SARS-CV) - </a:t>
            </a:r>
            <a:r>
              <a:rPr lang="en-US" sz="1400" dirty="0">
                <a:solidFill>
                  <a:srgbClr val="FF0000"/>
                </a:solidFill>
              </a:rPr>
              <a:t>NC</a:t>
            </a:r>
            <a:r>
              <a:rPr lang="ru-RU" sz="1400" dirty="0"/>
              <a:t>.</a:t>
            </a:r>
          </a:p>
          <a:p>
            <a:r>
              <a:rPr lang="ru-RU" sz="1400" dirty="0"/>
              <a:t>6-азауридина и </a:t>
            </a:r>
            <a:r>
              <a:rPr lang="ru-RU" sz="1400" dirty="0" err="1"/>
              <a:t>пиразофурина</a:t>
            </a:r>
            <a:r>
              <a:rPr lang="ru-RU" sz="1400" dirty="0"/>
              <a:t> ингибировали репликацию SARS-CV в нетоксичных дозах с индексами селективности 6 и 12.</a:t>
            </a:r>
          </a:p>
          <a:p>
            <a:r>
              <a:rPr lang="ru-RU" sz="1400" dirty="0"/>
              <a:t>Наиболее сильным ингибитором репликации SARS-CV в клетках </a:t>
            </a:r>
            <a:r>
              <a:rPr lang="ru-RU" sz="1400" dirty="0" err="1"/>
              <a:t>Vero</a:t>
            </a:r>
            <a:r>
              <a:rPr lang="ru-RU" sz="1400" dirty="0"/>
              <a:t> был </a:t>
            </a:r>
            <a:r>
              <a:rPr lang="ru-RU" sz="1400" dirty="0" err="1"/>
              <a:t>глицирризин</a:t>
            </a:r>
            <a:r>
              <a:rPr lang="ru-RU" sz="1400" dirty="0"/>
              <a:t>, который имел индекс селективности 67.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8903589-6E8F-4315-9E62-26E12E4D59DA}"/>
              </a:ext>
            </a:extLst>
          </p:cNvPr>
          <p:cNvSpPr/>
          <p:nvPr/>
        </p:nvSpPr>
        <p:spPr>
          <a:xfrm>
            <a:off x="1071282" y="5753492"/>
            <a:ext cx="102690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Помимо ингибирования репликации вируса, </a:t>
            </a:r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глицирризин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ингибирует адсорбцию и проникновение вируса - первые этапы </a:t>
            </a:r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репликативного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цикла.</a:t>
            </a:r>
            <a:r>
              <a:rPr lang="ru-RU" sz="1400" dirty="0"/>
              <a:t> </a:t>
            </a:r>
            <a:r>
              <a:rPr lang="ru-RU" sz="1400" dirty="0" err="1"/>
              <a:t>Глицирризин</a:t>
            </a:r>
            <a:r>
              <a:rPr lang="ru-RU" sz="1400" dirty="0"/>
              <a:t> был более эффективен при добавлении во время периода адсорбции, чем при добавлении после адсорбции вируса (ЕС50 600 мг / л против 2400 мг / л соответственно). </a:t>
            </a:r>
          </a:p>
        </p:txBody>
      </p:sp>
    </p:spTree>
    <p:extLst>
      <p:ext uri="{BB962C8B-B14F-4D97-AF65-F5344CB8AC3E}">
        <p14:creationId xmlns:p14="http://schemas.microsoft.com/office/powerpoint/2010/main" val="2500459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50154" y="2343875"/>
            <a:ext cx="6778856" cy="267992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Для профилактики </a:t>
            </a:r>
            <a:r>
              <a:rPr lang="ru-RU" dirty="0" err="1" smtClean="0"/>
              <a:t>коронавируса</a:t>
            </a:r>
            <a:r>
              <a:rPr lang="ru-RU" dirty="0" smtClean="0"/>
              <a:t> и других вирусных инфекций </a:t>
            </a:r>
            <a:r>
              <a:rPr lang="ru-RU" dirty="0"/>
              <a:t>рекомендуется ежедневно принимать препараты с экстрактом солодки голой, как средства, останавливающие </a:t>
            </a:r>
            <a:r>
              <a:rPr lang="ru-RU" dirty="0" smtClean="0"/>
              <a:t>их размножение:</a:t>
            </a:r>
            <a:endParaRPr lang="ru-RU" dirty="0"/>
          </a:p>
          <a:p>
            <a:pPr>
              <a:buFontTx/>
              <a:buChar char="-"/>
            </a:pPr>
            <a:r>
              <a:rPr lang="ru-RU" b="1" dirty="0" err="1"/>
              <a:t>Рудвитол</a:t>
            </a:r>
            <a:endParaRPr lang="ru-RU" b="1" dirty="0"/>
          </a:p>
          <a:p>
            <a:pPr>
              <a:buFontTx/>
              <a:buChar char="-"/>
            </a:pPr>
            <a:r>
              <a:rPr lang="ru-RU" b="1" dirty="0" err="1"/>
              <a:t>Ивлаксин</a:t>
            </a:r>
            <a:endParaRPr lang="ru-RU" b="1" dirty="0"/>
          </a:p>
          <a:p>
            <a:pPr>
              <a:buFontTx/>
              <a:buChar char="-"/>
            </a:pPr>
            <a:r>
              <a:rPr lang="ru-RU" b="1" dirty="0"/>
              <a:t>Комплекс ферментов </a:t>
            </a:r>
            <a:r>
              <a:rPr lang="ru-RU" b="1" dirty="0" err="1"/>
              <a:t>Биокаскад</a:t>
            </a:r>
            <a:endParaRPr lang="ru-RU" b="1" dirty="0"/>
          </a:p>
          <a:p>
            <a:pPr>
              <a:buFontTx/>
              <a:buChar char="-"/>
            </a:pPr>
            <a:r>
              <a:rPr lang="ru-RU" b="1" dirty="0"/>
              <a:t>Взвар </a:t>
            </a:r>
            <a:r>
              <a:rPr lang="ru-RU" b="1" dirty="0" err="1"/>
              <a:t>Цетразин</a:t>
            </a:r>
            <a:endParaRPr lang="ru-RU" b="1" dirty="0"/>
          </a:p>
          <a:p>
            <a:pPr>
              <a:buFontTx/>
              <a:buChar char="-"/>
            </a:pPr>
            <a:r>
              <a:rPr lang="ru-RU" b="1" dirty="0" err="1"/>
              <a:t>Пульмоклинз</a:t>
            </a:r>
            <a:r>
              <a:rPr lang="ru-RU" b="1" dirty="0"/>
              <a:t> (корень солодки)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795516" y="5428417"/>
            <a:ext cx="9722423" cy="1055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Дополнительно эти продукты обладают противовоспалительным, противомикробным и иммуномодулирующим действием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07778D-BBFD-48EE-9E99-1B20DF75915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1" y="216666"/>
            <a:ext cx="9879766" cy="18289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4CC92A-B955-45BF-BC76-2777C9AA07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120" y="4255554"/>
            <a:ext cx="1864880" cy="186488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AFBE5DA-4D56-4120-97E7-089D37C525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909" y="2030696"/>
            <a:ext cx="1828960" cy="182896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6551BFB-7FC9-4104-961A-F1B1DB5A2E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52" y="2416783"/>
            <a:ext cx="2284307" cy="228430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B05C9CE-7F80-4B1E-AEE1-E3921709F7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700" y="3322802"/>
            <a:ext cx="1670209" cy="17419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9427CE-9CF8-4E3B-98A1-14A67F7BEA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35" y="3368915"/>
            <a:ext cx="1756021" cy="177098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Профилактика вирусных и бактериальных инфекций препаратами ООО «</a:t>
            </a:r>
            <a:r>
              <a:rPr lang="ru-RU" b="1" dirty="0" err="1"/>
              <a:t>Артлайф</a:t>
            </a:r>
            <a:r>
              <a:rPr lang="ru-RU" b="1" dirty="0"/>
              <a:t>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985423"/>
            <a:ext cx="4381870" cy="3651897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u="sng" dirty="0" err="1"/>
              <a:t>Иммуномодуляторы</a:t>
            </a:r>
            <a:r>
              <a:rPr lang="ru-RU" b="1" u="sng" dirty="0"/>
              <a:t>:</a:t>
            </a:r>
            <a:endParaRPr lang="ru-RU" dirty="0"/>
          </a:p>
          <a:p>
            <a:pPr>
              <a:buNone/>
            </a:pPr>
            <a:r>
              <a:rPr lang="ru-RU" b="1" dirty="0"/>
              <a:t>Внутрь:</a:t>
            </a:r>
            <a:endParaRPr lang="ru-RU" dirty="0"/>
          </a:p>
          <a:p>
            <a:pPr>
              <a:buNone/>
            </a:pPr>
            <a:r>
              <a:rPr lang="ru-RU" dirty="0"/>
              <a:t>- </a:t>
            </a:r>
            <a:r>
              <a:rPr lang="ru-RU" dirty="0" err="1"/>
              <a:t>Супер</a:t>
            </a:r>
            <a:r>
              <a:rPr lang="ru-RU" dirty="0"/>
              <a:t> </a:t>
            </a:r>
            <a:r>
              <a:rPr lang="ru-RU" dirty="0" err="1"/>
              <a:t>Шилд</a:t>
            </a:r>
            <a:r>
              <a:rPr lang="ru-RU" dirty="0"/>
              <a:t> Актив</a:t>
            </a:r>
          </a:p>
          <a:p>
            <a:pPr>
              <a:buNone/>
            </a:pPr>
            <a:r>
              <a:rPr lang="ru-RU" dirty="0"/>
              <a:t>- </a:t>
            </a:r>
            <a:r>
              <a:rPr lang="ru-RU" dirty="0" err="1"/>
              <a:t>Рудвитол</a:t>
            </a:r>
            <a:endParaRPr lang="ru-RU" dirty="0"/>
          </a:p>
          <a:p>
            <a:pPr>
              <a:buNone/>
            </a:pPr>
            <a:r>
              <a:rPr lang="ru-RU" dirty="0"/>
              <a:t>- </a:t>
            </a:r>
            <a:r>
              <a:rPr lang="ru-RU" dirty="0" err="1"/>
              <a:t>Ункарин</a:t>
            </a:r>
            <a:endParaRPr lang="ru-RU" dirty="0"/>
          </a:p>
          <a:p>
            <a:pPr>
              <a:buNone/>
            </a:pPr>
            <a:r>
              <a:rPr lang="ru-RU" dirty="0"/>
              <a:t>- </a:t>
            </a:r>
            <a:r>
              <a:rPr lang="ru-RU" dirty="0" err="1"/>
              <a:t>Абитель</a:t>
            </a:r>
            <a:r>
              <a:rPr lang="ru-RU" dirty="0"/>
              <a:t> взвар</a:t>
            </a:r>
          </a:p>
          <a:p>
            <a:pPr>
              <a:buNone/>
            </a:pPr>
            <a:r>
              <a:rPr lang="ru-RU" dirty="0"/>
              <a:t>- </a:t>
            </a:r>
            <a:r>
              <a:rPr lang="ru-RU" dirty="0" err="1"/>
              <a:t>Эхинол</a:t>
            </a:r>
            <a:r>
              <a:rPr lang="ru-RU" dirty="0"/>
              <a:t> взвар</a:t>
            </a:r>
          </a:p>
          <a:p>
            <a:pPr>
              <a:buNone/>
            </a:pPr>
            <a:r>
              <a:rPr lang="ru-RU" dirty="0"/>
              <a:t>- Сок чаги с пихтой и зверобоем</a:t>
            </a:r>
          </a:p>
          <a:p>
            <a:pPr>
              <a:buNone/>
            </a:pPr>
            <a:r>
              <a:rPr lang="ru-RU" dirty="0"/>
              <a:t>- </a:t>
            </a:r>
            <a:r>
              <a:rPr lang="ru-RU" dirty="0" err="1"/>
              <a:t>Грандэй</a:t>
            </a:r>
            <a:r>
              <a:rPr lang="ru-RU" dirty="0"/>
              <a:t> Чага (</a:t>
            </a:r>
            <a:r>
              <a:rPr lang="ru-RU" dirty="0" err="1"/>
              <a:t>кордицепс</a:t>
            </a:r>
            <a:r>
              <a:rPr lang="ru-RU" dirty="0"/>
              <a:t>, </a:t>
            </a:r>
            <a:r>
              <a:rPr lang="ru-RU" dirty="0" err="1"/>
              <a:t>рейши</a:t>
            </a:r>
            <a:r>
              <a:rPr lang="ru-RU" dirty="0"/>
              <a:t>, персик)</a:t>
            </a:r>
          </a:p>
          <a:p>
            <a:pPr>
              <a:buNone/>
            </a:pPr>
            <a:r>
              <a:rPr lang="ru-RU" b="1" dirty="0"/>
              <a:t>Местное применение</a:t>
            </a:r>
          </a:p>
          <a:p>
            <a:pPr>
              <a:buNone/>
            </a:pPr>
            <a:r>
              <a:rPr lang="ru-RU" dirty="0"/>
              <a:t>- </a:t>
            </a:r>
            <a:r>
              <a:rPr lang="ru-RU" dirty="0" err="1"/>
              <a:t>ИммуЛиз</a:t>
            </a:r>
            <a:r>
              <a:rPr lang="ru-RU" dirty="0"/>
              <a:t> актив </a:t>
            </a:r>
          </a:p>
          <a:p>
            <a:endParaRPr lang="ru-RU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6086381" y="1802167"/>
            <a:ext cx="5348057" cy="43589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ru-RU" b="1" u="sng" dirty="0" err="1"/>
              <a:t>Протововирусные</a:t>
            </a:r>
            <a:r>
              <a:rPr lang="ru-RU" b="1" u="sng" dirty="0"/>
              <a:t> и Противомикробные:</a:t>
            </a:r>
            <a:endParaRPr lang="ru-RU" dirty="0"/>
          </a:p>
          <a:p>
            <a:r>
              <a:rPr lang="ru-RU" b="1" dirty="0"/>
              <a:t>Внутрь:</a:t>
            </a:r>
            <a:endParaRPr lang="ru-RU" dirty="0"/>
          </a:p>
          <a:p>
            <a:r>
              <a:rPr lang="ru-RU" dirty="0"/>
              <a:t>- </a:t>
            </a:r>
            <a:r>
              <a:rPr lang="ru-RU" dirty="0" err="1"/>
              <a:t>Авирол</a:t>
            </a:r>
            <a:endParaRPr lang="ru-RU" dirty="0"/>
          </a:p>
          <a:p>
            <a:r>
              <a:rPr lang="ru-RU" dirty="0"/>
              <a:t>- </a:t>
            </a:r>
            <a:r>
              <a:rPr lang="ru-RU" dirty="0" err="1"/>
              <a:t>Цетразин</a:t>
            </a:r>
            <a:endParaRPr lang="ru-RU" dirty="0"/>
          </a:p>
          <a:p>
            <a:r>
              <a:rPr lang="ru-RU" dirty="0"/>
              <a:t>- </a:t>
            </a:r>
            <a:r>
              <a:rPr lang="ru-RU" dirty="0" err="1"/>
              <a:t>Цетразин</a:t>
            </a:r>
            <a:r>
              <a:rPr lang="ru-RU" dirty="0"/>
              <a:t> взвар</a:t>
            </a:r>
          </a:p>
          <a:p>
            <a:r>
              <a:rPr lang="ru-RU" b="1" dirty="0"/>
              <a:t>Наружно:</a:t>
            </a:r>
            <a:endParaRPr lang="ru-RU" dirty="0"/>
          </a:p>
          <a:p>
            <a:r>
              <a:rPr lang="ru-RU" dirty="0"/>
              <a:t>- Терпентиновые леденцы с прополисом и эвкалиптом</a:t>
            </a:r>
          </a:p>
          <a:p>
            <a:r>
              <a:rPr lang="ru-RU" dirty="0"/>
              <a:t>- </a:t>
            </a:r>
            <a:r>
              <a:rPr lang="ru-RU" dirty="0" err="1"/>
              <a:t>Сильвер</a:t>
            </a:r>
            <a:r>
              <a:rPr lang="ru-RU" dirty="0"/>
              <a:t> Про</a:t>
            </a:r>
          </a:p>
          <a:p>
            <a:r>
              <a:rPr lang="ru-RU" dirty="0"/>
              <a:t>- </a:t>
            </a:r>
            <a:r>
              <a:rPr lang="ru-RU" dirty="0" err="1"/>
              <a:t>Арголайф</a:t>
            </a:r>
            <a:endParaRPr lang="ru-RU" dirty="0"/>
          </a:p>
          <a:p>
            <a:r>
              <a:rPr lang="ru-RU" dirty="0"/>
              <a:t>- </a:t>
            </a:r>
            <a:r>
              <a:rPr lang="ru-RU" dirty="0" err="1"/>
              <a:t>Аргосепт</a:t>
            </a:r>
            <a:endParaRPr lang="ru-RU" dirty="0"/>
          </a:p>
          <a:p>
            <a:r>
              <a:rPr lang="ru-RU" dirty="0"/>
              <a:t>- </a:t>
            </a:r>
            <a:r>
              <a:rPr lang="ru-RU" dirty="0" err="1"/>
              <a:t>Мариносепт</a:t>
            </a:r>
            <a:endParaRPr lang="ru-RU" dirty="0"/>
          </a:p>
          <a:p>
            <a:r>
              <a:rPr lang="ru-RU" dirty="0"/>
              <a:t>- Масло чайного дерева (100% и 15%)</a:t>
            </a:r>
          </a:p>
          <a:p>
            <a:pPr>
              <a:buFontTx/>
              <a:buChar char="-"/>
            </a:pPr>
            <a:r>
              <a:rPr lang="ru-RU" dirty="0" smtClean="0"/>
              <a:t>Бальзам </a:t>
            </a:r>
            <a:r>
              <a:rPr lang="ru-RU" dirty="0"/>
              <a:t>для растираний «Живица-эвкалипт</a:t>
            </a:r>
            <a:r>
              <a:rPr lang="ru-RU" dirty="0" smtClean="0"/>
              <a:t>»</a:t>
            </a:r>
          </a:p>
          <a:p>
            <a:pPr>
              <a:buFontTx/>
              <a:buChar char="-"/>
            </a:pPr>
            <a:r>
              <a:rPr lang="ru-RU" b="1" dirty="0" smtClean="0"/>
              <a:t> </a:t>
            </a:r>
            <a:r>
              <a:rPr lang="ru-RU" b="1" dirty="0" err="1" smtClean="0"/>
              <a:t>АвиролСепт</a:t>
            </a:r>
            <a:r>
              <a:rPr lang="ru-RU" b="1" dirty="0" smtClean="0"/>
              <a:t> – антисептическое средство для обработки рук</a:t>
            </a:r>
            <a:endParaRPr lang="ru-RU" b="1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Профилактика вирусных и бактериальных инфекций препаратами ООО «</a:t>
            </a:r>
            <a:r>
              <a:rPr lang="ru-RU" b="1" dirty="0" err="1"/>
              <a:t>Артлайф</a:t>
            </a:r>
            <a:r>
              <a:rPr lang="ru-RU" b="1" dirty="0"/>
              <a:t>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12903" y="1878891"/>
            <a:ext cx="7373645" cy="4351338"/>
          </a:xfrm>
        </p:spPr>
        <p:txBody>
          <a:bodyPr>
            <a:normAutofit fontScale="85000" lnSpcReduction="20000"/>
          </a:bodyPr>
          <a:lstStyle/>
          <a:p>
            <a:r>
              <a:rPr lang="ru-RU" b="1" u="sng" dirty="0"/>
              <a:t>Противовоспалительные и жаропонижающие:</a:t>
            </a:r>
            <a:endParaRPr lang="ru-RU" dirty="0"/>
          </a:p>
          <a:p>
            <a:pPr>
              <a:buNone/>
            </a:pPr>
            <a:r>
              <a:rPr lang="ru-RU" dirty="0"/>
              <a:t>- Горячий напиток </a:t>
            </a:r>
            <a:r>
              <a:rPr lang="ru-RU" dirty="0" err="1"/>
              <a:t>Флю</a:t>
            </a:r>
            <a:r>
              <a:rPr lang="ru-RU" dirty="0"/>
              <a:t> Стоп</a:t>
            </a:r>
          </a:p>
          <a:p>
            <a:pPr>
              <a:buNone/>
            </a:pPr>
            <a:r>
              <a:rPr lang="ru-RU" dirty="0"/>
              <a:t>- </a:t>
            </a:r>
            <a:r>
              <a:rPr lang="ru-RU" dirty="0" err="1"/>
              <a:t>Ивлаксин</a:t>
            </a:r>
            <a:endParaRPr lang="ru-RU" dirty="0"/>
          </a:p>
          <a:p>
            <a:pPr>
              <a:buNone/>
            </a:pPr>
            <a:r>
              <a:rPr lang="ru-RU" b="1" dirty="0" smtClean="0"/>
              <a:t>-</a:t>
            </a:r>
            <a:r>
              <a:rPr lang="ru-RU" b="1" dirty="0"/>
              <a:t> </a:t>
            </a:r>
            <a:r>
              <a:rPr lang="ru-RU" dirty="0" err="1" smtClean="0"/>
              <a:t>НовОмегин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- </a:t>
            </a:r>
            <a:r>
              <a:rPr lang="ru-RU" dirty="0" err="1" smtClean="0"/>
              <a:t>Пульмоклинз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- Грин Стар</a:t>
            </a:r>
          </a:p>
          <a:p>
            <a:pPr>
              <a:buNone/>
            </a:pPr>
            <a:r>
              <a:rPr lang="ru-RU" dirty="0" smtClean="0"/>
              <a:t>- </a:t>
            </a:r>
            <a:r>
              <a:rPr lang="ru-RU" dirty="0" err="1" smtClean="0"/>
              <a:t>АСЕвит</a:t>
            </a:r>
            <a:endParaRPr lang="ru-RU" dirty="0"/>
          </a:p>
          <a:p>
            <a:pPr>
              <a:buNone/>
            </a:pPr>
            <a:r>
              <a:rPr lang="ru-RU" b="1" u="sng" dirty="0" err="1" smtClean="0"/>
              <a:t>Биотехнологические</a:t>
            </a:r>
            <a:r>
              <a:rPr lang="ru-RU" b="1" u="sng" dirty="0" smtClean="0"/>
              <a:t> </a:t>
            </a:r>
            <a:r>
              <a:rPr lang="ru-RU" b="1" u="sng" dirty="0"/>
              <a:t>продукты:</a:t>
            </a:r>
            <a:endParaRPr lang="ru-RU" dirty="0"/>
          </a:p>
          <a:p>
            <a:pPr>
              <a:buNone/>
            </a:pPr>
            <a:r>
              <a:rPr lang="ru-RU" dirty="0"/>
              <a:t>- </a:t>
            </a:r>
            <a:r>
              <a:rPr lang="ru-RU" dirty="0" err="1"/>
              <a:t>Панбиолакт</a:t>
            </a:r>
            <a:r>
              <a:rPr lang="ru-RU" dirty="0"/>
              <a:t> - НОВИНКА</a:t>
            </a:r>
          </a:p>
          <a:p>
            <a:pPr>
              <a:buNone/>
            </a:pPr>
            <a:r>
              <a:rPr lang="ru-RU" dirty="0"/>
              <a:t>- </a:t>
            </a:r>
            <a:r>
              <a:rPr lang="ru-RU" dirty="0" err="1"/>
              <a:t>Сорбиотик</a:t>
            </a:r>
            <a:r>
              <a:rPr lang="ru-RU" dirty="0"/>
              <a:t> - НОВИНКА</a:t>
            </a:r>
          </a:p>
          <a:p>
            <a:pPr>
              <a:buFontTx/>
              <a:buChar char="-"/>
            </a:pPr>
            <a:r>
              <a:rPr lang="ru-RU" dirty="0" err="1" smtClean="0"/>
              <a:t>Мультилиз</a:t>
            </a:r>
            <a:r>
              <a:rPr lang="ru-RU" dirty="0" smtClean="0"/>
              <a:t> – </a:t>
            </a:r>
            <a:r>
              <a:rPr lang="ru-RU" dirty="0"/>
              <a:t>НОВИНКА</a:t>
            </a:r>
          </a:p>
          <a:p>
            <a:pPr>
              <a:buFontTx/>
              <a:buChar char="-"/>
            </a:pP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536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094" y="1465335"/>
            <a:ext cx="6860173" cy="2923785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ПЕРСОНАЛИЗАЦИЯ ЗДОРОВЬЯ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11" y="599349"/>
            <a:ext cx="2048457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37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Предпосылки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9159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/>
              <a:t>ЛЕКАРСТВА, БАД и ФУНКЦИОНАЛЬНОЕ ПИТАНИЕ</a:t>
            </a:r>
          </a:p>
          <a:p>
            <a:pPr algn="ctr">
              <a:buNone/>
            </a:pPr>
            <a:r>
              <a:rPr lang="ru-RU" dirty="0"/>
              <a:t>Наступило время персонализированного подхода к здоровью. При лечении лекарствами нет возможности </a:t>
            </a:r>
            <a:r>
              <a:rPr lang="ru-RU" dirty="0" err="1"/>
              <a:t>персонализации</a:t>
            </a:r>
            <a:r>
              <a:rPr lang="ru-RU" dirty="0"/>
              <a:t> и индивидуализации подходов к лечению. Эти вопросы трудно решить с помощью лекарств, но возможно с помощью БАД и функционального питания. Эти продукты позволяют задействовать все три взаимосвязанных составляющих метаболической коррекции (метаболическая </a:t>
            </a:r>
            <a:r>
              <a:rPr lang="ru-RU" dirty="0" err="1"/>
              <a:t>детоксикация</a:t>
            </a:r>
            <a:r>
              <a:rPr lang="ru-RU" dirty="0"/>
              <a:t>, редукционная коррекция, аддитивная коррекция)</a:t>
            </a:r>
          </a:p>
          <a:p>
            <a:pPr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79874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3711" y="160939"/>
            <a:ext cx="10515600" cy="1325563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Предпосылки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544714"/>
            <a:ext cx="10515600" cy="4962617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b="1" dirty="0"/>
              <a:t>БРЕМЯ БОЛЕЗНЕЙ</a:t>
            </a:r>
          </a:p>
          <a:p>
            <a:r>
              <a:rPr lang="ru-RU" dirty="0"/>
              <a:t>Каждый год от хронических неинфекционных заболеваний (ХНИЗ) умирает 41 миллион человек, что составляет 71% всех случаев смерти в мире</a:t>
            </a:r>
          </a:p>
          <a:p>
            <a:r>
              <a:rPr lang="ru-RU" dirty="0"/>
              <a:t>Ежегодно от ХНИЗ умирает 15 миллионов человек в возрасте от 30 до 69 лет; более 85% этих «преждевременных» случаев смерти приходится на долю стран с низким и средним уровнем доходов</a:t>
            </a:r>
          </a:p>
          <a:p>
            <a:r>
              <a:rPr lang="ru-RU" dirty="0"/>
              <a:t>В структуре смертности от ХНИЗ наибольшая доля приходится на сердечнососудистые заболевания, от которых каждый год умирает 17,9 миллионов человек. За ними следуют раковые заболевания (9млн. случаев), респираторные заболевания (3,9млн. случаев) и диабет(1,6млн. случаев)</a:t>
            </a:r>
          </a:p>
          <a:p>
            <a:r>
              <a:rPr lang="ru-RU" dirty="0"/>
              <a:t>На эти четыре группы заболеваний приходится 81% всех случаев смерти от НИЗ</a:t>
            </a:r>
          </a:p>
          <a:p>
            <a:r>
              <a:rPr lang="ru-RU" dirty="0"/>
              <a:t>Употребление табака, низкий уровень физической активности, злоупотребление алкоголем и нездоровое питание, - все это повышает риск смерти от ХНИЗ</a:t>
            </a:r>
          </a:p>
          <a:p>
            <a:r>
              <a:rPr lang="ru-RU" dirty="0"/>
              <a:t>Снижение бремени ХНИЗ возможно только при ежедневном, регулярном контроле простых в оценке параметров, коррекции ежедневной поведенческой модели и вовлечение каждого человека в изменение образа жизни</a:t>
            </a:r>
          </a:p>
        </p:txBody>
      </p:sp>
    </p:spTree>
    <p:extLst>
      <p:ext uri="{BB962C8B-B14F-4D97-AF65-F5344CB8AC3E}">
        <p14:creationId xmlns:p14="http://schemas.microsoft.com/office/powerpoint/2010/main" val="1331012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0195"/>
          </a:xfrm>
        </p:spPr>
        <p:txBody>
          <a:bodyPr>
            <a:norm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Вирус – это фрагмент кода РНК в белковой оболочке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34014" y="2020934"/>
            <a:ext cx="10515600" cy="1396970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en-US" dirty="0"/>
              <a:t>(I)</a:t>
            </a:r>
            <a:endParaRPr lang="ru-RU" dirty="0"/>
          </a:p>
          <a:p>
            <a:pPr algn="ctr">
              <a:buNone/>
            </a:pPr>
            <a:r>
              <a:rPr lang="ru-RU" dirty="0"/>
              <a:t>Закрепление на поверхности клетки хозяина – это ключевой этап развития вирусной инфекции</a:t>
            </a:r>
          </a:p>
          <a:p>
            <a:pPr>
              <a:buFontTx/>
              <a:buChar char="-"/>
            </a:pPr>
            <a:r>
              <a:rPr lang="ru-RU" dirty="0"/>
              <a:t>На уровне нуклеиновой кислоты вирус подчиняет себе некоторые системы клетки (рибосомы)</a:t>
            </a:r>
          </a:p>
          <a:p>
            <a:pPr>
              <a:buFontTx/>
              <a:buChar char="-"/>
            </a:pPr>
            <a:r>
              <a:rPr lang="ru-RU" dirty="0"/>
              <a:t>Либо затрагивает ДНК клетки хозяина и меняет механизмы синтеза белка (ДНК-вирусы)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750903" y="1196791"/>
            <a:ext cx="10515600" cy="67639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sz="2800" dirty="0"/>
              <a:t>Вирус сам по себе не жизнеспособен, он может функционировать только в живой клетке хозяина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sz="2800" dirty="0"/>
              <a:t>Определённые виды вирусов способны поражать определённые организмы и определённые клетки</a:t>
            </a:r>
            <a:endParaRPr lang="en-US" sz="2800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653249" y="3362940"/>
            <a:ext cx="10515600" cy="2922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(II)</a:t>
            </a: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900" dirty="0"/>
              <a:t>Вырабатывает специфические белки, которые на дают клетке убить себя (ингибиторы </a:t>
            </a:r>
            <a:r>
              <a:rPr lang="ru-RU" sz="1900" dirty="0" err="1"/>
              <a:t>апоптоза</a:t>
            </a:r>
            <a:r>
              <a:rPr lang="ru-RU" sz="1900" dirty="0"/>
              <a:t>)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(</a:t>
            </a:r>
            <a:r>
              <a:rPr lang="en-US" dirty="0"/>
              <a:t>III</a:t>
            </a:r>
            <a:r>
              <a:rPr lang="ru-RU" dirty="0"/>
              <a:t>)</a:t>
            </a:r>
          </a:p>
          <a:p>
            <a:pPr marL="22860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dirty="0"/>
              <a:t>Одновременно копирует и продуцирует </a:t>
            </a:r>
            <a:r>
              <a:rPr lang="ru-RU" dirty="0" err="1"/>
              <a:t>РНК-коды</a:t>
            </a:r>
            <a:r>
              <a:rPr lang="ru-RU" dirty="0"/>
              <a:t> и белки для оболочки</a:t>
            </a:r>
          </a:p>
          <a:p>
            <a:pPr marL="22860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dirty="0"/>
              <a:t>(</a:t>
            </a:r>
            <a:r>
              <a:rPr lang="en-US" dirty="0"/>
              <a:t>IV</a:t>
            </a:r>
            <a:r>
              <a:rPr lang="ru-RU" dirty="0"/>
              <a:t>)</a:t>
            </a:r>
          </a:p>
          <a:p>
            <a:pPr marL="22860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dirty="0"/>
              <a:t>Преднамеренно делает по 1 ошибке на каждый новый геном при копировании </a:t>
            </a:r>
            <a:r>
              <a:rPr lang="ru-RU" dirty="0" err="1"/>
              <a:t>РНК-кода</a:t>
            </a:r>
            <a:r>
              <a:rPr lang="ru-RU" dirty="0"/>
              <a:t>, что приводит к мутациям. Из 1 клетки хозяина высвобождается от 1000 до 100000 новых вирусных частиц. Нет идентичных копий вируса даже внутри 1 клетки (облако мутантов - </a:t>
            </a:r>
            <a:r>
              <a:rPr lang="ru-RU" dirty="0" err="1"/>
              <a:t>квазивид</a:t>
            </a:r>
            <a:r>
              <a:rPr lang="ru-RU" dirty="0"/>
              <a:t>)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dirty="0"/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6275" y="967666"/>
            <a:ext cx="9678177" cy="5699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61448" y="365126"/>
            <a:ext cx="10515600" cy="51827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Дорожная карта персонального здоровья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3959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5310"/>
            <a:ext cx="10515600" cy="80786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 интеграции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7631" y="967665"/>
            <a:ext cx="9192104" cy="575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24053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131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Текущая ситуация на рынке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9625" y="1488274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ru-RU" dirty="0"/>
              <a:t>На российском рынке представлены корпорации, занимающиеся подбором питания на основе генетических тестов (</a:t>
            </a:r>
            <a:r>
              <a:rPr lang="ru-RU" dirty="0" err="1"/>
              <a:t>Генотек</a:t>
            </a:r>
            <a:r>
              <a:rPr lang="ru-RU" dirty="0"/>
              <a:t>, </a:t>
            </a:r>
            <a:r>
              <a:rPr lang="ru-RU" dirty="0" err="1"/>
              <a:t>Элементари</a:t>
            </a:r>
            <a:r>
              <a:rPr lang="ru-RU" dirty="0"/>
              <a:t>), </a:t>
            </a:r>
            <a:r>
              <a:rPr lang="ru-RU" dirty="0" err="1"/>
              <a:t>секвенирования</a:t>
            </a:r>
            <a:r>
              <a:rPr lang="ru-RU" dirty="0"/>
              <a:t> </a:t>
            </a:r>
            <a:r>
              <a:rPr lang="ru-RU" dirty="0" err="1"/>
              <a:t>микробиоты</a:t>
            </a:r>
            <a:r>
              <a:rPr lang="ru-RU" dirty="0"/>
              <a:t> (</a:t>
            </a:r>
            <a:r>
              <a:rPr lang="ru-RU" dirty="0" err="1"/>
              <a:t>Atlas</a:t>
            </a:r>
            <a:r>
              <a:rPr lang="ru-RU" dirty="0"/>
              <a:t>), метаболического портрета </a:t>
            </a:r>
            <a:r>
              <a:rPr lang="ru-RU" dirty="0" smtClean="0"/>
              <a:t>пациента </a:t>
            </a:r>
            <a:r>
              <a:rPr lang="ru-RU" dirty="0"/>
              <a:t>(</a:t>
            </a:r>
            <a:r>
              <a:rPr lang="ru-RU" dirty="0" err="1"/>
              <a:t>Metabolicbalance</a:t>
            </a:r>
            <a:r>
              <a:rPr lang="ru-RU" dirty="0"/>
              <a:t>)</a:t>
            </a:r>
          </a:p>
          <a:p>
            <a:r>
              <a:rPr lang="ru-RU" dirty="0"/>
              <a:t>На российском рынке не существует технологии объединяющей все необходимые показатели</a:t>
            </a:r>
          </a:p>
          <a:p>
            <a:r>
              <a:rPr lang="ru-RU" dirty="0"/>
              <a:t>Подбор питания ведется либо без учета нескольких характеристик, имеющих определенное значение, либо не имеет соответствующей медицинской доказательной базы, подтверждающих успешную апробацию технологии, характеризуя технологию как любительскую и не готовую к выходу на крупный рынок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12130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1217"/>
          </a:xfrm>
        </p:spPr>
        <p:txBody>
          <a:bodyPr>
            <a:norm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развития рынка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4934" y="1506029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В 2014 году объем рынка мобильного здравоохранения составил 10,5 млрд. долларов</a:t>
            </a:r>
          </a:p>
          <a:p>
            <a:r>
              <a:rPr lang="ru-RU" dirty="0"/>
              <a:t>Среднегодовой рост рынка в 2015–2020гг. Ожидается на уровне 33,5% во многом из-за роста заболеваний, связанных с неправильным образом жизни</a:t>
            </a:r>
          </a:p>
          <a:p>
            <a:r>
              <a:rPr lang="ru-RU" dirty="0"/>
              <a:t>К 2020 году ожидается рост рынка до 58,8 млрд. долларов</a:t>
            </a:r>
          </a:p>
          <a:p>
            <a:r>
              <a:rPr lang="ru-RU" dirty="0"/>
              <a:t>Старение населения один из драйверов развития рынка (по всем типам продуктов и услуг) составит 25% к 2035 году</a:t>
            </a:r>
          </a:p>
          <a:p>
            <a:pPr>
              <a:buNone/>
            </a:pPr>
            <a:r>
              <a:rPr lang="ru-RU" dirty="0"/>
              <a:t>    </a:t>
            </a:r>
            <a:r>
              <a:rPr lang="ru-RU" b="1" dirty="0"/>
              <a:t>Целевой рынок:</a:t>
            </a:r>
          </a:p>
          <a:p>
            <a:r>
              <a:rPr lang="en-US" b="1" dirty="0"/>
              <a:t>B2C</a:t>
            </a:r>
            <a:r>
              <a:rPr lang="ru-RU" b="1" dirty="0"/>
              <a:t> </a:t>
            </a:r>
            <a:r>
              <a:rPr lang="ru-RU" dirty="0"/>
              <a:t>Пользователи, желающие получить персонализированные рекомендации по своему питанию</a:t>
            </a:r>
          </a:p>
          <a:p>
            <a:r>
              <a:rPr lang="en-US" b="1" dirty="0"/>
              <a:t>B2B</a:t>
            </a:r>
            <a:r>
              <a:rPr lang="ru-RU" b="1" dirty="0"/>
              <a:t> </a:t>
            </a:r>
            <a:r>
              <a:rPr lang="ru-RU" dirty="0"/>
              <a:t>Компании, занимающиеся изготовлением продуктов здорового питания. Компании, занимающиеся комплексным анализом </a:t>
            </a:r>
            <a:r>
              <a:rPr lang="ru-RU" dirty="0" err="1"/>
              <a:t>фено</a:t>
            </a:r>
            <a:r>
              <a:rPr lang="ru-RU" dirty="0"/>
              <a:t>- и генетических профилей человека</a:t>
            </a:r>
          </a:p>
          <a:p>
            <a:endParaRPr lang="ru-RU" dirty="0"/>
          </a:p>
        </p:txBody>
      </p:sp>
      <p:pic>
        <p:nvPicPr>
          <p:cNvPr id="51202" name="Picture 2" descr="C:\Users\bpg\Desktop\unnam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99937" y="211954"/>
            <a:ext cx="1184983" cy="11849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3071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позволяет использовать достижения мировой науки на благо конкретного человека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47078" y="2642370"/>
            <a:ext cx="10515600" cy="2542189"/>
          </a:xfrm>
        </p:spPr>
        <p:txBody>
          <a:bodyPr/>
          <a:lstStyle/>
          <a:p>
            <a:r>
              <a:rPr lang="ru-RU" dirty="0"/>
              <a:t>Проект даёт возможность </a:t>
            </a:r>
            <a:r>
              <a:rPr lang="ru-RU" b="1" dirty="0"/>
              <a:t>постепенно</a:t>
            </a:r>
            <a:r>
              <a:rPr lang="ru-RU" dirty="0"/>
              <a:t> внедрять мобильные и медицинские инновации</a:t>
            </a:r>
          </a:p>
          <a:p>
            <a:r>
              <a:rPr lang="ru-RU" dirty="0"/>
              <a:t>К проекту можно подключать </a:t>
            </a:r>
            <a:r>
              <a:rPr lang="ru-RU" b="1" dirty="0"/>
              <a:t>круг заинтересованных компаний</a:t>
            </a:r>
          </a:p>
          <a:p>
            <a:r>
              <a:rPr lang="ru-RU" dirty="0"/>
              <a:t>Проект позволяет постепенно придти к </a:t>
            </a:r>
            <a:r>
              <a:rPr lang="ru-RU" b="1" dirty="0" err="1"/>
              <a:t>персонализации</a:t>
            </a:r>
            <a:r>
              <a:rPr lang="ru-RU" b="1" dirty="0"/>
              <a:t> здоровья и мобильному здравоохранению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5631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536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095" y="1806333"/>
            <a:ext cx="9159094" cy="2955123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ИНГИБИТОРЫ АПФ НАТУРАЛЬНОГО ПРОИСХОЖДЕНИЯ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11" y="599349"/>
            <a:ext cx="2048457" cy="4032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322" y="578189"/>
            <a:ext cx="10515600" cy="1081935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Ангиотензин-превращающий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фермент 2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 2)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интегральный мембранный протеин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8198" y="2376040"/>
            <a:ext cx="6509288" cy="3492099"/>
          </a:xfrm>
        </p:spPr>
        <p:txBody>
          <a:bodyPr>
            <a:normAutofit lnSpcReduction="10000"/>
          </a:bodyPr>
          <a:lstStyle/>
          <a:p>
            <a:r>
              <a:rPr lang="ru-RU" b="1" dirty="0" err="1" smtClean="0"/>
              <a:t>Ангиотензинпревращающий</a:t>
            </a:r>
            <a:r>
              <a:rPr lang="ru-RU" b="1" dirty="0" smtClean="0"/>
              <a:t> фермент 2</a:t>
            </a:r>
            <a:r>
              <a:rPr lang="ru-RU" dirty="0" smtClean="0"/>
              <a:t> (АПФ2, ACE2) — мембранный белок, </a:t>
            </a:r>
            <a:r>
              <a:rPr lang="ru-RU" dirty="0" err="1" smtClean="0"/>
              <a:t>экзопептидаза</a:t>
            </a:r>
            <a:r>
              <a:rPr lang="ru-RU" dirty="0" smtClean="0"/>
              <a:t>, катализирующая превращение </a:t>
            </a:r>
            <a:r>
              <a:rPr lang="ru-RU" dirty="0" err="1" smtClean="0"/>
              <a:t>ангиотензина</a:t>
            </a:r>
            <a:r>
              <a:rPr lang="ru-RU" dirty="0" smtClean="0"/>
              <a:t> I в </a:t>
            </a:r>
            <a:r>
              <a:rPr lang="ru-RU" dirty="0" err="1" smtClean="0"/>
              <a:t>ангиотензин</a:t>
            </a:r>
            <a:r>
              <a:rPr lang="ru-RU" dirty="0" smtClean="0"/>
              <a:t> 1-9 и </a:t>
            </a:r>
            <a:r>
              <a:rPr lang="ru-RU" dirty="0" err="1" smtClean="0"/>
              <a:t>ангиотензина</a:t>
            </a:r>
            <a:r>
              <a:rPr lang="ru-RU" dirty="0" smtClean="0"/>
              <a:t> II в </a:t>
            </a:r>
            <a:r>
              <a:rPr lang="ru-RU" dirty="0" err="1" smtClean="0"/>
              <a:t>ангиотензин</a:t>
            </a:r>
            <a:r>
              <a:rPr lang="ru-RU" dirty="0" smtClean="0"/>
              <a:t> 1-7 </a:t>
            </a:r>
          </a:p>
          <a:p>
            <a:r>
              <a:rPr lang="ru-RU" dirty="0" err="1" smtClean="0"/>
              <a:t>Ангиотензин-превращающий</a:t>
            </a:r>
            <a:r>
              <a:rPr lang="ru-RU" dirty="0" smtClean="0"/>
              <a:t> </a:t>
            </a:r>
            <a:r>
              <a:rPr lang="ru-RU" dirty="0"/>
              <a:t>фермент хорошо известен как фермент, регулирующий кровяное давление.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7435788" y="2264269"/>
            <a:ext cx="4067642" cy="3275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Ингибиторы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ангиотензин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-превращающего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фермента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АПФ)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311806"/>
            <a:ext cx="10515600" cy="3399320"/>
          </a:xfrm>
        </p:spPr>
        <p:txBody>
          <a:bodyPr>
            <a:normAutofit/>
          </a:bodyPr>
          <a:lstStyle/>
          <a:p>
            <a:r>
              <a:rPr lang="ru-RU" dirty="0"/>
              <a:t>Ингибиторы АПФ угнетают действие </a:t>
            </a:r>
            <a:r>
              <a:rPr lang="ru-RU" dirty="0" err="1"/>
              <a:t>ангиотензинпревращающего</a:t>
            </a:r>
            <a:r>
              <a:rPr lang="ru-RU" dirty="0"/>
              <a:t> фермента, который превращает биологически </a:t>
            </a:r>
            <a:r>
              <a:rPr lang="ru-RU" b="1" dirty="0"/>
              <a:t>не</a:t>
            </a:r>
            <a:r>
              <a:rPr lang="ru-RU" dirty="0"/>
              <a:t>активный </a:t>
            </a:r>
            <a:r>
              <a:rPr lang="ru-RU" dirty="0" err="1"/>
              <a:t>ангиотензин</a:t>
            </a:r>
            <a:r>
              <a:rPr lang="ru-RU" dirty="0"/>
              <a:t> I в гормон </a:t>
            </a:r>
            <a:r>
              <a:rPr lang="ru-RU" dirty="0" err="1"/>
              <a:t>ангиотензин</a:t>
            </a:r>
            <a:r>
              <a:rPr lang="ru-RU" dirty="0"/>
              <a:t> II, обладающий сосудосуживающим действием. </a:t>
            </a:r>
          </a:p>
          <a:p>
            <a:r>
              <a:rPr lang="ru-RU" dirty="0" smtClean="0"/>
              <a:t>Ингибиторы </a:t>
            </a:r>
            <a:r>
              <a:rPr lang="ru-RU" dirty="0"/>
              <a:t>АПФ замедляют распад </a:t>
            </a:r>
            <a:r>
              <a:rPr lang="ru-RU" dirty="0" err="1"/>
              <a:t>брадикинина</a:t>
            </a:r>
            <a:r>
              <a:rPr lang="ru-RU" dirty="0"/>
              <a:t>, сильного вазодилататора, стимулирующего расширение кровеносных сосудов с помощью выброса оксида азота (NO) и </a:t>
            </a:r>
            <a:r>
              <a:rPr lang="ru-RU" dirty="0" err="1"/>
              <a:t>простациклина</a:t>
            </a:r>
            <a:r>
              <a:rPr lang="ru-RU" dirty="0"/>
              <a:t> (простагландина I2).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238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Препараты - ингибиторы АПФ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923280"/>
            <a:ext cx="10515600" cy="3536488"/>
          </a:xfrm>
        </p:spPr>
        <p:txBody>
          <a:bodyPr/>
          <a:lstStyle/>
          <a:p>
            <a:r>
              <a:rPr lang="ru-RU" b="1" dirty="0"/>
              <a:t>Препараты, содержащие сульфгидрильные группы: </a:t>
            </a:r>
            <a:r>
              <a:rPr lang="ru-RU" dirty="0" err="1"/>
              <a:t>каптоприл</a:t>
            </a:r>
            <a:r>
              <a:rPr lang="ru-RU" dirty="0"/>
              <a:t>, </a:t>
            </a:r>
            <a:r>
              <a:rPr lang="ru-RU" dirty="0" err="1"/>
              <a:t>зофеноприл</a:t>
            </a:r>
            <a:r>
              <a:rPr lang="ru-RU" dirty="0"/>
              <a:t>.</a:t>
            </a:r>
          </a:p>
          <a:p>
            <a:r>
              <a:rPr lang="ru-RU" b="1" dirty="0" err="1"/>
              <a:t>Дикарбоксилат-содержащие</a:t>
            </a:r>
            <a:r>
              <a:rPr lang="ru-RU" b="1" dirty="0"/>
              <a:t> препараты:</a:t>
            </a:r>
            <a:r>
              <a:rPr lang="ru-RU" dirty="0"/>
              <a:t> </a:t>
            </a:r>
            <a:r>
              <a:rPr lang="ru-RU" dirty="0" err="1"/>
              <a:t>эналаприл</a:t>
            </a:r>
            <a:r>
              <a:rPr lang="ru-RU" dirty="0"/>
              <a:t>, </a:t>
            </a:r>
            <a:r>
              <a:rPr lang="ru-RU" dirty="0" err="1"/>
              <a:t>рамиприл</a:t>
            </a:r>
            <a:r>
              <a:rPr lang="ru-RU" dirty="0"/>
              <a:t>, </a:t>
            </a:r>
            <a:r>
              <a:rPr lang="ru-RU" dirty="0" err="1"/>
              <a:t>хинаприл</a:t>
            </a:r>
            <a:r>
              <a:rPr lang="ru-RU" dirty="0"/>
              <a:t>, </a:t>
            </a:r>
            <a:r>
              <a:rPr lang="ru-RU" dirty="0" err="1"/>
              <a:t>периндоприл</a:t>
            </a:r>
            <a:r>
              <a:rPr lang="ru-RU" dirty="0"/>
              <a:t>, </a:t>
            </a:r>
            <a:r>
              <a:rPr lang="ru-RU" dirty="0" err="1"/>
              <a:t>лизиноприл</a:t>
            </a:r>
            <a:r>
              <a:rPr lang="ru-RU" dirty="0"/>
              <a:t>, </a:t>
            </a:r>
            <a:r>
              <a:rPr lang="ru-RU" dirty="0" err="1"/>
              <a:t>беназеприл</a:t>
            </a:r>
            <a:r>
              <a:rPr lang="ru-RU" dirty="0"/>
              <a:t>.</a:t>
            </a:r>
          </a:p>
          <a:p>
            <a:r>
              <a:rPr lang="ru-RU" b="1" dirty="0" err="1"/>
              <a:t>Фосфонат-содержащие</a:t>
            </a:r>
            <a:r>
              <a:rPr lang="ru-RU" b="1" dirty="0"/>
              <a:t> препараты:</a:t>
            </a:r>
            <a:r>
              <a:rPr lang="ru-RU" dirty="0"/>
              <a:t> </a:t>
            </a:r>
            <a:r>
              <a:rPr lang="ru-RU" dirty="0" err="1"/>
              <a:t>фозиноприл</a:t>
            </a:r>
            <a:r>
              <a:rPr lang="ru-RU" dirty="0"/>
              <a:t>.</a:t>
            </a:r>
          </a:p>
          <a:p>
            <a:r>
              <a:rPr lang="ru-RU" b="1" dirty="0"/>
              <a:t>Природные ингибиторы АПФ.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1447" y="295382"/>
            <a:ext cx="10515600" cy="1975119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Ингибиторы АПФ биотехнологического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происхождения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(Компания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Артлайф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ведёт разработку безмолочных сред для культивирования специализированных штаммов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helveticus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методов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опрелеления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казокининов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лактокининов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культуральной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жидкости)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67179" y="2515375"/>
            <a:ext cx="10515600" cy="1738910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err="1"/>
              <a:t>Казокинины</a:t>
            </a:r>
            <a:r>
              <a:rPr lang="ru-RU" dirty="0"/>
              <a:t> и </a:t>
            </a:r>
            <a:r>
              <a:rPr lang="ru-RU" b="1" dirty="0" err="1"/>
              <a:t>лактокинины</a:t>
            </a:r>
            <a:r>
              <a:rPr lang="ru-RU" dirty="0"/>
              <a:t> являются продуктами распада </a:t>
            </a:r>
            <a:r>
              <a:rPr lang="ru-RU" b="1" dirty="0"/>
              <a:t>казеина и сыворотки</a:t>
            </a:r>
            <a:r>
              <a:rPr lang="ru-RU" dirty="0"/>
              <a:t>, которые естественным образом появляются после употребления молочных продуктов</a:t>
            </a:r>
          </a:p>
          <a:p>
            <a:r>
              <a:rPr lang="ru-RU" dirty="0" err="1"/>
              <a:t>Лактотрипептиды</a:t>
            </a:r>
            <a:r>
              <a:rPr lang="ru-RU" dirty="0"/>
              <a:t> </a:t>
            </a:r>
            <a:r>
              <a:rPr lang="ru-RU" b="1" dirty="0"/>
              <a:t>Вал-Про-Про и Иле-Про-Про</a:t>
            </a:r>
            <a:r>
              <a:rPr lang="ru-RU" dirty="0"/>
              <a:t> вырабатываются </a:t>
            </a:r>
            <a:r>
              <a:rPr lang="ru-RU" dirty="0" err="1"/>
              <a:t>пробиотиками</a:t>
            </a:r>
            <a:r>
              <a:rPr lang="ru-RU" dirty="0"/>
              <a:t> </a:t>
            </a:r>
            <a:r>
              <a:rPr lang="ru-RU" b="1" u="sng" dirty="0" err="1"/>
              <a:t>Lactobacillus</a:t>
            </a:r>
            <a:r>
              <a:rPr lang="ru-RU" b="1" u="sng" dirty="0"/>
              <a:t> </a:t>
            </a:r>
            <a:r>
              <a:rPr lang="ru-RU" b="1" u="sng" dirty="0" err="1"/>
              <a:t>helveticus</a:t>
            </a:r>
            <a:r>
              <a:rPr lang="ru-RU" dirty="0"/>
              <a:t> </a:t>
            </a:r>
            <a:r>
              <a:rPr lang="ru-RU" dirty="0" smtClean="0"/>
              <a:t>и </a:t>
            </a:r>
            <a:r>
              <a:rPr lang="ru-RU" dirty="0"/>
              <a:t>являются продуктами распада </a:t>
            </a:r>
            <a:r>
              <a:rPr lang="ru-RU" dirty="0" smtClean="0"/>
              <a:t>казеина,</a:t>
            </a:r>
            <a:r>
              <a:rPr lang="ru-RU" dirty="0"/>
              <a:t> </a:t>
            </a:r>
            <a:r>
              <a:rPr lang="ru-RU" dirty="0" smtClean="0"/>
              <a:t>обладают </a:t>
            </a:r>
            <a:r>
              <a:rPr lang="ru-RU" dirty="0" err="1"/>
              <a:t>антигипертензивным</a:t>
            </a:r>
            <a:r>
              <a:rPr lang="ru-RU" dirty="0"/>
              <a:t> эффектом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67179" y="4640538"/>
            <a:ext cx="110704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Ингибиторы АПФ снижают давление за счет снижения общего периферического сосудистого сопротивления. Сердечный выброс и частота сердечных сокращений изменяются не сильно. Эти препараты не вызывают рефлекторной тахикардии, характерной для прямых вазодилататоров. Отсутствие рефлекторной тахикардии достигается благодаря установлению уровня активации </a:t>
            </a:r>
            <a:r>
              <a:rPr lang="ru-RU" sz="2000" dirty="0" err="1"/>
              <a:t>барорецепторов</a:t>
            </a:r>
            <a:r>
              <a:rPr lang="ru-RU" sz="2000" dirty="0"/>
              <a:t> на более низкий уровень или благодаря активизации парасимпатической нервной системы.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956" y="240839"/>
            <a:ext cx="10515600" cy="105530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Смена хозяина может приводить к повышению патогенности, вирулентности и смертности</a:t>
            </a: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976544" y="1701337"/>
            <a:ext cx="3382391" cy="1974018"/>
          </a:xfrm>
        </p:spPr>
        <p:txBody>
          <a:bodyPr>
            <a:normAutofit fontScale="85000" lnSpcReduction="20000"/>
          </a:bodyPr>
          <a:lstStyle/>
          <a:p>
            <a:pPr algn="ctr">
              <a:buFontTx/>
              <a:buChar char="-"/>
            </a:pPr>
            <a:r>
              <a:rPr lang="ru-RU" dirty="0"/>
              <a:t>Происходит 1 раз в </a:t>
            </a:r>
          </a:p>
          <a:p>
            <a:pPr algn="ctr">
              <a:buNone/>
            </a:pPr>
            <a:r>
              <a:rPr lang="ru-RU" dirty="0"/>
              <a:t>10 - 100лет.</a:t>
            </a:r>
          </a:p>
          <a:p>
            <a:pPr algn="ctr">
              <a:buNone/>
            </a:pPr>
            <a:r>
              <a:rPr lang="ru-RU" dirty="0"/>
              <a:t>- При смене хозяина вирус быстро развивается внутри популяции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8543" y="1585820"/>
            <a:ext cx="6161103" cy="2693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1911" y="4409521"/>
            <a:ext cx="3736436" cy="2275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960270" y="3915051"/>
            <a:ext cx="3380911" cy="225640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В</a:t>
            </a:r>
            <a:r>
              <a:rPr kumimoji="0" lang="ru-RU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результате мутации вирус может приспосабливаться к новому хозяину вызывая </a:t>
            </a:r>
            <a:r>
              <a:rPr kumimoji="0" lang="ru-RU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вспышку</a:t>
            </a:r>
            <a:r>
              <a:rPr kumimoji="0" lang="ru-RU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заболевания в новой популяции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911424" y="507253"/>
            <a:ext cx="10363200" cy="1170627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ИЗБИРАТЕЛЬНАЯ СОРБЦИЯ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0125" y="1796433"/>
            <a:ext cx="9072978" cy="458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45261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8208235" y="2908463"/>
            <a:ext cx="3360373" cy="3184834"/>
          </a:xfrm>
          <a:prstGeom prst="round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8208235" y="3628543"/>
            <a:ext cx="34563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 smtClean="0"/>
              <a:t>Восполнение дефицитных продуктов промежуточного метаболизма (аминокислот, ферментов, ПНЖК омега-3, короткоцепочечных жирных кислот, </a:t>
            </a:r>
            <a:r>
              <a:rPr lang="ru-RU" sz="1400" b="1" dirty="0" err="1" smtClean="0"/>
              <a:t>пре</a:t>
            </a:r>
            <a:r>
              <a:rPr lang="ru-RU" sz="1400" b="1" dirty="0" smtClean="0"/>
              <a:t>- и </a:t>
            </a:r>
            <a:r>
              <a:rPr lang="ru-RU" sz="1400" b="1" dirty="0" err="1" smtClean="0"/>
              <a:t>пробиотиков</a:t>
            </a:r>
            <a:r>
              <a:rPr lang="ru-RU" sz="1400" b="1" dirty="0" smtClean="0"/>
              <a:t>) </a:t>
            </a:r>
          </a:p>
          <a:p>
            <a:pPr lvl="0" algn="ctr"/>
            <a:r>
              <a:rPr lang="ru-RU" sz="1400" b="1" dirty="0" smtClean="0"/>
              <a:t>для оптимизации обмена веществ и нормализации функционального состояния органов и систем </a:t>
            </a:r>
          </a:p>
          <a:p>
            <a:pPr lvl="0" algn="ctr"/>
            <a:r>
              <a:rPr lang="ru-RU" sz="1400" b="1" dirty="0" smtClean="0"/>
              <a:t>организма человека.</a:t>
            </a:r>
            <a:endParaRPr lang="ru-RU" sz="1400" b="1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271798" y="2908463"/>
            <a:ext cx="3360373" cy="3672408"/>
          </a:xfrm>
          <a:prstGeom prst="round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271798" y="3556535"/>
            <a:ext cx="336037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 smtClean="0"/>
              <a:t>Восполнение недостающих организму </a:t>
            </a:r>
            <a:r>
              <a:rPr lang="ru-RU" sz="1400" b="1" dirty="0" err="1" smtClean="0"/>
              <a:t>эссенциальных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микронутриентов</a:t>
            </a:r>
            <a:r>
              <a:rPr lang="ru-RU" sz="1400" b="1" dirty="0" smtClean="0"/>
              <a:t> </a:t>
            </a:r>
          </a:p>
          <a:p>
            <a:pPr lvl="0" algn="ctr"/>
            <a:r>
              <a:rPr lang="ru-RU" sz="1400" b="1" dirty="0" smtClean="0"/>
              <a:t>(витаминов и минералов), выполняющих </a:t>
            </a:r>
            <a:r>
              <a:rPr lang="ru-RU" sz="1400" b="1" dirty="0" err="1" smtClean="0"/>
              <a:t>кофакторные</a:t>
            </a:r>
            <a:r>
              <a:rPr lang="ru-RU" sz="1400" b="1" dirty="0" smtClean="0"/>
              <a:t> функции ферментов </a:t>
            </a:r>
          </a:p>
          <a:p>
            <a:pPr lvl="0" algn="ctr"/>
            <a:r>
              <a:rPr lang="ru-RU" sz="1400" b="1" dirty="0" smtClean="0"/>
              <a:t>для восстановления их функциональной активности, с одной стороны, </a:t>
            </a:r>
          </a:p>
          <a:p>
            <a:pPr lvl="0" algn="ctr"/>
            <a:r>
              <a:rPr lang="ru-RU" sz="1400" b="1" dirty="0" smtClean="0"/>
              <a:t>и оптимизации работы нейроэндокринных </a:t>
            </a:r>
          </a:p>
          <a:p>
            <a:pPr lvl="0" algn="ctr"/>
            <a:r>
              <a:rPr lang="ru-RU" sz="1400" b="1" dirty="0" smtClean="0"/>
              <a:t>и иммунных механизмов регуляции, с другой;</a:t>
            </a:r>
            <a:endParaRPr lang="ru-RU" sz="1400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27382" y="2908463"/>
            <a:ext cx="3360373" cy="244827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00970"/>
            <a:ext cx="10972800" cy="114300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СОВРЕМЕННАЯ МЕДИЦИНСКАЯ КОНЦЕПЦИЯ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19403" y="2836455"/>
            <a:ext cx="302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 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7382" y="3628543"/>
            <a:ext cx="336037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 smtClean="0"/>
              <a:t>Использование </a:t>
            </a:r>
          </a:p>
          <a:p>
            <a:pPr lvl="0" algn="ctr"/>
            <a:r>
              <a:rPr lang="ru-RU" sz="1400" b="1" dirty="0" smtClean="0"/>
              <a:t>различных сорбентов </a:t>
            </a:r>
          </a:p>
          <a:p>
            <a:pPr lvl="0" algn="ctr"/>
            <a:r>
              <a:rPr lang="ru-RU" sz="1400" b="1" dirty="0" smtClean="0"/>
              <a:t>для нейтрализации </a:t>
            </a:r>
          </a:p>
          <a:p>
            <a:pPr lvl="0" algn="ctr"/>
            <a:r>
              <a:rPr lang="ru-RU" sz="1400" b="1" dirty="0" smtClean="0"/>
              <a:t>и выведения </a:t>
            </a:r>
          </a:p>
          <a:p>
            <a:pPr lvl="0" algn="ctr"/>
            <a:r>
              <a:rPr lang="ru-RU" sz="1400" b="1" dirty="0" smtClean="0"/>
              <a:t>из организма продуктов, </a:t>
            </a:r>
            <a:r>
              <a:rPr lang="ru-RU" sz="1400" b="1" dirty="0" err="1" smtClean="0"/>
              <a:t>ксенобиотиков</a:t>
            </a:r>
            <a:r>
              <a:rPr lang="ru-RU" sz="1400" b="1" dirty="0" smtClean="0"/>
              <a:t>, </a:t>
            </a:r>
          </a:p>
          <a:p>
            <a:pPr lvl="0" algn="ctr"/>
            <a:r>
              <a:rPr lang="ru-RU" sz="1400" b="1" dirty="0" smtClean="0"/>
              <a:t>эндотоксинов и пр. </a:t>
            </a:r>
            <a:endParaRPr lang="ru-RU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31371" y="1559695"/>
            <a:ext cx="112332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/>
              <a:t>Согласно формирующейся современной медицинской концепции, традиционные </a:t>
            </a:r>
          </a:p>
          <a:p>
            <a:pPr algn="ctr"/>
            <a:r>
              <a:rPr lang="ru-RU" sz="1700" b="1" dirty="0" smtClean="0"/>
              <a:t>лечебно-профилактические рационы питания, функциональные пищевые продукты, </a:t>
            </a:r>
            <a:r>
              <a:rPr lang="ru-RU" sz="1700" b="1" dirty="0" err="1" smtClean="0"/>
              <a:t>нутрицевтики</a:t>
            </a:r>
            <a:r>
              <a:rPr lang="ru-RU" sz="1700" b="1" dirty="0" smtClean="0"/>
              <a:t> и </a:t>
            </a:r>
            <a:r>
              <a:rPr lang="ru-RU" sz="1700" b="1" dirty="0" err="1" smtClean="0"/>
              <a:t>фармаконутриенты</a:t>
            </a:r>
            <a:r>
              <a:rPr lang="ru-RU" sz="1700" b="1" dirty="0" smtClean="0"/>
              <a:t> являются основополагающим звеном в метаболической коррекции, включающей в себя три взаимосвязанных составляющих:</a:t>
            </a:r>
            <a:endParaRPr lang="ru-RU" sz="1700" b="1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27382" y="2836455"/>
            <a:ext cx="3360373" cy="72008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Метаболическая </a:t>
            </a:r>
          </a:p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детоксикация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271798" y="2836455"/>
            <a:ext cx="3360373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Редукционная коррекция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208235" y="2836455"/>
            <a:ext cx="3360373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Аддитивная коррекция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55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764704"/>
            <a:ext cx="10972800" cy="2002234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/>
              <a:t>Избирательные сорбенты - трехмерные полимеры декстрана, химически модифицированные различными </a:t>
            </a:r>
            <a:r>
              <a:rPr lang="ru-RU" sz="2800" b="1" dirty="0" err="1"/>
              <a:t>лигандами</a:t>
            </a:r>
            <a:r>
              <a:rPr lang="ru-RU" sz="2800" b="1" dirty="0"/>
              <a:t>.</a:t>
            </a:r>
            <a:br>
              <a:rPr lang="ru-RU" sz="2800" b="1" dirty="0"/>
            </a:br>
            <a:r>
              <a:rPr lang="ru-RU" sz="2800" b="1" dirty="0"/>
              <a:t>Тип </a:t>
            </a:r>
            <a:r>
              <a:rPr lang="ru-RU" sz="2800" b="1" dirty="0" err="1"/>
              <a:t>лиганда</a:t>
            </a:r>
            <a:r>
              <a:rPr lang="ru-RU" sz="2800" b="1" dirty="0"/>
              <a:t> зависит от направленности действия.</a:t>
            </a:r>
            <a:endParaRPr lang="ru-RU" sz="28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055440" y="3356993"/>
            <a:ext cx="10081120" cy="302433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u="sng" dirty="0"/>
              <a:t>Принципы создания избирательного сорбента</a:t>
            </a:r>
          </a:p>
          <a:p>
            <a:pPr>
              <a:buNone/>
            </a:pPr>
            <a:r>
              <a:rPr lang="ru-RU" sz="2400" b="1" dirty="0"/>
              <a:t>- Синтез универсальной матрицы сорбента под «улавливание» в кишечнике любого гормона;</a:t>
            </a:r>
          </a:p>
          <a:p>
            <a:pPr>
              <a:buNone/>
            </a:pPr>
            <a:r>
              <a:rPr lang="ru-RU" sz="2400" b="1" dirty="0"/>
              <a:t>- Придание избирательных свойств сорбенту путем присоединения специфического </a:t>
            </a:r>
            <a:r>
              <a:rPr lang="ru-RU" sz="2400" b="1" dirty="0" err="1"/>
              <a:t>лиганда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93731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Сорбент мочевой кислоты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7280" y="1577050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b="1" i="1" dirty="0" err="1"/>
              <a:t>Гиперурикемия</a:t>
            </a:r>
            <a:r>
              <a:rPr lang="ru-RU" b="1" i="1" dirty="0"/>
              <a:t> – повышенный уровень мочевой кислоты в крови. Такая ситуация наблюдается чаще всего при следующих состояниях:</a:t>
            </a:r>
          </a:p>
          <a:p>
            <a:pPr>
              <a:buFontTx/>
              <a:buChar char="-"/>
            </a:pPr>
            <a:r>
              <a:rPr lang="ru-RU" dirty="0"/>
              <a:t>Подагра</a:t>
            </a:r>
          </a:p>
          <a:p>
            <a:pPr>
              <a:buFontTx/>
              <a:buChar char="-"/>
            </a:pPr>
            <a:r>
              <a:rPr lang="ru-RU" dirty="0"/>
              <a:t>Артериальная гипертензия</a:t>
            </a:r>
          </a:p>
          <a:p>
            <a:pPr>
              <a:buFontTx/>
              <a:buChar char="-"/>
            </a:pPr>
            <a:r>
              <a:rPr lang="ru-RU" dirty="0"/>
              <a:t>Эндокринные болезни</a:t>
            </a:r>
          </a:p>
          <a:p>
            <a:pPr>
              <a:buFontTx/>
              <a:buChar char="-"/>
            </a:pPr>
            <a:r>
              <a:rPr lang="ru-RU" dirty="0"/>
              <a:t>Ожирение</a:t>
            </a:r>
          </a:p>
          <a:p>
            <a:pPr>
              <a:buFontTx/>
              <a:buChar char="-"/>
            </a:pPr>
            <a:r>
              <a:rPr lang="ru-RU" dirty="0"/>
              <a:t>Атеросклероз</a:t>
            </a:r>
          </a:p>
          <a:p>
            <a:pPr>
              <a:buFontTx/>
              <a:buChar char="-"/>
            </a:pPr>
            <a:r>
              <a:rPr lang="ru-RU" dirty="0"/>
              <a:t>Почечная недостаточность и др.</a:t>
            </a:r>
          </a:p>
          <a:p>
            <a:pPr algn="ctr">
              <a:buNone/>
            </a:pPr>
            <a:r>
              <a:rPr lang="ru-RU" b="1" i="1" dirty="0"/>
              <a:t>Норма мочевой кислоты у женщин 0,12-0,47 </a:t>
            </a:r>
            <a:r>
              <a:rPr lang="ru-RU" b="1" i="1" dirty="0" err="1"/>
              <a:t>ммоль</a:t>
            </a:r>
            <a:r>
              <a:rPr lang="ru-RU" b="1" i="1" dirty="0"/>
              <a:t>/л, у мужчин 0,21-0,5 </a:t>
            </a:r>
            <a:r>
              <a:rPr lang="ru-RU" b="1" i="1" dirty="0" err="1"/>
              <a:t>ммоль</a:t>
            </a:r>
            <a:r>
              <a:rPr lang="ru-RU" b="1" i="1" dirty="0"/>
              <a:t>/л</a:t>
            </a:r>
          </a:p>
          <a:p>
            <a:pPr>
              <a:buFontTx/>
              <a:buChar char="-"/>
            </a:pPr>
            <a:r>
              <a:rPr lang="ru-RU" dirty="0"/>
              <a:t>50мг сорбента «улавливает» 68мг (0,4 </a:t>
            </a:r>
            <a:r>
              <a:rPr lang="ru-RU" dirty="0" err="1"/>
              <a:t>ммоль</a:t>
            </a:r>
            <a:r>
              <a:rPr lang="ru-RU" dirty="0"/>
              <a:t>/л) суммы мочевой кислоты и её производных в моче человека</a:t>
            </a:r>
          </a:p>
          <a:p>
            <a:pPr>
              <a:buFontTx/>
              <a:buChar char="-"/>
            </a:pPr>
            <a:r>
              <a:rPr lang="ru-RU" dirty="0"/>
              <a:t>100мг сорбента «улавливает» до 140 мг (0,833 </a:t>
            </a:r>
            <a:r>
              <a:rPr lang="ru-RU" dirty="0" err="1"/>
              <a:t>ммоль</a:t>
            </a:r>
            <a:r>
              <a:rPr lang="ru-RU" dirty="0"/>
              <a:t>/л) суммы мочевой кислоты и её производных в моче 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21533041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Сорбент молочной кислоты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Молочная кислота образуется в результате метаболизма глюкозы (гликолиз). Она высвобождается из эритроцитов (красных кровяных телец), клеток мозга и мышц скелета, после чего попадает в кровь. Накопление молочной кислоты в крови нарушает ее кислотность и может привести к метаболическому ацидозу (нарушению кислотно-щелочного баланса в организме). При достижении так называемого «</a:t>
            </a:r>
            <a:r>
              <a:rPr lang="ru-RU" dirty="0" err="1"/>
              <a:t>лактатного</a:t>
            </a:r>
            <a:r>
              <a:rPr lang="ru-RU" dirty="0"/>
              <a:t> порога», когда внутренние органы не успевают справляться с объемами молочной кислоты, </a:t>
            </a:r>
            <a:r>
              <a:rPr lang="ru-RU" dirty="0" err="1"/>
              <a:t>лактат</a:t>
            </a:r>
            <a:r>
              <a:rPr lang="ru-RU" dirty="0"/>
              <a:t> начинает накапливаться в организме (</a:t>
            </a:r>
            <a:r>
              <a:rPr lang="ru-RU" dirty="0" err="1"/>
              <a:t>гиперлактатацидемия</a:t>
            </a:r>
            <a:r>
              <a:rPr lang="ru-RU" dirty="0"/>
              <a:t>). Это состояние может перерасти в </a:t>
            </a:r>
            <a:r>
              <a:rPr lang="ru-RU" dirty="0" err="1"/>
              <a:t>лактацидоз</a:t>
            </a:r>
            <a:r>
              <a:rPr lang="ru-RU" dirty="0"/>
              <a:t>, который организм успешно нейтрализует. Но в самых тяжелых случаях происходит нарушение кислотно-щелочного баланса, что проявляется негативной симптоматикой (слабость, учащение дыхания, тошнота, рвота, потливость).</a:t>
            </a:r>
          </a:p>
        </p:txBody>
      </p:sp>
    </p:spTree>
    <p:extLst>
      <p:ext uri="{BB962C8B-B14F-4D97-AF65-F5344CB8AC3E}">
        <p14:creationId xmlns:p14="http://schemas.microsoft.com/office/powerpoint/2010/main" val="14625688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Сорбент молочной кислоты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47078" y="2162976"/>
            <a:ext cx="10515600" cy="3563121"/>
          </a:xfrm>
        </p:spPr>
        <p:txBody>
          <a:bodyPr/>
          <a:lstStyle/>
          <a:p>
            <a:pPr algn="ctr">
              <a:buNone/>
            </a:pPr>
            <a:r>
              <a:rPr lang="ru-RU" b="1" i="1" dirty="0"/>
              <a:t>Норма молочной кислоты: 0,5-2,2 </a:t>
            </a:r>
            <a:r>
              <a:rPr lang="ru-RU" b="1" i="1" dirty="0" err="1"/>
              <a:t>ммоль</a:t>
            </a:r>
            <a:r>
              <a:rPr lang="ru-RU" b="1" i="1" dirty="0"/>
              <a:t>/л.</a:t>
            </a:r>
          </a:p>
          <a:p>
            <a:pPr>
              <a:buNone/>
            </a:pPr>
            <a:r>
              <a:rPr lang="ru-RU" dirty="0"/>
              <a:t>1) 20 мг сорбента «улавливает» 50 мг (0,56 </a:t>
            </a:r>
            <a:r>
              <a:rPr lang="ru-RU" dirty="0" err="1"/>
              <a:t>ммоль</a:t>
            </a:r>
            <a:r>
              <a:rPr lang="ru-RU" dirty="0"/>
              <a:t>/л) молочной кислоты (</a:t>
            </a:r>
            <a:r>
              <a:rPr lang="en-US" dirty="0"/>
              <a:t>D</a:t>
            </a:r>
            <a:r>
              <a:rPr lang="ru-RU" dirty="0"/>
              <a:t>- и </a:t>
            </a:r>
            <a:r>
              <a:rPr lang="en-US" dirty="0"/>
              <a:t>L</a:t>
            </a:r>
            <a:r>
              <a:rPr lang="ru-RU" dirty="0"/>
              <a:t>-изомеры) в крови человека. </a:t>
            </a:r>
          </a:p>
          <a:p>
            <a:pPr>
              <a:buNone/>
            </a:pPr>
            <a:r>
              <a:rPr lang="ru-RU" dirty="0"/>
              <a:t>2) 50 мг сорбента «улавливает» до 130 мкг (1,44 </a:t>
            </a:r>
            <a:r>
              <a:rPr lang="ru-RU" dirty="0" err="1"/>
              <a:t>ммоль</a:t>
            </a:r>
            <a:r>
              <a:rPr lang="ru-RU" dirty="0"/>
              <a:t>/л) молочной кислоты (</a:t>
            </a:r>
            <a:r>
              <a:rPr lang="en-US" dirty="0"/>
              <a:t>D</a:t>
            </a:r>
            <a:r>
              <a:rPr lang="ru-RU" dirty="0"/>
              <a:t>- и </a:t>
            </a:r>
            <a:r>
              <a:rPr lang="en-US" dirty="0"/>
              <a:t>L</a:t>
            </a:r>
            <a:r>
              <a:rPr lang="ru-RU" dirty="0"/>
              <a:t>-изомеры) в крови человека. </a:t>
            </a:r>
          </a:p>
          <a:p>
            <a:pPr>
              <a:buNone/>
            </a:pPr>
            <a:r>
              <a:rPr lang="ru-RU" dirty="0"/>
              <a:t>3) 100 мг сорбента «улавливает» до 270 мкг (3,0 </a:t>
            </a:r>
            <a:r>
              <a:rPr lang="ru-RU" dirty="0" err="1"/>
              <a:t>ммоль</a:t>
            </a:r>
            <a:r>
              <a:rPr lang="ru-RU" dirty="0"/>
              <a:t>/л) молочной кислоты (</a:t>
            </a:r>
            <a:r>
              <a:rPr lang="en-US" dirty="0"/>
              <a:t>D</a:t>
            </a:r>
            <a:r>
              <a:rPr lang="ru-RU" dirty="0"/>
              <a:t>- и </a:t>
            </a:r>
            <a:r>
              <a:rPr lang="en-US" dirty="0"/>
              <a:t>L</a:t>
            </a:r>
            <a:r>
              <a:rPr lang="ru-RU" dirty="0"/>
              <a:t>-изомеры) в крови человека.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28640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731" y="764704"/>
            <a:ext cx="10561173" cy="1728192"/>
          </a:xfrm>
        </p:spPr>
        <p:txBody>
          <a:bodyPr>
            <a:normAutofit/>
          </a:bodyPr>
          <a:lstStyle/>
          <a:p>
            <a:r>
              <a:rPr lang="ru-RU" sz="3600" b="1" dirty="0"/>
              <a:t>Сорбент кетоновых тел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200" b="1" i="1" dirty="0"/>
              <a:t>Кетоновые тела, обнаруживаемые в моче при </a:t>
            </a:r>
            <a:r>
              <a:rPr lang="ru-RU" sz="2200" b="1" i="1" dirty="0" err="1"/>
              <a:t>кетоацидозе</a:t>
            </a:r>
            <a:r>
              <a:rPr lang="ru-RU" sz="2200" b="1" i="1" dirty="0"/>
              <a:t>:</a:t>
            </a:r>
            <a:br>
              <a:rPr lang="ru-RU" sz="2200" b="1" i="1" dirty="0"/>
            </a:br>
            <a:r>
              <a:rPr lang="ru-RU" sz="2200" b="1" i="1" dirty="0" err="1"/>
              <a:t>β-гидроксибутират</a:t>
            </a:r>
            <a:r>
              <a:rPr lang="ru-RU" sz="2200" b="1" i="1" dirty="0"/>
              <a:t>, </a:t>
            </a:r>
            <a:r>
              <a:rPr lang="ru-RU" sz="2200" b="1" i="1" dirty="0" err="1"/>
              <a:t>ацетоацетат</a:t>
            </a:r>
            <a:r>
              <a:rPr lang="ru-RU" sz="2200" b="1" i="1" dirty="0"/>
              <a:t> и ацетон. </a:t>
            </a:r>
            <a:r>
              <a:rPr lang="ru-RU" sz="2000" b="1" i="1" dirty="0"/>
              <a:t/>
            </a:r>
            <a:br>
              <a:rPr lang="ru-RU" sz="2000" b="1" i="1" dirty="0"/>
            </a:br>
            <a:endParaRPr lang="ru-RU" sz="20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4845" y="2420889"/>
            <a:ext cx="10382944" cy="399330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400" b="1" dirty="0"/>
              <a:t>1</a:t>
            </a:r>
            <a:r>
              <a:rPr lang="ru-RU" b="1" dirty="0"/>
              <a:t>. </a:t>
            </a:r>
            <a:r>
              <a:rPr lang="ru-RU" sz="2400" b="1" dirty="0"/>
              <a:t>Первая стадия </a:t>
            </a:r>
            <a:r>
              <a:rPr lang="ru-RU" sz="2400" b="1" dirty="0" err="1"/>
              <a:t>кетоацидоза</a:t>
            </a:r>
            <a:r>
              <a:rPr lang="ru-RU" sz="2400" b="1" dirty="0"/>
              <a:t> </a:t>
            </a:r>
            <a:r>
              <a:rPr lang="ru-RU" sz="2400" dirty="0"/>
              <a:t>до 4 </a:t>
            </a:r>
            <a:r>
              <a:rPr lang="ru-RU" sz="2400" dirty="0" err="1"/>
              <a:t>ммоль</a:t>
            </a:r>
            <a:r>
              <a:rPr lang="ru-RU" sz="2400" dirty="0"/>
              <a:t>/л содержание кетоновых тел в моче.</a:t>
            </a:r>
          </a:p>
          <a:p>
            <a:pPr>
              <a:buNone/>
            </a:pPr>
            <a:r>
              <a:rPr lang="ru-RU" sz="2400" dirty="0"/>
              <a:t>40 мг сорбента «улавливает» 23,6 мг (4 </a:t>
            </a:r>
            <a:r>
              <a:rPr lang="ru-RU" sz="2400" dirty="0" err="1"/>
              <a:t>ммоль</a:t>
            </a:r>
            <a:r>
              <a:rPr lang="ru-RU" sz="2400" dirty="0"/>
              <a:t>/л) суммы кетоновых тел в моче человека. </a:t>
            </a:r>
          </a:p>
          <a:p>
            <a:pPr>
              <a:buNone/>
            </a:pPr>
            <a:r>
              <a:rPr lang="ru-RU" sz="2400" b="1" dirty="0"/>
              <a:t>2. Вторая стадия </a:t>
            </a:r>
            <a:r>
              <a:rPr lang="ru-RU" sz="2400" b="1" dirty="0" err="1"/>
              <a:t>кетоацидоза</a:t>
            </a:r>
            <a:r>
              <a:rPr lang="ru-RU" sz="2400" b="1" dirty="0"/>
              <a:t> </a:t>
            </a:r>
            <a:r>
              <a:rPr lang="ru-RU" sz="2400" dirty="0"/>
              <a:t>до 10 </a:t>
            </a:r>
            <a:r>
              <a:rPr lang="ru-RU" sz="2400" dirty="0" err="1"/>
              <a:t>ммоль</a:t>
            </a:r>
            <a:r>
              <a:rPr lang="ru-RU" sz="2400" dirty="0"/>
              <a:t>/л содержание кетоновых тел в моче.</a:t>
            </a:r>
          </a:p>
          <a:p>
            <a:pPr>
              <a:buNone/>
            </a:pPr>
            <a:r>
              <a:rPr lang="ru-RU" sz="2400" dirty="0"/>
              <a:t>100 мг сорбента «улавливает» 59 мг (10 </a:t>
            </a:r>
            <a:r>
              <a:rPr lang="ru-RU" sz="2400" dirty="0" err="1"/>
              <a:t>ммоль</a:t>
            </a:r>
            <a:r>
              <a:rPr lang="ru-RU" sz="2400" dirty="0"/>
              <a:t>/л). </a:t>
            </a:r>
          </a:p>
          <a:p>
            <a:pPr>
              <a:buNone/>
            </a:pPr>
            <a:r>
              <a:rPr lang="ru-RU" sz="2400" b="1" dirty="0"/>
              <a:t>3. Третья стадия </a:t>
            </a:r>
            <a:r>
              <a:rPr lang="ru-RU" sz="2400" b="1" dirty="0" err="1"/>
              <a:t>кетоацидоза</a:t>
            </a:r>
            <a:r>
              <a:rPr lang="ru-RU" sz="2400" b="1" dirty="0"/>
              <a:t> </a:t>
            </a:r>
            <a:r>
              <a:rPr lang="ru-RU" sz="2400" dirty="0"/>
              <a:t>- содержание в моче кетоновых тел более 10 </a:t>
            </a:r>
            <a:r>
              <a:rPr lang="ru-RU" sz="2400" dirty="0" err="1"/>
              <a:t>ммоль</a:t>
            </a:r>
            <a:r>
              <a:rPr lang="ru-RU" sz="2400" dirty="0"/>
              <a:t>/л (сопровождается резко тяжелым состоянием и комой, требуется помощь врачей, поэтому нет смысла увеличивать дозу сорбента для данной стадии)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13648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48680"/>
            <a:ext cx="10972800" cy="868958"/>
          </a:xfrm>
        </p:spPr>
        <p:txBody>
          <a:bodyPr/>
          <a:lstStyle/>
          <a:p>
            <a:r>
              <a:rPr lang="ru-RU" b="1" dirty="0"/>
              <a:t>Сорбент эстрогенов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b="1" dirty="0"/>
              <a:t>«Хорошие» эстрогены:</a:t>
            </a:r>
          </a:p>
          <a:p>
            <a:pPr>
              <a:buFontTx/>
              <a:buChar char="-"/>
            </a:pPr>
            <a:r>
              <a:rPr lang="ru-RU" dirty="0"/>
              <a:t>2-гидроксиэстрон (2-ОНЕ1) – уменьшает рост раковых опухолей</a:t>
            </a:r>
          </a:p>
          <a:p>
            <a:pPr>
              <a:buFontTx/>
              <a:buChar char="-"/>
            </a:pPr>
            <a:r>
              <a:rPr lang="ru-RU" dirty="0"/>
              <a:t>2-гидроксиэстрадиол (2-ОНЕ2) – обладает антиканцерогенным эффектом</a:t>
            </a:r>
          </a:p>
          <a:p>
            <a:pPr>
              <a:buFontTx/>
              <a:buChar char="-"/>
            </a:pPr>
            <a:r>
              <a:rPr lang="ru-RU" dirty="0"/>
              <a:t>2-метоксиэстрон (2-ОМеЕ1) – обладает противораковым эффектом</a:t>
            </a:r>
          </a:p>
          <a:p>
            <a:pPr>
              <a:buFontTx/>
              <a:buChar char="-"/>
            </a:pPr>
            <a:r>
              <a:rPr lang="ru-RU" dirty="0"/>
              <a:t>4-метоксиэстрон (4-ОМеЕ1) – незлокачественный метаболит</a:t>
            </a:r>
          </a:p>
          <a:p>
            <a:pPr marL="0" indent="0" algn="ctr">
              <a:buNone/>
            </a:pPr>
            <a:r>
              <a:rPr lang="ru-RU" b="1" dirty="0"/>
              <a:t>«Плохие» эстрогены</a:t>
            </a:r>
          </a:p>
          <a:p>
            <a:pPr>
              <a:buFontTx/>
              <a:buChar char="-"/>
            </a:pPr>
            <a:r>
              <a:rPr lang="ru-RU" dirty="0"/>
              <a:t>4-гидроксиэстрон (4-ОНЕ1) – может повреждать ДНК</a:t>
            </a:r>
          </a:p>
          <a:p>
            <a:pPr>
              <a:buFontTx/>
              <a:buChar char="-"/>
            </a:pPr>
            <a:r>
              <a:rPr lang="ru-RU" dirty="0"/>
              <a:t>16-альфа-гидроксиэстрон (16-альфа-ОНЕ1) – стимулирует развитие опухолей.</a:t>
            </a:r>
          </a:p>
          <a:p>
            <a:pPr marL="0" indent="0" algn="ctr">
              <a:buNone/>
            </a:pPr>
            <a:r>
              <a:rPr lang="ru-RU" b="1" dirty="0"/>
              <a:t>Отношение «хорошего» эстрогена к «плохому» определяется в образце мочи</a:t>
            </a:r>
          </a:p>
        </p:txBody>
      </p:sp>
    </p:spTree>
    <p:extLst>
      <p:ext uri="{BB962C8B-B14F-4D97-AF65-F5344CB8AC3E}">
        <p14:creationId xmlns:p14="http://schemas.microsoft.com/office/powerpoint/2010/main" val="39991724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36712"/>
            <a:ext cx="10972800" cy="1570186"/>
          </a:xfrm>
        </p:spPr>
        <p:txBody>
          <a:bodyPr>
            <a:normAutofit/>
          </a:bodyPr>
          <a:lstStyle/>
          <a:p>
            <a:r>
              <a:rPr lang="ru-RU" b="1" dirty="0"/>
              <a:t>Сорбент эстрогенов</a:t>
            </a:r>
            <a:br>
              <a:rPr lang="ru-RU" b="1" dirty="0"/>
            </a:br>
            <a:r>
              <a:rPr lang="ru-RU" sz="2200" b="1" i="1" dirty="0"/>
              <a:t>(при патологическом увеличении эстрогенов в моче у мужчин, например, при приеме анаболических стероидов)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60512" y="2780929"/>
            <a:ext cx="10670976" cy="345638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/>
              <a:t>Норма эстрогенов (эстрон, </a:t>
            </a:r>
            <a:r>
              <a:rPr lang="ru-RU" dirty="0" err="1"/>
              <a:t>эстриол</a:t>
            </a:r>
            <a:r>
              <a:rPr lang="ru-RU" dirty="0"/>
              <a:t>, </a:t>
            </a:r>
            <a:r>
              <a:rPr lang="ru-RU" dirty="0" err="1"/>
              <a:t>эстрадиол</a:t>
            </a:r>
            <a:r>
              <a:rPr lang="ru-RU" dirty="0"/>
              <a:t>) в моче у мужчин составляет от 13 до 54 мкг/мл (50 –130 </a:t>
            </a:r>
            <a:r>
              <a:rPr lang="ru-RU" dirty="0" err="1"/>
              <a:t>пмоль</a:t>
            </a:r>
            <a:r>
              <a:rPr lang="ru-RU" dirty="0"/>
              <a:t>/л).</a:t>
            </a:r>
          </a:p>
          <a:p>
            <a:pPr>
              <a:buNone/>
            </a:pPr>
            <a:r>
              <a:rPr lang="ru-RU" dirty="0"/>
              <a:t>30 мг сорбента «улавливает» 50 мкг (130 </a:t>
            </a:r>
            <a:r>
              <a:rPr lang="ru-RU" dirty="0" err="1"/>
              <a:t>пмоль</a:t>
            </a:r>
            <a:r>
              <a:rPr lang="ru-RU" dirty="0"/>
              <a:t>/л) суммы эстрогенов в моче человека. </a:t>
            </a:r>
          </a:p>
          <a:p>
            <a:pPr>
              <a:buNone/>
            </a:pPr>
            <a:r>
              <a:rPr lang="ru-RU" dirty="0"/>
              <a:t>50 мг сорбента «улавливает» до 85 мкг (220 </a:t>
            </a:r>
            <a:r>
              <a:rPr lang="ru-RU" dirty="0" err="1"/>
              <a:t>пмоль</a:t>
            </a:r>
            <a:r>
              <a:rPr lang="ru-RU" dirty="0"/>
              <a:t>/л) суммы эстрогенов в моче человека.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88185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403" y="836712"/>
            <a:ext cx="10862997" cy="2002234"/>
          </a:xfrm>
        </p:spPr>
        <p:txBody>
          <a:bodyPr>
            <a:normAutofit/>
          </a:bodyPr>
          <a:lstStyle/>
          <a:p>
            <a:r>
              <a:rPr lang="ru-RU" sz="4900" b="1" dirty="0"/>
              <a:t>Сорбент андрогенов </a:t>
            </a: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i="1" dirty="0"/>
              <a:t> при патологическом увеличении эстрогенов в моче у женщин при синдроме </a:t>
            </a:r>
            <a:r>
              <a:rPr lang="ru-RU" sz="2200" b="1" i="1" dirty="0" err="1"/>
              <a:t>поликистозных</a:t>
            </a:r>
            <a:r>
              <a:rPr lang="ru-RU" sz="2200" b="1" i="1" dirty="0"/>
              <a:t> яичников, избытке синтеза пролактина, после длительного лечения гормональными препаратами, содержащими андрогены</a:t>
            </a:r>
            <a:br>
              <a:rPr lang="ru-RU" sz="2200" b="1" i="1" dirty="0"/>
            </a:br>
            <a:endParaRPr lang="ru-RU" sz="22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99456" y="2564904"/>
            <a:ext cx="10382944" cy="396044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dirty="0"/>
              <a:t>Норма общего тестостерона в моче у женщин составляет: 0,13-1,1 мкг/л (0,45 – 3,75 </a:t>
            </a:r>
            <a:r>
              <a:rPr lang="ru-RU" sz="2400" dirty="0" err="1"/>
              <a:t>нмоль</a:t>
            </a:r>
            <a:r>
              <a:rPr lang="ru-RU" sz="2400" dirty="0"/>
              <a:t>/л)</a:t>
            </a:r>
          </a:p>
          <a:p>
            <a:pPr>
              <a:buNone/>
            </a:pPr>
            <a:r>
              <a:rPr lang="ru-RU" sz="2400" dirty="0"/>
              <a:t>Норма </a:t>
            </a:r>
            <a:r>
              <a:rPr lang="ru-RU" sz="2400" dirty="0" err="1"/>
              <a:t>андростендиона</a:t>
            </a:r>
            <a:r>
              <a:rPr lang="ru-RU" sz="2400" dirty="0"/>
              <a:t> – 10 – 60 мкг/</a:t>
            </a:r>
            <a:r>
              <a:rPr lang="ru-RU" sz="2400" dirty="0" err="1"/>
              <a:t>сут</a:t>
            </a:r>
            <a:r>
              <a:rPr lang="ru-RU" sz="2400" dirty="0"/>
              <a:t> (35 – 209,5 </a:t>
            </a:r>
            <a:r>
              <a:rPr lang="ru-RU" sz="2400" dirty="0" err="1"/>
              <a:t>нмоль</a:t>
            </a:r>
            <a:r>
              <a:rPr lang="ru-RU" sz="2400" dirty="0"/>
              <a:t>/л). </a:t>
            </a:r>
          </a:p>
          <a:p>
            <a:pPr>
              <a:buNone/>
            </a:pPr>
            <a:r>
              <a:rPr lang="ru-RU" sz="2400" dirty="0"/>
              <a:t>В сумме данные андрогены не должны превышать 62 мкг/</a:t>
            </a:r>
            <a:r>
              <a:rPr lang="ru-RU" sz="2400" dirty="0" err="1"/>
              <a:t>сут</a:t>
            </a:r>
            <a:r>
              <a:rPr lang="ru-RU" sz="2400" dirty="0"/>
              <a:t>.</a:t>
            </a:r>
          </a:p>
          <a:p>
            <a:pPr>
              <a:buNone/>
            </a:pPr>
            <a:r>
              <a:rPr lang="ru-RU" sz="2400" dirty="0"/>
              <a:t>1) 50 мг сорбента «улавливает» 96 мкг (335,2 </a:t>
            </a:r>
            <a:r>
              <a:rPr lang="ru-RU" sz="2400" dirty="0" err="1"/>
              <a:t>нмоль</a:t>
            </a:r>
            <a:r>
              <a:rPr lang="ru-RU" sz="2400" dirty="0"/>
              <a:t>/л) суммы андрогенов в моче человека. </a:t>
            </a:r>
          </a:p>
          <a:p>
            <a:pPr>
              <a:buNone/>
            </a:pPr>
            <a:r>
              <a:rPr lang="ru-RU" sz="2400" dirty="0"/>
              <a:t>2) 100 мг сорбента «улавливает» до 200 мкг (698,3нмоль/л) суммы андрогенов в моче человека. </a:t>
            </a:r>
          </a:p>
        </p:txBody>
      </p:sp>
    </p:spTree>
    <p:extLst>
      <p:ext uri="{BB962C8B-B14F-4D97-AF65-F5344CB8AC3E}">
        <p14:creationId xmlns:p14="http://schemas.microsoft.com/office/powerpoint/2010/main" val="3824586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Базовое репродуктивное число</a:t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(Вспышка - 1 больной заражает 2 и более человек)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8962" y="1724025"/>
            <a:ext cx="5934075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7840" y="5119409"/>
            <a:ext cx="59340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536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2095" y="1300480"/>
            <a:ext cx="9129238" cy="4219424"/>
          </a:xfrm>
        </p:spPr>
        <p:txBody>
          <a:bodyPr anchor="ctr">
            <a:noAutofit/>
          </a:bodyPr>
          <a:lstStyle/>
          <a:p>
            <a:pPr algn="l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НЕЙРОЛЕПТИЧЕСКОЕ СРЕДСТВО РАСТИТЕЛЬНОГО ПРОИСХОЖДЕНИЯ </a:t>
            </a:r>
            <a:b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(КОНТРОЛЬ ЭМОЦИЙ) «ЭМОСТИН»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11" y="599349"/>
            <a:ext cx="2048457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235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69269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моциональные нарушения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15681" y="764704"/>
            <a:ext cx="4800535" cy="590465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Раздражительность, агрессивность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Гиперчувствительность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Проблемы со сном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Снижение аппетита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Отсутствие интереса к своему внешнему виду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Пониженный интерес к окружающему миру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Резкие перепады настроения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Страхи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Нарушение внимания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Подозрительность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Уход в себя и прекращение контактов с окружающими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Расстройство двигательной активности (заторможенность либо, напротив, повышенная активность)</a:t>
            </a:r>
          </a:p>
          <a:p>
            <a:endParaRPr lang="ru-RU" sz="1600" b="1" dirty="0"/>
          </a:p>
        </p:txBody>
      </p:sp>
      <p:pic>
        <p:nvPicPr>
          <p:cNvPr id="2051" name="Picture 3" descr="C:\Users\veg\Desktop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350" y="4437112"/>
            <a:ext cx="2486095" cy="1944216"/>
          </a:xfrm>
          <a:prstGeom prst="rect">
            <a:avLst/>
          </a:prstGeom>
          <a:noFill/>
        </p:spPr>
      </p:pic>
      <p:pic>
        <p:nvPicPr>
          <p:cNvPr id="2052" name="Picture 4" descr="C:\Users\veg\Desktop\images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350" y="1052736"/>
            <a:ext cx="2530483" cy="2088232"/>
          </a:xfrm>
          <a:prstGeom prst="rect">
            <a:avLst/>
          </a:prstGeom>
          <a:noFill/>
        </p:spPr>
      </p:pic>
      <p:pic>
        <p:nvPicPr>
          <p:cNvPr id="2053" name="Picture 5" descr="C:\Users\veg\Desktop\Без названия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2278" y="1124744"/>
            <a:ext cx="2806650" cy="1828800"/>
          </a:xfrm>
          <a:prstGeom prst="rect">
            <a:avLst/>
          </a:prstGeom>
          <a:noFill/>
        </p:spPr>
      </p:pic>
      <p:pic>
        <p:nvPicPr>
          <p:cNvPr id="2054" name="Picture 6" descr="C:\Users\veg\Desktop\maxres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28545" y="4221088"/>
            <a:ext cx="2979261" cy="2088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29250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068" y="418455"/>
            <a:ext cx="9144000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22565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Рецепторы для нейролептиков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603" y="2572019"/>
            <a:ext cx="5689223" cy="300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62053" y="2330785"/>
            <a:ext cx="5341749" cy="317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29778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188640"/>
            <a:ext cx="10972800" cy="706090"/>
          </a:xfrm>
        </p:spPr>
        <p:txBody>
          <a:bodyPr>
            <a:norm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40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рецепторы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30818" y="1397979"/>
            <a:ext cx="6729277" cy="383984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Гиперфункция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пресинаптических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ru-RU" sz="25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– рецепторов в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мезолимбической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системе мозга приводят к нарушению регуляции эмоций и поведения, в результате которых возникают  эмоциональная индифферентность и депрессия. Как следствие появляются снижение работоспособности, апатия, агрессия, тревожные состояния </a:t>
            </a:r>
          </a:p>
        </p:txBody>
      </p:sp>
      <p:pic>
        <p:nvPicPr>
          <p:cNvPr id="4099" name="Picture 3" descr="C:\Users\veg\Desktop\Без назван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4140" y="1340768"/>
            <a:ext cx="3974890" cy="2376264"/>
          </a:xfrm>
          <a:prstGeom prst="rect">
            <a:avLst/>
          </a:prstGeom>
          <a:noFill/>
        </p:spPr>
      </p:pic>
      <p:pic>
        <p:nvPicPr>
          <p:cNvPr id="4100" name="Picture 4" descr="C:\Users\veg\Desktop\podsoznatelnaya-agressiy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4139" y="3717032"/>
            <a:ext cx="3957135" cy="2439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70747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57606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ЭМОСТИН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9350" y="1052736"/>
            <a:ext cx="6528725" cy="466448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 растения </a:t>
            </a:r>
            <a:r>
              <a:rPr lang="ru-RU" sz="2400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Копеечник альпийский</a:t>
            </a:r>
          </a:p>
          <a:p>
            <a:pPr>
              <a:buNone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Выделено действующее вещество с       нейролептической активностью</a:t>
            </a:r>
          </a:p>
          <a:p>
            <a:pPr>
              <a:buNone/>
            </a:pPr>
            <a:endParaRPr lang="ru-RU" sz="24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Без выраженных побочных эффектов</a:t>
            </a:r>
          </a:p>
          <a:p>
            <a:pPr>
              <a:buFont typeface="Wingdings" pitchFamily="2" charset="2"/>
              <a:buChar char="Ø"/>
            </a:pP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80000"/>
              </a:lnSpc>
              <a:buFont typeface="Wingdings" pitchFamily="2" charset="2"/>
              <a:buChar char="Ø"/>
              <a:tabLst>
                <a:tab pos="457200" algn="l"/>
              </a:tabLst>
              <a:defRPr/>
            </a:pP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Возможность применения у людей деятельность которых связана с повышенной концентрацией внимания</a:t>
            </a:r>
          </a:p>
          <a:p>
            <a:endParaRPr lang="ru-RU" sz="28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veg\Desktop\medi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0096" y="1229038"/>
            <a:ext cx="4999376" cy="292004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52118" y="4149081"/>
            <a:ext cx="48005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Копеечник альпийский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</a:p>
          <a:p>
            <a:pPr>
              <a:buNone/>
            </a:pP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Hedysarum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alpinum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.) </a:t>
            </a:r>
          </a:p>
        </p:txBody>
      </p:sp>
    </p:spTree>
    <p:extLst>
      <p:ext uri="{BB962C8B-B14F-4D97-AF65-F5344CB8AC3E}">
        <p14:creationId xmlns:p14="http://schemas.microsoft.com/office/powerpoint/2010/main" val="1106044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72008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ЭМОСТИН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836712"/>
            <a:ext cx="10972800" cy="528945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 Обладает высокоселективным антагонистическим действием по отношению к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2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– рецепторам, расположенным в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мезолимбической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системе мозга, при этом не оказывает действия на другие рецепторы ЦНС.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 Таким образом, препарат позволяет устранить все симптомы, связанные с нарушением функции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2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-рецепторов, но при этом не обладает выраженными побочными эффектами. За счет высокой селективности к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2200" baseline="-25000" dirty="0">
                <a:latin typeface="Times New Roman" pitchFamily="18" charset="0"/>
                <a:cs typeface="Times New Roman" pitchFamily="18" charset="0"/>
              </a:rPr>
              <a:t>2.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 При гиперфункции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пресинаптических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ru-RU" sz="2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– рецепторов «Растительный нейролептик» экранирует эти рецепторы от действия медиатора, который выделяется в щель, при этом рецепторы не переходят в активное состояние и сигнал на G</a:t>
            </a:r>
            <a:r>
              <a:rPr lang="ru-RU" sz="2200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-белки не поступает, активность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аденилатциклазы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не снижается и уровень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цАМФ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в клетке остается стабильно высоким.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 При этом повышается активность ферментов синтеза и метаболизма дофамина, нормализуется выделение его в синапсе в ответ на пороговые раздражители, что приводит к ликвидации негативной симптоматики.</a:t>
            </a: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9599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Растительный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нейролептик – «ЭМОСТИН»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2219417"/>
            <a:ext cx="10972800" cy="3906747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Обладает высокой селективностью и блокирует D2-рецепторы только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мезолимбической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системе мозга. </a:t>
            </a:r>
          </a:p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Не увеличивает секрецию  пролактина </a:t>
            </a:r>
          </a:p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Не влияет на другие гормоны эндокринной системы.</a:t>
            </a:r>
          </a:p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Не влияет на секрецию кортикотропина и соматотропного гормона.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806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5368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92095" y="859574"/>
            <a:ext cx="10307798" cy="3502448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ТАБЛЕТКА ДЛЯ РАССАСЫВАНИЯ</a:t>
            </a:r>
            <a:b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ИММУНО-БУМ</a:t>
            </a:r>
            <a:b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IMMUNO-BOOM</a:t>
            </a: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idx="1"/>
          </p:nvPr>
        </p:nvSpPr>
        <p:spPr>
          <a:xfrm>
            <a:off x="692095" y="3771532"/>
            <a:ext cx="8085961" cy="4499845"/>
          </a:xfrm>
        </p:spPr>
        <p:txBody>
          <a:bodyPr>
            <a:normAutofit/>
          </a:bodyPr>
          <a:lstStyle/>
          <a:p>
            <a:pPr marL="0" indent="0">
              <a:lnSpc>
                <a:spcPts val="3400"/>
              </a:lnSpc>
              <a:spcBef>
                <a:spcPts val="0"/>
              </a:spcBef>
              <a:buNone/>
            </a:pP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НЕСПЕЦИФИЧЕСКИЙ</a:t>
            </a:r>
          </a:p>
          <a:p>
            <a:pPr marL="0" indent="0">
              <a:lnSpc>
                <a:spcPts val="3400"/>
              </a:lnSpc>
              <a:spcBef>
                <a:spcPts val="0"/>
              </a:spcBef>
              <a:buNone/>
            </a:pP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ИММУНОМОДУЛЯТОР </a:t>
            </a:r>
          </a:p>
          <a:p>
            <a:pPr marL="0" indent="0">
              <a:lnSpc>
                <a:spcPts val="3400"/>
              </a:lnSpc>
              <a:spcBef>
                <a:spcPts val="0"/>
              </a:spcBef>
              <a:buNone/>
            </a:pP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ЛИЗОЦИМОМ</a:t>
            </a:r>
          </a:p>
          <a:p>
            <a:pPr marL="0" indent="0">
              <a:lnSpc>
                <a:spcPts val="3400"/>
              </a:lnSpc>
              <a:spcBef>
                <a:spcPts val="0"/>
              </a:spcBef>
              <a:buNone/>
            </a:pP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ЛАКТОФЕРРИНОМ</a:t>
            </a:r>
          </a:p>
          <a:p>
            <a:pPr marL="0" indent="0">
              <a:lnSpc>
                <a:spcPts val="3400"/>
              </a:lnSpc>
              <a:spcBef>
                <a:spcPts val="0"/>
              </a:spcBef>
              <a:buNone/>
            </a:pP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(ИЗ КОЛОСТРУМА)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2" descr="C:\Documents and Settings\viv\Desktop\Woman-taking-medica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7306" y="2525799"/>
            <a:ext cx="3148253" cy="209644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211" y="599349"/>
            <a:ext cx="2048457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882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Иммуно-Бум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Immuno-Boom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)»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991546" y="1700808"/>
          <a:ext cx="7416823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5320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Наименование</a:t>
                      </a:r>
                    </a:p>
                    <a:p>
                      <a:pPr algn="ctr"/>
                      <a:r>
                        <a:rPr lang="ru-RU" sz="2000" b="1" dirty="0"/>
                        <a:t>компонентов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Содержание, мг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320">
                <a:tc vMerge="1">
                  <a:txBody>
                    <a:bodyPr/>
                    <a:lstStyle/>
                    <a:p>
                      <a:pPr algn="l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 таблетка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4 таблетки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320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/>
                        <a:t>Молозиво коровье (</a:t>
                      </a:r>
                      <a:r>
                        <a:rPr lang="ru-RU" sz="2000" b="1" dirty="0" err="1"/>
                        <a:t>колострум</a:t>
                      </a:r>
                      <a:r>
                        <a:rPr lang="ru-RU" sz="2000" b="1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320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/>
                        <a:t>Лизоцима г/</a:t>
                      </a:r>
                      <a:r>
                        <a:rPr lang="ru-RU" sz="2000" b="1" dirty="0" err="1"/>
                        <a:t>хл</a:t>
                      </a:r>
                      <a:endParaRPr lang="ru-RU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320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err="1"/>
                        <a:t>Пропиолиз</a:t>
                      </a:r>
                      <a:r>
                        <a:rPr lang="ru-RU" sz="2000" b="1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320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err="1"/>
                        <a:t>Бифилиз</a:t>
                      </a:r>
                      <a:endParaRPr lang="ru-RU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667435" y="4419600"/>
            <a:ext cx="84610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/>
              <a:t>Способ применения и режим дозирования: </a:t>
            </a:r>
            <a:r>
              <a:rPr lang="ru-RU" sz="2400" i="1" dirty="0"/>
              <a:t>конфета для рассасывания. Конфету необходимо держать в ротовой полости до тех пор, пока она полностью не растворится</a:t>
            </a:r>
            <a:r>
              <a:rPr lang="ru-RU" sz="2400" dirty="0"/>
              <a:t>.</a:t>
            </a:r>
          </a:p>
          <a:p>
            <a:endParaRPr lang="ru-RU" sz="2400" i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Супер-распространители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вспышки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SARS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2002-2003гг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3918" y="1737712"/>
            <a:ext cx="6232125" cy="310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960269" y="5007006"/>
            <a:ext cx="10296615" cy="11644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Пандемический грипп опасен тем, что период заразности (выделение вируса носителем) наступает до появления симптомов заболевания. Это препятствует своевременной изоляции заражённого.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Иммуно-Бум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Immuno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-Boom)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Свойства и показания к применению</a:t>
            </a:r>
          </a:p>
        </p:txBody>
      </p:sp>
      <p:pic>
        <p:nvPicPr>
          <p:cNvPr id="4" name="Содержимое 3" descr="illu_article_content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2546460"/>
            <a:ext cx="5181600" cy="2909667"/>
          </a:xfrm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6168008" y="1556793"/>
            <a:ext cx="432048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100" b="1" i="1" u="sng" dirty="0"/>
              <a:t>Свойства: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/>
              <a:t>Иммуностимулирующее;</a:t>
            </a:r>
            <a:endParaRPr lang="ru-RU" sz="2400" b="1" i="1" u="sng" dirty="0"/>
          </a:p>
          <a:p>
            <a:pPr>
              <a:buFont typeface="Wingdings" pitchFamily="2" charset="2"/>
              <a:buChar char="Ø"/>
            </a:pPr>
            <a:r>
              <a:rPr lang="ru-RU" sz="2400" dirty="0" err="1"/>
              <a:t>Антимикробное</a:t>
            </a:r>
            <a:r>
              <a:rPr lang="ru-RU" sz="2400" dirty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/>
              <a:t>Противовоспалительное;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/>
              <a:t>Противовирусное.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24000" y="1556793"/>
            <a:ext cx="442798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/>
              <a:t>Показания к применению:</a:t>
            </a:r>
          </a:p>
          <a:p>
            <a:r>
              <a:rPr lang="ru-RU" sz="2200" dirty="0"/>
              <a:t>Профилактика и лечение инфекционно-воспалительных заболеваний слизистой оболочки полости рта, десен и гортани.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6142" y="365126"/>
            <a:ext cx="9557657" cy="840190"/>
          </a:xfrm>
        </p:spPr>
        <p:txBody>
          <a:bodyPr>
            <a:normAutofit/>
          </a:bodyPr>
          <a:lstStyle/>
          <a:p>
            <a:pPr algn="l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Лизоцима гидрохлорид. Свойства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81200" y="1268761"/>
            <a:ext cx="8363272" cy="4857403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endParaRPr lang="ru-RU" sz="2900" b="1" i="1" u="sng" dirty="0"/>
          </a:p>
          <a:p>
            <a:pPr>
              <a:buNone/>
            </a:pPr>
            <a:r>
              <a:rPr lang="ru-RU" sz="2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Лизоцим</a:t>
            </a:r>
            <a:r>
              <a:rPr lang="ru-RU" sz="2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900" dirty="0"/>
              <a:t>- фермент белковой природы, </a:t>
            </a:r>
            <a:r>
              <a:rPr lang="ru-RU" sz="2900" dirty="0" err="1"/>
              <a:t>мукопептид-гликогидролаза</a:t>
            </a:r>
            <a:r>
              <a:rPr lang="ru-RU" sz="2900" dirty="0"/>
              <a:t>.</a:t>
            </a:r>
          </a:p>
          <a:p>
            <a:pPr>
              <a:buNone/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Нахождение в организме: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/>
              <a:t>в слизистых оболочках дыхательных путей, полости рта, конъюнктиве глаз, т. е. в тех тканях, на которые постоянно воздействуют микроорганизмы.</a:t>
            </a:r>
          </a:p>
          <a:p>
            <a:pPr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Механизм антимикробного действия: </a:t>
            </a:r>
            <a:r>
              <a:rPr lang="ru-RU" dirty="0"/>
              <a:t>вызывает лизис клеточной мембраны грамположительных и грамотрицательных бактерий и грибов.</a:t>
            </a:r>
          </a:p>
          <a:p>
            <a:pPr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Лизоцим  стимулирует фагоцитарную активность</a:t>
            </a:r>
          </a:p>
          <a:p>
            <a:pPr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нейтрофилов и макрофагов, хемотаксис лейкоцитов.</a:t>
            </a:r>
          </a:p>
          <a:p>
            <a:pPr>
              <a:buNone/>
            </a:pPr>
            <a:endParaRPr lang="ru-RU" dirty="0"/>
          </a:p>
          <a:p>
            <a:pPr algn="ctr">
              <a:buNone/>
            </a:pPr>
            <a:r>
              <a:rPr lang="ru-RU" dirty="0"/>
              <a:t>Лизоцим оказывает противовирусное, регенерирующее,</a:t>
            </a:r>
          </a:p>
          <a:p>
            <a:pPr algn="ctr">
              <a:buNone/>
            </a:pPr>
            <a:r>
              <a:rPr lang="ru-RU" dirty="0"/>
              <a:t>обезболивающее и противовоспалительное</a:t>
            </a:r>
          </a:p>
          <a:p>
            <a:pPr algn="ctr">
              <a:buNone/>
            </a:pPr>
            <a:r>
              <a:rPr lang="ru-RU" dirty="0"/>
              <a:t>действие</a:t>
            </a:r>
          </a:p>
          <a:p>
            <a:endParaRPr lang="ru-RU" dirty="0"/>
          </a:p>
        </p:txBody>
      </p:sp>
      <p:pic>
        <p:nvPicPr>
          <p:cNvPr id="5" name="Содержимое 4" descr="molecule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367587" y="2601119"/>
            <a:ext cx="2790825" cy="2800350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8" name="Rectangle 4"/>
          <p:cNvSpPr>
            <a:spLocks noGrp="1" noChangeArrowheads="1"/>
          </p:cNvSpPr>
          <p:nvPr>
            <p:ph type="title"/>
          </p:nvPr>
        </p:nvSpPr>
        <p:spPr>
          <a:xfrm>
            <a:off x="752475" y="506186"/>
            <a:ext cx="10687049" cy="9144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Молозиво коровье  (</a:t>
            </a:r>
            <a:r>
              <a:rPr lang="ru-RU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колострум</a:t>
            </a:r>
            <a:r>
              <a:rPr lang="ru-RU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– источник иммуноглобулинов и </a:t>
            </a:r>
            <a:r>
              <a:rPr lang="ru-RU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лактоферрина</a:t>
            </a:r>
            <a:r>
              <a:rPr lang="ru-RU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34786" y="1600200"/>
            <a:ext cx="7543800" cy="4419600"/>
          </a:xfrm>
        </p:spPr>
        <p:txBody>
          <a:bodyPr>
            <a:normAutofit/>
          </a:bodyPr>
          <a:lstStyle/>
          <a:p>
            <a:pPr marL="365760" indent="-256032" algn="ctr">
              <a:lnSpc>
                <a:spcPct val="80000"/>
              </a:lnSpc>
              <a:buNone/>
              <a:defRPr/>
            </a:pPr>
            <a:r>
              <a:rPr lang="ru-RU" dirty="0"/>
              <a:t>Это секрет, который вырабатывается у всех млекопитающих в течение 24-48 первых часов после рождения потомства. При вскармливании молозивом в организме новорожденного формируется иммунная система и вырабатывается пассивный иммунитет. </a:t>
            </a:r>
          </a:p>
          <a:p>
            <a:pPr marL="365760" indent="-256032" algn="ctr">
              <a:lnSpc>
                <a:spcPct val="80000"/>
              </a:lnSpc>
              <a:buNone/>
              <a:defRPr/>
            </a:pPr>
            <a:r>
              <a:rPr lang="ru-RU" dirty="0"/>
              <a:t>Препараты из коровьего молозива показали активность против различных заболеваний, включая вирусные инфекции, вирусы герпеса и ВИЧ, а также трудно поддающихся лечению бактериальных и грибковых инфекций.</a:t>
            </a:r>
          </a:p>
        </p:txBody>
      </p:sp>
      <p:pic>
        <p:nvPicPr>
          <p:cNvPr id="21508" name="Picture 8" descr="S8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11310" y="1600200"/>
            <a:ext cx="3200400" cy="3276600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A3E003F-BDBB-45A2-BEF2-37B00F782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Молозиво коровье  (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колострум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– источник иммуноглобулинов и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лактоферрина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7313346-6B78-4544-B6BE-C264903D1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471" y="1690688"/>
            <a:ext cx="10457329" cy="43151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Молозиво содержит иммуноглобулины А и G:</a:t>
            </a:r>
          </a:p>
          <a:p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 </a:t>
            </a:r>
            <a:r>
              <a:rPr lang="ru-RU" dirty="0"/>
              <a:t>– вырабатываются В-лимфоцитами и составляют 75% всех </a:t>
            </a:r>
            <a:r>
              <a:rPr lang="ru-RU" dirty="0" err="1"/>
              <a:t>иммунолобулинов</a:t>
            </a:r>
            <a:r>
              <a:rPr lang="ru-RU" dirty="0"/>
              <a:t> сыворотки.</a:t>
            </a:r>
          </a:p>
          <a:p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</a:t>
            </a:r>
            <a:r>
              <a:rPr lang="ru-RU" dirty="0"/>
              <a:t> – нейтрализуют до 99% инфекционных возбудителей и токсинов, попадающих в организм;</a:t>
            </a:r>
          </a:p>
          <a:p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</a:t>
            </a:r>
            <a:r>
              <a:rPr lang="ru-RU" dirty="0"/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играет основную роль в формировании длительного гуморального иммунитета после перенесенных инфекционных заболеваний. </a:t>
            </a:r>
            <a:r>
              <a:rPr lang="ru-RU" dirty="0"/>
              <a:t>Основной механизм действия - формирование комплексов «антиген-антитело».</a:t>
            </a:r>
          </a:p>
          <a:p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ru-RU" dirty="0"/>
              <a:t>– защита слизистых оболочек дыхательных путей, глаз, ротовой, носовой полости, ЖКТ.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9035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AF55FA-984D-4D62-A55F-0B2D1FC0B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Лактоферрин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5F4A5B-61F2-47E2-B8A5-19841620F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055813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Лактоферрин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</a:t>
            </a:r>
            <a:r>
              <a:rPr lang="ru-RU" dirty="0"/>
              <a:t> полифункциональный белок из семейства трансферринов.</a:t>
            </a:r>
          </a:p>
          <a:p>
            <a:pPr marL="0" indent="0">
              <a:buNone/>
            </a:pPr>
            <a:r>
              <a:rPr lang="ru-RU" dirty="0"/>
              <a:t>Главные биологические функция </a:t>
            </a:r>
            <a:r>
              <a:rPr lang="ru-RU" dirty="0" err="1"/>
              <a:t>лактоферрина</a:t>
            </a:r>
            <a:r>
              <a:rPr lang="ru-RU" dirty="0"/>
              <a:t> — это связывание и транспорт ионов железа</a:t>
            </a:r>
          </a:p>
          <a:p>
            <a:pPr marL="0" indent="0">
              <a:buNone/>
            </a:pP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Лактоферрин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относят к системе врожденного иммунитета. Он </a:t>
            </a:r>
            <a:r>
              <a:rPr lang="ru-RU" dirty="0"/>
              <a:t>регулирует функции иммунокомпетентных клеток и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неспецифического гуморального иммунитета, </a:t>
            </a:r>
            <a:r>
              <a:rPr lang="ru-RU" dirty="0"/>
              <a:t>является белком острой фазы воспаления.</a:t>
            </a:r>
          </a:p>
          <a:p>
            <a:pPr marL="0" indent="0">
              <a:buNone/>
            </a:pPr>
            <a:r>
              <a:rPr lang="ru-RU" dirty="0" err="1"/>
              <a:t>Лактоферрин</a:t>
            </a:r>
            <a:r>
              <a:rPr lang="ru-RU" dirty="0"/>
              <a:t> обладает антибактериальной, антивирусной, </a:t>
            </a:r>
            <a:r>
              <a:rPr lang="ru-RU" dirty="0" err="1"/>
              <a:t>антипаразитарной</a:t>
            </a:r>
            <a:r>
              <a:rPr lang="ru-RU" dirty="0"/>
              <a:t> активностью, противораковым, антиаллергическим, иммуномодулирующим действиями и </a:t>
            </a:r>
            <a:r>
              <a:rPr lang="ru-RU" dirty="0" err="1"/>
              <a:t>радиопротективными</a:t>
            </a:r>
            <a:r>
              <a:rPr lang="ru-RU" dirty="0"/>
              <a:t> свойствами.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16C148-31B8-41D6-B1A8-9787944048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144" y="230810"/>
            <a:ext cx="2863585" cy="175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97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7F3EFE-6114-4538-9464-6544AB2D6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Антивирусная активность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лактоферрина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Механизмы.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4CDA34-322A-4CBE-87F8-2CC5D6328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753" y="1825625"/>
            <a:ext cx="10529047" cy="43241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Лактоферрин</a:t>
            </a:r>
            <a:r>
              <a:rPr lang="ru-RU" dirty="0"/>
              <a:t> обладает антивирусной активностью против широкого спектра вирусов с ДНК- и РНК-геномами (вирусы простого герпеса 1 и 2, цитомегаловирус, вирус гепатита C, </a:t>
            </a:r>
            <a:r>
              <a:rPr lang="ru-RU" dirty="0" err="1"/>
              <a:t>хантавирусы</a:t>
            </a:r>
            <a:r>
              <a:rPr lang="ru-RU" dirty="0"/>
              <a:t>, ротавирусы, </a:t>
            </a:r>
            <a:r>
              <a:rPr lang="ru-RU" dirty="0" err="1"/>
              <a:t>полиовирусы</a:t>
            </a:r>
            <a:r>
              <a:rPr lang="ru-RU" dirty="0"/>
              <a:t> первого типа, аденовирусы, респираторный синцитиальный вирус, мышиный вирус лейкоза Френда).</a:t>
            </a:r>
          </a:p>
          <a:p>
            <a:pPr marL="0" indent="0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Механизмы противовирусной активности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лактоферрина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buAutoNum type="romanUcParenR"/>
            </a:pPr>
            <a:r>
              <a:rPr lang="ru-RU" dirty="0" err="1"/>
              <a:t>Лактоферрин</a:t>
            </a:r>
            <a:r>
              <a:rPr lang="ru-RU" dirty="0"/>
              <a:t> напрямую связывает вирусные частицы и препятствует их проникновению в клетки;</a:t>
            </a:r>
          </a:p>
          <a:p>
            <a:pPr marL="571500" indent="-571500">
              <a:buAutoNum type="romanUcParenR"/>
            </a:pPr>
            <a:r>
              <a:rPr lang="ru-RU" dirty="0" err="1"/>
              <a:t>Лактоферрин</a:t>
            </a:r>
            <a:r>
              <a:rPr lang="ru-RU" dirty="0"/>
              <a:t> связывает </a:t>
            </a:r>
            <a:r>
              <a:rPr lang="ru-RU" dirty="0" err="1"/>
              <a:t>гепарансульфат-гликозоаминогликаны</a:t>
            </a:r>
            <a:r>
              <a:rPr lang="ru-RU" dirty="0"/>
              <a:t> и липопротеины на поверхности клеток, препятствуя тем самым связыванию с ними вирусных частиц и дальнейшему проникновению вируса в клетку</a:t>
            </a:r>
          </a:p>
        </p:txBody>
      </p:sp>
    </p:spTree>
    <p:extLst>
      <p:ext uri="{BB962C8B-B14F-4D97-AF65-F5344CB8AC3E}">
        <p14:creationId xmlns:p14="http://schemas.microsoft.com/office/powerpoint/2010/main" val="34197387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7F9181-2E22-4691-BD0F-24A4DA48C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Антибактериальная активность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лактоферрина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Механизмы.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2B55E0-8092-4940-BAFB-7DA108E7D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Лактоферрин</a:t>
            </a:r>
            <a:r>
              <a:rPr lang="ru-RU" dirty="0"/>
              <a:t> связывает железо, необходимое для развития бактерий и таким образом лишает бактериальную микрофлору необходимого для её роста и жизнедеятельности микроэлемента.</a:t>
            </a:r>
          </a:p>
          <a:p>
            <a:pPr marL="0" indent="0">
              <a:buNone/>
            </a:pPr>
            <a:r>
              <a:rPr lang="ru-RU" dirty="0"/>
              <a:t>Бактерицидные свойства </a:t>
            </a:r>
            <a:r>
              <a:rPr lang="ru-RU" dirty="0" err="1"/>
              <a:t>лактоферрина</a:t>
            </a:r>
            <a:r>
              <a:rPr lang="ru-RU" dirty="0"/>
              <a:t> также обусловлены наличием специфических </a:t>
            </a:r>
            <a:r>
              <a:rPr lang="ru-RU" dirty="0" err="1"/>
              <a:t>лактоферриновых</a:t>
            </a:r>
            <a:r>
              <a:rPr lang="ru-RU" dirty="0"/>
              <a:t> рецепторов на клеточной поверхности микроорганизмов.</a:t>
            </a:r>
          </a:p>
          <a:p>
            <a:pPr marL="0" indent="0">
              <a:buNone/>
            </a:pPr>
            <a:r>
              <a:rPr lang="ru-RU" dirty="0" err="1"/>
              <a:t>Лактоферрин</a:t>
            </a:r>
            <a:r>
              <a:rPr lang="ru-RU" dirty="0"/>
              <a:t> связывает </a:t>
            </a:r>
            <a:r>
              <a:rPr lang="ru-RU" dirty="0" err="1"/>
              <a:t>липополисахариды</a:t>
            </a:r>
            <a:r>
              <a:rPr lang="ru-RU" dirty="0"/>
              <a:t> бактериальных стенок, а входящая в состав белка окисленная форма железа инициирует их перекисное окисление. Это приводит к изменению мембранной проницаемости и последующему лизису бактериальных клеток.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30861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B98E21-993C-4268-A84A-00493A77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85832"/>
            <a:ext cx="9345706" cy="81821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Противогрибковая активность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лактоферрина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3021B-119C-415C-9053-A62D909AB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414" y="1257300"/>
            <a:ext cx="10488386" cy="49196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Лактоферрин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/>
              <a:t>обладает активностью против </a:t>
            </a:r>
            <a:r>
              <a:rPr lang="ru-RU" dirty="0" err="1"/>
              <a:t>Candida</a:t>
            </a:r>
            <a:r>
              <a:rPr lang="ru-RU" dirty="0"/>
              <a:t> </a:t>
            </a:r>
            <a:r>
              <a:rPr lang="ru-RU" dirty="0" err="1"/>
              <a:t>albicans</a:t>
            </a:r>
            <a:r>
              <a:rPr lang="ru-RU" dirty="0"/>
              <a:t>—симбионтов, образующих колонии в слизистой оболочке ротовой полости здоровых людей. </a:t>
            </a:r>
            <a:endParaRPr lang="en-US" dirty="0"/>
          </a:p>
          <a:p>
            <a:pPr marL="0" indent="0" algn="ctr">
              <a:buNone/>
            </a:pPr>
            <a:r>
              <a:rPr lang="ru-RU" dirty="0"/>
              <a:t>Противогрибковая активность </a:t>
            </a:r>
            <a:r>
              <a:rPr lang="ru-RU" dirty="0" err="1"/>
              <a:t>лактоферрина</a:t>
            </a:r>
            <a:r>
              <a:rPr lang="ru-RU" dirty="0"/>
              <a:t> обеспечивается разрушением клеточной стенки и связыванием белка с плазматической мембраной C</a:t>
            </a:r>
            <a:r>
              <a:rPr lang="en-US" dirty="0" err="1"/>
              <a:t>andida</a:t>
            </a:r>
            <a:r>
              <a:rPr lang="ru-RU" dirty="0"/>
              <a:t> </a:t>
            </a:r>
            <a:r>
              <a:rPr lang="ru-RU" dirty="0" err="1"/>
              <a:t>albicans</a:t>
            </a:r>
            <a:r>
              <a:rPr lang="ru-RU" dirty="0"/>
              <a:t>. Действие </a:t>
            </a:r>
            <a:r>
              <a:rPr lang="ru-RU" dirty="0" err="1"/>
              <a:t>лактоферрина</a:t>
            </a:r>
            <a:r>
              <a:rPr lang="ru-RU" dirty="0"/>
              <a:t> на C. </a:t>
            </a:r>
            <a:r>
              <a:rPr lang="ru-RU" dirty="0" err="1"/>
              <a:t>albicansin</a:t>
            </a:r>
            <a:r>
              <a:rPr lang="ru-RU" dirty="0"/>
              <a:t> </a:t>
            </a:r>
            <a:r>
              <a:rPr lang="ru-RU" dirty="0" err="1"/>
              <a:t>vitro</a:t>
            </a:r>
            <a:r>
              <a:rPr lang="ru-RU" dirty="0"/>
              <a:t> приводит к изменению мембранного потенциала и закислению цитоплазмы клеток </a:t>
            </a:r>
            <a:r>
              <a:rPr lang="ru-RU" dirty="0" err="1"/>
              <a:t>Candida</a:t>
            </a:r>
            <a:r>
              <a:rPr lang="ru-RU" dirty="0"/>
              <a:t>, что говорит о прямом или косвенном взаимодействии </a:t>
            </a:r>
            <a:r>
              <a:rPr lang="ru-RU" dirty="0" err="1"/>
              <a:t>лактоферрина</a:t>
            </a:r>
            <a:r>
              <a:rPr lang="ru-RU" dirty="0"/>
              <a:t> с плазматической мембраной. </a:t>
            </a:r>
          </a:p>
        </p:txBody>
      </p:sp>
    </p:spTree>
    <p:extLst>
      <p:ext uri="{BB962C8B-B14F-4D97-AF65-F5344CB8AC3E}">
        <p14:creationId xmlns:p14="http://schemas.microsoft.com/office/powerpoint/2010/main" val="26684333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81200" y="304800"/>
            <a:ext cx="7499176" cy="202602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Лизаты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бифидо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и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пропионовокислых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бактерий  -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гидролизаты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клеточной стенки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бифидобактерий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пропионовокислых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бактерий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602" name="Содержимое 1"/>
          <p:cNvSpPr>
            <a:spLocks noGrp="1"/>
          </p:cNvSpPr>
          <p:nvPr>
            <p:ph idx="1"/>
          </p:nvPr>
        </p:nvSpPr>
        <p:spPr>
          <a:xfrm>
            <a:off x="1524000" y="2636912"/>
            <a:ext cx="4665712" cy="3026916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altLang="ru-RU" dirty="0" err="1"/>
              <a:t>Пептидогликаны</a:t>
            </a:r>
            <a:r>
              <a:rPr lang="ru-RU" altLang="ru-RU" dirty="0"/>
              <a:t> и их производные – </a:t>
            </a:r>
            <a:r>
              <a:rPr lang="ru-RU" altLang="ru-RU" dirty="0" err="1"/>
              <a:t>мурамилдипептиды</a:t>
            </a:r>
            <a:r>
              <a:rPr lang="ru-RU" altLang="ru-RU" dirty="0"/>
              <a:t>  - главные фрагменты </a:t>
            </a:r>
            <a:r>
              <a:rPr lang="ru-RU" altLang="ru-RU" dirty="0" err="1"/>
              <a:t>лизированных</a:t>
            </a:r>
            <a:r>
              <a:rPr lang="ru-RU" altLang="ru-RU" dirty="0"/>
              <a:t> клеток, стимулируют </a:t>
            </a:r>
            <a:r>
              <a:rPr lang="ru-RU" altLang="ru-RU" b="1" i="1" dirty="0"/>
              <a:t>неспецифическую защиту организма. </a:t>
            </a:r>
          </a:p>
          <a:p>
            <a:pPr algn="ctr">
              <a:buNone/>
            </a:pPr>
            <a:r>
              <a:rPr lang="ru-RU" altLang="ru-RU" dirty="0"/>
              <a:t>Содержат также пептиды, свободные аминокислоты - лизин, аспарагиновая кислота, </a:t>
            </a:r>
            <a:r>
              <a:rPr lang="ru-RU" altLang="ru-RU" dirty="0" err="1"/>
              <a:t>глутаминовая</a:t>
            </a:r>
            <a:r>
              <a:rPr lang="ru-RU" altLang="ru-RU" dirty="0"/>
              <a:t> кислота, аланин, лейцин, витамины, полисахариды. </a:t>
            </a:r>
          </a:p>
          <a:p>
            <a:pPr eaLnBrk="1" hangingPunct="1"/>
            <a:endParaRPr lang="ru-RU" altLang="ru-RU" dirty="0"/>
          </a:p>
        </p:txBody>
      </p:sp>
      <p:pic>
        <p:nvPicPr>
          <p:cNvPr id="22530" name="Picture 2" descr="C:\Documents and Settings\viv\Desktop\lizati_vs_laktobakter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4032" y="2708920"/>
            <a:ext cx="4064662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5368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F0B6EB-35C0-4E3B-9675-5CF0A0929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095" y="743054"/>
            <a:ext cx="6907585" cy="2387600"/>
          </a:xfrm>
        </p:spPr>
        <p:txBody>
          <a:bodyPr>
            <a:normAutofit/>
          </a:bodyPr>
          <a:lstStyle/>
          <a:p>
            <a:pPr algn="l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БАД «АСТАМЕГИН</a:t>
            </a: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»</a:t>
            </a: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ASTAMEGIN)</a:t>
            </a: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29048EA-91ED-464E-ADEA-B6E69C8420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096" y="3751051"/>
            <a:ext cx="6413132" cy="1655762"/>
          </a:xfrm>
        </p:spPr>
        <p:txBody>
          <a:bodyPr>
            <a:normAutofit/>
          </a:bodyPr>
          <a:lstStyle/>
          <a:p>
            <a:pPr algn="l">
              <a:lnSpc>
                <a:spcPts val="3400"/>
              </a:lnSpc>
              <a:spcBef>
                <a:spcPts val="0"/>
              </a:spcBef>
            </a:pP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КОМПЛЕКСНАЯ ЗАЩИТА КЛЕТОЧНЫХ МЕМБРАН ОРГАНИЗМА ОТ ПОВРЕЖДЕНИЯ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11" y="599349"/>
            <a:ext cx="2048457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5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E54A5B-AF3C-415F-84DB-C86179BC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042" y="230820"/>
            <a:ext cx="3576917" cy="107576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такое коронавирус. Строение. Разновидности.</a:t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640932-C740-42F8-80E3-934ED55C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8895" y="1407458"/>
            <a:ext cx="4937202" cy="4904565"/>
          </a:xfrm>
        </p:spPr>
        <p:txBody>
          <a:bodyPr>
            <a:normAutofit fontScale="92500" lnSpcReduction="20000"/>
          </a:bodyPr>
          <a:lstStyle/>
          <a:p>
            <a:r>
              <a:rPr lang="ru-RU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Коронавирусы </a:t>
            </a:r>
            <a:r>
              <a:rPr lang="ru-RU" sz="1800" dirty="0"/>
              <a:t>— это семейство вирусов, включающее 40 видов* </a:t>
            </a:r>
            <a:r>
              <a:rPr lang="ru-RU" sz="1800" b="1" dirty="0"/>
              <a:t>РНК-содержащих вирусов</a:t>
            </a:r>
            <a:r>
              <a:rPr lang="ru-RU" sz="1800" dirty="0"/>
              <a:t>, которые поражают человека и животных.</a:t>
            </a:r>
          </a:p>
          <a:p>
            <a:r>
              <a:rPr lang="ru-RU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Строение коронавирусов</a:t>
            </a:r>
          </a:p>
          <a:p>
            <a:r>
              <a:rPr lang="ru-RU" sz="1800" dirty="0"/>
              <a:t>Геном представлен одноцепочечной (+)РНК. </a:t>
            </a:r>
            <a:r>
              <a:rPr lang="ru-RU" sz="1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Нуклеокапсид</a:t>
            </a:r>
            <a:r>
              <a:rPr lang="ru-RU" sz="1800" dirty="0"/>
              <a:t> окружён белковой мембраной и </a:t>
            </a:r>
            <a:r>
              <a:rPr lang="ru-RU" sz="1800" dirty="0" err="1"/>
              <a:t>липосодержащей</a:t>
            </a:r>
            <a:r>
              <a:rPr lang="ru-RU" sz="1800" dirty="0"/>
              <a:t> внешней оболочкой, от которой отходят булавовидные шиповидные отростки, напоминающие корону, за что семейство и получило своё название.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- по данным на январь 2020 года</a:t>
            </a:r>
          </a:p>
          <a:p>
            <a:pPr algn="ctr"/>
            <a:r>
              <a:rPr lang="ru-RU" sz="17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коронавирусам относят:</a:t>
            </a:r>
          </a:p>
          <a:p>
            <a:r>
              <a:rPr lang="ru-RU" sz="1700" dirty="0"/>
              <a:t> Вирус SARS-</a:t>
            </a:r>
            <a:r>
              <a:rPr lang="ru-RU" sz="1700" dirty="0" err="1"/>
              <a:t>CoV</a:t>
            </a:r>
            <a:r>
              <a:rPr lang="ru-RU" sz="1700" dirty="0"/>
              <a:t>, возбудитель атипичной пневмонии, первый случай заболевания которой был зарегистрирован в 2002 году;</a:t>
            </a:r>
          </a:p>
          <a:p>
            <a:r>
              <a:rPr lang="ru-RU" sz="1700" dirty="0"/>
              <a:t>Вирус MERS-</a:t>
            </a:r>
            <a:r>
              <a:rPr lang="ru-RU" sz="1700" dirty="0" err="1"/>
              <a:t>CoV</a:t>
            </a:r>
            <a:r>
              <a:rPr lang="ru-RU" sz="1700" dirty="0"/>
              <a:t>, возбудитель ближневосточного респираторного синдрома, вспышка которого произошла в 2015 году;</a:t>
            </a:r>
          </a:p>
          <a:p>
            <a:r>
              <a:rPr lang="ru-RU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Вирус SARS-CoV-2, ответственный за пандемию пневмонии нового типа в 2019—2020 годах.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1810" y="1386256"/>
            <a:ext cx="6350493" cy="399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14709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CF82DBD-13ED-4C63-9AF5-FB3C4EDC5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09" y="457200"/>
            <a:ext cx="5943599" cy="988714"/>
          </a:xfrm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Клеточная мембрана. Строение. Функции.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638AEF4-2F31-4EA7-94BC-1A8B94EA34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66663" y="1445914"/>
            <a:ext cx="5005250" cy="3956647"/>
          </a:xfrm>
          <a:prstGeom prst="rect">
            <a:avLst/>
          </a:prstGeo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1DFB2D20-E86E-4EBC-B9D5-41AA6B4F7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5129" y="1565564"/>
            <a:ext cx="7187417" cy="5032460"/>
          </a:xfrm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Клеточная мембрана </a:t>
            </a:r>
            <a:r>
              <a:rPr lang="ru-RU" dirty="0"/>
              <a:t>— эластическая молекулярная структура, состоящая из белков и липидов. Отделяет содержимое любой клетки от внешней среды, обеспечивая её целостность; регулирует обмен между клеткой и средой; внутриклеточные мембраны разделяют клетку на специализированные замкнутые отсеки — компартменты или органеллы, в которых поддерживаются определённые условия среды. </a:t>
            </a:r>
          </a:p>
          <a:p>
            <a:r>
              <a:rPr lang="ru-RU" dirty="0"/>
              <a:t>В клеточных мембранах протекает до 80% биохимических процессов организма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Функции клеточной мембраны. Маркировка клетки</a:t>
            </a:r>
          </a:p>
          <a:p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0CE30D5-2705-46A7-AA8E-221F0F55598C}"/>
              </a:ext>
            </a:extLst>
          </p:cNvPr>
          <p:cNvSpPr/>
          <p:nvPr/>
        </p:nvSpPr>
        <p:spPr>
          <a:xfrm>
            <a:off x="475129" y="3736698"/>
            <a:ext cx="679524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Маркировка клетки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— на мембране есть антигены, действующие как маркеры — «ярлыки», позволяющие опознать клетку. Это гликопротеины (то есть белки с присоединёнными к ним разветвлёнными олигосахаридными боковыми цепями), играющие роль «антенн». Из-за бесчисленного множества конфигурации боковых цепей возможно сделать для каждого типа клеток свой особый маркер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С помощью маркеров клетки могут распознавать другие клетки и действовать согласованно с ними, например, при формировании органов и тканей. Это же позволяет иммунной системе распознавать чужеродные антигены.</a:t>
            </a:r>
          </a:p>
        </p:txBody>
      </p:sp>
    </p:spTree>
    <p:extLst>
      <p:ext uri="{BB962C8B-B14F-4D97-AF65-F5344CB8AC3E}">
        <p14:creationId xmlns:p14="http://schemas.microsoft.com/office/powerpoint/2010/main" val="24284810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C8A6BAC-3714-46AF-94FF-5D247E5D0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2710"/>
          </a:xfrm>
        </p:spPr>
        <p:txBody>
          <a:bodyPr>
            <a:norm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Клеточная мембрана. Функции. 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0056F31-94E0-43BE-889B-A51506F35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176" y="1057836"/>
            <a:ext cx="10636624" cy="511912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Барьерная</a:t>
            </a:r>
            <a:r>
              <a:rPr lang="ru-RU" sz="1600" dirty="0"/>
              <a:t> — обеспечивает регулируемый, избирательный, пассивный и активный обмен веществ с окружающей средой;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Транспортная </a:t>
            </a:r>
            <a:r>
              <a:rPr lang="ru-RU" sz="1600" dirty="0"/>
              <a:t>— через мембрану происходит транспорт веществ в клетку и из клетки. Транспорт через мембрану обеспечивает: доставку питательных веществ, удаление конечных продуктов обмена, секрецию различных веществ, создание ионных градиентов, поддержание в клетке оптимального </a:t>
            </a:r>
            <a:r>
              <a:rPr lang="ru-RU" sz="1600" dirty="0" err="1"/>
              <a:t>pH</a:t>
            </a:r>
            <a:r>
              <a:rPr lang="ru-RU" sz="1600" dirty="0"/>
              <a:t> и концентрации ионов, которые нужны для работы клеточных ферментов;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Матричная </a:t>
            </a:r>
            <a:r>
              <a:rPr lang="ru-RU" sz="1600" dirty="0"/>
              <a:t>— обеспечивает определённое взаиморасположение и ориентацию мембранных белков, их оптимальное взаимодействие.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Механическая</a:t>
            </a:r>
            <a:r>
              <a:rPr lang="ru-RU" sz="1600" dirty="0"/>
              <a:t> — обеспечивает автономность клетки, её внутриклеточных структур, также соединение с другими клетками (в тканях).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Энергетическая;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Рецепторная - </a:t>
            </a:r>
            <a:r>
              <a:rPr lang="ru-RU" sz="1600" dirty="0"/>
              <a:t>некоторые белки, находящиеся в мембране, являются рецепторами (молекулами, при помощи которых клетка воспринимает те или иные сигналы);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Ферментативная - </a:t>
            </a:r>
            <a:r>
              <a:rPr lang="ru-RU" sz="1600" dirty="0"/>
              <a:t>мембранные белки нередко являются ферментами;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/>
              <a:t>Осуществление генерации и проведения биопотенциалов.</a:t>
            </a:r>
          </a:p>
        </p:txBody>
      </p:sp>
    </p:spTree>
    <p:extLst>
      <p:ext uri="{BB962C8B-B14F-4D97-AF65-F5344CB8AC3E}">
        <p14:creationId xmlns:p14="http://schemas.microsoft.com/office/powerpoint/2010/main" val="1720724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46CBEEC-0804-45A3-A59D-22F6BB710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/>
              <a:t/>
            </a:r>
            <a:br>
              <a:rPr lang="ru-RU" sz="3100" dirty="0"/>
            </a:b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РЕЦЕПТУРА</a:t>
            </a:r>
            <a:b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БАД«АстаМегин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AstaMegin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)»</a:t>
            </a:r>
            <a:b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Форма выпуска: капсула мягкая желатиновая массой 1620 мг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DE6B65E6-6C3D-42DE-90AC-DCC791629BCE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538288" y="1398588"/>
          <a:ext cx="10653712" cy="46323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439236761"/>
                    </a:ext>
                  </a:extLst>
                </a:gridCol>
                <a:gridCol w="7049481">
                  <a:extLst>
                    <a:ext uri="{9D8B030D-6E8A-4147-A177-3AD203B41FA5}">
                      <a16:colId xmlns:a16="http://schemas.microsoft.com/office/drawing/2014/main" val="2023439538"/>
                    </a:ext>
                  </a:extLst>
                </a:gridCol>
                <a:gridCol w="2136758">
                  <a:extLst>
                    <a:ext uri="{9D8B030D-6E8A-4147-A177-3AD203B41FA5}">
                      <a16:colId xmlns:a16="http://schemas.microsoft.com/office/drawing/2014/main" val="112823487"/>
                    </a:ext>
                  </a:extLst>
                </a:gridCol>
                <a:gridCol w="1258040">
                  <a:extLst>
                    <a:ext uri="{9D8B030D-6E8A-4147-A177-3AD203B41FA5}">
                      <a16:colId xmlns:a16="http://schemas.microsoft.com/office/drawing/2014/main" val="708243033"/>
                    </a:ext>
                  </a:extLst>
                </a:gridCol>
              </a:tblGrid>
              <a:tr h="388601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№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Наименование компонентов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Содержание, мг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% от АУП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9889197"/>
                  </a:ext>
                </a:extLst>
              </a:tr>
              <a:tr h="36020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 капсула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 капсула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503232"/>
                  </a:ext>
                </a:extLst>
              </a:tr>
              <a:tr h="89534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Рыбий жир МЕG-3 3322 ЕЕ масло</a:t>
                      </a:r>
                    </a:p>
                    <a:p>
                      <a:r>
                        <a:rPr lang="ru-RU" i="1" dirty="0" err="1"/>
                        <a:t>Эйкозапентаеновая</a:t>
                      </a:r>
                      <a:r>
                        <a:rPr lang="ru-RU" i="1" dirty="0"/>
                        <a:t> кислота (Омега-3 ПНЖК)</a:t>
                      </a:r>
                    </a:p>
                    <a:p>
                      <a:r>
                        <a:rPr lang="ru-RU" i="1" dirty="0" err="1"/>
                        <a:t>Докозагексаеновая</a:t>
                      </a:r>
                      <a:r>
                        <a:rPr lang="ru-RU" i="1" dirty="0"/>
                        <a:t> кислота (Омега-3 ПНЖК)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1108,8</a:t>
                      </a:r>
                    </a:p>
                    <a:p>
                      <a:pPr algn="ctr"/>
                      <a:r>
                        <a:rPr lang="ru-RU" i="1" dirty="0"/>
                        <a:t>360</a:t>
                      </a:r>
                    </a:p>
                    <a:p>
                      <a:pPr algn="ctr"/>
                      <a:r>
                        <a:rPr lang="ru-RU" i="1" dirty="0"/>
                        <a:t>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  <a:p>
                      <a:pPr algn="ctr"/>
                      <a:r>
                        <a:rPr lang="ru-RU" dirty="0"/>
                        <a:t>60</a:t>
                      </a:r>
                    </a:p>
                    <a:p>
                      <a:pPr algn="ctr"/>
                      <a:r>
                        <a:rPr lang="ru-RU" dirty="0"/>
                        <a:t>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677576"/>
                  </a:ext>
                </a:extLst>
              </a:tr>
              <a:tr h="63036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err="1"/>
                        <a:t>Пренолит</a:t>
                      </a:r>
                      <a:r>
                        <a:rPr lang="ru-RU" b="1" dirty="0"/>
                        <a:t> концентрат пищевой</a:t>
                      </a:r>
                    </a:p>
                    <a:p>
                      <a:r>
                        <a:rPr lang="ru-RU" i="1" dirty="0" err="1"/>
                        <a:t>Полипренолы</a:t>
                      </a:r>
                      <a:endParaRPr lang="ru-R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50</a:t>
                      </a:r>
                    </a:p>
                    <a:p>
                      <a:pPr algn="ctr"/>
                      <a:r>
                        <a:rPr lang="ru-RU" i="1" dirty="0"/>
                        <a:t>10</a:t>
                      </a:r>
                      <a:endParaRPr lang="ru-RU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  <a:p>
                      <a:pPr algn="ctr"/>
                      <a:r>
                        <a:rPr lang="ru-RU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3974465"/>
                  </a:ext>
                </a:extLst>
              </a:tr>
              <a:tr h="63036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err="1"/>
                        <a:t>Астаксантин</a:t>
                      </a:r>
                      <a:r>
                        <a:rPr lang="ru-RU" b="1" dirty="0"/>
                        <a:t> 5%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i="1" dirty="0" err="1"/>
                        <a:t>Астаксантин</a:t>
                      </a:r>
                      <a:endParaRPr lang="ru-RU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40</a:t>
                      </a:r>
                    </a:p>
                    <a:p>
                      <a:pPr algn="ctr"/>
                      <a:r>
                        <a:rPr lang="ru-RU" i="1" dirty="0"/>
                        <a:t>2</a:t>
                      </a:r>
                      <a:endParaRPr lang="ru-RU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  <a:p>
                      <a:pPr algn="ctr"/>
                      <a:r>
                        <a:rPr lang="ru-RU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52599"/>
                  </a:ext>
                </a:extLst>
              </a:tr>
              <a:tr h="388601">
                <a:tc gridSpan="4">
                  <a:txBody>
                    <a:bodyPr/>
                    <a:lstStyle/>
                    <a:p>
                      <a:pPr algn="l"/>
                      <a:r>
                        <a:rPr lang="ru-RU" dirty="0"/>
                        <a:t>Наполнитель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9767354"/>
                  </a:ext>
                </a:extLst>
              </a:tr>
              <a:tr h="510291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Гриндокс</a:t>
                      </a:r>
                      <a:r>
                        <a:rPr lang="ru-RU" dirty="0"/>
                        <a:t> 539 (антиокислитель) </a:t>
                      </a:r>
                      <a:r>
                        <a:rPr lang="ru-RU" sz="1000" dirty="0"/>
                        <a:t>(</a:t>
                      </a:r>
                      <a:r>
                        <a:rPr lang="ru-RU" sz="1000" dirty="0" err="1"/>
                        <a:t>аскорбилпальмитат</a:t>
                      </a:r>
                      <a:r>
                        <a:rPr lang="ru-RU" sz="1000" dirty="0"/>
                        <a:t>, натуральные токоферолы, лецитин, рапсовое масло)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7954698"/>
                  </a:ext>
                </a:extLst>
              </a:tr>
              <a:tr h="388601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>
                          <a:effectLst/>
                        </a:rPr>
                        <a:t>ИТОГО масса заполненной капсулы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098834"/>
                  </a:ext>
                </a:extLst>
              </a:tr>
              <a:tr h="388601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Форма и размер капсулы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/>
                        <a:t>облонг</a:t>
                      </a:r>
                      <a:r>
                        <a:rPr lang="ru-RU" b="1" dirty="0"/>
                        <a:t>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67071"/>
                  </a:ext>
                </a:extLst>
              </a:tr>
            </a:tbl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F70628-14AF-414A-B5CE-C705922701A2}"/>
              </a:ext>
            </a:extLst>
          </p:cNvPr>
          <p:cNvSpPr/>
          <p:nvPr/>
        </p:nvSpPr>
        <p:spPr>
          <a:xfrm>
            <a:off x="838200" y="6082241"/>
            <a:ext cx="10654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7E6BE26-F68E-46E2-8878-44AC94275866}"/>
              </a:ext>
            </a:extLst>
          </p:cNvPr>
          <p:cNvSpPr/>
          <p:nvPr/>
        </p:nvSpPr>
        <p:spPr>
          <a:xfrm>
            <a:off x="838200" y="5989908"/>
            <a:ext cx="10678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Способ применения и режим дозирования: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взрослым по 1 капсуле 1 раз в день во время еды. Продолжительность приема – 1 месяц. </a:t>
            </a:r>
          </a:p>
        </p:txBody>
      </p:sp>
    </p:spTree>
    <p:extLst>
      <p:ext uri="{BB962C8B-B14F-4D97-AF65-F5344CB8AC3E}">
        <p14:creationId xmlns:p14="http://schemas.microsoft.com/office/powerpoint/2010/main" val="3216026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D3F9E9F-B5D8-4545-A0C0-DC9A1771E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Рыбий жир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LYSI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высокой концентрации – источник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эссенциальных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эйкозапентаеновой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(ЭПК) и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докозагексаеновой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(ДГК) Омега-3 жирных кислот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C2DBFC72-7C56-40C0-98C4-97B418C7B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237" y="3115469"/>
            <a:ext cx="5343525" cy="1771650"/>
          </a:xfr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A4CB9A9-88DF-468C-88B8-8FD55704E8EB}"/>
              </a:ext>
            </a:extLst>
          </p:cNvPr>
          <p:cNvSpPr/>
          <p:nvPr/>
        </p:nvSpPr>
        <p:spPr>
          <a:xfrm>
            <a:off x="645460" y="1550894"/>
            <a:ext cx="110355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Омега 3 играют существенную роль в функционировании человеческого организма. Эти кислоты не синтезируются нами и поэтому называются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незаменимыми.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Организм млекопитающих получает с пищей короткоцепочечные омега-3 жирные кислоты (например, альфа-линоленовая кислота (ALA), 18 атомов углерода и 3 двойных связи) и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синтезрует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из них более важные и более длинноцепочечные -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эйкозапентаеновую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кислоту (EPA 20 атомов углерода и 5 двойных связей), а затем из EPA еще более важную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докозагексаеновую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кислоту DHA (22 атомов углерода и 6 двойных связей).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 возрастом способность подобного синтеза снижается, следовательно потребность в разных омега 3 жирных кислотах повышается. </a:t>
            </a:r>
          </a:p>
        </p:txBody>
      </p:sp>
    </p:spTree>
    <p:extLst>
      <p:ext uri="{BB962C8B-B14F-4D97-AF65-F5344CB8AC3E}">
        <p14:creationId xmlns:p14="http://schemas.microsoft.com/office/powerpoint/2010/main" val="6808013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AF1F57C-9965-4A33-ADC1-5F56480DD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563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Роль Омега-3 (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эйкозапентаеновой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докозагексаеновой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кислот в организме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F6FB469-7207-49B2-97B1-44F93F49F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ДГК и ЭПК – пищевые компоненты долгожительства и нормального развития детей</a:t>
            </a:r>
          </a:p>
          <a:p>
            <a:pPr marL="0" indent="0">
              <a:buNone/>
            </a:pP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Докозагексаеновая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кислота (ДГК) </a:t>
            </a:r>
            <a:r>
              <a:rPr lang="ru-RU" dirty="0"/>
              <a:t>— один из главных компонентов комплексных липидов. особенно важна для тканей мозга.</a:t>
            </a:r>
          </a:p>
          <a:p>
            <a:pPr marL="0" indent="0">
              <a:buNone/>
            </a:pPr>
            <a:r>
              <a:rPr lang="ru-RU" dirty="0"/>
              <a:t>Снижение содержания ДГК в мозге приводит к нарушению его когнитивных функций способствует развитию болезни Паркинсона и замедлению умственного развития у детей.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В настоящее время доказано участие омега-6 и омега-3 жирных кислот в синтезе факторов воспаления, в частности простагландина Е2 и </a:t>
            </a:r>
            <a:r>
              <a:rPr lang="ru-RU" dirty="0" err="1"/>
              <a:t>эйкозаноидов</a:t>
            </a:r>
            <a:r>
              <a:rPr lang="ru-RU" dirty="0"/>
              <a:t> (</a:t>
            </a:r>
            <a:r>
              <a:rPr lang="ru-RU" dirty="0" err="1"/>
              <a:t>тромбоксан</a:t>
            </a:r>
            <a:r>
              <a:rPr lang="ru-RU" dirty="0"/>
              <a:t>, </a:t>
            </a:r>
            <a:r>
              <a:rPr lang="ru-RU" dirty="0" err="1"/>
              <a:t>простациклины</a:t>
            </a:r>
            <a:r>
              <a:rPr lang="ru-RU" dirty="0"/>
              <a:t> и </a:t>
            </a:r>
            <a:r>
              <a:rPr lang="ru-RU" dirty="0" err="1"/>
              <a:t>лейкотриены</a:t>
            </a:r>
            <a:r>
              <a:rPr lang="ru-RU" dirty="0"/>
              <a:t>)</a:t>
            </a:r>
            <a:br>
              <a:rPr lang="ru-RU" dirty="0"/>
            </a:br>
            <a:r>
              <a:rPr lang="ru-RU" dirty="0"/>
              <a:t>Факторы воспаления обуславливают боль, процессы местного иммунного ответа и заживление ран.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При этом синтез этих веществ конкурентный и происходит активнее из омега-6 кислот, а из омега-3 медленнее, то есть избыток  может привести к усиленному воспалительному процессу. Следовательно конкурентное увеличение количества медиаторов воспаления из омега 3 приводит к менее выраженной воспалительной реакции. </a:t>
            </a:r>
            <a:br>
              <a:rPr lang="ru-RU" dirty="0"/>
            </a:b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20678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5ED07D9-97AE-4388-B4F4-FA4CC66335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188913"/>
            <a:ext cx="8229600" cy="3603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Синтез </a:t>
            </a:r>
            <a:r>
              <a:rPr lang="ru-RU" alt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эйкозаноидов</a:t>
            </a:r>
            <a: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из ПНЖК</a:t>
            </a:r>
          </a:p>
        </p:txBody>
      </p:sp>
      <p:sp>
        <p:nvSpPr>
          <p:cNvPr id="6147" name="Rectangle 4">
            <a:extLst>
              <a:ext uri="{FF2B5EF4-FFF2-40B4-BE49-F238E27FC236}">
                <a16:creationId xmlns:a16="http://schemas.microsoft.com/office/drawing/2014/main" id="{39412A3A-D398-4C7D-91B9-0E461CA41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9" y="692150"/>
            <a:ext cx="3095625" cy="6477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Арахидоновая кислота</a:t>
            </a:r>
          </a:p>
        </p:txBody>
      </p:sp>
      <p:sp>
        <p:nvSpPr>
          <p:cNvPr id="6148" name="Rectangle 7">
            <a:extLst>
              <a:ext uri="{FF2B5EF4-FFF2-40B4-BE49-F238E27FC236}">
                <a16:creationId xmlns:a16="http://schemas.microsoft.com/office/drawing/2014/main" id="{46B6B1A9-65D3-4B7B-98B4-C27A29D9C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4" y="2781301"/>
            <a:ext cx="2808287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Простациклины</a:t>
            </a:r>
          </a:p>
        </p:txBody>
      </p:sp>
      <p:sp>
        <p:nvSpPr>
          <p:cNvPr id="6149" name="Rectangle 8">
            <a:extLst>
              <a:ext uri="{FF2B5EF4-FFF2-40B4-BE49-F238E27FC236}">
                <a16:creationId xmlns:a16="http://schemas.microsoft.com/office/drawing/2014/main" id="{296036BB-EF47-4AF7-AB86-F8A1CC698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4" y="2205038"/>
            <a:ext cx="2808287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Лейкотриены</a:t>
            </a:r>
          </a:p>
        </p:txBody>
      </p:sp>
      <p:sp>
        <p:nvSpPr>
          <p:cNvPr id="6150" name="Rectangle 9">
            <a:extLst>
              <a:ext uri="{FF2B5EF4-FFF2-40B4-BE49-F238E27FC236}">
                <a16:creationId xmlns:a16="http://schemas.microsoft.com/office/drawing/2014/main" id="{399FEC1B-4C95-44FC-A061-802640D1A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4" y="1628776"/>
            <a:ext cx="2808287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Липооксигеназа - 5</a:t>
            </a:r>
          </a:p>
        </p:txBody>
      </p:sp>
      <p:sp>
        <p:nvSpPr>
          <p:cNvPr id="6151" name="Rectangle 10">
            <a:extLst>
              <a:ext uri="{FF2B5EF4-FFF2-40B4-BE49-F238E27FC236}">
                <a16:creationId xmlns:a16="http://schemas.microsoft.com/office/drawing/2014/main" id="{09CB70B9-89E1-4CD3-9A53-47B7E7506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539" y="2781300"/>
            <a:ext cx="345598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Тромбоксаны ТХА1 и ТХВ2</a:t>
            </a:r>
          </a:p>
        </p:txBody>
      </p:sp>
      <p:sp>
        <p:nvSpPr>
          <p:cNvPr id="6152" name="Rectangle 11">
            <a:extLst>
              <a:ext uri="{FF2B5EF4-FFF2-40B4-BE49-F238E27FC236}">
                <a16:creationId xmlns:a16="http://schemas.microsoft.com/office/drawing/2014/main" id="{E00C3C48-9906-4F4C-915E-ED7AE2B13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363" y="2205039"/>
            <a:ext cx="2951162" cy="358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Простагландины</a:t>
            </a:r>
          </a:p>
        </p:txBody>
      </p:sp>
      <p:sp>
        <p:nvSpPr>
          <p:cNvPr id="6153" name="Rectangle 12">
            <a:extLst>
              <a:ext uri="{FF2B5EF4-FFF2-40B4-BE49-F238E27FC236}">
                <a16:creationId xmlns:a16="http://schemas.microsoft.com/office/drawing/2014/main" id="{3C21B437-0EF9-454E-AE41-E7C667271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363" y="1557338"/>
            <a:ext cx="2951162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Циклооксигеназа</a:t>
            </a:r>
          </a:p>
        </p:txBody>
      </p:sp>
      <p:sp>
        <p:nvSpPr>
          <p:cNvPr id="6154" name="Rectangle 13">
            <a:extLst>
              <a:ext uri="{FF2B5EF4-FFF2-40B4-BE49-F238E27FC236}">
                <a16:creationId xmlns:a16="http://schemas.microsoft.com/office/drawing/2014/main" id="{4C62461F-0758-437B-AEF0-A3AB49E7F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3" y="3500438"/>
            <a:ext cx="3168650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Простагландины</a:t>
            </a:r>
          </a:p>
        </p:txBody>
      </p:sp>
      <p:sp>
        <p:nvSpPr>
          <p:cNvPr id="6155" name="Line 23">
            <a:extLst>
              <a:ext uri="{FF2B5EF4-FFF2-40B4-BE49-F238E27FC236}">
                <a16:creationId xmlns:a16="http://schemas.microsoft.com/office/drawing/2014/main" id="{026ED7B4-6D7E-4791-9EC3-59133FF0AE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08438" y="1341439"/>
            <a:ext cx="194310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56" name="Line 24">
            <a:extLst>
              <a:ext uri="{FF2B5EF4-FFF2-40B4-BE49-F238E27FC236}">
                <a16:creationId xmlns:a16="http://schemas.microsoft.com/office/drawing/2014/main" id="{1D5214C5-FFD5-4A06-9A89-FF8C14EF47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1538" y="1341438"/>
            <a:ext cx="208915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57" name="Line 25">
            <a:extLst>
              <a:ext uri="{FF2B5EF4-FFF2-40B4-BE49-F238E27FC236}">
                <a16:creationId xmlns:a16="http://schemas.microsoft.com/office/drawing/2014/main" id="{D436AD53-AE59-4230-8FFA-50DEBA1012C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67663" y="19891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58" name="Line 27">
            <a:extLst>
              <a:ext uri="{FF2B5EF4-FFF2-40B4-BE49-F238E27FC236}">
                <a16:creationId xmlns:a16="http://schemas.microsoft.com/office/drawing/2014/main" id="{83F0D4E4-C5E6-4CDF-A0D5-BCDD3D6F36D4}"/>
              </a:ext>
            </a:extLst>
          </p:cNvPr>
          <p:cNvSpPr>
            <a:spLocks noChangeShapeType="1"/>
          </p:cNvSpPr>
          <p:nvPr/>
        </p:nvSpPr>
        <p:spPr bwMode="auto">
          <a:xfrm>
            <a:off x="7680325" y="25654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59" name="Line 28">
            <a:extLst>
              <a:ext uri="{FF2B5EF4-FFF2-40B4-BE49-F238E27FC236}">
                <a16:creationId xmlns:a16="http://schemas.microsoft.com/office/drawing/2014/main" id="{19BB331B-11ED-46B9-939D-179437A5C5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43475" y="2565400"/>
            <a:ext cx="216058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60" name="Line 29">
            <a:extLst>
              <a:ext uri="{FF2B5EF4-FFF2-40B4-BE49-F238E27FC236}">
                <a16:creationId xmlns:a16="http://schemas.microsoft.com/office/drawing/2014/main" id="{EB76F24C-E57A-438A-B6FA-4A275890006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7214" y="3141664"/>
            <a:ext cx="1728787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61" name="Line 30">
            <a:extLst>
              <a:ext uri="{FF2B5EF4-FFF2-40B4-BE49-F238E27FC236}">
                <a16:creationId xmlns:a16="http://schemas.microsoft.com/office/drawing/2014/main" id="{3E3A28B8-30FA-458C-BC45-2AFD0C318AE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8438" y="19891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62" name="Rectangle 31">
            <a:extLst>
              <a:ext uri="{FF2B5EF4-FFF2-40B4-BE49-F238E27FC236}">
                <a16:creationId xmlns:a16="http://schemas.microsoft.com/office/drawing/2014/main" id="{56BD0E26-69BB-4C63-87B0-7354C3488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4005263"/>
            <a:ext cx="4537075" cy="4318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Эйкозапентаеновая кислота (20:5)</a:t>
            </a:r>
          </a:p>
        </p:txBody>
      </p:sp>
      <p:sp>
        <p:nvSpPr>
          <p:cNvPr id="6163" name="Rectangle 32">
            <a:extLst>
              <a:ext uri="{FF2B5EF4-FFF2-40B4-BE49-F238E27FC236}">
                <a16:creationId xmlns:a16="http://schemas.microsoft.com/office/drawing/2014/main" id="{225907DC-9267-40A1-A682-9677D8EC0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4724400"/>
            <a:ext cx="2735262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Липооксигеназа - 5</a:t>
            </a:r>
          </a:p>
        </p:txBody>
      </p:sp>
      <p:sp>
        <p:nvSpPr>
          <p:cNvPr id="6164" name="Rectangle 33">
            <a:extLst>
              <a:ext uri="{FF2B5EF4-FFF2-40B4-BE49-F238E27FC236}">
                <a16:creationId xmlns:a16="http://schemas.microsoft.com/office/drawing/2014/main" id="{EB1D0916-A650-4B88-B041-52C053612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5373688"/>
            <a:ext cx="2735262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Лейкотриены</a:t>
            </a:r>
          </a:p>
        </p:txBody>
      </p:sp>
      <p:sp>
        <p:nvSpPr>
          <p:cNvPr id="6165" name="Rectangle 34">
            <a:extLst>
              <a:ext uri="{FF2B5EF4-FFF2-40B4-BE49-F238E27FC236}">
                <a16:creationId xmlns:a16="http://schemas.microsoft.com/office/drawing/2014/main" id="{5D1C7255-31AB-4ADE-B5FA-102437868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3" y="6021388"/>
            <a:ext cx="2735262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Простациклин </a:t>
            </a: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I1</a:t>
            </a: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66" name="Rectangle 35">
            <a:extLst>
              <a:ext uri="{FF2B5EF4-FFF2-40B4-BE49-F238E27FC236}">
                <a16:creationId xmlns:a16="http://schemas.microsoft.com/office/drawing/2014/main" id="{05B0673C-7609-4D43-A863-E3869577D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6" y="6021388"/>
            <a:ext cx="2735263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Тромбоксаны (ТХА2)</a:t>
            </a:r>
          </a:p>
        </p:txBody>
      </p:sp>
      <p:sp>
        <p:nvSpPr>
          <p:cNvPr id="6167" name="Rectangle 36">
            <a:extLst>
              <a:ext uri="{FF2B5EF4-FFF2-40B4-BE49-F238E27FC236}">
                <a16:creationId xmlns:a16="http://schemas.microsoft.com/office/drawing/2014/main" id="{D4EA15D1-31FA-4EF2-BCD2-DC8D1CA00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26" y="5373688"/>
            <a:ext cx="2735263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Простагландины</a:t>
            </a:r>
          </a:p>
        </p:txBody>
      </p:sp>
      <p:sp>
        <p:nvSpPr>
          <p:cNvPr id="6168" name="Rectangle 37">
            <a:extLst>
              <a:ext uri="{FF2B5EF4-FFF2-40B4-BE49-F238E27FC236}">
                <a16:creationId xmlns:a16="http://schemas.microsoft.com/office/drawing/2014/main" id="{A8C57879-C3A0-4DDA-AB03-4D1E6BCE8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26" y="4724400"/>
            <a:ext cx="2735263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Циклооксигеназа</a:t>
            </a:r>
          </a:p>
        </p:txBody>
      </p:sp>
      <p:sp>
        <p:nvSpPr>
          <p:cNvPr id="6169" name="Line 45">
            <a:extLst>
              <a:ext uri="{FF2B5EF4-FFF2-40B4-BE49-F238E27FC236}">
                <a16:creationId xmlns:a16="http://schemas.microsoft.com/office/drawing/2014/main" id="{17D86902-8811-40C8-9797-3C8EB4FF87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35413" y="4437064"/>
            <a:ext cx="208915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70" name="Line 46">
            <a:extLst>
              <a:ext uri="{FF2B5EF4-FFF2-40B4-BE49-F238E27FC236}">
                <a16:creationId xmlns:a16="http://schemas.microsoft.com/office/drawing/2014/main" id="{F7D11EE1-D42C-427D-BD87-E4FA5871EA6F}"/>
              </a:ext>
            </a:extLst>
          </p:cNvPr>
          <p:cNvSpPr>
            <a:spLocks noChangeShapeType="1"/>
          </p:cNvSpPr>
          <p:nvPr/>
        </p:nvSpPr>
        <p:spPr bwMode="auto">
          <a:xfrm>
            <a:off x="6024563" y="4437064"/>
            <a:ext cx="2303462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71" name="Line 47">
            <a:extLst>
              <a:ext uri="{FF2B5EF4-FFF2-40B4-BE49-F238E27FC236}">
                <a16:creationId xmlns:a16="http://schemas.microsoft.com/office/drawing/2014/main" id="{D3FC77AA-70B4-40D4-84AB-0CE7C03A71CC}"/>
              </a:ext>
            </a:extLst>
          </p:cNvPr>
          <p:cNvSpPr>
            <a:spLocks noChangeShapeType="1"/>
          </p:cNvSpPr>
          <p:nvPr/>
        </p:nvSpPr>
        <p:spPr bwMode="auto">
          <a:xfrm>
            <a:off x="8328025" y="515778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72" name="Line 48">
            <a:extLst>
              <a:ext uri="{FF2B5EF4-FFF2-40B4-BE49-F238E27FC236}">
                <a16:creationId xmlns:a16="http://schemas.microsoft.com/office/drawing/2014/main" id="{F9FDC821-10FA-488C-A779-38A5B1E8A83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6950" y="580548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73" name="Line 49">
            <a:extLst>
              <a:ext uri="{FF2B5EF4-FFF2-40B4-BE49-F238E27FC236}">
                <a16:creationId xmlns:a16="http://schemas.microsoft.com/office/drawing/2014/main" id="{9AFB7ED3-F3B3-446E-A223-7733BA43B7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6000" y="5805488"/>
            <a:ext cx="194468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74" name="Line 50">
            <a:extLst>
              <a:ext uri="{FF2B5EF4-FFF2-40B4-BE49-F238E27FC236}">
                <a16:creationId xmlns:a16="http://schemas.microsoft.com/office/drawing/2014/main" id="{FF214E6B-741D-48E2-977C-F169B7454D8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3613" y="515778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97632A0E-1F03-47D1-AE51-976EEF85D1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188914"/>
            <a:ext cx="8229600" cy="56197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Способность различных жирных кислот образовывать различные классы </a:t>
            </a:r>
            <a:r>
              <a:rPr lang="ru-RU" alt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эйкозаноидов</a:t>
            </a:r>
            <a:endParaRPr lang="ru-RU" alt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1" name="Rectangle 4">
            <a:extLst>
              <a:ext uri="{FF2B5EF4-FFF2-40B4-BE49-F238E27FC236}">
                <a16:creationId xmlns:a16="http://schemas.microsoft.com/office/drawing/2014/main" id="{DC0F7BFD-277F-4430-8A0C-513B6EA32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1341439"/>
            <a:ext cx="2303463" cy="719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Линолевая кислота </a:t>
            </a:r>
            <a:endParaRPr kumimoji="0" lang="en-US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18:2 </a:t>
            </a: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W-6</a:t>
            </a: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2" name="Rectangle 6">
            <a:extLst>
              <a:ext uri="{FF2B5EF4-FFF2-40B4-BE49-F238E27FC236}">
                <a16:creationId xmlns:a16="http://schemas.microsoft.com/office/drawing/2014/main" id="{E8561E33-641F-43FA-BB3B-34056A829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5589589"/>
            <a:ext cx="2303463" cy="719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Докозапентаеновая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Кислота 22:5 </a:t>
            </a: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W-6</a:t>
            </a: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3" name="Rectangle 7">
            <a:extLst>
              <a:ext uri="{FF2B5EF4-FFF2-40B4-BE49-F238E27FC236}">
                <a16:creationId xmlns:a16="http://schemas.microsoft.com/office/drawing/2014/main" id="{B9E6C621-FA66-466F-897A-EA0A98947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2565400"/>
            <a:ext cx="2303463" cy="7191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g-</a:t>
            </a: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линоленовая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кислота 18:3 </a:t>
            </a: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W-6</a:t>
            </a: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4" name="Rectangle 8">
            <a:extLst>
              <a:ext uri="{FF2B5EF4-FFF2-40B4-BE49-F238E27FC236}">
                <a16:creationId xmlns:a16="http://schemas.microsoft.com/office/drawing/2014/main" id="{64635825-89ED-4E6A-8E25-C2AAFD8C1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3644900"/>
            <a:ext cx="2663825" cy="7191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Дигомо-</a:t>
            </a: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g-</a:t>
            </a: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линоленовая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кислота 20:3 </a:t>
            </a: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W-6</a:t>
            </a: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5" name="Rectangle 9">
            <a:extLst>
              <a:ext uri="{FF2B5EF4-FFF2-40B4-BE49-F238E27FC236}">
                <a16:creationId xmlns:a16="http://schemas.microsoft.com/office/drawing/2014/main" id="{9D733503-1ADF-4CA3-AC3B-66F8003FC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4581525"/>
            <a:ext cx="2303463" cy="7191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Арахидоновая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кислота 20:4 </a:t>
            </a: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W-6</a:t>
            </a: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6" name="Rectangle 10">
            <a:extLst>
              <a:ext uri="{FF2B5EF4-FFF2-40B4-BE49-F238E27FC236}">
                <a16:creationId xmlns:a16="http://schemas.microsoft.com/office/drawing/2014/main" id="{48C49A1A-320B-4200-AC1B-E5139198E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788" y="1341439"/>
            <a:ext cx="2519362" cy="719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Альфа-линоленовая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кислота 18:3 </a:t>
            </a: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W-3</a:t>
            </a: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7" name="Rectangle 11">
            <a:extLst>
              <a:ext uri="{FF2B5EF4-FFF2-40B4-BE49-F238E27FC236}">
                <a16:creationId xmlns:a16="http://schemas.microsoft.com/office/drawing/2014/main" id="{B2ADD96E-8043-4415-A4F2-D4D1A8836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788" y="5589589"/>
            <a:ext cx="2519362" cy="719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Докозагексаеновая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кислота 22:6 </a:t>
            </a: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</a:t>
            </a: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-3</a:t>
            </a:r>
          </a:p>
        </p:txBody>
      </p:sp>
      <p:sp>
        <p:nvSpPr>
          <p:cNvPr id="7178" name="Rectangle 12">
            <a:extLst>
              <a:ext uri="{FF2B5EF4-FFF2-40B4-BE49-F238E27FC236}">
                <a16:creationId xmlns:a16="http://schemas.microsoft.com/office/drawing/2014/main" id="{AF7D2F59-F8DD-47B7-935E-9A2894FD1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788" y="2565400"/>
            <a:ext cx="2519362" cy="7191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Стеаридоновая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кислота 18:4 </a:t>
            </a: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W-3</a:t>
            </a: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9" name="Rectangle 13">
            <a:extLst>
              <a:ext uri="{FF2B5EF4-FFF2-40B4-BE49-F238E27FC236}">
                <a16:creationId xmlns:a16="http://schemas.microsoft.com/office/drawing/2014/main" id="{ABABF17D-05BF-4E23-AD5F-6D26AC615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788" y="3644900"/>
            <a:ext cx="2519362" cy="7191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Эйкозатетраеновая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кислота 20:4 </a:t>
            </a: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</a:t>
            </a: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-3</a:t>
            </a:r>
          </a:p>
        </p:txBody>
      </p:sp>
      <p:sp>
        <p:nvSpPr>
          <p:cNvPr id="7180" name="Rectangle 14">
            <a:extLst>
              <a:ext uri="{FF2B5EF4-FFF2-40B4-BE49-F238E27FC236}">
                <a16:creationId xmlns:a16="http://schemas.microsoft.com/office/drawing/2014/main" id="{5E37251B-AF21-472E-BF33-816D9EDBF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788" y="4581525"/>
            <a:ext cx="2519362" cy="7191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Эйкозапентаеновая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кислота 20:5 </a:t>
            </a: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</a:t>
            </a: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-3</a:t>
            </a:r>
          </a:p>
        </p:txBody>
      </p:sp>
      <p:sp>
        <p:nvSpPr>
          <p:cNvPr id="7181" name="Rectangle 15">
            <a:extLst>
              <a:ext uri="{FF2B5EF4-FFF2-40B4-BE49-F238E27FC236}">
                <a16:creationId xmlns:a16="http://schemas.microsoft.com/office/drawing/2014/main" id="{B7EB151E-7463-41C3-A5DE-77B6D47DF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400" y="2060576"/>
            <a:ext cx="1943100" cy="360363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D6-</a:t>
            </a: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десатураза</a:t>
            </a:r>
          </a:p>
        </p:txBody>
      </p:sp>
      <p:sp>
        <p:nvSpPr>
          <p:cNvPr id="7182" name="Rectangle 16">
            <a:extLst>
              <a:ext uri="{FF2B5EF4-FFF2-40B4-BE49-F238E27FC236}">
                <a16:creationId xmlns:a16="http://schemas.microsoft.com/office/drawing/2014/main" id="{0C13E5BF-080D-43BD-8465-486192902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400" y="2781301"/>
            <a:ext cx="1943100" cy="360363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Элонгаза</a:t>
            </a:r>
          </a:p>
        </p:txBody>
      </p:sp>
      <p:sp>
        <p:nvSpPr>
          <p:cNvPr id="7183" name="Rectangle 17">
            <a:extLst>
              <a:ext uri="{FF2B5EF4-FFF2-40B4-BE49-F238E27FC236}">
                <a16:creationId xmlns:a16="http://schemas.microsoft.com/office/drawing/2014/main" id="{7CB6A38C-9BDA-46C0-914E-1EE183074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400" y="3716339"/>
            <a:ext cx="1943100" cy="433387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D5-</a:t>
            </a: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десатураза</a:t>
            </a:r>
          </a:p>
        </p:txBody>
      </p:sp>
      <p:sp>
        <p:nvSpPr>
          <p:cNvPr id="7184" name="Rectangle 18">
            <a:extLst>
              <a:ext uri="{FF2B5EF4-FFF2-40B4-BE49-F238E27FC236}">
                <a16:creationId xmlns:a16="http://schemas.microsoft.com/office/drawing/2014/main" id="{41ACF853-1126-4A68-9BCF-1B4DA0E56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4652964"/>
            <a:ext cx="2736850" cy="1728787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Эйкозаноиды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Простаноиды 1-й серии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Простаноиды 2-й серии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Лейкотриены 4-й серии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Простаноиды 3-й серии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Лейкотриены 5-й серии</a:t>
            </a:r>
          </a:p>
        </p:txBody>
      </p:sp>
      <p:sp>
        <p:nvSpPr>
          <p:cNvPr id="7185" name="Line 34">
            <a:extLst>
              <a:ext uri="{FF2B5EF4-FFF2-40B4-BE49-F238E27FC236}">
                <a16:creationId xmlns:a16="http://schemas.microsoft.com/office/drawing/2014/main" id="{DB842F75-D7E0-429B-9584-DF12C84BB7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3250" y="2060576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86" name="Line 35">
            <a:extLst>
              <a:ext uri="{FF2B5EF4-FFF2-40B4-BE49-F238E27FC236}">
                <a16:creationId xmlns:a16="http://schemas.microsoft.com/office/drawing/2014/main" id="{5560B989-2F40-49A2-A1F7-B06FCD5A13FF}"/>
              </a:ext>
            </a:extLst>
          </p:cNvPr>
          <p:cNvSpPr>
            <a:spLocks noChangeShapeType="1"/>
          </p:cNvSpPr>
          <p:nvPr/>
        </p:nvSpPr>
        <p:spPr bwMode="auto">
          <a:xfrm>
            <a:off x="9048750" y="2060576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87" name="Line 36">
            <a:extLst>
              <a:ext uri="{FF2B5EF4-FFF2-40B4-BE49-F238E27FC236}">
                <a16:creationId xmlns:a16="http://schemas.microsoft.com/office/drawing/2014/main" id="{B1F0B759-45B4-4CAC-A5D5-6FCF42B11B14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5500" y="2276475"/>
            <a:ext cx="1873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88" name="Line 37">
            <a:extLst>
              <a:ext uri="{FF2B5EF4-FFF2-40B4-BE49-F238E27FC236}">
                <a16:creationId xmlns:a16="http://schemas.microsoft.com/office/drawing/2014/main" id="{190210C3-8C6B-49EE-885D-17211E5BE5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43250" y="2276475"/>
            <a:ext cx="2089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89" name="Line 38">
            <a:extLst>
              <a:ext uri="{FF2B5EF4-FFF2-40B4-BE49-F238E27FC236}">
                <a16:creationId xmlns:a16="http://schemas.microsoft.com/office/drawing/2014/main" id="{B0B2AE2A-D9DC-450D-A825-1D101707D3FF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5500" y="2997200"/>
            <a:ext cx="649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90" name="Line 39">
            <a:extLst>
              <a:ext uri="{FF2B5EF4-FFF2-40B4-BE49-F238E27FC236}">
                <a16:creationId xmlns:a16="http://schemas.microsoft.com/office/drawing/2014/main" id="{F7CAD6A6-00CB-4FDB-9C55-BA81263B4D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67214" y="2997200"/>
            <a:ext cx="865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91" name="Line 40">
            <a:extLst>
              <a:ext uri="{FF2B5EF4-FFF2-40B4-BE49-F238E27FC236}">
                <a16:creationId xmlns:a16="http://schemas.microsoft.com/office/drawing/2014/main" id="{FF270D68-8999-47CC-B6AB-84E1A5E2C1E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1813" y="328453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92" name="Line 41">
            <a:extLst>
              <a:ext uri="{FF2B5EF4-FFF2-40B4-BE49-F238E27FC236}">
                <a16:creationId xmlns:a16="http://schemas.microsoft.com/office/drawing/2014/main" id="{B70FD8CE-B557-47EA-BBD0-C03C4E91C21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1813" y="436562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93" name="Line 42">
            <a:extLst>
              <a:ext uri="{FF2B5EF4-FFF2-40B4-BE49-F238E27FC236}">
                <a16:creationId xmlns:a16="http://schemas.microsoft.com/office/drawing/2014/main" id="{3908DF2F-D4EA-4CD8-B3E7-2B2D0A89DEBF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0188" y="328453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94" name="Line 43">
            <a:extLst>
              <a:ext uri="{FF2B5EF4-FFF2-40B4-BE49-F238E27FC236}">
                <a16:creationId xmlns:a16="http://schemas.microsoft.com/office/drawing/2014/main" id="{BE243A4C-6C2C-490B-9D5D-DB18357CD44E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0188" y="436562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95" name="Line 44">
            <a:extLst>
              <a:ext uri="{FF2B5EF4-FFF2-40B4-BE49-F238E27FC236}">
                <a16:creationId xmlns:a16="http://schemas.microsoft.com/office/drawing/2014/main" id="{ED1E2E00-BC1C-46A7-9953-8A4A0F681B6A}"/>
              </a:ext>
            </a:extLst>
          </p:cNvPr>
          <p:cNvSpPr>
            <a:spLocks noChangeShapeType="1"/>
          </p:cNvSpPr>
          <p:nvPr/>
        </p:nvSpPr>
        <p:spPr bwMode="auto">
          <a:xfrm>
            <a:off x="9048750" y="5300664"/>
            <a:ext cx="0" cy="2889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96" name="Line 45">
            <a:extLst>
              <a:ext uri="{FF2B5EF4-FFF2-40B4-BE49-F238E27FC236}">
                <a16:creationId xmlns:a16="http://schemas.microsoft.com/office/drawing/2014/main" id="{6111AD0E-9FB0-47FF-A08A-4D613CE38C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3250" y="5300664"/>
            <a:ext cx="0" cy="2889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97" name="Line 46">
            <a:extLst>
              <a:ext uri="{FF2B5EF4-FFF2-40B4-BE49-F238E27FC236}">
                <a16:creationId xmlns:a16="http://schemas.microsoft.com/office/drawing/2014/main" id="{CC3A8995-A530-4266-94E1-7AFE67B62CE0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5500" y="3933825"/>
            <a:ext cx="649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98" name="Line 47">
            <a:extLst>
              <a:ext uri="{FF2B5EF4-FFF2-40B4-BE49-F238E27FC236}">
                <a16:creationId xmlns:a16="http://schemas.microsoft.com/office/drawing/2014/main" id="{D1C506E6-2BE2-45B8-BB31-F0D84E08A2F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7576" y="3933825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9579457-0595-415D-82FE-888EC7E46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Функции и действие омега-3 кислот</a:t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Строительный материал для клеток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521F5C5-8EF6-4E34-B53F-335CA66C4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Омега-3 кислоты входят в состав мембран клеток и обеспечивают необходимую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микровязкость</a:t>
            </a:r>
            <a:r>
              <a:rPr lang="ru-RU" dirty="0"/>
              <a:t> – одну из важнейших характеристик клеточных мембран</a:t>
            </a:r>
          </a:p>
          <a:p>
            <a:pPr marL="0" indent="0" algn="ctr">
              <a:buNone/>
            </a:pPr>
            <a:r>
              <a:rPr lang="ru-RU" dirty="0"/>
              <a:t>Стабилизация мембран за счет восполнения их липидного слоя жирными кислотами омега-3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способствует восстановлению функций органов и улучшению течения обменных процессов</a:t>
            </a:r>
            <a:r>
              <a:rPr lang="ru-RU" dirty="0"/>
              <a:t>. Омега-3 улучшают работу мозга, оказывают положительный эффект при болезни Альцгеймера, деменции.</a:t>
            </a:r>
          </a:p>
        </p:txBody>
      </p:sp>
    </p:spTree>
    <p:extLst>
      <p:ext uri="{BB962C8B-B14F-4D97-AF65-F5344CB8AC3E}">
        <p14:creationId xmlns:p14="http://schemas.microsoft.com/office/powerpoint/2010/main" val="16581488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0E888C-3549-4ADE-BD08-56E673A2C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Функции и действие омега-3 кислот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Противовоспалительное действие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AD618B-82C5-469B-BD0A-288CDD321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Противовоспалительный эффект </a:t>
            </a:r>
            <a:r>
              <a:rPr lang="ru-RU" dirty="0"/>
              <a:t>омега-3 обусловлен тем, что из них образуются </a:t>
            </a:r>
            <a:r>
              <a:rPr lang="ru-RU" dirty="0" err="1"/>
              <a:t>гормоноподобные</a:t>
            </a:r>
            <a:r>
              <a:rPr lang="ru-RU" dirty="0"/>
              <a:t> вещества простагландины (входят в группу </a:t>
            </a:r>
            <a:r>
              <a:rPr lang="ru-RU" dirty="0" err="1"/>
              <a:t>эйкозаноидов</a:t>
            </a:r>
            <a:r>
              <a:rPr lang="ru-RU" dirty="0"/>
              <a:t>), подавляющие воспалительные реакции и имеющие большое значение для работы нашей иммунной системы.</a:t>
            </a:r>
          </a:p>
          <a:p>
            <a:pPr marL="0" indent="0" algn="ctr">
              <a:buNone/>
            </a:pPr>
            <a:r>
              <a:rPr lang="ru-RU" dirty="0"/>
              <a:t>Омега-3 кислоты снижают воспалительные явления в суставах, в том числе и в суставах позвоночника, помогают при ревматоидном артрите.</a:t>
            </a:r>
          </a:p>
          <a:p>
            <a:pPr marL="0" indent="0" algn="ctr">
              <a:buNone/>
            </a:pPr>
            <a:r>
              <a:rPr lang="ru-RU" dirty="0"/>
              <a:t>Подавляя воспалительные процессы в желудочно-кишечном тракте, омега-3 являются хорошим </a:t>
            </a:r>
            <a:r>
              <a:rPr lang="ru-RU" dirty="0" err="1"/>
              <a:t>противоязвенным</a:t>
            </a:r>
            <a:r>
              <a:rPr lang="ru-RU" dirty="0"/>
              <a:t> средством.</a:t>
            </a:r>
          </a:p>
        </p:txBody>
      </p:sp>
    </p:spTree>
    <p:extLst>
      <p:ext uri="{BB962C8B-B14F-4D97-AF65-F5344CB8AC3E}">
        <p14:creationId xmlns:p14="http://schemas.microsoft.com/office/powerpoint/2010/main" val="20283557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Астаксантин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король 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семейства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каротиноидов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3364" y="1772814"/>
            <a:ext cx="5820707" cy="35306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Астаксантин</a:t>
            </a:r>
            <a:r>
              <a:rPr lang="ru-RU" dirty="0"/>
              <a:t> присутствовал в нашей диете на протяжении многих тысяч лет. Однако, до настоящего времени полностью оценить полезность </a:t>
            </a:r>
            <a:r>
              <a:rPr lang="ru-RU" dirty="0" err="1"/>
              <a:t>астаксантина</a:t>
            </a:r>
            <a:r>
              <a:rPr lang="ru-RU" dirty="0"/>
              <a:t> могли только те, кто ел в больших количествах лососину, икру и другие морепродукты.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1772816"/>
            <a:ext cx="3088368" cy="353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610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2CEDEE-2607-4843-A37B-5C1CF6D65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53" y="161365"/>
            <a:ext cx="5271247" cy="115644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Механизм проникновения коронавируса в клетки. Жизненный цикл коронавируса.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80786D-8EBC-48BC-B2F4-C95B8D52CE1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>
          <a:xfrm>
            <a:off x="6464126" y="1166720"/>
            <a:ext cx="4317521" cy="389834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3D01DB5B-DC9F-4B0A-A513-82EF7DFBA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7176" y="1550894"/>
            <a:ext cx="5271248" cy="431809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Коронавирусы не проникают через мембрану клетки в произвольных местах, как другие вирусы.</a:t>
            </a:r>
          </a:p>
          <a:p>
            <a:pPr algn="ctr"/>
            <a:r>
              <a:rPr lang="ru-RU" dirty="0"/>
              <a:t>«Корона» у коронавирусов служит для атаки на трансмембранные рецепторы клеток путём имитации важных для жизнедеятельности клеток молекул S-протеинами, закреплёнными на «короне», что также усложняет и распознание самого вируса системой иммунитета, так как корона вируса имитирует полезные для организма вещества. </a:t>
            </a:r>
          </a:p>
          <a:p>
            <a:pPr algn="ctr"/>
            <a:r>
              <a:rPr lang="ru-RU" dirty="0"/>
              <a:t>«Обманутые» рецепторы клетки сами надёжно прикрепляют вирус к мембране клетки, сцепляясь с фальшивыми молекулами из S-протеинов «короны». Затем коронавирус «открепляет» рецептор от мембраны и продавливает его внутрь клетки, затем РНК вируса впрыскивается в цитоплазму клетки.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РНК вируса имеет 5'-метилированное начало и 3'-полиаденилированное окончание. Это позволяет вирусу инициировать сборки своих белков и копий в рибосоме клетки, которая не в состоянии определить это РНК вируса или РНК для белков самой клетки.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CF955C9-BC66-4A95-BA53-7700C832A95A}"/>
              </a:ext>
            </a:extLst>
          </p:cNvPr>
          <p:cNvSpPr/>
          <p:nvPr/>
        </p:nvSpPr>
        <p:spPr>
          <a:xfrm>
            <a:off x="6598024" y="5397445"/>
            <a:ext cx="487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Момент прикрепления коронавируса к рецептору клетки:</a:t>
            </a:r>
          </a:p>
          <a:p>
            <a:pPr algn="ctr"/>
            <a:r>
              <a:rPr lang="ru-RU" sz="1600" dirty="0"/>
              <a:t>сцепка S-белка «короны» вируса и рецептора</a:t>
            </a:r>
          </a:p>
        </p:txBody>
      </p:sp>
    </p:spTree>
    <p:extLst>
      <p:ext uri="{BB962C8B-B14F-4D97-AF65-F5344CB8AC3E}">
        <p14:creationId xmlns:p14="http://schemas.microsoft.com/office/powerpoint/2010/main" val="7977506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99" y="476673"/>
            <a:ext cx="8899171" cy="603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122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476672"/>
            <a:ext cx="7924403" cy="5635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7443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CC88E2DA-B2DA-4797-95F3-0B5CE2894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339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Противовоспалительный механизм действия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астаксантина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митохондриальная защита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968FFA4-2F24-41BF-BA63-0BE26E544FA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85854" y="1272988"/>
            <a:ext cx="7920326" cy="539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783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476672"/>
            <a:ext cx="7992888" cy="577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3627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082" y="1898358"/>
            <a:ext cx="5858362" cy="400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BA2381-1F3F-4BC2-B5DD-822CF9ABA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Мембранный барьер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49923F-B9CB-43C0-8374-EC65D9B89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7128" y="1898358"/>
            <a:ext cx="9762566" cy="4493477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963119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587406"/>
            <a:ext cx="8461598" cy="540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83901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268760"/>
            <a:ext cx="8393782" cy="434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95286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452DF-3C15-4BFB-8131-FDEAAD7D6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Преимущества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астаксантина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74A5DD-F9E9-4185-BDC9-C42D35144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ru-RU" dirty="0"/>
              <a:t>Усиливает иммунный ответ</a:t>
            </a:r>
          </a:p>
          <a:p>
            <a:pPr marL="571500" indent="-571500">
              <a:buFont typeface="+mj-lt"/>
              <a:buAutoNum type="romanUcPeriod"/>
            </a:pPr>
            <a:r>
              <a:rPr lang="ru-RU" dirty="0"/>
              <a:t>Превосходно предохраняет липидные </a:t>
            </a:r>
            <a:r>
              <a:rPr lang="ru-RU" dirty="0" err="1"/>
              <a:t>пероксидазы</a:t>
            </a:r>
            <a:endParaRPr lang="ru-RU" dirty="0"/>
          </a:p>
          <a:p>
            <a:pPr marL="571500" indent="-571500">
              <a:buFont typeface="+mj-lt"/>
              <a:buAutoNum type="romanUcPeriod"/>
            </a:pPr>
            <a:r>
              <a:rPr lang="ru-RU" dirty="0"/>
              <a:t>В 550 раз сильнее витамина Е</a:t>
            </a:r>
          </a:p>
          <a:p>
            <a:pPr marL="571500" indent="-571500">
              <a:buFont typeface="+mj-lt"/>
              <a:buAutoNum type="romanUcPeriod"/>
            </a:pPr>
            <a:r>
              <a:rPr lang="ru-RU" dirty="0"/>
              <a:t>В 40 раз сильнее, чем бета-каротин</a:t>
            </a:r>
          </a:p>
          <a:p>
            <a:pPr marL="571500" indent="-571500">
              <a:buFont typeface="+mj-lt"/>
              <a:buAutoNum type="romanUcPeriod"/>
            </a:pPr>
            <a:r>
              <a:rPr lang="ru-RU" dirty="0"/>
              <a:t>В 17 раз сильнее, чем экстракт семян винограда</a:t>
            </a:r>
          </a:p>
          <a:p>
            <a:pPr marL="571500" indent="-571500">
              <a:buFont typeface="+mj-lt"/>
              <a:buAutoNum type="romanUcPeriod"/>
            </a:pPr>
            <a:r>
              <a:rPr lang="ru-RU" dirty="0"/>
              <a:t>Препятствует экспрессии генов </a:t>
            </a:r>
            <a:r>
              <a:rPr lang="en-US" dirty="0"/>
              <a:t>NF </a:t>
            </a:r>
            <a:r>
              <a:rPr lang="ru-RU" dirty="0"/>
              <a:t>(препятствует воспалительным процессам) – эффективный противовоспалительный агент</a:t>
            </a:r>
          </a:p>
          <a:p>
            <a:pPr marL="571500" indent="-571500">
              <a:buFont typeface="+mj-lt"/>
              <a:buAutoNum type="romanUcPeriod"/>
            </a:pPr>
            <a:r>
              <a:rPr lang="ru-RU" dirty="0"/>
              <a:t>Сдерживает процессы разрушения ДНК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49985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655707BE-F26E-4E65-BF71-D998109287B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81201" y="244475"/>
            <a:ext cx="8385175" cy="123983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ПОЛИПРЕНОЛЫ из пихты сибирской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C9F9A3AC-FE41-468F-978E-C020BDE2BC97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847851" y="1773238"/>
            <a:ext cx="5400675" cy="43926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300" dirty="0"/>
              <a:t>Пихта – одно из древнейших растение на земле. Её возраст обусловлен высокой устойчивостью к внешним условиям и способностью к восстановлению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300" dirty="0"/>
              <a:t>Используются все надземные части растения (древесина, </a:t>
            </a:r>
            <a:r>
              <a:rPr lang="ru-RU" sz="2300" dirty="0" err="1"/>
              <a:t>кора</a:t>
            </a:r>
            <a:r>
              <a:rPr lang="ru-RU" sz="2300" dirty="0"/>
              <a:t>, хвоя, эфирное масло, смола - живица)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300" dirty="0"/>
              <a:t>Пихта сибирская широко используется в традиционной и народной медицине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300" dirty="0" err="1"/>
              <a:t>Полипренолы</a:t>
            </a:r>
            <a:r>
              <a:rPr lang="ru-RU" sz="2300" dirty="0"/>
              <a:t> пихты сибирской близки по составу к </a:t>
            </a:r>
            <a:r>
              <a:rPr lang="ru-RU" sz="2300" dirty="0" err="1"/>
              <a:t>долихолу</a:t>
            </a:r>
            <a:r>
              <a:rPr lang="ru-RU" sz="2300" dirty="0"/>
              <a:t> человека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C205FC6F-6D10-4BC4-BA45-E32A435B7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338BF-7D15-4471-B635-00FD6CE69CC6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73" name="Picture 4" descr="information_items_12715">
            <a:extLst>
              <a:ext uri="{FF2B5EF4-FFF2-40B4-BE49-F238E27FC236}">
                <a16:creationId xmlns:a16="http://schemas.microsoft.com/office/drawing/2014/main" id="{DFDDCE99-839B-4B41-BFDA-D75579557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2565401"/>
            <a:ext cx="3025775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EB6A37E7-2DBF-442F-845C-EAB215FE77D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81201" y="244475"/>
            <a:ext cx="8385175" cy="154846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Гликозилирование – важная часть системы контроля качества созревания белков в эндо-плазматическом 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ретикулуме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7C41D4C2-B4E9-441C-9C33-D893BE415B44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992314" y="1905000"/>
            <a:ext cx="8377237" cy="359036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b="1" i="1" dirty="0"/>
              <a:t>Ключевые гликопротеиды, участвующие в регуляции тканевого роста: </a:t>
            </a:r>
            <a:r>
              <a:rPr lang="ru-RU" i="1" dirty="0"/>
              <a:t>большинство факторов тканевого роста и микроокружения (</a:t>
            </a:r>
            <a:r>
              <a:rPr lang="ru-RU" i="1" dirty="0" err="1"/>
              <a:t>гепацитарный</a:t>
            </a:r>
            <a:r>
              <a:rPr lang="ru-RU" i="1" dirty="0"/>
              <a:t> фактор роста -</a:t>
            </a:r>
            <a:r>
              <a:rPr lang="en-US" i="1" dirty="0"/>
              <a:t>HGF </a:t>
            </a:r>
            <a:r>
              <a:rPr lang="ru-RU" i="1" dirty="0"/>
              <a:t>и фактор роста эндотелия – </a:t>
            </a:r>
            <a:r>
              <a:rPr lang="en-US" i="1" dirty="0"/>
              <a:t>VEGF</a:t>
            </a:r>
            <a:r>
              <a:rPr lang="ru-RU" i="1" dirty="0"/>
              <a:t>), некоторые гормоны</a:t>
            </a:r>
            <a:r>
              <a:rPr lang="ru-RU" dirty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b="1" i="1" dirty="0"/>
              <a:t>Ключевые гликопротеиды иммунного ответа: </a:t>
            </a:r>
            <a:r>
              <a:rPr lang="ru-RU" i="1" dirty="0" err="1"/>
              <a:t>Суперсемейство</a:t>
            </a:r>
            <a:r>
              <a:rPr lang="ru-RU" i="1" dirty="0"/>
              <a:t> иммуноглобулинов: </a:t>
            </a:r>
            <a:r>
              <a:rPr lang="en-US" i="1" dirty="0"/>
              <a:t>Ig A </a:t>
            </a:r>
            <a:r>
              <a:rPr lang="ru-RU" i="1" dirty="0"/>
              <a:t>и </a:t>
            </a:r>
            <a:r>
              <a:rPr lang="en-US" i="1" dirty="0"/>
              <a:t>G</a:t>
            </a:r>
            <a:r>
              <a:rPr lang="ru-RU" i="1" dirty="0"/>
              <a:t>, </a:t>
            </a:r>
            <a:r>
              <a:rPr lang="en-US" i="1" dirty="0"/>
              <a:t>TCR</a:t>
            </a:r>
            <a:r>
              <a:rPr lang="ru-RU" i="1" dirty="0"/>
              <a:t>, </a:t>
            </a:r>
            <a:r>
              <a:rPr lang="en-US" i="1" dirty="0"/>
              <a:t>IL</a:t>
            </a:r>
            <a:r>
              <a:rPr lang="ru-RU" i="1" dirty="0"/>
              <a:t>-1;6, </a:t>
            </a:r>
            <a:r>
              <a:rPr lang="en-US" i="1" dirty="0"/>
              <a:t>ICAM</a:t>
            </a:r>
            <a:r>
              <a:rPr lang="ru-RU" i="1" dirty="0"/>
              <a:t> -2; </a:t>
            </a:r>
            <a:r>
              <a:rPr lang="en-US" i="1" dirty="0"/>
              <a:t>ICAM</a:t>
            </a:r>
            <a:r>
              <a:rPr lang="ru-RU" i="1" dirty="0"/>
              <a:t> -3 и </a:t>
            </a:r>
            <a:r>
              <a:rPr lang="en-US" i="1" dirty="0"/>
              <a:t>M-CSF</a:t>
            </a:r>
            <a:r>
              <a:rPr lang="ru-RU" i="1" dirty="0"/>
              <a:t>; </a:t>
            </a:r>
            <a:r>
              <a:rPr lang="en-US" i="1" dirty="0"/>
              <a:t>CD</a:t>
            </a:r>
            <a:r>
              <a:rPr lang="ru-RU" i="1" dirty="0"/>
              <a:t>4,</a:t>
            </a:r>
            <a:r>
              <a:rPr lang="en-US" i="1" dirty="0"/>
              <a:t> CD</a:t>
            </a:r>
            <a:r>
              <a:rPr lang="ru-RU" i="1" dirty="0"/>
              <a:t>8</a:t>
            </a:r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0478D589-B318-4C3B-9EDB-0FE190EBA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B86B2-01F4-4689-A0D9-777659628A9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АСЕ 2 и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коронавирусы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9322" y="1882066"/>
            <a:ext cx="10515600" cy="377301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Обнаружено, что АПФ2 имеет сродство к </a:t>
            </a:r>
            <a:r>
              <a:rPr lang="ru-RU" i="1" dirty="0" smtClean="0"/>
              <a:t>S</a:t>
            </a:r>
            <a:r>
              <a:rPr lang="ru-RU" dirty="0" smtClean="0"/>
              <a:t>-гликопротеинам некоторых </a:t>
            </a:r>
            <a:r>
              <a:rPr lang="ru-RU" dirty="0" err="1" smtClean="0"/>
              <a:t>коронавирусов</a:t>
            </a:r>
            <a:r>
              <a:rPr lang="ru-RU" dirty="0" smtClean="0"/>
              <a:t>, включая вирусы </a:t>
            </a:r>
            <a:r>
              <a:rPr lang="ru-RU" dirty="0" err="1" smtClean="0"/>
              <a:t>SARS-CoV</a:t>
            </a:r>
            <a:r>
              <a:rPr lang="ru-RU" dirty="0" smtClean="0"/>
              <a:t> и SARS-CoV-2, и является, таким образом, точкой проникновения вируса в клетку. Более того предполагается что инфекция SARS-CoV-2 может подавляя АПФ2, приводить к токсическому избыточному накоплению </a:t>
            </a:r>
            <a:r>
              <a:rPr lang="ru-RU" dirty="0" err="1" smtClean="0"/>
              <a:t>ангиотензина</a:t>
            </a:r>
            <a:r>
              <a:rPr lang="ru-RU" dirty="0" smtClean="0"/>
              <a:t> II, которое вызывает острый респираторный </a:t>
            </a:r>
            <a:r>
              <a:rPr lang="ru-RU" dirty="0" err="1" smtClean="0"/>
              <a:t>дистресс-синдром</a:t>
            </a:r>
            <a:r>
              <a:rPr lang="ru-RU" dirty="0" smtClean="0"/>
              <a:t> и миокардит</a:t>
            </a:r>
          </a:p>
          <a:p>
            <a:r>
              <a:rPr lang="ru-RU" dirty="0" smtClean="0"/>
              <a:t>В результате нарушается работа всей </a:t>
            </a:r>
            <a:r>
              <a:rPr lang="ru-RU" dirty="0" err="1" smtClean="0"/>
              <a:t>ренин-ангиотензиновой</a:t>
            </a:r>
            <a:r>
              <a:rPr lang="ru-RU" dirty="0" smtClean="0"/>
              <a:t> системы. Этим обусловлены обмороки у заражённых </a:t>
            </a:r>
            <a:r>
              <a:rPr lang="ru-RU" dirty="0" err="1" smtClean="0"/>
              <a:t>коронавирусом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014375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26A99BFF-0A88-43A4-8472-29215CFB825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81201" y="244476"/>
            <a:ext cx="8385175" cy="66357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Долихолфосфатный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цикл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E6758447-692B-4606-84BA-F1190E6D4BAA}"/>
              </a:ext>
            </a:extLst>
          </p:cNvPr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774825" y="981076"/>
            <a:ext cx="8713788" cy="26638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200"/>
              <a:t>При многих заболеваниях, протекающих с повреждением клеточных мембран затруднено нормальное действие долихолфосфатного цикла (ДФЦ) в клетках, увеличивается вывод долихола из организма и образуется его дефицит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200"/>
              <a:t>Длина цепочки углеродных атомов молекул полипренолов пихты составляет C55-C110, что близко к длине долихола в организме животных и человека, поэтому полипренолы способны замещать недостающий долихол</a:t>
            </a:r>
          </a:p>
        </p:txBody>
      </p:sp>
      <p:graphicFrame>
        <p:nvGraphicFramePr>
          <p:cNvPr id="19706" name="Group 250">
            <a:extLst>
              <a:ext uri="{FF2B5EF4-FFF2-40B4-BE49-F238E27FC236}">
                <a16:creationId xmlns:a16="http://schemas.microsoft.com/office/drawing/2014/main" id="{D84BFE66-AED7-45DA-8CDB-E90358662502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208213" y="3500438"/>
          <a:ext cx="7993062" cy="2743200"/>
        </p:xfrm>
        <a:graphic>
          <a:graphicData uri="http://schemas.openxmlformats.org/drawingml/2006/table">
            <a:tbl>
              <a:tblPr/>
              <a:tblGrid>
                <a:gridCol w="2232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9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7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43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60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Органы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Крыса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Кролик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Семенник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3,226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Гипофиз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Надпочечник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1,273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Печень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1,226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Щитовидная железа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1,145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8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Поджелудочная железа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943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Мозг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279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Селезёнка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6" name="Номер слайда 6">
            <a:extLst>
              <a:ext uri="{FF2B5EF4-FFF2-40B4-BE49-F238E27FC236}">
                <a16:creationId xmlns:a16="http://schemas.microsoft.com/office/drawing/2014/main" id="{ACFE0A95-BBE6-4F16-AFBA-2BE4115D8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11C42-FFC2-48EF-B46A-C706630F26B4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10380B6A-FB2B-4D44-AB5B-32BCDF6D3D5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92314" y="115888"/>
            <a:ext cx="8385175" cy="792162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ДОЛИХОЛ И ФОСФАТЫ ДОЛИХОЛА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E8B5F080-064B-4643-BF82-6FC256B1271B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774825" y="1341438"/>
            <a:ext cx="8713788" cy="5327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000" dirty="0" err="1"/>
              <a:t>Долихол</a:t>
            </a:r>
            <a:r>
              <a:rPr lang="ru-RU" sz="2000" dirty="0"/>
              <a:t> участвует в </a:t>
            </a:r>
            <a:r>
              <a:rPr lang="ru-RU" sz="2000" b="1" u="sng" dirty="0"/>
              <a:t>синтезе важнейших гликопротеидов</a:t>
            </a:r>
            <a:r>
              <a:rPr lang="ru-RU" sz="2000" dirty="0"/>
              <a:t>, без которых невозможна нормальная дифференцировка клеток и тканевая регенерация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 err="1"/>
              <a:t>Долихол</a:t>
            </a:r>
            <a:r>
              <a:rPr lang="ru-RU" sz="2000" dirty="0"/>
              <a:t> </a:t>
            </a:r>
            <a:r>
              <a:rPr lang="ru-RU" sz="2000" b="1" u="sng" dirty="0"/>
              <a:t>обеспечивает реакции гликозилирования в </a:t>
            </a:r>
            <a:r>
              <a:rPr lang="ru-RU" sz="2000" b="1" u="sng" dirty="0" err="1"/>
              <a:t>долихолфосфатном</a:t>
            </a:r>
            <a:r>
              <a:rPr lang="ru-RU" sz="2000" b="1" u="sng" dirty="0"/>
              <a:t> цикле</a:t>
            </a:r>
            <a:r>
              <a:rPr lang="ru-RU" sz="2000" dirty="0"/>
              <a:t> во время синтеза гликопротеидов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 err="1"/>
              <a:t>Долихол</a:t>
            </a:r>
            <a:r>
              <a:rPr lang="ru-RU" sz="2000" dirty="0"/>
              <a:t> </a:t>
            </a:r>
            <a:r>
              <a:rPr lang="ru-RU" sz="2000" b="1" u="sng" dirty="0"/>
              <a:t>участвует в построении важнейших рецепторных структур</a:t>
            </a:r>
            <a:r>
              <a:rPr lang="ru-RU" sz="2000" dirty="0"/>
              <a:t>, отвечающих за взаимодействие клеток и функцию распознавания «своё-чужое»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/>
              <a:t>Фосфаты </a:t>
            </a:r>
            <a:r>
              <a:rPr lang="ru-RU" sz="2000" dirty="0" err="1"/>
              <a:t>долихолов</a:t>
            </a:r>
            <a:r>
              <a:rPr lang="ru-RU" sz="2000" dirty="0"/>
              <a:t> являются наиболее физиологически активными регуляторами и </a:t>
            </a:r>
            <a:r>
              <a:rPr lang="ru-RU" sz="2000" dirty="0" err="1"/>
              <a:t>мембрано</a:t>
            </a:r>
            <a:r>
              <a:rPr lang="ru-RU" sz="2000" dirty="0"/>
              <a:t>-активными участниками </a:t>
            </a:r>
            <a:r>
              <a:rPr lang="ru-RU" sz="2000" b="1" u="sng" dirty="0"/>
              <a:t>транспорта гидрофильных частиц через клеточную мембрану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/>
              <a:t>Фосфаты </a:t>
            </a:r>
            <a:r>
              <a:rPr lang="ru-RU" sz="2000" dirty="0" err="1"/>
              <a:t>долихолов</a:t>
            </a:r>
            <a:r>
              <a:rPr lang="ru-RU" sz="2000" dirty="0"/>
              <a:t> располагаются внутри фосфолипидного </a:t>
            </a:r>
            <a:r>
              <a:rPr lang="ru-RU" sz="2000" dirty="0" err="1"/>
              <a:t>бислоя</a:t>
            </a:r>
            <a:r>
              <a:rPr lang="ru-RU" sz="2000" dirty="0"/>
              <a:t> клеточных мембран и </a:t>
            </a:r>
            <a:r>
              <a:rPr lang="ru-RU" sz="2000" b="1" u="sng" dirty="0"/>
              <a:t>определяют текучесть, стабильность и проницаемость мембран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/>
              <a:t>Фосфаты </a:t>
            </a:r>
            <a:r>
              <a:rPr lang="ru-RU" sz="2000" dirty="0" err="1"/>
              <a:t>долихола</a:t>
            </a:r>
            <a:r>
              <a:rPr lang="ru-RU" sz="2000" dirty="0"/>
              <a:t> взаимодействуют с витамином Е, образуя </a:t>
            </a:r>
            <a:r>
              <a:rPr lang="ru-RU" sz="2000" b="1" u="sng" dirty="0"/>
              <a:t>эффективную цепь по перемещению свободных радикалов</a:t>
            </a:r>
            <a:r>
              <a:rPr lang="ru-RU" sz="2000" dirty="0"/>
              <a:t>. Сбои в работе этой цепи, влекут за собой молекулярно-деструктивные процессы в патогенезе многих заболеваний 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000" dirty="0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E45FB074-9927-43A3-8755-BFD80E3F0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5DC01-7C45-488D-94DE-481EFED32DD6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B6C4AE-623A-4543-8AF6-84E514DB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БАД «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АстаМегин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AstaMegin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)»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Особенности.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3E0C9F-B194-46E6-A759-85EA84843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353" y="1353670"/>
            <a:ext cx="10681447" cy="52802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400" dirty="0"/>
              <a:t>Является источником </a:t>
            </a:r>
            <a:r>
              <a:rPr lang="ru-RU" sz="3400" dirty="0" err="1"/>
              <a:t>астактсантина</a:t>
            </a:r>
            <a:r>
              <a:rPr lang="ru-RU" sz="3400" dirty="0"/>
              <a:t>, </a:t>
            </a:r>
            <a:r>
              <a:rPr lang="ru-RU" sz="3400" dirty="0" err="1"/>
              <a:t>полипренолов</a:t>
            </a:r>
            <a:r>
              <a:rPr lang="ru-RU" sz="3400" dirty="0"/>
              <a:t>, омега-3 полиненасыщенных жирных кислот (</a:t>
            </a:r>
            <a:r>
              <a:rPr lang="ru-RU" sz="3400" dirty="0" err="1"/>
              <a:t>эйкозапентаеновой</a:t>
            </a:r>
            <a:r>
              <a:rPr lang="ru-RU" sz="3400" dirty="0"/>
              <a:t> и </a:t>
            </a:r>
            <a:r>
              <a:rPr lang="ru-RU" sz="3400" dirty="0" err="1"/>
              <a:t>докозагексаеновой</a:t>
            </a:r>
            <a:r>
              <a:rPr lang="ru-RU" sz="3400" dirty="0"/>
              <a:t>).</a:t>
            </a:r>
          </a:p>
          <a:p>
            <a:pPr marL="0" indent="0">
              <a:buNone/>
            </a:pPr>
            <a:r>
              <a:rPr lang="ru-RU" sz="3400" dirty="0"/>
              <a:t>Содержит 100% от суточного адекватного уровня потребления </a:t>
            </a:r>
            <a:r>
              <a:rPr lang="ru-RU" sz="3400" dirty="0" err="1"/>
              <a:t>астаксантина</a:t>
            </a:r>
            <a:r>
              <a:rPr lang="ru-RU" sz="3400" dirty="0"/>
              <a:t> и </a:t>
            </a:r>
            <a:r>
              <a:rPr lang="ru-RU" sz="3400" dirty="0" err="1"/>
              <a:t>полипренолов</a:t>
            </a:r>
            <a:r>
              <a:rPr lang="ru-RU" sz="3400" dirty="0"/>
              <a:t> в 1 капсуле. Нормализует количество </a:t>
            </a:r>
            <a:r>
              <a:rPr lang="ru-RU" sz="3400" dirty="0" err="1"/>
              <a:t>долихолов</a:t>
            </a:r>
            <a:r>
              <a:rPr lang="ru-RU" sz="3400" dirty="0"/>
              <a:t> в организме.</a:t>
            </a:r>
          </a:p>
          <a:p>
            <a:pPr marL="0" indent="0">
              <a:buNone/>
            </a:pPr>
            <a:r>
              <a:rPr lang="ru-RU" sz="3400" dirty="0"/>
              <a:t>Как сильный </a:t>
            </a:r>
            <a:r>
              <a:rPr lang="ru-RU" sz="3400" dirty="0" err="1"/>
              <a:t>антиксидант</a:t>
            </a:r>
            <a:r>
              <a:rPr lang="ru-RU" sz="3400" dirty="0"/>
              <a:t> противодействует окислительным процессам и преждевременному старению организма.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283851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БАД «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АстаМегин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AstaMegin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)» .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Укрепляет и защищает мембрану клеток;</a:t>
            </a:r>
          </a:p>
          <a:p>
            <a:pPr marL="0" indent="0">
              <a:buNone/>
            </a:pPr>
            <a:r>
              <a:rPr lang="ru-RU" dirty="0" smtClean="0"/>
              <a:t>Ускоряет </a:t>
            </a:r>
            <a:r>
              <a:rPr lang="ru-RU" dirty="0"/>
              <a:t>регенерацию поврежденной структуры мембран </a:t>
            </a:r>
            <a:r>
              <a:rPr lang="ru-RU" dirty="0" smtClean="0"/>
              <a:t>клеток;</a:t>
            </a:r>
          </a:p>
          <a:p>
            <a:pPr marL="0" indent="0">
              <a:buNone/>
            </a:pPr>
            <a:r>
              <a:rPr lang="ru-RU" dirty="0" smtClean="0"/>
              <a:t>Увеличивает резервные возможности клеток, их жизненный потенциал и способность противостоять негативному воздействию метаболических стрессов, бактериальных токсинов, вирусов </a:t>
            </a:r>
            <a:r>
              <a:rPr lang="ru-RU" dirty="0"/>
              <a:t>и других патогенных факторов.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Стимулирует </a:t>
            </a:r>
            <a:r>
              <a:rPr lang="ru-RU" dirty="0"/>
              <a:t>выработку ферментов, активно влияет на липидный, жировой, белковый обмены (стимулирует синтез белка)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993557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A7759-4497-4D6B-B260-B3A9EB4A2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БАД «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АстаМегин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AstaMegin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)» . 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Применение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076C59-95ED-4A67-961B-417AFA2F0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В комплексной терапии простудных заболеваний (ОРВИ, ОРЗ, гриппа), ревматоидного артрита, сахарного диабета ;</a:t>
            </a:r>
          </a:p>
          <a:p>
            <a:pPr marL="0" indent="0">
              <a:buNone/>
            </a:pPr>
            <a:r>
              <a:rPr lang="ru-RU" dirty="0"/>
              <a:t>В составе комплексной терапии болезней сердца и сердечно-сосудистой системы;</a:t>
            </a:r>
          </a:p>
          <a:p>
            <a:pPr marL="0" indent="0">
              <a:buNone/>
            </a:pPr>
            <a:r>
              <a:rPr lang="ru-RU" dirty="0"/>
              <a:t>Профилактика синдрома хронической усталости, при повышенных физических и/или умственных нагрузках, хроническом или остром стрессе;</a:t>
            </a:r>
          </a:p>
          <a:p>
            <a:pPr marL="0" indent="0">
              <a:buNone/>
            </a:pPr>
            <a:r>
              <a:rPr lang="ru-RU" dirty="0"/>
              <a:t>Профилактика болезни Альцгеймера;</a:t>
            </a:r>
          </a:p>
          <a:p>
            <a:pPr marL="0" indent="0">
              <a:buNone/>
            </a:pPr>
            <a:r>
              <a:rPr lang="ru-RU" dirty="0"/>
              <a:t>Для улучшения работы мозга, в комплексной </a:t>
            </a:r>
            <a:r>
              <a:rPr lang="ru-RU"/>
              <a:t>терапии инсультов.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368977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5368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578BE4-4F39-44C7-8003-BB8E11F2DB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096" y="3771370"/>
            <a:ext cx="8594144" cy="2629430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УНИКАЛЬНЫЙ РАСТИТЕЛЬНЫЙ АНТИБАКТЕРИАЛЬНЫЙ ПРОДУКТ,</a:t>
            </a:r>
          </a:p>
          <a:p>
            <a:pPr algn="l">
              <a:spcBef>
                <a:spcPts val="0"/>
              </a:spcBef>
            </a:pP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ГУБИТЕЛЬНО ДЕЙСТВУЮЩИЙ</a:t>
            </a:r>
          </a:p>
          <a:p>
            <a:pPr algn="l">
              <a:spcBef>
                <a:spcPts val="0"/>
              </a:spcBef>
            </a:pP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ПАТОГЕННУЮ МИКРОФЛОРУ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E9B220B-9AFA-46AE-AA09-D2993BDC25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095" y="1244284"/>
            <a:ext cx="9975905" cy="2387600"/>
          </a:xfrm>
        </p:spPr>
        <p:txBody>
          <a:bodyPr>
            <a:normAutofit/>
          </a:bodyPr>
          <a:lstStyle/>
          <a:p>
            <a:pPr algn="l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БАД «ПОЛИ-ЦЕТРАЗИН</a:t>
            </a:r>
            <a:b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POLY-CETRAZIN)»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11" y="599349"/>
            <a:ext cx="2048457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4410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3673A7-8A1C-408C-803C-31DA77595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Отличительные особенности БАД «Поли-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Цетразин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Poly-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Cetrazin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от БАД «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Цетразин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37C504-D223-4AF1-8BE9-445ABC081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Форма выпуска БАД «Поли-</a:t>
            </a:r>
            <a:r>
              <a:rPr lang="ru-RU" dirty="0" err="1"/>
              <a:t>Цетразин</a:t>
            </a:r>
            <a:r>
              <a:rPr lang="ru-RU" dirty="0"/>
              <a:t> (</a:t>
            </a:r>
            <a:r>
              <a:rPr lang="en-US" dirty="0"/>
              <a:t>Poly-</a:t>
            </a:r>
            <a:r>
              <a:rPr lang="en-US" dirty="0" err="1"/>
              <a:t>Cetrazin</a:t>
            </a:r>
            <a:r>
              <a:rPr lang="en-US" dirty="0"/>
              <a:t>) </a:t>
            </a:r>
            <a:r>
              <a:rPr lang="ru-RU" dirty="0"/>
              <a:t> - капсула твердая желатиновая с кишечнорастворимым покрытием обеспечивает легкость проглатывания;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Содержание прополиса увеличено в 2 раза;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Состав усилен лизоцимом и </a:t>
            </a:r>
            <a:r>
              <a:rPr lang="ru-RU" dirty="0" err="1"/>
              <a:t>постбиотическим</a:t>
            </a:r>
            <a:r>
              <a:rPr lang="ru-RU" dirty="0"/>
              <a:t> </a:t>
            </a:r>
            <a:r>
              <a:rPr lang="ru-RU" dirty="0" err="1"/>
              <a:t>метафильтратом</a:t>
            </a:r>
            <a:r>
              <a:rPr lang="ru-RU" dirty="0"/>
              <a:t> «</a:t>
            </a:r>
            <a:r>
              <a:rPr lang="ru-RU" dirty="0" err="1"/>
              <a:t>Субтизим</a:t>
            </a:r>
            <a:r>
              <a:rPr lang="ru-RU" dirty="0"/>
              <a:t> (</a:t>
            </a:r>
            <a:r>
              <a:rPr lang="en-US" dirty="0" err="1"/>
              <a:t>Subtizym</a:t>
            </a:r>
            <a:r>
              <a:rPr lang="en-US" dirty="0"/>
              <a:t>)» 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820469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B107E-0BE9-4FD7-912D-1FFAAF161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174626"/>
            <a:ext cx="10448925" cy="57785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БАД «Поли-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Цетразин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Poly-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Cetrazin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1D33DDCE-66AC-4002-99D4-C62A58D72EB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690811" y="1253331"/>
          <a:ext cx="6524627" cy="3834141"/>
        </p:xfrm>
        <a:graphic>
          <a:graphicData uri="http://schemas.openxmlformats.org/drawingml/2006/table">
            <a:tbl>
              <a:tblPr/>
              <a:tblGrid>
                <a:gridCol w="352952">
                  <a:extLst>
                    <a:ext uri="{9D8B030D-6E8A-4147-A177-3AD203B41FA5}">
                      <a16:colId xmlns:a16="http://schemas.microsoft.com/office/drawing/2014/main" val="1157888393"/>
                    </a:ext>
                  </a:extLst>
                </a:gridCol>
                <a:gridCol w="3236948">
                  <a:extLst>
                    <a:ext uri="{9D8B030D-6E8A-4147-A177-3AD203B41FA5}">
                      <a16:colId xmlns:a16="http://schemas.microsoft.com/office/drawing/2014/main" val="1745865981"/>
                    </a:ext>
                  </a:extLst>
                </a:gridCol>
                <a:gridCol w="828927">
                  <a:extLst>
                    <a:ext uri="{9D8B030D-6E8A-4147-A177-3AD203B41FA5}">
                      <a16:colId xmlns:a16="http://schemas.microsoft.com/office/drawing/2014/main" val="341734480"/>
                    </a:ext>
                  </a:extLst>
                </a:gridCol>
                <a:gridCol w="1052900">
                  <a:extLst>
                    <a:ext uri="{9D8B030D-6E8A-4147-A177-3AD203B41FA5}">
                      <a16:colId xmlns:a16="http://schemas.microsoft.com/office/drawing/2014/main" val="1689400228"/>
                    </a:ext>
                  </a:extLst>
                </a:gridCol>
                <a:gridCol w="1052900">
                  <a:extLst>
                    <a:ext uri="{9D8B030D-6E8A-4147-A177-3AD203B41FA5}">
                      <a16:colId xmlns:a16="http://schemas.microsoft.com/office/drawing/2014/main" val="1671785707"/>
                    </a:ext>
                  </a:extLst>
                </a:gridCol>
              </a:tblGrid>
              <a:tr h="19032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№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Arial Unicode MS"/>
                        </a:rPr>
                        <a:t>Наименование компонентов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Содержание, мг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 от АУП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3962683"/>
                  </a:ext>
                </a:extLst>
              </a:tr>
              <a:tr h="1751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капсула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капсулы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капсулы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076575"/>
                  </a:ext>
                </a:extLst>
              </a:tr>
              <a:tr h="5236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Цетрария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исландская экстракт 10%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Полисахариды, не менее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Усниновая</a:t>
                      </a: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кислота, не менее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18184" marR="1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996524"/>
                  </a:ext>
                </a:extLst>
              </a:tr>
              <a:tr h="349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Андрографиса экстракт 10%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Андрографолиды, не менее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18184" marR="18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0805802"/>
                  </a:ext>
                </a:extLst>
              </a:tr>
              <a:tr h="4039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Постбиотический метафильтрат «Субтизим (Subtizym)» иммобилизированный на цеолите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18184" marR="1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871425"/>
                  </a:ext>
                </a:extLst>
              </a:tr>
              <a:tr h="4232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Зверобоя травы экстракт 3%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Флавоноиды в пересчете на рутин, не менее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52,5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</a:t>
                      </a:r>
                    </a:p>
                  </a:txBody>
                  <a:tcPr marL="18184" marR="1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7436827"/>
                  </a:ext>
                </a:extLst>
              </a:tr>
              <a:tr h="174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Эвкалипта лист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18184" marR="18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7945985"/>
                  </a:ext>
                </a:extLst>
              </a:tr>
              <a:tr h="4202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Грецкого ореха листа экстракт 20%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Полифенольные на галловую кислоту, не менее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</a:p>
                  </a:txBody>
                  <a:tcPr marL="18184" marR="1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3268675"/>
                  </a:ext>
                </a:extLst>
              </a:tr>
              <a:tr h="6210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Панкреатин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Протеолитическая активность, ЕД </a:t>
                      </a:r>
                      <a:r>
                        <a:rPr lang="en-US" sz="11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EuPh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Амилолитическая</a:t>
                      </a: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активность, ЕД </a:t>
                      </a:r>
                      <a:r>
                        <a:rPr lang="en-US" sz="11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EuPh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en-US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en-US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en-US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en-US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2880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18184" marR="18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3259870"/>
                  </a:ext>
                </a:extLst>
              </a:tr>
              <a:tr h="349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Лизоцима гидрохлорид 87%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Лизоцим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18184" marR="18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8203849"/>
                  </a:ext>
                </a:extLst>
              </a:tr>
              <a:tr h="174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Прополис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184" marR="18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8364729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D21876-406F-4A3F-A895-5D0C62528500}"/>
              </a:ext>
            </a:extLst>
          </p:cNvPr>
          <p:cNvSpPr/>
          <p:nvPr/>
        </p:nvSpPr>
        <p:spPr>
          <a:xfrm>
            <a:off x="495300" y="5632788"/>
            <a:ext cx="106775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АУП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адекватный уровень суточного потребления согласно нормам ЕврАзЭС (введены решением Комиссии Таможенного союза от 07.04.2011 № 622).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Способ применения и режим дозирования: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взрослым по 2 капсулы 2 раза в день во время еды. Продолжительность приема 10 дней. При необходимости курс можно повторить.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597DFFA8-99EA-4F4B-A92C-D54F88829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2875" y="-896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Форма выпуска: капсула твердая желатиновая с кишечнорастворимым покрытием массой 720 мг</a:t>
            </a:r>
            <a:endParaRPr kumimoji="0" lang="ru-RU" altLang="ru-RU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C95D5BF-FE96-4DF0-A59F-4944F8A575D7}"/>
              </a:ext>
            </a:extLst>
          </p:cNvPr>
          <p:cNvSpPr/>
          <p:nvPr/>
        </p:nvSpPr>
        <p:spPr>
          <a:xfrm>
            <a:off x="2314573" y="777606"/>
            <a:ext cx="87153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Форма выпуска: капсула твердая желатиновая с кишечнорастворимым покрытием массой 720 мг</a:t>
            </a:r>
          </a:p>
        </p:txBody>
      </p:sp>
    </p:spTree>
    <p:extLst>
      <p:ext uri="{BB962C8B-B14F-4D97-AF65-F5344CB8AC3E}">
        <p14:creationId xmlns:p14="http://schemas.microsoft.com/office/powerpoint/2010/main" val="267830482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066159-9E4C-4EAC-976F-B7392D083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Антимикробная активность «Поли-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Цетразина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B720CA5-1E38-44B8-83F9-B43E3B1DC7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9689173"/>
              </p:ext>
            </p:extLst>
          </p:nvPr>
        </p:nvGraphicFramePr>
        <p:xfrm>
          <a:off x="838200" y="1780335"/>
          <a:ext cx="10708341" cy="30651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68494">
                  <a:extLst>
                    <a:ext uri="{9D8B030D-6E8A-4147-A177-3AD203B41FA5}">
                      <a16:colId xmlns:a16="http://schemas.microsoft.com/office/drawing/2014/main" val="1818477251"/>
                    </a:ext>
                  </a:extLst>
                </a:gridCol>
                <a:gridCol w="3637103">
                  <a:extLst>
                    <a:ext uri="{9D8B030D-6E8A-4147-A177-3AD203B41FA5}">
                      <a16:colId xmlns:a16="http://schemas.microsoft.com/office/drawing/2014/main" val="3445124393"/>
                    </a:ext>
                  </a:extLst>
                </a:gridCol>
                <a:gridCol w="3802744">
                  <a:extLst>
                    <a:ext uri="{9D8B030D-6E8A-4147-A177-3AD203B41FA5}">
                      <a16:colId xmlns:a16="http://schemas.microsoft.com/office/drawing/2014/main" val="3038190181"/>
                    </a:ext>
                  </a:extLst>
                </a:gridCol>
              </a:tblGrid>
              <a:tr h="10601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Тест-культура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Численность в контрольной пробирке, КОЕ/г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Численность в пробирках, содержащих образец, КОЕ/г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5626651"/>
                  </a:ext>
                </a:extLst>
              </a:tr>
              <a:tr h="5012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Candida sp.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1,25*10</a:t>
                      </a:r>
                      <a:r>
                        <a:rPr lang="ru-RU" sz="2000" baseline="30000" dirty="0">
                          <a:effectLst/>
                        </a:rPr>
                        <a:t>7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1,5*10</a:t>
                      </a:r>
                      <a:r>
                        <a:rPr lang="ru-RU" sz="2000" baseline="30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4475140"/>
                  </a:ext>
                </a:extLst>
              </a:tr>
              <a:tr h="5012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Escherichia coli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2*10</a:t>
                      </a:r>
                      <a:r>
                        <a:rPr lang="ru-RU" sz="2000" baseline="30000" dirty="0">
                          <a:effectLst/>
                        </a:rPr>
                        <a:t>8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1,8*10</a:t>
                      </a:r>
                      <a:r>
                        <a:rPr lang="ru-RU" sz="2000" baseline="30000" dirty="0">
                          <a:effectLst/>
                        </a:rPr>
                        <a:t>6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3254907"/>
                  </a:ext>
                </a:extLst>
              </a:tr>
              <a:tr h="5012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Saccharomyces cerevisiae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2,7*10</a:t>
                      </a:r>
                      <a:r>
                        <a:rPr lang="ru-RU" sz="2000" baseline="30000">
                          <a:effectLst/>
                        </a:rPr>
                        <a:t>7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7*10</a:t>
                      </a:r>
                      <a:r>
                        <a:rPr lang="ru-RU" sz="2000" baseline="30000" dirty="0">
                          <a:effectLst/>
                        </a:rPr>
                        <a:t>4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19056"/>
                  </a:ext>
                </a:extLst>
              </a:tr>
              <a:tr h="5012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Staphylococcus aureus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3*10</a:t>
                      </a:r>
                      <a:r>
                        <a:rPr lang="ru-RU" sz="2000" baseline="30000">
                          <a:effectLst/>
                        </a:rPr>
                        <a:t>8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8,4*10</a:t>
                      </a:r>
                      <a:r>
                        <a:rPr lang="ru-RU" sz="2000" baseline="30000" dirty="0">
                          <a:effectLst/>
                        </a:rPr>
                        <a:t>4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9935103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A26E0EB-229F-479F-A8BA-790907963B80}"/>
              </a:ext>
            </a:extLst>
          </p:cNvPr>
          <p:cNvSpPr/>
          <p:nvPr/>
        </p:nvSpPr>
        <p:spPr>
          <a:xfrm>
            <a:off x="1095375" y="5243810"/>
            <a:ext cx="10325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ходе исследования было установлено, что БАД «Поли-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Цетразин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 снижает численность исследуемых тест-культур на четыре порядка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Staphylococcus aureus)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на три порядка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(Saccharomyces cerevisiae)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на два порядка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Candida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Coli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1513579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F3C4A-C23B-4728-AED7-1B1306402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Влияние «Поли-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Цетразина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на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нормофлору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(лактобактерии, бифидобактерии)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3B0ADE0-1074-49C8-BA9D-8A1A9624B7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2307" y="2289827"/>
            <a:ext cx="11671457" cy="269202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74BA39F-166E-49F2-9229-FF8EA499E1DB}"/>
              </a:ext>
            </a:extLst>
          </p:cNvPr>
          <p:cNvSpPr/>
          <p:nvPr/>
        </p:nvSpPr>
        <p:spPr>
          <a:xfrm>
            <a:off x="362307" y="4657664"/>
            <a:ext cx="114673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БАД «Поли-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Цетразин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 оказывает умеренное угнетающее действие на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нормофлору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85991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1291</TotalTime>
  <Words>7363</Words>
  <Application>Microsoft Office PowerPoint</Application>
  <PresentationFormat>Широкоэкранный</PresentationFormat>
  <Paragraphs>945</Paragraphs>
  <Slides>114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114</vt:i4>
      </vt:variant>
    </vt:vector>
  </HeadingPairs>
  <TitlesOfParts>
    <vt:vector size="121" baseType="lpstr">
      <vt:lpstr>Arial</vt:lpstr>
      <vt:lpstr>Arial Unicode MS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КОРОНАВИРУСНАЯ ИНФЕКЦИЯ COVID-19</vt:lpstr>
      <vt:lpstr>Вирус – это фрагмент кода РНК в белковой оболочке</vt:lpstr>
      <vt:lpstr>Смена хозяина может приводить к повышению патогенности, вирулентности и смертности</vt:lpstr>
      <vt:lpstr>Базовое репродуктивное число (Вспышка - 1 больной заражает 2 и более человек)</vt:lpstr>
      <vt:lpstr>Супер-распространители вспышки SARS в 2002-2003гг</vt:lpstr>
      <vt:lpstr>Что такое коронавирус. Строение. Разновидности. </vt:lpstr>
      <vt:lpstr>Механизм проникновения коронавируса в клетки. Жизненный цикл коронавируса.  </vt:lpstr>
      <vt:lpstr>АСЕ 2 и коронавирусы</vt:lpstr>
      <vt:lpstr>Репликация вирусной РНК и белков оболочки</vt:lpstr>
      <vt:lpstr>Гиперцитокинемия (цитокиновый шторм, цитокиновый каскад) как один из главных факторов ухудшения прогноза при COVID–19 </vt:lpstr>
      <vt:lpstr>Презентация PowerPoint</vt:lpstr>
      <vt:lpstr>Презентация PowerPoint</vt:lpstr>
      <vt:lpstr>Презентация PowerPoint</vt:lpstr>
      <vt:lpstr>Презентация PowerPoint</vt:lpstr>
      <vt:lpstr>Средства защиты от коронавирусов и резистентность вируса</vt:lpstr>
      <vt:lpstr>Способы лечения COVID-19  (Щелканов Михаил Юрьевич доктор биологических наук, профессор, заведующий лабораторией экологии микроорганизмов ШБМ ДВФУ, заведующий лабораторией биоразнообразия наземной биоты Восточной Азии ДВО РАН)</vt:lpstr>
      <vt:lpstr>Ингибиторы вирусных РНК-зависимых РНК-полимераз</vt:lpstr>
      <vt:lpstr>Ингибиторы вирусных РНК-зависимых РНК-полимераз вызывают остановку размножения коронавируса</vt:lpstr>
      <vt:lpstr>Глицирризиновая кислота – основной сапонин экстракта солодки голой - безопасный ингибитор репродукции ряда РНК- и ДНК-вирусов</vt:lpstr>
      <vt:lpstr>Механизм противовирусного действия глицирризиновой кислоты</vt:lpstr>
      <vt:lpstr>Влияние глицирризина на репликацию SARS-ассоциированного коронавируса in vitro </vt:lpstr>
      <vt:lpstr>Таблица активность соединений против  SARS-ассоциированных коронавирусов (SARS-CV) в культурах клеток Vero</vt:lpstr>
      <vt:lpstr>Презентация PowerPoint</vt:lpstr>
      <vt:lpstr>Профилактика вирусных и бактериальных инфекций препаратами ООО «Артлайф»</vt:lpstr>
      <vt:lpstr>Профилактика вирусных и бактериальных инфекций препаратами ООО «Артлайф»</vt:lpstr>
      <vt:lpstr>ПЕРСОНАЛИЗАЦИЯ ЗДОРОВЬЯ</vt:lpstr>
      <vt:lpstr>Предпосылки</vt:lpstr>
      <vt:lpstr>Предпосылки</vt:lpstr>
      <vt:lpstr>Дорожная карта персонального здоровья</vt:lpstr>
      <vt:lpstr>Схема интеграции</vt:lpstr>
      <vt:lpstr>Текущая ситуация на рынке</vt:lpstr>
      <vt:lpstr>Анализ развития рынка</vt:lpstr>
      <vt:lpstr>Проект позволяет использовать достижения мировой науки на благо конкретного человека</vt:lpstr>
      <vt:lpstr>ИНГИБИТОРЫ АПФ НАТУРАЛЬНОГО ПРОИСХОЖДЕНИЯ</vt:lpstr>
      <vt:lpstr>Ангиотензин-превращающий фермент 2 (ACE 2) - интегральный мембранный протеин</vt:lpstr>
      <vt:lpstr>Ингибиторы ангиотензин-превращающего фермента (АПФ)</vt:lpstr>
      <vt:lpstr>Препараты - ингибиторы АПФ</vt:lpstr>
      <vt:lpstr>Ингибиторы АПФ биотехнологического происхождения (Компания Артлайф ведёт разработку безмолочных сред для культивирования специализированных штаммов L.helveticus и методов опрелеления казокининов и лактокининов в культуральной жидкости)</vt:lpstr>
      <vt:lpstr>ИЗБИРАТЕЛЬНАЯ СОРБЦИЯ</vt:lpstr>
      <vt:lpstr>СОВРЕМЕННАЯ МЕДИЦИНСКАЯ КОНЦЕПЦИЯ</vt:lpstr>
      <vt:lpstr>Избирательные сорбенты - трехмерные полимеры декстрана, химически модифицированные различными лигандами. Тип лиганда зависит от направленности действия.</vt:lpstr>
      <vt:lpstr>Сорбент мочевой кислоты</vt:lpstr>
      <vt:lpstr>Сорбент молочной кислоты</vt:lpstr>
      <vt:lpstr>Сорбент молочной кислоты</vt:lpstr>
      <vt:lpstr>Сорбент кетоновых тел Кетоновые тела, обнаруживаемые в моче при кетоацидозе: β-гидроксибутират, ацетоацетат и ацетон.  </vt:lpstr>
      <vt:lpstr>Сорбент эстрогенов</vt:lpstr>
      <vt:lpstr>Сорбент эстрогенов (при патологическом увеличении эстрогенов в моче у мужчин, например, при приеме анаболических стероидов)</vt:lpstr>
      <vt:lpstr>Сорбент андрогенов   при патологическом увеличении эстрогенов в моче у женщин при синдроме поликистозных яичников, избытке синтеза пролактина, после длительного лечения гормональными препаратами, содержащими андрогены </vt:lpstr>
      <vt:lpstr>НЕЙРОЛЕПТИЧЕСКОЕ СРЕДСТВО РАСТИТЕЛЬНОГО ПРОИСХОЖДЕНИЯ   (КОНТРОЛЬ ЭМОЦИЙ) «ЭМОСТИН»</vt:lpstr>
      <vt:lpstr>Эмоциональные нарушения</vt:lpstr>
      <vt:lpstr>Презентация PowerPoint</vt:lpstr>
      <vt:lpstr>Рецепторы для нейролептиков</vt:lpstr>
      <vt:lpstr>D2 – рецепторы</vt:lpstr>
      <vt:lpstr>ЭМОСТИН</vt:lpstr>
      <vt:lpstr>ЭМОСТИН</vt:lpstr>
      <vt:lpstr>Растительный нейролептик – «ЭМОСТИН»</vt:lpstr>
      <vt:lpstr>ТАБЛЕТКА ДЛЯ РАССАСЫВАНИЯ ИММУНО-БУМ (IMMUNO-BOOM)</vt:lpstr>
      <vt:lpstr>«Иммуно-Бум (Immuno-Boom)» Состав</vt:lpstr>
      <vt:lpstr>«Иммуно-Бум (Immuno-Boom)». Свойства и показания к применению</vt:lpstr>
      <vt:lpstr>Лизоцима гидрохлорид. Свойства</vt:lpstr>
      <vt:lpstr>Молозиво коровье  (колострум) – источник иммуноглобулинов и лактоферрина </vt:lpstr>
      <vt:lpstr>Молозиво коровье  (колострум) – источник иммуноглобулинов и лактоферрина</vt:lpstr>
      <vt:lpstr>Лактоферрин</vt:lpstr>
      <vt:lpstr>Антивирусная активность лактоферрина. Механизмы.</vt:lpstr>
      <vt:lpstr>Антибактериальная активность лактоферрина. Механизмы.</vt:lpstr>
      <vt:lpstr>Противогрибковая активность лактоферрина</vt:lpstr>
      <vt:lpstr>Лизаты бифидо- и пропионовокислых  бактерий  - гидролизаты клеточной стенки бифидобактерий и пропионовокислых бактерий</vt:lpstr>
      <vt:lpstr>БАД «АСТАМЕГИН» (ASTAMEGIN) </vt:lpstr>
      <vt:lpstr>Клеточная мембрана. Строение. Функции.</vt:lpstr>
      <vt:lpstr>Клеточная мембрана. Функции. </vt:lpstr>
      <vt:lpstr> РЕЦЕПТУРА БАД«АстаМегин (AstaMegin)» Форма выпуска: капсула мягкая желатиновая массой 1620 мг</vt:lpstr>
      <vt:lpstr>Рыбий жир LYSI высокой концентрации – источник эссенциальных эйкозапентаеновой (ЭПК) и докозагексаеновой (ДГК) Омега-3 жирных кислот</vt:lpstr>
      <vt:lpstr>Роль Омега-3 (эйкозапентаеновой и докозагексаеновой) кислот в организме</vt:lpstr>
      <vt:lpstr>Синтез эйкозаноидов из ПНЖК</vt:lpstr>
      <vt:lpstr>Способность различных жирных кислот образовывать различные классы эйкозаноидов</vt:lpstr>
      <vt:lpstr>Функции и действие омега-3 кислот Строительный материал для клеток</vt:lpstr>
      <vt:lpstr>Функции и действие омега-3 кислот Противовоспалительное действие</vt:lpstr>
      <vt:lpstr>Астаксантин - король  семейства каротиноидов</vt:lpstr>
      <vt:lpstr>Презентация PowerPoint</vt:lpstr>
      <vt:lpstr>Презентация PowerPoint</vt:lpstr>
      <vt:lpstr>Противовоспалительный механизм действия астаксантина и митохондриальная защита</vt:lpstr>
      <vt:lpstr>Презентация PowerPoint</vt:lpstr>
      <vt:lpstr>Мембранный барьер</vt:lpstr>
      <vt:lpstr>Презентация PowerPoint</vt:lpstr>
      <vt:lpstr>Презентация PowerPoint</vt:lpstr>
      <vt:lpstr>Преимущества астаксантина</vt:lpstr>
      <vt:lpstr>ПОЛИПРЕНОЛЫ из пихты сибирской</vt:lpstr>
      <vt:lpstr>Гликозилирование – важная часть системы контроля качества созревания белков в эндо-плазматическом ретикулуме</vt:lpstr>
      <vt:lpstr>Долихолфосфатный цикл</vt:lpstr>
      <vt:lpstr>ДОЛИХОЛ И ФОСФАТЫ ДОЛИХОЛА</vt:lpstr>
      <vt:lpstr>БАД «АстаМегин (AstaMegin)» . Особенности.</vt:lpstr>
      <vt:lpstr>БАД «АстаМегин (AstaMegin)» . Особенности.</vt:lpstr>
      <vt:lpstr>БАД «АстаМегин (AstaMegin)» . Применение</vt:lpstr>
      <vt:lpstr>БАД «ПОЛИ-ЦЕТРАЗИН (POLY-CETRAZIN)»</vt:lpstr>
      <vt:lpstr>Отличительные особенности БАД «Поли-Цетразин (Poly-Cetrazin) от БАД «Цетразин»</vt:lpstr>
      <vt:lpstr>БАД «Поли-Цетразин (Poly-Cetrazin)»</vt:lpstr>
      <vt:lpstr>Антимикробная активность «Поли-Цетразина»</vt:lpstr>
      <vt:lpstr>Влияние «Поли-Цетразина» на нормофлору (лактобактерии, бифидобактерии)</vt:lpstr>
      <vt:lpstr>Крем для груди «Младокомфорт»</vt:lpstr>
      <vt:lpstr>Крем для груди «Младокомфорт»</vt:lpstr>
      <vt:lpstr>Крем для груди «Младокомфорт». Состав.</vt:lpstr>
      <vt:lpstr>Крем для груди «Младокомфорт»</vt:lpstr>
      <vt:lpstr>«Гедистен» (Gedisten)  Крем для наружного применения </vt:lpstr>
      <vt:lpstr>Крем «Гедистен (Gedisten)».  Особенности. </vt:lpstr>
      <vt:lpstr>Исследование анальгетической активности препаратов на основе экстракта корней копеечника чайного (Hedysarum theinum Krasnob.)</vt:lpstr>
      <vt:lpstr>Эксперимент №1. Тест горячей пластины (hot plate)</vt:lpstr>
      <vt:lpstr>Результаты теста горячей пластины</vt:lpstr>
      <vt:lpstr>Результаты теста горячей пластины</vt:lpstr>
      <vt:lpstr>Результаты теста горячей пластины</vt:lpstr>
      <vt:lpstr>Эксперимент №2. Тест механического раздражения основания хвоста по Гаффнеру (Haffner’s tail clip test)</vt:lpstr>
      <vt:lpstr>Результаты теста механического раздражения основания хвоста по Гаффнеру</vt:lpstr>
      <vt:lpstr>Результаты теста механического раздражения основания хвоста по Гаффнеру</vt:lpstr>
      <vt:lpstr>ВЫВОДЫ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КОРОНАВИРУС</dc:title>
  <dc:creator>Наталия Пехтерева</dc:creator>
  <cp:lastModifiedBy>Вера Кучинская</cp:lastModifiedBy>
  <cp:revision>182</cp:revision>
  <dcterms:created xsi:type="dcterms:W3CDTF">2020-03-27T06:41:55Z</dcterms:created>
  <dcterms:modified xsi:type="dcterms:W3CDTF">2020-04-07T05:18:44Z</dcterms:modified>
</cp:coreProperties>
</file>