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61" r:id="rId11"/>
    <p:sldId id="262" r:id="rId12"/>
    <p:sldId id="263" r:id="rId13"/>
    <p:sldId id="264" r:id="rId14"/>
    <p:sldId id="265" r:id="rId15"/>
    <p:sldId id="266" r:id="rId16"/>
    <p:sldId id="275" r:id="rId17"/>
    <p:sldId id="267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24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9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B29-D855-4D17-9A23-E44DFE8ED943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8058-5FE2-440F-8C75-77E4B1246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B29-D855-4D17-9A23-E44DFE8ED943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8058-5FE2-440F-8C75-77E4B1246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B29-D855-4D17-9A23-E44DFE8ED943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8058-5FE2-440F-8C75-77E4B1246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B29-D855-4D17-9A23-E44DFE8ED943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8058-5FE2-440F-8C75-77E4B1246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B29-D855-4D17-9A23-E44DFE8ED943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8058-5FE2-440F-8C75-77E4B1246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B29-D855-4D17-9A23-E44DFE8ED943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8058-5FE2-440F-8C75-77E4B1246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B29-D855-4D17-9A23-E44DFE8ED943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8058-5FE2-440F-8C75-77E4B1246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B29-D855-4D17-9A23-E44DFE8ED943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8058-5FE2-440F-8C75-77E4B1246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B29-D855-4D17-9A23-E44DFE8ED943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8058-5FE2-440F-8C75-77E4B1246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B29-D855-4D17-9A23-E44DFE8ED943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8058-5FE2-440F-8C75-77E4B1246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B29-D855-4D17-9A23-E44DFE8ED943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8058-5FE2-440F-8C75-77E4B1246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CFB29-D855-4D17-9A23-E44DFE8ED943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18058-5FE2-440F-8C75-77E4B1246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aljutemu.ru/moi-proekt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000240"/>
            <a:ext cx="9144000" cy="128588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Minion Pro Cond" pitchFamily="18" charset="0"/>
              </a:rPr>
              <a:t>Школа Президентов 2.0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Minion Pro C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714488"/>
            <a:ext cx="6400800" cy="1872778"/>
          </a:xfrm>
        </p:spPr>
        <p:txBody>
          <a:bodyPr>
            <a:normAutofit fontScale="40000" lnSpcReduction="20000"/>
          </a:bodyPr>
          <a:lstStyle/>
          <a:p>
            <a:endParaRPr lang="ru-RU" sz="6000" b="1" dirty="0" smtClean="0">
              <a:solidFill>
                <a:schemeClr val="tx1"/>
              </a:solidFill>
              <a:latin typeface="Tahoma"/>
              <a:ea typeface="Calibri"/>
              <a:cs typeface="Times New Roman"/>
            </a:endParaRPr>
          </a:p>
          <a:p>
            <a:r>
              <a:rPr lang="ru-RU" sz="6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ea typeface="Calibri"/>
                <a:cs typeface="Times New Roman"/>
              </a:rPr>
              <a:t>ИСПОЛЬЗОВАНИЕ </a:t>
            </a:r>
          </a:p>
          <a:p>
            <a:r>
              <a:rPr lang="ru-RU" sz="6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ea typeface="Calibri"/>
                <a:cs typeface="Times New Roman"/>
              </a:rPr>
              <a:t>ИНТЕРНЕТ – РЕСУРСОВ </a:t>
            </a:r>
          </a:p>
          <a:p>
            <a:r>
              <a:rPr lang="ru-RU" sz="6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ea typeface="Calibri"/>
                <a:cs typeface="Times New Roman"/>
              </a:rPr>
              <a:t> ДЛЯ РАЗВИТИЯ ПАРТНЕРСКОЙ СЕТИ</a:t>
            </a:r>
          </a:p>
          <a:p>
            <a:endParaRPr lang="ru-RU" sz="6000" b="1" dirty="0" smtClean="0">
              <a:solidFill>
                <a:schemeClr val="tx1"/>
              </a:solidFill>
              <a:latin typeface="Tahoma"/>
              <a:ea typeface="Calibri"/>
              <a:cs typeface="Times New Roman"/>
            </a:endParaRPr>
          </a:p>
          <a:p>
            <a:endParaRPr lang="ru-RU" sz="8000" b="1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r"/>
            <a:endParaRPr lang="ru-RU" dirty="0" smtClean="0">
              <a:solidFill>
                <a:srgbClr val="333333"/>
              </a:solidFill>
              <a:latin typeface="Georgia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4429132"/>
            <a:ext cx="28575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Minion Pro Cond" pitchFamily="18" charset="0"/>
                <a:ea typeface="MS Mincho" pitchFamily="49" charset="-128"/>
              </a:rPr>
              <a:t>Если 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Minion Pro Cond" pitchFamily="18" charset="0"/>
                <a:ea typeface="MS Mincho" pitchFamily="49" charset="-128"/>
                <a:hlinkClick r:id="rId3"/>
              </a:rPr>
              <a:t>тебя нет в Интернете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Minion Pro Cond" pitchFamily="18" charset="0"/>
                <a:ea typeface="MS Mincho" pitchFamily="49" charset="-128"/>
              </a:rPr>
              <a:t>, то ты не существуешь.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Minion Pro Cond" pitchFamily="18" charset="0"/>
                <a:ea typeface="MS Mincho" pitchFamily="49" charset="-128"/>
              </a:rPr>
            </a:b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Minion Pro Cond" pitchFamily="18" charset="0"/>
              <a:ea typeface="MS Mincho" pitchFamily="49" charset="-128"/>
            </a:endParaRPr>
          </a:p>
          <a:p>
            <a:pPr algn="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Minion Pro Cond" pitchFamily="18" charset="0"/>
                <a:ea typeface="MS Mincho" pitchFamily="49" charset="-128"/>
              </a:rPr>
              <a:t>Билл Гейтс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Minion Pro Cond" pitchFamily="18" charset="0"/>
              <a:ea typeface="MS Mincho" pitchFamily="49" charset="-128"/>
              <a:cs typeface="Times New Roman"/>
            </a:endParaRPr>
          </a:p>
        </p:txBody>
      </p:sp>
      <p:pic>
        <p:nvPicPr>
          <p:cNvPr id="1028" name="Picture 4" descr="C:\Documents and Settings\Admin\Рабочий стол\mao-mouse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8214" y="5357826"/>
            <a:ext cx="357190" cy="452723"/>
          </a:xfrm>
          <a:prstGeom prst="rect">
            <a:avLst/>
          </a:prstGeom>
          <a:noFill/>
        </p:spPr>
      </p:pic>
      <p:pic>
        <p:nvPicPr>
          <p:cNvPr id="8" name="Picture 2" descr="C:\Documents and Settings\Admin\Рабочий стол\шар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221088"/>
            <a:ext cx="1734922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9144001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эффективное использование вебинаров. плюсы проведения</a:t>
            </a:r>
            <a:endParaRPr lang="ru-RU" sz="2800" dirty="0"/>
          </a:p>
        </p:txBody>
      </p:sp>
      <p:pic>
        <p:nvPicPr>
          <p:cNvPr id="8194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643182"/>
            <a:ext cx="244475" cy="244475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437112"/>
            <a:ext cx="244475" cy="244475"/>
          </a:xfrm>
          <a:prstGeom prst="rect">
            <a:avLst/>
          </a:prstGeom>
          <a:noFill/>
        </p:spPr>
      </p:pic>
      <p:pic>
        <p:nvPicPr>
          <p:cNvPr id="10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869160"/>
            <a:ext cx="244475" cy="24447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888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900" dirty="0" smtClean="0">
                <a:latin typeface="Tahoma"/>
                <a:ea typeface="Calibri"/>
              </a:rPr>
              <a:t>   </a:t>
            </a:r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Расширение потенциальной аудитории за счет:</a:t>
            </a:r>
          </a:p>
          <a:p>
            <a:pPr>
              <a:buNone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	людей, избегающих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публичных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выступлений</a:t>
            </a:r>
            <a:endParaRPr lang="ru-RU" sz="2500" dirty="0">
              <a:solidFill>
                <a:schemeClr val="tx2">
                  <a:lumMod val="75000"/>
                </a:schemeClr>
              </a:solidFill>
              <a:latin typeface="Minion Pro Cond" pitchFamily="18" charset="0"/>
            </a:endParaRPr>
          </a:p>
          <a:p>
            <a:pPr>
              <a:buNone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	постоянных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пользователи </a:t>
            </a:r>
            <a:r>
              <a:rPr lang="ru-RU" sz="2500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инета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(программисты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, </a:t>
            </a:r>
            <a:r>
              <a:rPr lang="ru-RU" sz="2500" dirty="0" err="1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геймеры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, </a:t>
            </a:r>
            <a:r>
              <a:rPr lang="ru-RU" sz="2500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форумщики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)</a:t>
            </a:r>
            <a:endParaRPr lang="ru-RU" sz="2500" dirty="0">
              <a:solidFill>
                <a:schemeClr val="tx2">
                  <a:lumMod val="75000"/>
                </a:schemeClr>
              </a:solidFill>
              <a:latin typeface="Minion Pro Cond" pitchFamily="18" charset="0"/>
            </a:endParaRPr>
          </a:p>
          <a:p>
            <a:pPr>
              <a:buNone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	молодежи</a:t>
            </a:r>
          </a:p>
          <a:p>
            <a:pPr>
              <a:buNone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	молодых мамочек</a:t>
            </a:r>
          </a:p>
          <a:p>
            <a:pPr>
              <a:buNone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	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«</a:t>
            </a:r>
            <a:r>
              <a:rPr lang="ru-RU" sz="2100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гламурных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» домохозяек</a:t>
            </a:r>
          </a:p>
          <a:p>
            <a:endParaRPr lang="ru-RU" dirty="0"/>
          </a:p>
        </p:txBody>
      </p:sp>
      <p:pic>
        <p:nvPicPr>
          <p:cNvPr id="12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068960"/>
            <a:ext cx="244475" cy="244475"/>
          </a:xfrm>
          <a:prstGeom prst="rect">
            <a:avLst/>
          </a:prstGeom>
          <a:noFill/>
        </p:spPr>
      </p:pic>
      <p:pic>
        <p:nvPicPr>
          <p:cNvPr id="13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933056"/>
            <a:ext cx="244475" cy="24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1026" name="Picture 2" descr="i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714488"/>
            <a:ext cx="9175815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Внешний вид экрана на </a:t>
            </a:r>
            <a:r>
              <a:rPr lang="ru-RU" sz="2800" b="1" cap="small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вебинаре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         Обязательные этапы сценария: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Вступление. Обзор. 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Информационная часть. Раскрытие темы.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Эмоциональная часть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Опрос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Подведение итогов </a:t>
            </a:r>
            <a:endParaRPr lang="ru-RU" sz="2500" dirty="0">
              <a:solidFill>
                <a:schemeClr val="tx2">
                  <a:lumMod val="75000"/>
                </a:schemeClr>
              </a:solidFill>
              <a:latin typeface="Minion Pro Cond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эффективный вебинар?</a:t>
            </a:r>
            <a:endParaRPr lang="ru-RU" sz="2800" dirty="0"/>
          </a:p>
        </p:txBody>
      </p:sp>
      <p:pic>
        <p:nvPicPr>
          <p:cNvPr id="9218" name="Picture 2" descr="C:\Documents and Settings\Admin\Рабочий стол\inform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857364"/>
            <a:ext cx="896961" cy="896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Autofit/>
          </a:bodyPr>
          <a:lstStyle/>
          <a:p>
            <a:pPr marL="457200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Подготовить материалы - слайды, которые будут работать и во время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вебинара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и после него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Minion Pro Cond" pitchFamily="18" charset="0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Определить сколько времени нужно на подготовку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Подготовка выступающих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Тайм-проверка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Оповещение участников: рассылка по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e-mail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,  приглашение в офис при отсутствии интернета у желающих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Предварительная проверка связи, звука, изображения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Запись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вебинара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Minion Pro Cond" pitchFamily="18" charset="0"/>
            </a:endParaRPr>
          </a:p>
          <a:p>
            <a:pPr marL="457200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Рассылка записи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Minion Pro Cond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подготовки к </a:t>
            </a:r>
            <a:r>
              <a:rPr lang="ru-RU" sz="2800" b="1" cap="small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вебинару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Стандартные ошибки: </a:t>
            </a:r>
            <a:endParaRPr lang="ru-RU" dirty="0"/>
          </a:p>
        </p:txBody>
      </p:sp>
      <p:pic>
        <p:nvPicPr>
          <p:cNvPr id="4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не стать голосом, который озвучивает слайды</a:t>
            </a:r>
            <a:endParaRPr lang="ru-RU" sz="2800" dirty="0"/>
          </a:p>
        </p:txBody>
      </p:sp>
      <p:pic>
        <p:nvPicPr>
          <p:cNvPr id="10242" name="Picture 2" descr="C:\Documents and Settings\Admin\Рабочий стол\вопро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714752"/>
            <a:ext cx="285752" cy="285752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вопро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214818"/>
            <a:ext cx="285752" cy="285752"/>
          </a:xfrm>
          <a:prstGeom prst="rect">
            <a:avLst/>
          </a:prstGeom>
          <a:noFill/>
        </p:spPr>
      </p:pic>
      <p:pic>
        <p:nvPicPr>
          <p:cNvPr id="8" name="Picture 2" descr="C:\Documents and Settings\Admin\Рабочий стол\вопро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786322"/>
            <a:ext cx="285752" cy="28575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2285992"/>
            <a:ext cx="2500298" cy="428628"/>
          </a:xfrm>
          <a:prstGeom prst="rect">
            <a:avLst/>
          </a:prstGeom>
          <a:gradFill flip="none" rotWithShape="1">
            <a:gsLst>
              <a:gs pos="0">
                <a:srgbClr val="1F3249">
                  <a:alpha val="64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214554"/>
            <a:ext cx="8429684" cy="4286280"/>
          </a:xfrm>
        </p:spPr>
        <p:txBody>
          <a:bodyPr>
            <a:normAutofit/>
          </a:bodyPr>
          <a:lstStyle/>
          <a:p>
            <a:pPr marL="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Необходимо:  Постоянно задавать вопросы – закрытые или открытые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(по ситуации, задавать вариативность ответов: много, несколько, не помню…):</a:t>
            </a:r>
          </a:p>
          <a:p>
            <a:pPr marL="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        Кто это знает? поставьте +</a:t>
            </a:r>
          </a:p>
          <a:p>
            <a:pPr marL="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        Кому это интересно? поставьте +</a:t>
            </a:r>
          </a:p>
          <a:p>
            <a:pPr marL="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        Кто уже испытал? поставьте +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стандартные ошибки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357430"/>
            <a:ext cx="1714480" cy="214314"/>
          </a:xfrm>
          <a:prstGeom prst="rect">
            <a:avLst/>
          </a:prstGeom>
          <a:gradFill flip="none" rotWithShape="1">
            <a:gsLst>
              <a:gs pos="0">
                <a:srgbClr val="1F3249">
                  <a:alpha val="64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3857628"/>
            <a:ext cx="1714480" cy="214314"/>
          </a:xfrm>
          <a:prstGeom prst="rect">
            <a:avLst/>
          </a:prstGeom>
          <a:gradFill flip="none" rotWithShape="1">
            <a:gsLst>
              <a:gs pos="0">
                <a:srgbClr val="1F3249">
                  <a:alpha val="64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5143512"/>
            <a:ext cx="1714480" cy="214314"/>
          </a:xfrm>
          <a:prstGeom prst="rect">
            <a:avLst/>
          </a:prstGeom>
          <a:gradFill flip="none" rotWithShape="1">
            <a:gsLst>
              <a:gs pos="0">
                <a:srgbClr val="1F3249">
                  <a:alpha val="64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358246" cy="4525963"/>
          </a:xfrm>
        </p:spPr>
        <p:txBody>
          <a:bodyPr>
            <a:normAutofit fontScale="32500" lnSpcReduction="20000"/>
          </a:bodyPr>
          <a:lstStyle/>
          <a:p>
            <a:pPr marL="0" algn="just">
              <a:buNone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Забыть о присутствующих</a:t>
            </a:r>
          </a:p>
          <a:p>
            <a:pPr marL="0" algn="just">
              <a:buNone/>
            </a:pP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Необходимо:  Постоянно перечислять и называть тех, кто пишет ответы или подводить итог – сколько участников поставило + или - (например, Сегодня у нас в гостях 30 участников. У нас сегодня Москва, Волгоград, Владивосток. О, присоединилась Германия, Украина… Всем спасибо, кто смог сегодня выделить время и стать участником нашего </a:t>
            </a:r>
            <a:r>
              <a:rPr lang="ru-RU" sz="5500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вебинара</a:t>
            </a: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...)</a:t>
            </a:r>
          </a:p>
          <a:p>
            <a:pPr marL="0" algn="just">
              <a:buNone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Чтение текста вместо открытого разговора</a:t>
            </a:r>
          </a:p>
          <a:p>
            <a:pPr marL="0" algn="just">
              <a:buNone/>
            </a:pP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Необходимо: Обязательно интонационное выделение текста. Обязательно эмоциональное подчеркивание  особо важных мест (например:  Я особенно это хочу отметить! Запомните! Внимание! А теперь …! )</a:t>
            </a:r>
          </a:p>
          <a:p>
            <a:pPr marL="0" algn="just">
              <a:buNone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Забыть о том, что слушатель не видит, не знает, не помнит весь сценарий </a:t>
            </a:r>
            <a:r>
              <a:rPr lang="ru-RU" sz="6800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вебинара</a:t>
            </a: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и ему может наскучить тема</a:t>
            </a:r>
          </a:p>
          <a:p>
            <a:pPr marL="0" algn="just">
              <a:buNone/>
            </a:pP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Необходимо: Постоянное напоминание того, что дальше будет интересного..(  через несколько минут мы обсудим это…,  во второй части вас ждет….,  обязательно дождитесь ответа на ваш вопрос, чуть позднее.. не переключайтесь! - так говорят на ТВ..)</a:t>
            </a:r>
          </a:p>
          <a:p>
            <a:pPr marL="0" algn="just">
              <a:buNone/>
            </a:pPr>
            <a:r>
              <a:rPr lang="ru-RU" sz="5500" dirty="0">
                <a:latin typeface="Minion Pro Cond" pitchFamily="18" charset="0"/>
              </a:rPr>
              <a:t>	</a:t>
            </a:r>
            <a:endParaRPr lang="ru-RU" sz="5500" dirty="0" smtClean="0">
              <a:latin typeface="Minion Pro Cond" pitchFamily="18" charset="0"/>
            </a:endParaRPr>
          </a:p>
          <a:p>
            <a:pPr marL="0" algn="just"/>
            <a:endParaRPr lang="ru-RU" sz="5500" dirty="0">
              <a:latin typeface="Minion Pro Cond" pitchFamily="18" charset="0"/>
            </a:endParaRPr>
          </a:p>
        </p:txBody>
      </p:sp>
      <p:pic>
        <p:nvPicPr>
          <p:cNvPr id="11266" name="Picture 2" descr="C:\Documents and Settings\Admin\Рабочий стол\inform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44415" y="1928803"/>
            <a:ext cx="357190" cy="357190"/>
          </a:xfrm>
          <a:prstGeom prst="rect">
            <a:avLst/>
          </a:prstGeom>
          <a:noFill/>
        </p:spPr>
      </p:pic>
      <p:pic>
        <p:nvPicPr>
          <p:cNvPr id="11" name="Picture 2" descr="C:\Documents and Settings\Admin\Рабочий стол\inform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57158" y="3429000"/>
            <a:ext cx="357190" cy="357190"/>
          </a:xfrm>
          <a:prstGeom prst="rect">
            <a:avLst/>
          </a:prstGeom>
          <a:noFill/>
        </p:spPr>
      </p:pic>
      <p:pic>
        <p:nvPicPr>
          <p:cNvPr id="12" name="Picture 2" descr="C:\Documents and Settings\Admin\Рабочий стол\inform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57158" y="4500570"/>
            <a:ext cx="357190" cy="357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40108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b="1" dirty="0" smtClean="0"/>
              <a:t>         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Именно повышение уровня информированности, работа с холодными контактами, оживление продаж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- главная цель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проведения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вебинара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.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     Один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из больших плюсов формата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онлайн-встречи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–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специалист Компании или Лидер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сразу может отработать возражения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Партнеров, клиентов.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Их что-то смущает, что-то мешает сделать заказ? Отвечаете, аргументируете, рассказываете об основных выгодах вашего предложения, гарантиях,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бонусах. 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     При необходимости,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объясняете, как сделать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заказ. Чтобы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подтолкнуть слушателей к покупке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, используйте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бонусы, скидки и ограничения по времени.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надо оживить продажи? – проведи вебинар!</a:t>
            </a:r>
            <a:endParaRPr lang="ru-RU" sz="2800" dirty="0"/>
          </a:p>
        </p:txBody>
      </p:sp>
      <p:pic>
        <p:nvPicPr>
          <p:cNvPr id="12290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071678"/>
            <a:ext cx="315913" cy="315913"/>
          </a:xfrm>
          <a:prstGeom prst="rect">
            <a:avLst/>
          </a:prstGeom>
          <a:noFill/>
        </p:spPr>
      </p:pic>
      <p:pic>
        <p:nvPicPr>
          <p:cNvPr id="8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143248"/>
            <a:ext cx="315913" cy="315913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857760"/>
            <a:ext cx="315913" cy="315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17642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893270"/>
                <a:gridCol w="2880320"/>
                <a:gridCol w="2016224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Тема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Докладчик от Компании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Докладчик от структуры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19 февраля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17ч по м.в.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Олеопрены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новый уровень клеточной терапии.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Вековцев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А.А.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марта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17ч по м.в.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H&amp;B - готовимся к лету. 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продаж H&amp;B (опыт регионов). 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научный консультант.</a:t>
                      </a:r>
                      <a:endParaRPr lang="ru-RU" sz="1100" dirty="0" smtClean="0"/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марта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17ч по м.в.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чего начать дачный сезон? </a:t>
                      </a:r>
                      <a:endParaRPr lang="ru-RU" sz="1100" dirty="0" smtClean="0"/>
                    </a:p>
                    <a:p>
                      <a:pPr lvl="0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подготовки к физическим нагрузкам после зимы. </a:t>
                      </a: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Линия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Натурасепт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рекомендации косметолога. 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научный консультант.</a:t>
                      </a:r>
                      <a:endParaRPr lang="ru-RU" sz="1100" dirty="0" smtClean="0"/>
                    </a:p>
                    <a:p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Солятова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42860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Расписание вебинаров Компании Артлайф.</a:t>
            </a:r>
          </a:p>
          <a:p>
            <a:pPr algn="ctr"/>
            <a:r>
              <a:rPr lang="ru-RU" sz="28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План-график выступлений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Интересных вебинаров!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Активных слушателей!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Удачных продаж!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314" name="Picture 2" descr="C:\Documents and Settings\Admin\Рабочий стол\шар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286256"/>
            <a:ext cx="1734922" cy="242889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500042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 вам: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785794"/>
            <a:ext cx="9144000" cy="128588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ru-RU" sz="3800" b="1" cap="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Тренд сезона - вебинар</a:t>
            </a:r>
            <a:endParaRPr lang="ru-RU" sz="3800" cap="all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http://nulls.su/uploads/posts/2012-03/1331581150_webin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132856"/>
            <a:ext cx="3368973" cy="28083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060848"/>
            <a:ext cx="4724028" cy="3797044"/>
          </a:xfr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  <a:buClr>
                <a:schemeClr val="bg1"/>
              </a:buClr>
            </a:pPr>
            <a:r>
              <a:rPr lang="ru-RU" sz="29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Вебинар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- это «виртуальный» семинар, организованный посредством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Интернет-технологий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.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Вебинару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присущ главный признак семинара — интерактивность. Иначе говоря, вы делаете доклад, слушатели задают вопросы, а вы отвечаете на них.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</p:txBody>
      </p:sp>
      <p:pic>
        <p:nvPicPr>
          <p:cNvPr id="2050" name="Picture 2" descr="C:\Documents and Settings\Admin\Рабочий стол\informati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2786058"/>
            <a:ext cx="658813" cy="658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</a:pPr>
            <a:r>
              <a:rPr lang="ru-RU" sz="3800" b="1" cap="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Почему </a:t>
            </a:r>
            <a:r>
              <a:rPr lang="ru-RU" sz="3800" b="1" cap="all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вебинары</a:t>
            </a:r>
            <a:r>
              <a:rPr lang="ru-RU" sz="3800" b="1" cap="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?</a:t>
            </a:r>
            <a:endParaRPr lang="ru-RU" sz="3800" cap="all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515352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Вебинар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- инновационный маркетинговый инструмент, который  позволяет покупателю исследовать продукт или услугу, а Партнеру - исследовать потребности и интересы своих потребителей посредством снижения затрат на маркетинг, т.к. технология </a:t>
            </a:r>
            <a:r>
              <a:rPr lang="ru-RU" sz="2600" dirty="0" err="1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вебинар-маркетинга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намного экономичнее традиционных средств маркетинга, рекламы, опросов, семинаров и конференций.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         </a:t>
            </a: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Скайп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и т.д. – ограниченные возможности для подключения и живого общения нескольких человек. Видеоконференции – дорого.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8" name="Picture 2" descr="C:\Documents and Settings\Admin\Рабочий стол\inform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71472" y="2071678"/>
            <a:ext cx="500065" cy="500065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\inform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71472" y="4929198"/>
            <a:ext cx="500065" cy="500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86808" cy="4643469"/>
          </a:xfrm>
        </p:spPr>
        <p:txBody>
          <a:bodyPr>
            <a:no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Тема доклада обсуждается не тет-а-тет, а с целой группой, ваше выступление способно вызвать целый ряд вопросов и мнений, что дает более репрезентативную обратную связь с вашей аудиторией.</a:t>
            </a:r>
            <a:endParaRPr lang="ru-RU" sz="25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lvl="0">
              <a:spcBef>
                <a:spcPts val="300"/>
              </a:spcBef>
              <a:spcAft>
                <a:spcPts val="300"/>
              </a:spcAft>
              <a:buFont typeface="Symbol"/>
              <a:buChar char=""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Экономия средств на обучение</a:t>
            </a:r>
            <a:endParaRPr lang="ru-RU" sz="25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lvl="0">
              <a:spcBef>
                <a:spcPts val="300"/>
              </a:spcBef>
              <a:spcAft>
                <a:spcPts val="300"/>
              </a:spcAft>
              <a:buFont typeface="Symbol"/>
              <a:buChar char=""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Экономия времени</a:t>
            </a:r>
            <a:endParaRPr lang="ru-RU" sz="25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lvl="0">
              <a:spcBef>
                <a:spcPts val="300"/>
              </a:spcBef>
              <a:spcAft>
                <a:spcPts val="300"/>
              </a:spcAft>
              <a:buFont typeface="Symbol"/>
              <a:buChar char=""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Отсутствие границ и расстояний</a:t>
            </a:r>
            <a:endParaRPr lang="ru-RU" sz="25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lvl="0">
              <a:spcBef>
                <a:spcPts val="300"/>
              </a:spcBef>
              <a:spcAft>
                <a:spcPts val="300"/>
              </a:spcAft>
              <a:buFont typeface="Symbol"/>
              <a:buChar char=""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Возможность интерактивного участия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Психология восприятия в прямом эфире.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Преимущества живого общения</a:t>
            </a:r>
          </a:p>
          <a:p>
            <a:pPr lvl="0">
              <a:spcBef>
                <a:spcPts val="500"/>
              </a:spcBef>
              <a:spcAft>
                <a:spcPts val="1000"/>
              </a:spcAft>
              <a:buFont typeface="Symbol"/>
              <a:buChar char=""/>
            </a:pPr>
            <a:endParaRPr lang="ru-RU" sz="26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0715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</a:pPr>
            <a:r>
              <a:rPr lang="ru-RU" sz="3800" b="1" cap="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плюсы</a:t>
            </a:r>
            <a:endParaRPr lang="ru-RU" sz="3800" cap="all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pic>
        <p:nvPicPr>
          <p:cNvPr id="3074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3116"/>
            <a:ext cx="244475" cy="244475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714752"/>
            <a:ext cx="244475" cy="244475"/>
          </a:xfrm>
          <a:prstGeom prst="rect">
            <a:avLst/>
          </a:prstGeom>
          <a:noFill/>
        </p:spPr>
      </p:pic>
      <p:pic>
        <p:nvPicPr>
          <p:cNvPr id="10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14818"/>
            <a:ext cx="244475" cy="244475"/>
          </a:xfrm>
          <a:prstGeom prst="rect">
            <a:avLst/>
          </a:prstGeom>
          <a:noFill/>
        </p:spPr>
      </p:pic>
      <p:pic>
        <p:nvPicPr>
          <p:cNvPr id="11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643446"/>
            <a:ext cx="244475" cy="244475"/>
          </a:xfrm>
          <a:prstGeom prst="rect">
            <a:avLst/>
          </a:prstGeom>
          <a:noFill/>
        </p:spPr>
      </p:pic>
      <p:pic>
        <p:nvPicPr>
          <p:cNvPr id="12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072074"/>
            <a:ext cx="244475" cy="244475"/>
          </a:xfrm>
          <a:prstGeom prst="rect">
            <a:avLst/>
          </a:prstGeom>
          <a:noFill/>
        </p:spPr>
      </p:pic>
      <p:pic>
        <p:nvPicPr>
          <p:cNvPr id="15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500702"/>
            <a:ext cx="244475" cy="24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715436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2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эффективное </a:t>
            </a:r>
            <a:r>
              <a:rPr lang="ru-RU" sz="4200" b="1" cap="small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вебинаров</a:t>
            </a:r>
            <a:r>
              <a:rPr lang="ru-RU" sz="4200" cap="all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200" cap="all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200" cap="all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928802"/>
            <a:ext cx="1857356" cy="214314"/>
          </a:xfrm>
          <a:prstGeom prst="rect">
            <a:avLst/>
          </a:prstGeom>
          <a:gradFill flip="none" rotWithShape="1">
            <a:gsLst>
              <a:gs pos="0">
                <a:srgbClr val="1F3249">
                  <a:alpha val="64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3429000"/>
            <a:ext cx="1857356" cy="214314"/>
          </a:xfrm>
          <a:prstGeom prst="rect">
            <a:avLst/>
          </a:prstGeom>
          <a:gradFill flip="none" rotWithShape="1">
            <a:gsLst>
              <a:gs pos="0">
                <a:srgbClr val="1F3249">
                  <a:alpha val="64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5214950"/>
            <a:ext cx="1857356" cy="214314"/>
          </a:xfrm>
          <a:prstGeom prst="rect">
            <a:avLst/>
          </a:prstGeom>
          <a:gradFill flip="none" rotWithShape="1">
            <a:gsLst>
              <a:gs pos="0">
                <a:srgbClr val="1F3249">
                  <a:alpha val="64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15286" cy="4525963"/>
          </a:xfrm>
        </p:spPr>
        <p:txBody>
          <a:bodyPr>
            <a:normAutofit fontScale="25000" lnSpcReduction="20000"/>
          </a:bodyPr>
          <a:lstStyle/>
          <a:p>
            <a:pPr marL="628650" indent="-51435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b="1" cap="sm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Cond" pitchFamily="18" charset="0"/>
                <a:ea typeface="Calibri"/>
                <a:cs typeface="Times New Roman"/>
              </a:rPr>
              <a:t>1 Уровень</a:t>
            </a:r>
            <a:r>
              <a:rPr lang="ru-RU" sz="6800" b="1" cap="sm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Cond" pitchFamily="18" charset="0"/>
                <a:ea typeface="Calibri"/>
                <a:cs typeface="Times New Roman"/>
              </a:rPr>
              <a:t>.    </a:t>
            </a:r>
            <a:r>
              <a:rPr lang="ru-RU" sz="6800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Вэбинары</a:t>
            </a: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от Компании для Лидеров. </a:t>
            </a:r>
          </a:p>
          <a:p>
            <a:pPr marL="628650" indent="-5143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Информированность</a:t>
            </a:r>
          </a:p>
          <a:p>
            <a:pPr marL="628650" indent="-5143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Технологии продаж</a:t>
            </a:r>
          </a:p>
          <a:p>
            <a:pPr marL="628650" indent="-5143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Обучение </a:t>
            </a:r>
          </a:p>
          <a:p>
            <a:pPr marL="628650" indent="-5143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Мотивация </a:t>
            </a:r>
          </a:p>
          <a:p>
            <a:pPr marL="628650" indent="-51435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b="1" cap="sm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Cond" pitchFamily="18" charset="0"/>
                <a:ea typeface="Calibri"/>
                <a:cs typeface="Times New Roman"/>
              </a:rPr>
              <a:t>2  Уровень.    </a:t>
            </a: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Присоединение Лидера. Повышается имидж Лидера :</a:t>
            </a:r>
            <a:endParaRPr lang="ru-RU" sz="68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    Обращение к структуре;</a:t>
            </a:r>
            <a:endParaRPr lang="ru-RU" sz="68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    Контроль за мероприятием;</a:t>
            </a:r>
            <a:endParaRPr lang="ru-RU" sz="68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    Подключение к мероприятию;</a:t>
            </a:r>
            <a:endParaRPr lang="ru-RU" sz="68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    Предоставления специалиста (врача, тренера, другого Лидера)</a:t>
            </a:r>
            <a:endParaRPr lang="ru-RU" sz="68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None/>
            </a:pPr>
            <a:endParaRPr lang="ru-RU" sz="59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b="1" cap="smal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ion Pro Cond" pitchFamily="18" charset="0"/>
                <a:ea typeface="Calibri"/>
                <a:cs typeface="Times New Roman"/>
              </a:rPr>
              <a:t>3  Уровень.    </a:t>
            </a: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Партнеру для работы. Проведение:</a:t>
            </a:r>
            <a:endParaRPr lang="ru-RU" sz="68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    Мастер- класс</a:t>
            </a:r>
            <a:endParaRPr lang="ru-RU" sz="68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    Презентация</a:t>
            </a:r>
            <a:endParaRPr lang="ru-RU" sz="68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    Работа с пользователями соц. сетей </a:t>
            </a:r>
            <a:endParaRPr lang="ru-RU" sz="68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6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    Работа с организацией</a:t>
            </a:r>
            <a:endParaRPr lang="ru-RU" sz="68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ru-RU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7"/>
            <a:ext cx="8229600" cy="3643338"/>
          </a:xfrm>
        </p:spPr>
        <p:txBody>
          <a:bodyPr>
            <a:norm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   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Интернет предприниматели полюбили этот формат, потому что: </a:t>
            </a:r>
            <a:endParaRPr lang="ru-RU" sz="25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пригласить участников на веб-конференцию психологически проще, чем на реальные встречи. Этот пункт особенно актуален для начинающих предпринимателей. </a:t>
            </a: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Технически организовать онлайн-встречу также не трудно – используется сервис почтовых рассылок Smartresponer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Minion Pro Cond" pitchFamily="18" charset="0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эффективное использование вебинаров</a:t>
            </a:r>
            <a:endParaRPr lang="ru-RU" sz="3800" dirty="0"/>
          </a:p>
        </p:txBody>
      </p:sp>
      <p:pic>
        <p:nvPicPr>
          <p:cNvPr id="5122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214686"/>
            <a:ext cx="244475" cy="244475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244475" cy="24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эффективное использование вебинаров. плюсы проведения</a:t>
            </a:r>
            <a:endParaRPr lang="ru-RU" sz="2800" dirty="0"/>
          </a:p>
        </p:txBody>
      </p:sp>
      <p:pic>
        <p:nvPicPr>
          <p:cNvPr id="6146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714620"/>
            <a:ext cx="244475" cy="244475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071810"/>
            <a:ext cx="244475" cy="244475"/>
          </a:xfrm>
          <a:prstGeom prst="rect">
            <a:avLst/>
          </a:prstGeom>
          <a:noFill/>
        </p:spPr>
      </p:pic>
      <p:pic>
        <p:nvPicPr>
          <p:cNvPr id="10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929330"/>
            <a:ext cx="244475" cy="244475"/>
          </a:xfrm>
          <a:prstGeom prst="rect">
            <a:avLst/>
          </a:prstGeom>
          <a:noFill/>
        </p:spPr>
      </p:pic>
      <p:pic>
        <p:nvPicPr>
          <p:cNvPr id="11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714884"/>
            <a:ext cx="244475" cy="244475"/>
          </a:xfrm>
          <a:prstGeom prst="rect">
            <a:avLst/>
          </a:prstGeom>
          <a:noFill/>
        </p:spPr>
      </p:pic>
      <p:pic>
        <p:nvPicPr>
          <p:cNvPr id="12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143512"/>
            <a:ext cx="244475" cy="244475"/>
          </a:xfrm>
          <a:prstGeom prst="rect">
            <a:avLst/>
          </a:prstGeom>
          <a:noFill/>
        </p:spPr>
      </p:pic>
      <p:pic>
        <p:nvPicPr>
          <p:cNvPr id="13" name="Picture 2" descr="C:\Documents and Settings\Admin\Рабочий стол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500702"/>
            <a:ext cx="244475" cy="244475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0" y="2071678"/>
            <a:ext cx="3357554" cy="357190"/>
          </a:xfrm>
          <a:prstGeom prst="rect">
            <a:avLst/>
          </a:prstGeom>
          <a:gradFill flip="none" rotWithShape="1">
            <a:gsLst>
              <a:gs pos="0">
                <a:srgbClr val="1F3249">
                  <a:alpha val="64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214818"/>
            <a:ext cx="3357554" cy="357190"/>
          </a:xfrm>
          <a:prstGeom prst="rect">
            <a:avLst/>
          </a:prstGeom>
          <a:gradFill flip="none" rotWithShape="1">
            <a:gsLst>
              <a:gs pos="0">
                <a:srgbClr val="1F3249">
                  <a:alpha val="64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000240"/>
            <a:ext cx="7500990" cy="4311649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None/>
            </a:pP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Обратная связь: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На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таких веб-конференциях участники задают много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вопросов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 Партнер черпает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в этих вопросах идеи для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создания повода мероприятий или продаж  линейки продуктов</a:t>
            </a:r>
          </a:p>
          <a:p>
            <a:pPr algn="just">
              <a:spcAft>
                <a:spcPts val="600"/>
              </a:spcAft>
              <a:buNone/>
            </a:pPr>
            <a:endParaRPr lang="ru-RU" sz="1800" b="1" dirty="0">
              <a:solidFill>
                <a:schemeClr val="tx2">
                  <a:lumMod val="75000"/>
                </a:schemeClr>
              </a:solidFill>
              <a:latin typeface="Minion Pro Cond" pitchFamily="18" charset="0"/>
            </a:endParaRPr>
          </a:p>
          <a:p>
            <a:pPr algn="just">
              <a:spcAft>
                <a:spcPts val="600"/>
              </a:spcAft>
              <a:buNone/>
            </a:pP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Способ собрать: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Minion Pro Cond" pitchFamily="18" charset="0"/>
            </a:endParaRPr>
          </a:p>
          <a:p>
            <a:pPr algn="just">
              <a:spcAft>
                <a:spcPts val="600"/>
              </a:spcAft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 отзывы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по теме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бизнеса,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 тестировать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востребованность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продукта,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 повысить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лояльность аудитории,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подготовить</a:t>
            </a:r>
          </a:p>
          <a:p>
            <a:pPr algn="just">
              <a:spcAft>
                <a:spcPts val="600"/>
              </a:spcAft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 базу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для следующих регулярных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продаж</a:t>
            </a:r>
            <a:endParaRPr lang="ru-RU" sz="2500" b="1" dirty="0">
              <a:solidFill>
                <a:schemeClr val="tx2">
                  <a:lumMod val="75000"/>
                </a:schemeClr>
              </a:solidFill>
              <a:latin typeface="Minion Pro Cond" pitchFamily="18" charset="0"/>
            </a:endParaRPr>
          </a:p>
        </p:txBody>
      </p:sp>
      <p:pic>
        <p:nvPicPr>
          <p:cNvPr id="12290" name="Picture 2" descr="http://www.ric-1c.ru/var/ricenter/storage/images/media/images/clip_image002_0005_medium__1/48974-1-rus-RU/clip_image002_0005_medi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4290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428868"/>
            <a:ext cx="7643866" cy="3643338"/>
          </a:xfrm>
        </p:spPr>
        <p:txBody>
          <a:bodyPr/>
          <a:lstStyle/>
          <a:p>
            <a:pPr algn="just"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              </a:t>
            </a:r>
            <a:r>
              <a:rPr lang="ru-RU" sz="2600" dirty="0" err="1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Вебинар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от Партнеров–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отличная площадка для продажи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товаров.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Почему?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 Собирается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целевая аудитория (теплая или даже горячая). Даже если вебинар бесплатный, осознав ценность информации, которую может дать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выступающий, </a:t>
            </a:r>
            <a:r>
              <a:rPr lang="ru-RU" sz="2600" dirty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часть слушателей станет покупателями в будущем.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эффективное использование вебинаров. плюсы проведения</a:t>
            </a:r>
            <a:endParaRPr lang="ru-RU" sz="2800" dirty="0"/>
          </a:p>
        </p:txBody>
      </p:sp>
      <p:pic>
        <p:nvPicPr>
          <p:cNvPr id="7170" name="Picture 2" descr="C:\Documents and Settings\Admin\Рабочий стол\inform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214554"/>
            <a:ext cx="731805" cy="7318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7643866" cy="3000396"/>
          </a:xfrm>
        </p:spPr>
        <p:txBody>
          <a:bodyPr>
            <a:normAutofit/>
          </a:bodyPr>
          <a:lstStyle/>
          <a:p>
            <a:pPr marL="457200" algn="just">
              <a:lnSpc>
                <a:spcPct val="114000"/>
              </a:lnSpc>
              <a:spcAft>
                <a:spcPts val="1000"/>
              </a:spcAft>
              <a:buNone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  <a:ea typeface="Calibri"/>
                <a:cs typeface="Times New Roman"/>
              </a:rPr>
              <a:t>                  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Minion Pro Cond" pitchFamily="18" charset="0"/>
              </a:rPr>
              <a:t>Записи вебинаров – это готовый информационный продукт, который сразу можно продавать, предлагать в качестве бонуса за подписку. Или из нескольких записей можно составить более объемный обучающий курс.</a:t>
            </a:r>
            <a:endParaRPr lang="ru-RU" sz="2600" dirty="0">
              <a:solidFill>
                <a:schemeClr val="tx2">
                  <a:lumMod val="75000"/>
                </a:schemeClr>
              </a:solidFill>
              <a:latin typeface="Minion Pro Cond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785794"/>
            <a:ext cx="9144000" cy="928694"/>
          </a:xfrm>
          <a:prstGeom prst="rect">
            <a:avLst/>
          </a:prstGeom>
          <a:solidFill>
            <a:srgbClr val="1F3249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small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эффективное использование вебинаров. плюсы проведения</a:t>
            </a:r>
            <a:endParaRPr lang="ru-RU" sz="2800" dirty="0"/>
          </a:p>
        </p:txBody>
      </p:sp>
      <p:pic>
        <p:nvPicPr>
          <p:cNvPr id="8" name="Picture 2" descr="C:\Documents and Settings\Admin\Рабочий стол\inform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285992"/>
            <a:ext cx="731805" cy="7318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1211</TotalTime>
  <Words>970</Words>
  <Application>Microsoft Office PowerPoint</Application>
  <PresentationFormat>Экран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Тема1</vt:lpstr>
      <vt:lpstr>Школа Президентов 2.0</vt:lpstr>
      <vt:lpstr>Тренд сезона - вебинар</vt:lpstr>
      <vt:lpstr>Почему вебинары?</vt:lpstr>
      <vt:lpstr>плюсы</vt:lpstr>
      <vt:lpstr> эффективное использование вебинаров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Стандартные ошибки: 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пакет</dc:title>
  <dc:creator>Бадулина Елена</dc:creator>
  <cp:lastModifiedBy>Бадулина Елена</cp:lastModifiedBy>
  <cp:revision>110</cp:revision>
  <dcterms:created xsi:type="dcterms:W3CDTF">2013-01-20T11:30:34Z</dcterms:created>
  <dcterms:modified xsi:type="dcterms:W3CDTF">2013-01-25T03:08:21Z</dcterms:modified>
</cp:coreProperties>
</file>