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03" r:id="rId4"/>
    <p:sldId id="275" r:id="rId5"/>
    <p:sldId id="302" r:id="rId6"/>
    <p:sldId id="278" r:id="rId7"/>
    <p:sldId id="311" r:id="rId8"/>
    <p:sldId id="312" r:id="rId9"/>
    <p:sldId id="310" r:id="rId10"/>
    <p:sldId id="271" r:id="rId11"/>
    <p:sldId id="281" r:id="rId12"/>
    <p:sldId id="284" r:id="rId13"/>
    <p:sldId id="293" r:id="rId14"/>
    <p:sldId id="309" r:id="rId15"/>
    <p:sldId id="267" r:id="rId16"/>
    <p:sldId id="285" r:id="rId17"/>
    <p:sldId id="288" r:id="rId18"/>
    <p:sldId id="301" r:id="rId19"/>
    <p:sldId id="295" r:id="rId20"/>
    <p:sldId id="289" r:id="rId21"/>
    <p:sldId id="313" r:id="rId22"/>
    <p:sldId id="287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2D4"/>
    <a:srgbClr val="6C4796"/>
    <a:srgbClr val="EC1B30"/>
    <a:srgbClr val="32AAA7"/>
    <a:srgbClr val="91DFDD"/>
    <a:srgbClr val="FF0000"/>
    <a:srgbClr val="DEE2F3"/>
    <a:srgbClr val="F7BECA"/>
    <a:srgbClr val="DEF6F3"/>
    <a:srgbClr val="FFED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3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81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8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75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5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23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320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82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FD-C59A-4B02-9B65-490BBB2699A1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4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jpe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154" cy="6858000"/>
            <a:chOff x="0" y="0"/>
            <a:chExt cx="12192154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4" cy="685791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9000" y="0"/>
              <a:ext cx="1354668" cy="2641600"/>
            </a:xfrm>
            <a:prstGeom prst="rect">
              <a:avLst/>
            </a:prstGeom>
            <a:solidFill>
              <a:srgbClr val="E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3600" b="1" dirty="0" smtClean="0"/>
                <a:t>АВГУСТ</a:t>
              </a:r>
              <a:endParaRPr lang="ru-RU" sz="36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8648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52" y="0"/>
            <a:ext cx="12192152" cy="6857912"/>
            <a:chOff x="0" y="86"/>
            <a:chExt cx="12192152" cy="68579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2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0106072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=""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КОЛЛАГЕН 7000</a:t>
                      </a:r>
                      <a:endParaRPr lang="ru-RU" sz="110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НЕЙРОКОМФОРТ</a:t>
                      </a:r>
                      <a:endParaRPr lang="ru-RU" sz="110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ГЛЮКОСИЛ НОРМА</a:t>
                      </a:r>
                      <a:endParaRPr lang="ru-RU" sz="110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ХОЛЕГОН</a:t>
                      </a:r>
                      <a:endParaRPr lang="ru-RU" sz="110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Коллаген и красота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страже вашего спокойствия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сахарного диабета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Летняя дезинфекция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2" name="Picture 1" descr="\\filer\Artlife\Маркетинг\КОНТЕНТ-ПЛАН ДЛЯ СОЦ.СЕТЕЙ\2019\08 Август\Макеты для соцсетей\Здоровье\Коллаген 7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307" y="2253343"/>
            <a:ext cx="1876266" cy="1876266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9414" y="2253343"/>
            <a:ext cx="1876266" cy="187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Глюкосил нор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2451" y="2253343"/>
            <a:ext cx="1876266" cy="1876266"/>
          </a:xfrm>
          <a:prstGeom prst="rect">
            <a:avLst/>
          </a:prstGeom>
        </p:spPr>
      </p:pic>
      <p:pic>
        <p:nvPicPr>
          <p:cNvPr id="20" name="Рисунок 19" descr="Холег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36862" y="2253343"/>
            <a:ext cx="1876266" cy="1876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609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3268" y="2912688"/>
            <a:ext cx="396872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dirty="0" smtClean="0"/>
              <a:t>КОЛЛАГЕН И КРАСОТА </a:t>
            </a:r>
          </a:p>
          <a:p>
            <a:endParaRPr lang="ru-RU" sz="1000" i="1" dirty="0" smtClean="0"/>
          </a:p>
          <a:p>
            <a:r>
              <a:rPr lang="ru-RU" sz="1000" dirty="0" smtClean="0"/>
              <a:t>Хотите надолго сохранить красоту и молодость кожи? Оставаться активным? Ощущать легкость в каждом движении? Тогда вам обязательно нужно приобрести новую привычку – начинать свой день с «Коллаген 7000». </a:t>
            </a:r>
          </a:p>
          <a:p>
            <a:r>
              <a:rPr lang="ru-RU" sz="1000" dirty="0" smtClean="0"/>
              <a:t>Прием коллагена – это: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красивая, ровная, упругая и гладкая кожа,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 пышные </a:t>
            </a:r>
            <a:r>
              <a:rPr lang="ru-RU" sz="1000" dirty="0"/>
              <a:t>и шелковистые волосы, крепкие и блестящие ногти, 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подвижные суставы,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повышение выносливости,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профилактика атеросклероза, 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нормализация водного баланса в эпидермисе.</a:t>
            </a:r>
          </a:p>
          <a:p>
            <a:r>
              <a:rPr lang="ru-RU" sz="1000" dirty="0" smtClean="0"/>
              <a:t> </a:t>
            </a:r>
          </a:p>
          <a:p>
            <a:r>
              <a:rPr lang="ru-RU" sz="1000" dirty="0" smtClean="0"/>
              <a:t>Время нельзя остановить, но в наших силах оставаться красивыми и активными! </a:t>
            </a:r>
          </a:p>
          <a:p>
            <a:endParaRPr lang="ru-RU" sz="1000" i="1" dirty="0"/>
          </a:p>
          <a:p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#артлайф 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коллаген  #коллаген7000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красота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молодость</a:t>
            </a:r>
            <a:endParaRPr lang="ru-R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2691" y="2895007"/>
            <a:ext cx="4061423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НЕЙРОКОМФОРТ - НА СТРАЖЕ ВАШЕГО СПОКОЙСТВИЯ</a:t>
            </a:r>
            <a:endParaRPr lang="ru-RU" sz="1000" b="1" dirty="0" smtClean="0"/>
          </a:p>
          <a:p>
            <a:endParaRPr lang="ru-RU" sz="1000" dirty="0" smtClean="0"/>
          </a:p>
          <a:p>
            <a:r>
              <a:rPr lang="ru-RU" sz="1000" dirty="0" smtClean="0"/>
              <a:t>Высокий темп жизни современного человека, большой объем информации, множество задач, которые нужно решить за короткое время, приводят к хроническому стрессу. При хроническом стрессе происходит нарушение биохимических процессов, начинаются патологические изменения в органах и тканях, снижается иммунитет.</a:t>
            </a:r>
          </a:p>
          <a:p>
            <a:endParaRPr lang="ru-RU" sz="1000" dirty="0" smtClean="0"/>
          </a:p>
          <a:p>
            <a:r>
              <a:rPr lang="ru-RU" sz="1000" dirty="0" smtClean="0"/>
              <a:t>При высоких психоэмоциональных нагрузках воспользуйтесь 100% растительной, не вызывающей привыкания, формулой комплекса «</a:t>
            </a:r>
            <a:r>
              <a:rPr lang="ru-RU" sz="1000" dirty="0" err="1" smtClean="0"/>
              <a:t>Нейрокомфорт</a:t>
            </a:r>
            <a:r>
              <a:rPr lang="ru-RU" sz="1000" dirty="0" smtClean="0"/>
              <a:t>». Он содержит </a:t>
            </a:r>
            <a:r>
              <a:rPr lang="ru-RU" sz="1000" b="1" dirty="0" smtClean="0"/>
              <a:t>три растительных антидепрессанта</a:t>
            </a:r>
            <a:r>
              <a:rPr lang="ru-RU" sz="1000" dirty="0" smtClean="0"/>
              <a:t> (зверобой, гриффонию и пассифлору), а также аминокислоты.</a:t>
            </a:r>
          </a:p>
          <a:p>
            <a:pPr lvl="0">
              <a:buFont typeface="Arial" pitchFamily="34" charset="0"/>
              <a:buChar char="•"/>
            </a:pPr>
            <a:r>
              <a:rPr lang="ru-RU" sz="1000" b="1" dirty="0" smtClean="0"/>
              <a:t> экстракт </a:t>
            </a:r>
            <a:r>
              <a:rPr lang="ru-RU" sz="1000" b="1" dirty="0" err="1" smtClean="0"/>
              <a:t>гриффонии</a:t>
            </a:r>
            <a:r>
              <a:rPr lang="ru-RU" sz="1000" b="1" dirty="0" smtClean="0"/>
              <a:t> </a:t>
            </a:r>
            <a:r>
              <a:rPr lang="ru-RU" sz="1000" dirty="0" smtClean="0"/>
              <a:t>улучшает настроение, память, уменьшает головную боль, вызванную нервным напряжением.</a:t>
            </a:r>
          </a:p>
          <a:p>
            <a:pPr lvl="0">
              <a:buFont typeface="Arial" pitchFamily="34" charset="0"/>
              <a:buChar char="•"/>
            </a:pPr>
            <a:r>
              <a:rPr lang="ru-RU" sz="1000" b="1" dirty="0" smtClean="0"/>
              <a:t> экстракт пассифлоры </a:t>
            </a:r>
            <a:r>
              <a:rPr lang="ru-RU" sz="1000" dirty="0" smtClean="0"/>
              <a:t>оказывает расслабляющее действие, снижает стресс и тревожность.</a:t>
            </a:r>
          </a:p>
          <a:p>
            <a:pPr lvl="0">
              <a:buFont typeface="Arial" pitchFamily="34" charset="0"/>
              <a:buChar char="•"/>
            </a:pPr>
            <a:r>
              <a:rPr lang="ru-RU" sz="1000" b="1" dirty="0" smtClean="0"/>
              <a:t> зверобой</a:t>
            </a:r>
            <a:r>
              <a:rPr lang="ru-RU" sz="1000" dirty="0" smtClean="0"/>
              <a:t> способствует устранению «синдрома менеджера».</a:t>
            </a:r>
          </a:p>
          <a:p>
            <a:pPr lvl="0">
              <a:buFont typeface="Arial" pitchFamily="34" charset="0"/>
              <a:buChar char="•"/>
            </a:pPr>
            <a:r>
              <a:rPr lang="ru-RU" sz="1000" b="1" dirty="0" smtClean="0"/>
              <a:t> </a:t>
            </a:r>
            <a:r>
              <a:rPr lang="en-US" sz="1000" b="1" dirty="0" smtClean="0"/>
              <a:t>L</a:t>
            </a:r>
            <a:r>
              <a:rPr lang="ru-RU" sz="1000" b="1" dirty="0" smtClean="0"/>
              <a:t>-</a:t>
            </a:r>
            <a:r>
              <a:rPr lang="ru-RU" sz="1000" b="1" dirty="0" err="1" smtClean="0"/>
              <a:t>теанин</a:t>
            </a:r>
            <a:r>
              <a:rPr lang="ru-RU" sz="1000" b="1" dirty="0" smtClean="0"/>
              <a:t> и глицин </a:t>
            </a:r>
            <a:r>
              <a:rPr lang="ru-RU" sz="1000" dirty="0" smtClean="0"/>
              <a:t>улучшают метаболические процессы в головном мозге, способствуют расслаблению, поддерживают концентрацию внимания и когнитивные функции.</a:t>
            </a:r>
          </a:p>
          <a:p>
            <a:pPr>
              <a:lnSpc>
                <a:spcPts val="1000"/>
              </a:lnSpc>
            </a:pP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БАД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гигиенаума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стресс</a:t>
            </a:r>
            <a:endParaRPr lang="ru-RU" sz="1000" i="1" dirty="0"/>
          </a:p>
        </p:txBody>
      </p:sp>
      <p:pic>
        <p:nvPicPr>
          <p:cNvPr id="8" name="Picture 1" descr="\\filer\Artlife\Маркетинг\КОНТЕНТ-ПЛАН ДЛЯ СОЦ.СЕТЕЙ\2019\08 Август\Макеты для соцсетей\Здоровье\Коллаген 7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5122" y="1227014"/>
            <a:ext cx="1667993" cy="1667993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1" y="1273628"/>
            <a:ext cx="1611085" cy="161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609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"/>
            <a:ext cx="12192152" cy="6857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11" y="2092643"/>
            <a:ext cx="4174958" cy="4765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98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14839" y="2897833"/>
            <a:ext cx="39624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i="1" dirty="0" smtClean="0"/>
              <a:t>ЛЕТНЯЯ ДЕЗИНФЕКЦИЯ 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1000" dirty="0" smtClean="0"/>
              <a:t>Лето - пора свежих фруктов, овощей, зелени и </a:t>
            </a:r>
            <a:r>
              <a:rPr lang="ru-RU" sz="1000" dirty="0" err="1" smtClean="0"/>
              <a:t>свежепойманной</a:t>
            </a:r>
            <a:r>
              <a:rPr lang="ru-RU" sz="1000" dirty="0" smtClean="0"/>
              <a:t> рыбы. Такие продукты полны полезных веществ, но также и возможных паразитов, которые могут стать причиной опасных заболеваний.</a:t>
            </a:r>
          </a:p>
          <a:p>
            <a:pPr algn="just"/>
            <a:r>
              <a:rPr lang="ru-RU" sz="1000" dirty="0" err="1" smtClean="0"/>
              <a:t>Фитокомплекс</a:t>
            </a:r>
            <a:r>
              <a:rPr lang="ru-RU" sz="1000" dirty="0" smtClean="0"/>
              <a:t> «</a:t>
            </a:r>
            <a:r>
              <a:rPr lang="ru-RU" sz="1000" b="1" dirty="0" err="1" smtClean="0"/>
              <a:t>Холегон</a:t>
            </a:r>
            <a:r>
              <a:rPr lang="ru-RU" sz="1000" b="1" dirty="0" smtClean="0"/>
              <a:t>»</a:t>
            </a:r>
            <a:r>
              <a:rPr lang="ru-RU" sz="1000" dirty="0" smtClean="0"/>
              <a:t> создан для поддержки печени и является эффективным  средством для избавления от лямблий  и </a:t>
            </a:r>
            <a:r>
              <a:rPr lang="ru-RU" sz="1000" dirty="0" err="1" smtClean="0"/>
              <a:t>описторхов</a:t>
            </a:r>
            <a:r>
              <a:rPr lang="ru-RU" sz="1000" dirty="0" smtClean="0"/>
              <a:t>.</a:t>
            </a:r>
          </a:p>
          <a:p>
            <a:pPr algn="just"/>
            <a:r>
              <a:rPr lang="ru-RU" sz="1000" dirty="0" err="1" smtClean="0"/>
              <a:t>Противописторхозная</a:t>
            </a:r>
            <a:r>
              <a:rPr lang="ru-RU" sz="1000" dirty="0" smtClean="0"/>
              <a:t> активность комплекса обусловлена наличием в его составе экстракта коры осины. Ее вещества проникают через кутикулу гельминта и разрушают его структуру. Противоглистное и дезинфицирующее действие  осуществляют активные вещества бессмертника. Также в составе присутствуют тысячелистник, валериана, мята перечная, которые способствуют увеличению желчеотделения, снятию спазмов и болей.</a:t>
            </a:r>
          </a:p>
          <a:p>
            <a:pPr algn="just"/>
            <a:endParaRPr lang="ru-RU" sz="1000" dirty="0" smtClean="0"/>
          </a:p>
          <a:p>
            <a:pPr algn="just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БАД  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холегон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описторхи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гельминты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паразиты</a:t>
            </a:r>
            <a:endParaRPr lang="ru-RU" sz="1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01114" y="2842054"/>
            <a:ext cx="39624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i="1" dirty="0" smtClean="0"/>
              <a:t>ПРОФИЛАКТИКА САХАРНОГО ДИАБЕТА</a:t>
            </a:r>
          </a:p>
          <a:p>
            <a:pPr algn="just"/>
            <a:endParaRPr lang="ru-RU" sz="800" i="1" dirty="0" smtClean="0"/>
          </a:p>
          <a:p>
            <a:pPr algn="just"/>
            <a:r>
              <a:rPr lang="ru-RU" sz="1000" dirty="0" smtClean="0"/>
              <a:t>Сахарный диабет (СД)  влияет на работу всех органов и систем организма, так как поражает сосуды. Его последствия могут быть весьма печальны для здоровья.</a:t>
            </a:r>
          </a:p>
          <a:p>
            <a:pPr algn="just"/>
            <a:r>
              <a:rPr lang="ru-RU" sz="1000" dirty="0" smtClean="0"/>
              <a:t>Для  профилактики сахарного диабета и его осложнений рекомендуется</a:t>
            </a:r>
            <a:r>
              <a:rPr lang="en-US" sz="1000" dirty="0" smtClean="0"/>
              <a:t>:</a:t>
            </a:r>
            <a:r>
              <a:rPr lang="ru-RU" sz="1000" dirty="0" smtClean="0"/>
              <a:t> регулярная физическая нагрузка, ограничение потребления  сахара и животных жиров, дробное питание 4–6 раз в день с равномерным распределением углеводов, контроль уровня глюкозы в крови, прием препаратов, способствующих  нормализации углеводного и жирового обменов</a:t>
            </a:r>
            <a:r>
              <a:rPr lang="en-US" sz="1000" dirty="0" smtClean="0"/>
              <a:t>.</a:t>
            </a:r>
            <a:endParaRPr lang="ru-RU" sz="1000" dirty="0" smtClean="0"/>
          </a:p>
          <a:p>
            <a:r>
              <a:rPr lang="ru-RU" sz="1000" dirty="0" smtClean="0"/>
              <a:t>В качестве дополнительной поддержки мы рекомендуем натуральный комплекс </a:t>
            </a:r>
            <a:r>
              <a:rPr lang="ru-RU" sz="1000" b="1" dirty="0" smtClean="0"/>
              <a:t>«Глюкосил норма». </a:t>
            </a:r>
            <a:r>
              <a:rPr lang="ru-RU" sz="1000" dirty="0" smtClean="0"/>
              <a:t>Он</a:t>
            </a:r>
            <a:r>
              <a:rPr lang="ru-RU" sz="1000" b="1" dirty="0" smtClean="0"/>
              <a:t> </a:t>
            </a:r>
            <a:r>
              <a:rPr lang="ru-RU" sz="1000" dirty="0" smtClean="0"/>
              <a:t>содержит экстракты </a:t>
            </a:r>
            <a:r>
              <a:rPr lang="ru-RU" sz="1000" dirty="0" err="1" smtClean="0"/>
              <a:t>джимнемы</a:t>
            </a:r>
            <a:r>
              <a:rPr lang="ru-RU" sz="1000" dirty="0" smtClean="0"/>
              <a:t>, створок фасоли, побеги черники, бетулин, а также  витамины, микроэлементы и аминокислоты.</a:t>
            </a:r>
          </a:p>
          <a:p>
            <a:endParaRPr lang="ru-RU" sz="1000" dirty="0"/>
          </a:p>
          <a:p>
            <a:r>
              <a:rPr lang="ru-RU" sz="1000" dirty="0" smtClean="0"/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БАД  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глюкосилнорма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диабет</a:t>
            </a:r>
            <a:endParaRPr lang="ru-RU" sz="1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Рисунок 11" descr="Глюкосил нор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4229" y="1262743"/>
            <a:ext cx="1567542" cy="1567542"/>
          </a:xfrm>
          <a:prstGeom prst="rect">
            <a:avLst/>
          </a:prstGeom>
        </p:spPr>
      </p:pic>
      <p:pic>
        <p:nvPicPr>
          <p:cNvPr id="13" name="Рисунок 12" descr="Холег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5086" y="1240971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357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09213" y="4182892"/>
            <a:ext cx="5582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НОВИНКА ДЛЯ ПИТАНИЯ И УВЛАЖНЕНИЯ КОЖИ!</a:t>
            </a:r>
          </a:p>
          <a:p>
            <a:endParaRPr lang="ru-RU" sz="1000" i="1" dirty="0" smtClean="0"/>
          </a:p>
          <a:p>
            <a:r>
              <a:rPr lang="ru-RU" sz="1000" dirty="0" smtClean="0"/>
              <a:t>Наша кожа нуждается в интенсивном питании и увлажнении кожи в любое время года. С этими задачами отлично справляется новинка серии </a:t>
            </a:r>
            <a:r>
              <a:rPr lang="ru-RU" sz="1000" dirty="0" err="1" smtClean="0"/>
              <a:t>Artlife</a:t>
            </a:r>
            <a:r>
              <a:rPr lang="ru-RU" sz="1000" dirty="0" smtClean="0"/>
              <a:t> </a:t>
            </a:r>
            <a:r>
              <a:rPr lang="ru-RU" sz="1000" dirty="0" err="1" smtClean="0"/>
              <a:t>Cosmetics</a:t>
            </a:r>
            <a:r>
              <a:rPr lang="ru-RU" sz="1000" dirty="0" smtClean="0"/>
              <a:t> – </a:t>
            </a:r>
            <a:r>
              <a:rPr lang="ru-RU" sz="1000" b="1" dirty="0" smtClean="0"/>
              <a:t>крем для тела с коллагеном, алоэ вера и миндальным маслом.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/>
              <a:t>Коллаген</a:t>
            </a:r>
            <a:r>
              <a:rPr lang="ru-RU" sz="1000" dirty="0" smtClean="0"/>
              <a:t> интенсивно увлажняет кожу, повышая ее эластичность. </a:t>
            </a:r>
            <a:r>
              <a:rPr lang="ru-RU" sz="1000" b="1" dirty="0" smtClean="0"/>
              <a:t>Масла сладкого миндаля и алоэ вера</a:t>
            </a:r>
            <a:r>
              <a:rPr lang="ru-RU" sz="1000" dirty="0" smtClean="0"/>
              <a:t> смягчают кожу, успокаивают и восстанавливают защитный барьер. Сочетание активный компонентов крема обеспечивают моментальное питание, что создает защитный барьер кожи и избавляет от шелушения.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Крем для тела обладает легкой текстурой и подходит для всех типов кожи.</a:t>
            </a: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rtlife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osmetics 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красотатела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кремдлятела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5336" y="397472"/>
            <a:ext cx="397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Продукт месяца.</a:t>
            </a:r>
          </a:p>
          <a:p>
            <a:pPr algn="ctr"/>
            <a:r>
              <a:rPr lang="ru-RU" b="1" dirty="0" smtClean="0"/>
              <a:t>Крем для тела с коллагеном</a:t>
            </a:r>
            <a:endParaRPr lang="ru-RU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75169467"/>
              </p:ext>
            </p:extLst>
          </p:nvPr>
        </p:nvGraphicFramePr>
        <p:xfrm>
          <a:off x="2567463" y="1591496"/>
          <a:ext cx="3528460" cy="4966035"/>
        </p:xfrm>
        <a:graphic>
          <a:graphicData uri="http://schemas.openxmlformats.org/presentationml/2006/ole">
            <p:oleObj spid="_x0000_s1063" name="PDF" r:id="rId4" imgW="0" imgH="0" progId="">
              <p:embed/>
            </p:oleObj>
          </a:graphicData>
        </a:graphic>
      </p:graphicFrame>
      <p:pic>
        <p:nvPicPr>
          <p:cNvPr id="1027" name="Picture 3" descr="\\filer\Artlife\Маркетинг\КОНТЕНТ-ПЛАН ДЛЯ СОЦ.СЕТЕЙ\2019\08 Август\Макеты для соцсетей\Косметика\Крем для те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052" y="1591497"/>
            <a:ext cx="1974664" cy="1974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689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09365" y="4267615"/>
            <a:ext cx="5582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ВНИМАНИЕ! АКЦИЯ!</a:t>
            </a:r>
            <a:r>
              <a:rPr lang="en-US" sz="1000" b="1" i="1" dirty="0"/>
              <a:t> AQUADREAM </a:t>
            </a:r>
            <a:r>
              <a:rPr lang="ru-RU" sz="1000" b="1" i="1" dirty="0"/>
              <a:t>ЭФФЕКТ </a:t>
            </a:r>
            <a:r>
              <a:rPr lang="ru-RU" sz="1000" b="1" i="1" dirty="0" smtClean="0"/>
              <a:t>!</a:t>
            </a:r>
          </a:p>
          <a:p>
            <a:r>
              <a:rPr lang="ru-RU" sz="1000" b="1" dirty="0" smtClean="0"/>
              <a:t> </a:t>
            </a:r>
            <a:r>
              <a:rPr lang="ru-RU" sz="1000" dirty="0" smtClean="0"/>
              <a:t>Средства </a:t>
            </a:r>
            <a:r>
              <a:rPr lang="ru-RU" sz="1000" dirty="0"/>
              <a:t>линии «</a:t>
            </a:r>
            <a:r>
              <a:rPr lang="en-US" sz="1000" dirty="0"/>
              <a:t>AQUADREAM</a:t>
            </a:r>
            <a:r>
              <a:rPr lang="ru-RU" sz="1000" dirty="0"/>
              <a:t>» - мощная защита против обезвоживания </a:t>
            </a:r>
            <a:r>
              <a:rPr lang="ru-RU" sz="1000" dirty="0" smtClean="0"/>
              <a:t>кожи.</a:t>
            </a:r>
            <a:endParaRPr lang="ru-RU" sz="1000" dirty="0"/>
          </a:p>
          <a:p>
            <a:r>
              <a:rPr lang="ru-RU" sz="1000" dirty="0"/>
              <a:t>Дневной и ночной кремы </a:t>
            </a:r>
            <a:r>
              <a:rPr lang="ru-RU" sz="1000" dirty="0" smtClean="0"/>
              <a:t>дарят </a:t>
            </a:r>
            <a:r>
              <a:rPr lang="ru-RU" sz="1000" dirty="0"/>
              <a:t>мгновенное </a:t>
            </a:r>
            <a:r>
              <a:rPr lang="ru-RU" sz="1000" dirty="0" smtClean="0"/>
              <a:t>увлажнение. </a:t>
            </a:r>
          </a:p>
          <a:p>
            <a:r>
              <a:rPr lang="ru-RU" sz="1000" dirty="0" smtClean="0"/>
              <a:t>Основу кремов </a:t>
            </a:r>
            <a:r>
              <a:rPr lang="ru-RU" sz="1000" dirty="0"/>
              <a:t>составляют: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b="1" dirty="0" smtClean="0"/>
              <a:t> Экстракт </a:t>
            </a:r>
            <a:r>
              <a:rPr lang="ru-RU" sz="1000" b="1" dirty="0"/>
              <a:t>огурца </a:t>
            </a:r>
            <a:r>
              <a:rPr lang="ru-RU" sz="1000" dirty="0"/>
              <a:t>восстанавливает кислотно-щелочной баланс, смягчает и осветляет кожу.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b="1" dirty="0" smtClean="0"/>
              <a:t> Бетаин </a:t>
            </a:r>
            <a:r>
              <a:rPr lang="ru-RU" sz="1000" dirty="0"/>
              <a:t>активно увлажняет кожу, защищает клетки от обезвоживания.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b="1" dirty="0" smtClean="0"/>
              <a:t> Масло </a:t>
            </a:r>
            <a:r>
              <a:rPr lang="ru-RU" sz="1000" b="1" dirty="0"/>
              <a:t>буравчика и манго </a:t>
            </a:r>
            <a:r>
              <a:rPr lang="ru-RU" sz="1000" dirty="0"/>
              <a:t>восстанавливают липидный барьер.</a:t>
            </a:r>
          </a:p>
          <a:p>
            <a:r>
              <a:rPr lang="ru-RU" sz="1000" dirty="0"/>
              <a:t>В подарок - освежающий </a:t>
            </a:r>
            <a:r>
              <a:rPr lang="ru-RU" sz="1000" b="1" dirty="0"/>
              <a:t>гель для душа «Грейпфрут – зеленый чай</a:t>
            </a:r>
            <a:r>
              <a:rPr lang="ru-RU" sz="1000" b="1" dirty="0" smtClean="0"/>
              <a:t>»! </a:t>
            </a:r>
          </a:p>
          <a:p>
            <a:r>
              <a:rPr lang="ru-RU" sz="1000" dirty="0" smtClean="0"/>
              <a:t>Сроки </a:t>
            </a:r>
            <a:r>
              <a:rPr lang="ru-RU" sz="1000" dirty="0"/>
              <a:t>действия акции 25.06.2019-31.08.2019</a:t>
            </a:r>
          </a:p>
          <a:p>
            <a:r>
              <a:rPr lang="ru-RU" sz="1000" dirty="0"/>
              <a:t>Количество товара ограничено.</a:t>
            </a:r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#артлайф #артлайфкосметикс #косметика #красота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аквадрим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#грейпфрут #уход #увлажнение 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гельдлядуша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3361" y="530475"/>
            <a:ext cx="3972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Акция </a:t>
            </a:r>
            <a:r>
              <a:rPr lang="ru-RU" b="1" dirty="0" smtClean="0"/>
              <a:t>«Аква Дрим Эффект»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68" y="1644734"/>
            <a:ext cx="2125718" cy="21257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CCF8CAC-48C2-4935-B380-281A0FB83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51" y="1644734"/>
            <a:ext cx="3400466" cy="4790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339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12192150" cy="6857912"/>
            <a:chOff x="1" y="86"/>
            <a:chExt cx="12192150" cy="685791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86"/>
              <a:ext cx="12192150" cy="68579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0614653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=""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Набор кремов </a:t>
                      </a:r>
                      <a:r>
                        <a:rPr lang="ru-RU" sz="1100" i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Юник</a:t>
                      </a:r>
                      <a:endParaRPr lang="ru-RU" sz="110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Гель для душа </a:t>
                      </a:r>
                      <a:r>
                        <a:rPr lang="ru-RU" sz="1100" i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Лё</a:t>
                      </a:r>
                      <a:r>
                        <a:rPr lang="ru-RU" sz="11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неж</a:t>
                      </a:r>
                      <a:endParaRPr lang="ru-RU" sz="110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/>
                        <a:t>Пилинг</a:t>
                      </a:r>
                      <a:r>
                        <a:rPr lang="ru-RU" sz="1200" b="1" dirty="0" smtClean="0"/>
                        <a:t>  для лица </a:t>
                      </a:r>
                      <a:r>
                        <a:rPr lang="en-US" sz="1200" b="1" dirty="0" smtClean="0"/>
                        <a:t>Q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en-US" sz="1200" b="1" dirty="0" smtClean="0"/>
                        <a:t>system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Хондротол</a:t>
                      </a:r>
                      <a:r>
                        <a:rPr lang="ru-RU" sz="1200" dirty="0" smtClean="0"/>
                        <a:t> Актив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Выгодное предложение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Скоро в продаже!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Мягкость льна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очищения</a:t>
                      </a: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Лечебная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косметика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27650" name="Picture 2" descr="\\filer\Artlife\Маркетинг\КОНТЕНТ-ПЛАН ДЛЯ СОЦ.СЕТЕЙ\2019\08 Август\Макеты для соцсетей\Косметика\Гель для душа Лё Не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556" y="2217190"/>
            <a:ext cx="1947448" cy="1947448"/>
          </a:xfrm>
          <a:prstGeom prst="rect">
            <a:avLst/>
          </a:prstGeom>
          <a:noFill/>
        </p:spPr>
      </p:pic>
      <p:pic>
        <p:nvPicPr>
          <p:cNvPr id="27651" name="Picture 3" descr="\\filer\Artlife\Маркетинг\КОНТЕНТ-ПЛАН ДЛЯ СОЦ.СЕТЕЙ\2019\08 Август\Макеты для соцсетей\Косметика\Пилинг Q-Sys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2720" y="2217191"/>
            <a:ext cx="1944286" cy="1944286"/>
          </a:xfrm>
          <a:prstGeom prst="rect">
            <a:avLst/>
          </a:prstGeom>
          <a:noFill/>
        </p:spPr>
      </p:pic>
      <p:pic>
        <p:nvPicPr>
          <p:cNvPr id="2" name="Picture 2" descr="\\filer\Artlife\Маркетинг\КОНТЕНТ-ПЛАН ДЛЯ СОЦ.СЕТЕЙ\2019\08 Август\Макеты для соцсетей\Косметика\Набор кремов Uni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6275" y="2237302"/>
            <a:ext cx="1924175" cy="1924175"/>
          </a:xfrm>
          <a:prstGeom prst="rect">
            <a:avLst/>
          </a:prstGeom>
          <a:noFill/>
        </p:spPr>
      </p:pic>
      <p:pic>
        <p:nvPicPr>
          <p:cNvPr id="22" name="Рисунок 21" descr="Хондротол вариан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29591" y="2204050"/>
            <a:ext cx="1967583" cy="1967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90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" y="87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81886" y="3056467"/>
            <a:ext cx="39593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МЯГКОСТЬ ЛЬНА</a:t>
            </a:r>
          </a:p>
          <a:p>
            <a:endParaRPr lang="ru-RU" sz="1000" b="1" i="1" dirty="0"/>
          </a:p>
          <a:p>
            <a:r>
              <a:rPr lang="ru-RU" sz="1000" dirty="0" smtClean="0"/>
              <a:t>Даже такую будничную процедуру как прием душа можно превратить в </a:t>
            </a:r>
            <a:r>
              <a:rPr lang="ru-RU" sz="1000" dirty="0" err="1" smtClean="0"/>
              <a:t>спа-процедуру</a:t>
            </a:r>
            <a:r>
              <a:rPr lang="ru-RU" sz="1000" dirty="0" smtClean="0"/>
              <a:t>. Гель для душа </a:t>
            </a:r>
            <a:r>
              <a:rPr lang="ru-RU" sz="1000" dirty="0" err="1" smtClean="0"/>
              <a:t>Лё</a:t>
            </a:r>
            <a:r>
              <a:rPr lang="ru-RU" sz="1000" dirty="0" smtClean="0"/>
              <a:t> </a:t>
            </a:r>
            <a:r>
              <a:rPr lang="ru-RU" sz="1000" dirty="0" err="1" smtClean="0"/>
              <a:t>Неж</a:t>
            </a:r>
            <a:r>
              <a:rPr lang="ru-RU" sz="1000" dirty="0" smtClean="0"/>
              <a:t> с коллагеном и маслом льна не только бережно очищает, но и увлажняет и обволакивает элегантным ароматом кожу.</a:t>
            </a:r>
          </a:p>
          <a:p>
            <a:endParaRPr lang="ru-RU" sz="1000" dirty="0" smtClean="0"/>
          </a:p>
          <a:p>
            <a:r>
              <a:rPr lang="ru-RU" sz="1000" b="1" dirty="0" smtClean="0"/>
              <a:t>Коллаген</a:t>
            </a:r>
            <a:r>
              <a:rPr lang="ru-RU" sz="1000" dirty="0" smtClean="0"/>
              <a:t> способен образовывать на поверхности кожи тончайшую воздухопроницаемую пленку, которая препятствует испарению влаги и удерживает ее во внутренних слоях кожи. </a:t>
            </a:r>
            <a:r>
              <a:rPr lang="ru-RU" sz="1000" b="1" dirty="0" smtClean="0"/>
              <a:t>Льняное масло</a:t>
            </a:r>
            <a:r>
              <a:rPr lang="ru-RU" sz="1000" dirty="0" smtClean="0"/>
              <a:t> содержит ряд веществ, которые обладают </a:t>
            </a:r>
            <a:r>
              <a:rPr lang="ru-RU" sz="1000" dirty="0" err="1" smtClean="0"/>
              <a:t>антиоксидантной</a:t>
            </a:r>
            <a:r>
              <a:rPr lang="ru-RU" sz="1000" dirty="0" smtClean="0"/>
              <a:t> активностью, улучшают структуру кожи, оказывают регенерирующее действие, продлевает молодость кожи. </a:t>
            </a:r>
          </a:p>
          <a:p>
            <a:endParaRPr lang="ru-RU" sz="1000" dirty="0" smtClean="0"/>
          </a:p>
          <a:p>
            <a:r>
              <a:rPr lang="ru-RU" sz="1000" dirty="0" smtClean="0"/>
              <a:t>Формула геля для душа способствует поддержанию естественных функций кожи, эффективно защищает от воздействия свободных радикалов и восстанавливает механизмы самоувлажнения. </a:t>
            </a:r>
          </a:p>
          <a:p>
            <a:r>
              <a:rPr lang="ru-RU" sz="800" b="1" i="1" dirty="0"/>
              <a:t> </a:t>
            </a:r>
            <a:endParaRPr lang="ru-RU" sz="800" i="1" dirty="0"/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гельдлядуша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ЛёНеж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свежесть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лето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жара</a:t>
            </a:r>
            <a:endParaRPr lang="ru-R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2953" y="3056467"/>
            <a:ext cx="3862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ВЫГОДНОЕ ПРЕДЛОЖЕНИЕ!</a:t>
            </a:r>
          </a:p>
          <a:p>
            <a:endParaRPr lang="ru-RU" sz="1000" b="1" i="1" dirty="0" smtClean="0"/>
          </a:p>
          <a:p>
            <a:r>
              <a:rPr lang="ru-RU" sz="1000" dirty="0" smtClean="0"/>
              <a:t>Обезвоженность, потеря эластичности, уставший внешний вид – наша кожа может подавать различные сигналы</a:t>
            </a:r>
            <a:r>
              <a:rPr lang="en-US" sz="1000" dirty="0" smtClean="0"/>
              <a:t> </a:t>
            </a:r>
            <a:r>
              <a:rPr lang="ru-RU" sz="1000" dirty="0" smtClean="0"/>
              <a:t>о помощи. Есть говорить о том, что необходимо давать ей каждый день, то это, безусловно, – дневной и ночной уход. И кремы </a:t>
            </a:r>
            <a:r>
              <a:rPr lang="en-US" sz="1000" dirty="0" smtClean="0"/>
              <a:t>U</a:t>
            </a:r>
            <a:r>
              <a:rPr lang="ru-RU" sz="1000" dirty="0" err="1" smtClean="0"/>
              <a:t>niQ</a:t>
            </a:r>
            <a:r>
              <a:rPr lang="ru-RU" sz="1000" dirty="0" smtClean="0"/>
              <a:t> отлично справляются с этой задачей! </a:t>
            </a:r>
          </a:p>
          <a:p>
            <a:endParaRPr lang="ru-RU" sz="1000" dirty="0" smtClean="0"/>
          </a:p>
          <a:p>
            <a:r>
              <a:rPr lang="ru-RU" sz="1000" dirty="0" smtClean="0"/>
              <a:t>Активные ингредиенты проникают в кожу, благодаря особой эмульсии с жидкокристаллической структурой. Данную структуру имеет и наша кожа, именно поэтому активные компоненты проникают в глубокие слои кожи, не повреждая ее.</a:t>
            </a:r>
          </a:p>
          <a:p>
            <a:endParaRPr lang="ru-RU" sz="1000" dirty="0" smtClean="0"/>
          </a:p>
          <a:p>
            <a:r>
              <a:rPr lang="ru-RU" sz="1000" dirty="0" smtClean="0"/>
              <a:t>Набор кремов </a:t>
            </a:r>
            <a:r>
              <a:rPr lang="en-US" sz="1000" dirty="0" smtClean="0"/>
              <a:t>U</a:t>
            </a:r>
            <a:r>
              <a:rPr lang="ru-RU" sz="1000" dirty="0" err="1" smtClean="0"/>
              <a:t>niQ</a:t>
            </a:r>
            <a:r>
              <a:rPr lang="ru-RU" sz="1000" dirty="0" smtClean="0"/>
              <a:t> – это приятный и нужный подарок для молодости и красоты! Спешите приобрести по специальной цене. Предложение ограничено.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#косметика #красота 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uniq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дневнойкрем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ночнойкрем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#уход  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увлажнениекожи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питаниекожи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2" descr="\\filer\Artlife\Маркетинг\КОНТЕНТ-ПЛАН ДЛЯ СОЦ.СЕТЕЙ\2019\08 Август\Макеты для соцсетей\Косметика\Гель для душа Лё Не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7357" y="1365525"/>
            <a:ext cx="1610218" cy="1610218"/>
          </a:xfrm>
          <a:prstGeom prst="rect">
            <a:avLst/>
          </a:prstGeom>
          <a:noFill/>
        </p:spPr>
      </p:pic>
      <p:pic>
        <p:nvPicPr>
          <p:cNvPr id="13" name="Picture 2" descr="\\filer\Artlife\Маркетинг\КОНТЕНТ-ПЛАН ДЛЯ СОЦ.СЕТЕЙ\2019\08 Август\Макеты для соцсетей\Косметика\Набор кремов Uni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5698" y="1365525"/>
            <a:ext cx="1610218" cy="1610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901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40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29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41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119" y="3044798"/>
            <a:ext cx="39711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ПИЛИНГ</a:t>
            </a:r>
            <a:r>
              <a:rPr lang="en-US" sz="1000" b="1" i="1" dirty="0" smtClean="0"/>
              <a:t> Q-SYSTEM</a:t>
            </a:r>
            <a:endParaRPr lang="ru-RU" sz="1000" b="1" i="1" dirty="0" smtClean="0"/>
          </a:p>
          <a:p>
            <a:endParaRPr lang="ru-RU" sz="1000" i="1" dirty="0" smtClean="0"/>
          </a:p>
          <a:p>
            <a:r>
              <a:rPr lang="ru-RU" sz="1000" dirty="0" smtClean="0"/>
              <a:t>Пилинг </a:t>
            </a:r>
            <a:r>
              <a:rPr lang="en-US" sz="1000" dirty="0" smtClean="0"/>
              <a:t>Q</a:t>
            </a:r>
            <a:r>
              <a:rPr lang="ru-RU" sz="1000" dirty="0" smtClean="0"/>
              <a:t>-</a:t>
            </a:r>
            <a:r>
              <a:rPr lang="en-US" sz="1000" dirty="0" smtClean="0"/>
              <a:t>system</a:t>
            </a:r>
            <a:r>
              <a:rPr lang="ru-RU" sz="1000" dirty="0" smtClean="0"/>
              <a:t> бережно очищает, </a:t>
            </a:r>
            <a:r>
              <a:rPr lang="ru-RU" sz="1000" dirty="0" err="1" smtClean="0"/>
              <a:t>отшелушивает</a:t>
            </a:r>
            <a:r>
              <a:rPr lang="ru-RU" sz="1000" dirty="0" smtClean="0"/>
              <a:t> омертвевшие клетки, в то же время не травмируя и не раздражая кожу. Вы достигаете эффекта профессионального </a:t>
            </a:r>
            <a:r>
              <a:rPr lang="ru-RU" sz="1000" dirty="0" err="1" smtClean="0"/>
              <a:t>пилинга</a:t>
            </a:r>
            <a:r>
              <a:rPr lang="ru-RU" sz="1000" dirty="0" smtClean="0"/>
              <a:t> на дому.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/>
              <a:t>Фермент папаин </a:t>
            </a:r>
            <a:r>
              <a:rPr lang="ru-RU" sz="1000" dirty="0" smtClean="0"/>
              <a:t>оказывает противомикробное действие и удаляет омертвевшие клетки с поверхностного слоя кожи.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/>
              <a:t>Фермент </a:t>
            </a:r>
            <a:r>
              <a:rPr lang="ru-RU" sz="1000" b="1" dirty="0" err="1" smtClean="0"/>
              <a:t>кератолин</a:t>
            </a:r>
            <a:r>
              <a:rPr lang="ru-RU" sz="1000" b="1" dirty="0" smtClean="0"/>
              <a:t> </a:t>
            </a:r>
            <a:r>
              <a:rPr lang="ru-RU" sz="1000" dirty="0" smtClean="0"/>
              <a:t>избавляет от жирного блеска, очищает и сужает поры.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/>
              <a:t>Гликолевая кислота</a:t>
            </a:r>
            <a:r>
              <a:rPr lang="ru-RU" sz="1000" dirty="0" smtClean="0"/>
              <a:t> растворяет ороговевшие частички эпидермиса, стимулирует выработку коллагена и эластина, предотвращая появление мелких морщинок, а также снижает чрезмерную пигментацию и замедляет появление темных пятен.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/>
              <a:t>Масло тыквы</a:t>
            </a:r>
            <a:r>
              <a:rPr lang="ru-RU" sz="1000" dirty="0" smtClean="0"/>
              <a:t> восстанавливает упругость и эластичность кожи, смягчает ее.</a:t>
            </a:r>
          </a:p>
          <a:p>
            <a:pPr algn="just"/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пилинг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Qsystem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уходзакожей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очищение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4031" y="3047138"/>
            <a:ext cx="396857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ЕСЛИ БОЛЯТ СУСТАВЫ</a:t>
            </a:r>
          </a:p>
          <a:p>
            <a:endParaRPr lang="en-US" sz="1000" dirty="0" smtClean="0"/>
          </a:p>
          <a:p>
            <a:r>
              <a:rPr lang="ru-RU" sz="1000" dirty="0" smtClean="0"/>
              <a:t>Лето - пора активного отдыха. Дачный «отдых», походы, прогулки, активные виды спорта повышают нагрузку на суставы. </a:t>
            </a:r>
          </a:p>
          <a:p>
            <a:r>
              <a:rPr lang="ru-RU" sz="1000" dirty="0" smtClean="0"/>
              <a:t>Для устранения проблем с суставами(болезненные ощущения, воспаления) Артлайф рекомендует крема линии Актив: </a:t>
            </a:r>
            <a:r>
              <a:rPr lang="ru-RU" sz="1000" b="1" dirty="0" err="1" smtClean="0"/>
              <a:t>Хондротол</a:t>
            </a:r>
            <a:r>
              <a:rPr lang="ru-RU" sz="1000" b="1" dirty="0" smtClean="0"/>
              <a:t> и </a:t>
            </a:r>
            <a:r>
              <a:rPr lang="ru-RU" sz="1000" b="1" dirty="0" err="1" smtClean="0"/>
              <a:t>Джоинт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флекс</a:t>
            </a:r>
            <a:r>
              <a:rPr lang="ru-RU" sz="1000" b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/>
              <a:t> </a:t>
            </a:r>
            <a:r>
              <a:rPr lang="ru-RU" sz="1000" b="1" dirty="0" err="1" smtClean="0"/>
              <a:t>Хондротол</a:t>
            </a:r>
            <a:r>
              <a:rPr lang="ru-RU" sz="1000" b="1" dirty="0" smtClean="0"/>
              <a:t> актив</a:t>
            </a:r>
            <a:r>
              <a:rPr lang="ru-RU" sz="1000" dirty="0" smtClean="0"/>
              <a:t> содержит 2 вида природных </a:t>
            </a:r>
            <a:r>
              <a:rPr lang="ru-RU" sz="1000" dirty="0" err="1" smtClean="0"/>
              <a:t>хондропротекторов</a:t>
            </a:r>
            <a:r>
              <a:rPr lang="ru-RU" sz="1000" dirty="0" smtClean="0"/>
              <a:t>: глюкозамин и </a:t>
            </a:r>
            <a:r>
              <a:rPr lang="ru-RU" sz="1000" dirty="0" err="1" smtClean="0"/>
              <a:t>хондроитин</a:t>
            </a:r>
            <a:r>
              <a:rPr lang="ru-RU" sz="1000" dirty="0" smtClean="0"/>
              <a:t>, а также комплекс растительных экстрактов. Активизирует процесс регенерации хрящевой ткани, улучшает подвижность сустава.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 </a:t>
            </a:r>
            <a:r>
              <a:rPr lang="ru-RU" sz="1000" b="1" dirty="0" err="1" smtClean="0"/>
              <a:t>Джоинт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флекс</a:t>
            </a:r>
            <a:r>
              <a:rPr lang="ru-RU" sz="1000" b="1" dirty="0" smtClean="0"/>
              <a:t> актив</a:t>
            </a:r>
            <a:r>
              <a:rPr lang="ru-RU" sz="1000" dirty="0" smtClean="0"/>
              <a:t> содержит масла и экстракты растений, способствующих быстрому снятию болевых ощущений в зоне воспаленного сустава.</a:t>
            </a:r>
          </a:p>
          <a:p>
            <a:endParaRPr lang="ru-RU" sz="1000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линияактив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хондротол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доинтфлекс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суставы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лечебная косметика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43729" y="1317782"/>
            <a:ext cx="1579807" cy="16009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33087" y="1317782"/>
            <a:ext cx="1579807" cy="16009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\\filer\Artlife\Маркетинг\КОНТЕНТ-ПЛАН ДЛЯ СОЦ.СЕТЕЙ\2019\08 Август\Макеты для соцсетей\Косметика\Пилинг Q-Sys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606" y="1271753"/>
            <a:ext cx="1702675" cy="1702675"/>
          </a:xfrm>
          <a:prstGeom prst="rect">
            <a:avLst/>
          </a:prstGeom>
          <a:noFill/>
        </p:spPr>
      </p:pic>
      <p:pic>
        <p:nvPicPr>
          <p:cNvPr id="10" name="Рисунок 9" descr="Хондрото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198" y="1273626"/>
            <a:ext cx="1773197" cy="17731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90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89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536554" y="1977447"/>
              <a:ext cx="4506545" cy="2367815"/>
              <a:chOff x="2536554" y="1977447"/>
              <a:chExt cx="4506545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830757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536554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7091858" y="1977357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361122" y="197735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0959588"/>
              </p:ext>
            </p:extLst>
          </p:nvPr>
        </p:nvGraphicFramePr>
        <p:xfrm>
          <a:off x="2505800" y="4484406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=""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КОНФЕРЕНЦИЯ АРТЛАЙФ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КОНФЕРЕНЦИЯ АРТЛАЙФ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ВРЕМЯЧИТАТЬ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День физкультурника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Промо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Промо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535303" y="2240399"/>
            <a:ext cx="1900249" cy="19463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144" y="2237965"/>
            <a:ext cx="1935616" cy="19356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01" y="2237965"/>
            <a:ext cx="1943929" cy="1943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30" y="2229652"/>
            <a:ext cx="1943929" cy="1943929"/>
          </a:xfrm>
          <a:prstGeom prst="rect">
            <a:avLst/>
          </a:prstGeom>
        </p:spPr>
      </p:pic>
      <p:pic>
        <p:nvPicPr>
          <p:cNvPr id="27650" name="Picture 2" descr="\\filer\Artlife\Маркетинг\КОНТЕНТ-ПЛАН ДЛЯ СОЦ.СЕТЕЙ\2019\08 Август\Макеты для соцсетей\Бизнес\День физкультурника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98723" y="2249213"/>
            <a:ext cx="1947041" cy="1947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8367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4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8031" y="5744929"/>
            <a:ext cx="34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5D0865-46A6-49AD-BC3B-3DC3AF02B685}"/>
              </a:ext>
            </a:extLst>
          </p:cNvPr>
          <p:cNvSpPr txBox="1"/>
          <p:nvPr/>
        </p:nvSpPr>
        <p:spPr>
          <a:xfrm>
            <a:off x="7315200" y="2709333"/>
            <a:ext cx="37761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b="1" i="1" dirty="0"/>
              <a:t>ВТОРАЯ МОЛОДОСТЬ, ЗДОРОВАЯ ЗРЕЛОСТЬ, АКТИВНОЕ </a:t>
            </a:r>
            <a:r>
              <a:rPr lang="ru-RU" sz="1000" b="1" i="1" dirty="0" smtClean="0"/>
              <a:t>ДОЛГОЛЕТИЕ</a:t>
            </a:r>
            <a:endParaRPr lang="ru-RU" sz="1000" b="1" i="1" dirty="0"/>
          </a:p>
          <a:p>
            <a:r>
              <a:rPr lang="ru-RU" sz="1000" i="1" dirty="0" smtClean="0">
                <a:solidFill>
                  <a:srgbClr val="EC1B30"/>
                </a:solidFill>
              </a:rPr>
              <a:t>13 </a:t>
            </a:r>
            <a:r>
              <a:rPr lang="ru-RU" sz="1000" i="1" dirty="0">
                <a:solidFill>
                  <a:srgbClr val="EC1B30"/>
                </a:solidFill>
              </a:rPr>
              <a:t>октября. Москва</a:t>
            </a:r>
          </a:p>
          <a:p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«Экспертный подход в 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медицине» поможет разобраться в направлениях и продуктах этой области медицины. </a:t>
            </a:r>
          </a:p>
          <a:p>
            <a:r>
              <a:rPr lang="en-US" sz="1000" dirty="0" smtClean="0"/>
              <a:t>Anti</a:t>
            </a:r>
            <a:r>
              <a:rPr lang="ru-RU" sz="1000" dirty="0" smtClean="0"/>
              <a:t>-</a:t>
            </a:r>
            <a:r>
              <a:rPr lang="en-US" sz="1000" dirty="0" smtClean="0"/>
              <a:t>age</a:t>
            </a:r>
            <a:r>
              <a:rPr lang="ru-RU" sz="1000" dirty="0" smtClean="0"/>
              <a:t> методики учитывают гормональные, </a:t>
            </a:r>
            <a:r>
              <a:rPr lang="ru-RU" sz="1000" dirty="0" err="1" smtClean="0"/>
              <a:t>нутрицевтические</a:t>
            </a:r>
            <a:r>
              <a:rPr lang="ru-RU" sz="1000" dirty="0" smtClean="0"/>
              <a:t> и физиологические факторы здоровья на разных возрастных этапах жизни. По мнению специалистов, люди могут увеличить свою продолжительность жизни по </a:t>
            </a:r>
            <a:r>
              <a:rPr lang="ru-RU" sz="1000" dirty="0" smtClean="0"/>
              <a:t>сравнению </a:t>
            </a:r>
            <a:r>
              <a:rPr lang="ru-RU" sz="1000" dirty="0" smtClean="0"/>
              <a:t>со </a:t>
            </a:r>
            <a:r>
              <a:rPr lang="ru-RU" sz="1000" dirty="0" smtClean="0"/>
              <a:t>среднестатистической на </a:t>
            </a:r>
            <a:r>
              <a:rPr lang="ru-RU" sz="1000" dirty="0" smtClean="0"/>
              <a:t>период от 4 до 15 лет, поэтому меняйте свои привычки уже сейчас и наслаждайтесь жизнью как можно </a:t>
            </a:r>
            <a:r>
              <a:rPr lang="ru-RU" sz="1000" dirty="0" smtClean="0"/>
              <a:t>дольше!</a:t>
            </a:r>
            <a:r>
              <a:rPr lang="ru-RU" sz="1000" i="1" dirty="0" smtClean="0"/>
              <a:t> </a:t>
            </a:r>
            <a:r>
              <a:rPr lang="ru-RU" sz="1000" i="1" dirty="0" smtClean="0"/>
              <a:t>Один из самых известных экспертов по питанию, врач-диетолог Михаил Гинзбург поделится своими знаниями о функциональном </a:t>
            </a:r>
            <a:r>
              <a:rPr lang="ru-RU" sz="1000" i="1" dirty="0" smtClean="0"/>
              <a:t>питании </a:t>
            </a:r>
            <a:r>
              <a:rPr lang="ru-RU" sz="1000" i="1" dirty="0" smtClean="0"/>
              <a:t>и рецептами активного долголетия. 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научно-практическая_конференция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ртлайф_конференция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медконференция_Артлайф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779430" y="2908126"/>
            <a:ext cx="368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ВРАЧИ ЗА АРТЛАЙФ!</a:t>
            </a:r>
          </a:p>
          <a:p>
            <a:r>
              <a:rPr lang="ru-RU" sz="1000" i="1" dirty="0" smtClean="0">
                <a:solidFill>
                  <a:srgbClr val="EC1B30"/>
                </a:solidFill>
              </a:rPr>
              <a:t>13 </a:t>
            </a:r>
            <a:r>
              <a:rPr lang="ru-RU" sz="1000" i="1" dirty="0">
                <a:solidFill>
                  <a:srgbClr val="EC1B30"/>
                </a:solidFill>
              </a:rPr>
              <a:t>октября. </a:t>
            </a:r>
            <a:r>
              <a:rPr lang="ru-RU" sz="1000" i="1" dirty="0" smtClean="0">
                <a:solidFill>
                  <a:srgbClr val="EC1B30"/>
                </a:solidFill>
              </a:rPr>
              <a:t>Москва</a:t>
            </a:r>
          </a:p>
          <a:p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«Экспертный подход в </a:t>
            </a:r>
            <a:r>
              <a:rPr lang="en-US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</a:t>
            </a:r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медицине» — все 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питании, </a:t>
            </a:r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которое помогает продлить молодость, запускает 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 </a:t>
            </a:r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оздоровления 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активного долголетия от </a:t>
            </a:r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 из самых известных российских экспертов в области диетологии 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Михаила Гинзбурга. В программе семинара: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Аnti-age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терапия глазами врачей-диетологов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Независимая экспертиза новых продуктов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Артлайф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НИИ диетологии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 к оздоровлению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 из самых авторитетных специалистов в области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 в 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Михаила 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Гинзбург </a:t>
            </a:r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медицинских наук, профессор, директор Самарского НИИ диетологии и диетотерапии. Имеет специализации врача-диетолога, эндокринолога, кардиолога, психиатра и психотерапевта. Постоянный консультант программы «О самом главном» на канале 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1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автор рубрики журнала 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Здоровье»</a:t>
            </a:r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«Худеем правильно»,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редактор журнала 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«Худеем правильно».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000" i="1" dirty="0">
              <a:solidFill>
                <a:srgbClr val="EC1B30"/>
              </a:solidFill>
            </a:endParaRP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научно-практическая_конференция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ртлайф_конференция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медконференция_Артлайф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4921" y="1158367"/>
            <a:ext cx="1637385" cy="1637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64" y="1158367"/>
            <a:ext cx="1637385" cy="16373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90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12192154" cy="685791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0224236"/>
              </p:ext>
            </p:extLst>
          </p:nvPr>
        </p:nvGraphicFramePr>
        <p:xfrm>
          <a:off x="3755215" y="1455002"/>
          <a:ext cx="8361970" cy="490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394">
                  <a:extLst>
                    <a:ext uri="{9D8B030D-6E8A-4147-A177-3AD203B41FA5}">
                      <a16:colId xmlns="" xmlns:a16="http://schemas.microsoft.com/office/drawing/2014/main" val="1434599515"/>
                    </a:ext>
                  </a:extLst>
                </a:gridCol>
                <a:gridCol w="1672394">
                  <a:extLst>
                    <a:ext uri="{9D8B030D-6E8A-4147-A177-3AD203B41FA5}">
                      <a16:colId xmlns="" xmlns:a16="http://schemas.microsoft.com/office/drawing/2014/main" val="1417411202"/>
                    </a:ext>
                  </a:extLst>
                </a:gridCol>
                <a:gridCol w="1683951">
                  <a:extLst>
                    <a:ext uri="{9D8B030D-6E8A-4147-A177-3AD203B41FA5}">
                      <a16:colId xmlns="" xmlns:a16="http://schemas.microsoft.com/office/drawing/2014/main" val="131708005"/>
                    </a:ext>
                  </a:extLst>
                </a:gridCol>
                <a:gridCol w="1660837">
                  <a:extLst>
                    <a:ext uri="{9D8B030D-6E8A-4147-A177-3AD203B41FA5}">
                      <a16:colId xmlns="" xmlns:a16="http://schemas.microsoft.com/office/drawing/2014/main" val="2962886020"/>
                    </a:ext>
                  </a:extLst>
                </a:gridCol>
                <a:gridCol w="1672394">
                  <a:extLst>
                    <a:ext uri="{9D8B030D-6E8A-4147-A177-3AD203B41FA5}">
                      <a16:colId xmlns="" xmlns:a16="http://schemas.microsoft.com/office/drawing/2014/main" val="2025986808"/>
                    </a:ext>
                  </a:extLst>
                </a:gridCol>
              </a:tblGrid>
              <a:tr h="2945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ЧТ-СБ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ПТ-ВС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9467785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5573356"/>
                  </a:ext>
                </a:extLst>
              </a:tr>
              <a:tr h="659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ЗДОРОВЬЕ.</a:t>
                      </a:r>
                      <a:endParaRPr lang="ru-RU" sz="11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Акция 12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«Баланс микрофлоры»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АКЦИЯ.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Аква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</a:rPr>
                        <a:t>Дрим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 эффект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092386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5.08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6.08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7.08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8.08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9.08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7016551"/>
                  </a:ext>
                </a:extLst>
              </a:tr>
              <a:tr h="5749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Акция 12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Кардио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забота»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БИЗНЕС.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Конференция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 Артлайф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ЗДОРОВЬЕ.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Коллаген 7000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ПИТАНИЕ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Летний детокс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ПИТАНИЕ.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Диеталика. День физкультурника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4174600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12.08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13.08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14.08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15.08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16.08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7605744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БИЗНЕС.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Лендинг Фестиваль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КОСМЕТИКА.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Набор </a:t>
                      </a:r>
                      <a:r>
                        <a:rPr lang="ru-RU" sz="1100" b="1" baseline="0" dirty="0" err="1" smtClean="0"/>
                        <a:t>Юник</a:t>
                      </a:r>
                      <a:endParaRPr lang="ru-RU" sz="1100" b="1" baseline="0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ЗДОРОВЬЕ.</a:t>
                      </a:r>
                      <a:r>
                        <a:rPr lang="ru-RU" sz="1100" b="1" baseline="0" dirty="0"/>
                        <a:t> </a:t>
                      </a:r>
                      <a:endParaRPr lang="ru-RU" sz="11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err="1" smtClean="0"/>
                        <a:t>Нейрокомфорт</a:t>
                      </a:r>
                      <a:endParaRPr lang="ru-RU" sz="1100" b="1" baseline="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БИЗНЕС.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Конференция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 Артлайф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КОСМЕТИКА.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Лечебная косметика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17438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19.08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20.08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21.08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22.08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23.08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7725704"/>
                  </a:ext>
                </a:extLst>
              </a:tr>
              <a:tr h="63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ЗДОРОВЬЕ.</a:t>
                      </a:r>
                      <a:r>
                        <a:rPr lang="ru-RU" sz="1100" b="1" baseline="0" dirty="0"/>
                        <a:t> </a:t>
                      </a:r>
                      <a:endParaRPr lang="ru-RU" sz="11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Глюкосил Норма</a:t>
                      </a:r>
                      <a:endParaRPr lang="ru-RU" sz="1100" b="1" baseline="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КОСМЕТИКА</a:t>
                      </a:r>
                      <a:r>
                        <a:rPr lang="ru-RU" sz="1100" b="1" dirty="0" smtClean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/>
                        <a:t>Гель для душа </a:t>
                      </a:r>
                      <a:r>
                        <a:rPr lang="ru-RU" sz="1100" b="1" dirty="0" err="1" smtClean="0"/>
                        <a:t>Лё</a:t>
                      </a:r>
                      <a:r>
                        <a:rPr lang="ru-RU" sz="1100" b="1" dirty="0" smtClean="0"/>
                        <a:t> </a:t>
                      </a:r>
                      <a:r>
                        <a:rPr lang="ru-RU" sz="1100" b="1" dirty="0" err="1" smtClean="0"/>
                        <a:t>Неж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ПИТАНИЕ.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Суп Том Ям</a:t>
                      </a:r>
                      <a:endParaRPr lang="ru-RU" sz="1100" b="1" kern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КОСМЕТИКА.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err="1" smtClean="0"/>
                        <a:t>Пилинг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en-US" sz="1100" b="1" baseline="0" dirty="0" smtClean="0"/>
                        <a:t>Q-</a:t>
                      </a:r>
                      <a:r>
                        <a:rPr lang="ru-RU" sz="1100" b="1" baseline="0" dirty="0" smtClean="0"/>
                        <a:t>систем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ЗДОРОВЬЕ</a:t>
                      </a:r>
                      <a:r>
                        <a:rPr lang="ru-RU" sz="1100" b="1" dirty="0" smtClean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/>
                        <a:t>Холегон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8001399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26.08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27.08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28.08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29.08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30.08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5050172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БИЗНЕС.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Книга Артлайф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ПИТАНИЕ.</a:t>
                      </a:r>
                      <a:r>
                        <a:rPr lang="ru-RU" sz="1100" b="1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Грандей чага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</a:rPr>
                        <a:t>ЗДОРОВЬЕ. </a:t>
                      </a:r>
                      <a:endParaRPr lang="ru-RU" sz="1100" b="1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НОВИНКА.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Фитоэстрин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КОСМЕТИКА. НОВИНКА.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Крем для тела с коллагеном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ПИТАНИЕ.</a:t>
                      </a:r>
                      <a:r>
                        <a:rPr lang="ru-RU" sz="1100" b="1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Конфеты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898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9932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54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266" y="2794000"/>
            <a:ext cx="34543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10 </a:t>
            </a:r>
            <a:r>
              <a:rPr lang="ru-RU" sz="1000" b="1" dirty="0" smtClean="0"/>
              <a:t>АВГУСТА </a:t>
            </a:r>
            <a:r>
              <a:rPr lang="ru-RU" sz="1000" b="1" dirty="0" smtClean="0"/>
              <a:t>– ДЕНЬ ФИЗКУЛЬТУРНИКА!</a:t>
            </a:r>
          </a:p>
          <a:p>
            <a:endParaRPr lang="ru-RU" sz="1000" dirty="0" smtClean="0"/>
          </a:p>
          <a:p>
            <a:r>
              <a:rPr lang="ru-RU" sz="1000" dirty="0" smtClean="0"/>
              <a:t>День физкультурника в России отмечается каждую вторую субботу августа. Тренд на здоровый образ жизни, занятия спортом привлекает все больше людей, поэтому такой праздник – отличный повод устроить себе спортивный выходной. Эту позицию на 100% разделяет компания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! Любите спорт – будьте в форме!</a:t>
            </a:r>
          </a:p>
          <a:p>
            <a:endParaRPr lang="ru-RU" sz="1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i="1" dirty="0" smtClean="0"/>
              <a:t>#</a:t>
            </a:r>
            <a:r>
              <a:rPr lang="ru-RU" sz="1000" i="1" dirty="0" err="1" smtClean="0"/>
              <a:t>день_физкультурника</a:t>
            </a:r>
            <a:r>
              <a:rPr lang="ru-RU" sz="1000" i="1" dirty="0" smtClean="0"/>
              <a:t> </a:t>
            </a:r>
            <a:r>
              <a:rPr lang="ru-RU" sz="1000" i="1" dirty="0" smtClean="0"/>
              <a:t>#</a:t>
            </a:r>
            <a:r>
              <a:rPr lang="ru-RU" sz="1000" i="1" dirty="0" err="1" smtClean="0"/>
              <a:t>А</a:t>
            </a:r>
            <a:r>
              <a:rPr lang="ru-RU" sz="1000" i="1" dirty="0" err="1" smtClean="0"/>
              <a:t>ртлайф_поздравляет</a:t>
            </a:r>
            <a:r>
              <a:rPr lang="ru-RU" sz="1000" i="1" dirty="0" smtClean="0"/>
              <a:t> </a:t>
            </a:r>
            <a:r>
              <a:rPr lang="ru-RU" sz="1000" i="1" dirty="0" smtClean="0"/>
              <a:t>#</a:t>
            </a:r>
            <a:r>
              <a:rPr lang="ru-RU" sz="1000" i="1" dirty="0" err="1" smtClean="0"/>
              <a:t>здоровье_семьи</a:t>
            </a:r>
            <a:endParaRPr lang="ru-RU" sz="1000" i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760133" y="2760134"/>
            <a:ext cx="3793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b="1" i="1" dirty="0" smtClean="0"/>
              <a:t>КНИГА «</a:t>
            </a:r>
            <a:r>
              <a:rPr lang="ru-RU" sz="1000" b="1" i="1" dirty="0" smtClean="0"/>
              <a:t>АРТЛАЙФ. ЭНЕРГИЯ </a:t>
            </a:r>
            <a:r>
              <a:rPr lang="ru-RU" sz="1000" b="1" i="1" dirty="0" smtClean="0"/>
              <a:t>ЖИЗНИ»</a:t>
            </a:r>
          </a:p>
          <a:p>
            <a:endParaRPr lang="ru-RU" sz="1000" b="1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Хотите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углубить знания о продукции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Артлайф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Ищете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аргументы в пользу бизнеса с компанией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Решаете, что подарить перспективному партнеру?</a:t>
            </a:r>
          </a:p>
          <a:p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Артлайф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Энергия 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жизни»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время читать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sz="1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Время_читать</a:t>
            </a:r>
            <a:r>
              <a:rPr lang="ru-RU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sz="1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книга_Артлайф</a:t>
            </a:r>
            <a:r>
              <a:rPr lang="ru-RU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sz="1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Энергия_жизни</a:t>
            </a:r>
            <a:endParaRPr lang="ru-RU" sz="1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\\filer\Artlife\Маркетинг\КОНТЕНТ-ПЛАН ДЛЯ СОЦ.СЕТЕЙ\2019\08 Август\Макеты для соцсетей\Бизнес\День физкультурника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6242" y="1219201"/>
            <a:ext cx="1558157" cy="1558157"/>
          </a:xfrm>
          <a:prstGeom prst="rect">
            <a:avLst/>
          </a:prstGeom>
          <a:noFill/>
        </p:spPr>
      </p:pic>
      <p:pic>
        <p:nvPicPr>
          <p:cNvPr id="5" name="Picture 2" descr="\\filer\Artlife\Маркетинг\КОНТЕНТ-ПЛАН ДЛЯ СОЦ.СЕТЕЙ\2019\08 Август\Макеты для соцсетей\Бизнес\Энергия жизн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5567" y="1156139"/>
            <a:ext cx="1545020" cy="1545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901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54" y="2092643"/>
            <a:ext cx="4174958" cy="47653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760133" y="2760134"/>
            <a:ext cx="37930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/>
              <a:t>artlifest</a:t>
            </a:r>
            <a:r>
              <a:rPr lang="ru-RU" sz="1000" b="1" dirty="0" smtClean="0"/>
              <a:t>.</a:t>
            </a:r>
            <a:r>
              <a:rPr lang="ru-RU" sz="1000" b="1" dirty="0" err="1" smtClean="0"/>
              <a:t>com</a:t>
            </a:r>
            <a:r>
              <a:rPr lang="ru-RU" sz="1000" b="1" dirty="0" smtClean="0"/>
              <a:t> - сайт Фестиваля «Горизонты успеха», Дели 2019</a:t>
            </a:r>
          </a:p>
          <a:p>
            <a:endParaRPr lang="ru-RU" sz="1000" dirty="0" smtClean="0"/>
          </a:p>
          <a:p>
            <a:r>
              <a:rPr lang="ru-RU" sz="1000" dirty="0" smtClean="0"/>
              <a:t>Фестиваль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. Эмоции, драйв, вихрь захватывающих событий, каждое из которых — яркий, живой праздник! Собираетесь и уже предвкушаете удовольствие? Едете, но хотите пригласить друзей? Ещё не решились купить билеты в Дели? Зайдите на сайт Фестиваля «Горизонты успеха»! Узнайте больше о Событии Года, а лидеры партнёрской сети помогут сделать правильный выбор!</a:t>
            </a:r>
          </a:p>
          <a:p>
            <a:r>
              <a:rPr lang="ru-RU" sz="1000" dirty="0" smtClean="0"/>
              <a:t> </a:t>
            </a:r>
          </a:p>
          <a:p>
            <a:r>
              <a:rPr lang="ru-RU" sz="1000" dirty="0" smtClean="0"/>
              <a:t>#</a:t>
            </a:r>
            <a:r>
              <a:rPr lang="ru-RU" sz="1000" dirty="0" err="1" smtClean="0"/>
              <a:t>фестиваль_артлайф</a:t>
            </a:r>
            <a:r>
              <a:rPr lang="ru-RU" sz="1000" dirty="0" smtClean="0"/>
              <a:t>  #</a:t>
            </a:r>
            <a:r>
              <a:rPr lang="ru-RU" sz="1000" dirty="0" err="1" smtClean="0"/>
              <a:t>сайт_фестиваля</a:t>
            </a:r>
            <a:r>
              <a:rPr lang="ru-RU" sz="1000" dirty="0" smtClean="0"/>
              <a:t> #</a:t>
            </a:r>
            <a:r>
              <a:rPr lang="ru-RU" sz="1000" dirty="0" err="1" smtClean="0"/>
              <a:t>артлайф_дели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\\filer\Artlife\Маркетинг\КОНТЕНТ-ПЛАН ДЛЯ СОЦ.СЕТЕЙ\2019\08 Август\Макеты для соцсетей\Бизнес\Сайт фестиваля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0158" y="935421"/>
            <a:ext cx="1734207" cy="1734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901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93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4" cy="68579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7070" y="354227"/>
            <a:ext cx="3352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СКОРО В ПРОДАЖЕ!</a:t>
            </a:r>
            <a:endParaRPr lang="ru-RU" sz="1600" b="1" dirty="0"/>
          </a:p>
          <a:p>
            <a:pPr algn="ctr"/>
            <a:r>
              <a:rPr lang="ru-RU" sz="1600" b="1" dirty="0" smtClean="0"/>
              <a:t>Новая линия конфет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46332" y="4151870"/>
            <a:ext cx="55456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Скоро в продаже! Новая линия полезных конфет</a:t>
            </a:r>
          </a:p>
          <a:p>
            <a:r>
              <a:rPr lang="ru-RU" sz="1000" dirty="0" smtClean="0"/>
              <a:t>Могут ли конфеты приносить не только удовольствие, но и пользу? Могут! Если эти конфеты содержат полезные для вашего здоровья вещества. Новая линия конфет </a:t>
            </a:r>
            <a:r>
              <a:rPr lang="en-US" sz="1000" dirty="0" smtClean="0"/>
              <a:t>ART FOOD </a:t>
            </a:r>
            <a:r>
              <a:rPr lang="ru-RU" sz="1000" dirty="0" smtClean="0"/>
              <a:t>– это комплексы витаминов и минеральных веществ с экстрактами </a:t>
            </a:r>
            <a:r>
              <a:rPr lang="ru-RU" sz="1000" dirty="0" err="1" smtClean="0"/>
              <a:t>суперфудов</a:t>
            </a:r>
            <a:r>
              <a:rPr lang="ru-RU" sz="1000" dirty="0" smtClean="0"/>
              <a:t>  и вкусами ваших любимых десертов. 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 </a:t>
            </a:r>
            <a:r>
              <a:rPr lang="ru-RU" sz="1000" b="1" dirty="0" smtClean="0"/>
              <a:t>Будьте неотразимы! </a:t>
            </a:r>
            <a:r>
              <a:rPr lang="ru-RU" sz="1000" dirty="0" smtClean="0"/>
              <a:t>Конфеты </a:t>
            </a:r>
            <a:r>
              <a:rPr lang="ru-RU" sz="1000" b="1" dirty="0" smtClean="0"/>
              <a:t>«</a:t>
            </a:r>
            <a:r>
              <a:rPr lang="ru-RU" sz="1000" b="1" dirty="0" err="1" smtClean="0"/>
              <a:t>Амаретти</a:t>
            </a:r>
            <a:r>
              <a:rPr lang="ru-RU" sz="1000" b="1" dirty="0" smtClean="0"/>
              <a:t>» с экстрактом граната </a:t>
            </a:r>
            <a:r>
              <a:rPr lang="ru-RU" sz="1000" dirty="0" smtClean="0"/>
              <a:t>помогут поддержать естественную красоту ваших волос, кожи и ногтей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 </a:t>
            </a:r>
            <a:r>
              <a:rPr lang="ru-RU" sz="1000" b="1" dirty="0" smtClean="0"/>
              <a:t>Увеличивайте вашу продуктивность! </a:t>
            </a:r>
            <a:r>
              <a:rPr lang="ru-RU" sz="1000" dirty="0" smtClean="0"/>
              <a:t>Конфеты </a:t>
            </a:r>
            <a:r>
              <a:rPr lang="ru-RU" sz="1000" b="1" dirty="0" smtClean="0"/>
              <a:t>«Миндальный </a:t>
            </a:r>
            <a:r>
              <a:rPr lang="ru-RU" sz="1000" b="1" dirty="0" err="1" smtClean="0"/>
              <a:t>тирамису</a:t>
            </a:r>
            <a:r>
              <a:rPr lang="ru-RU" sz="1000" b="1" dirty="0" smtClean="0"/>
              <a:t>» с </a:t>
            </a:r>
            <a:r>
              <a:rPr lang="ru-RU" sz="1000" b="1" dirty="0" err="1" smtClean="0"/>
              <a:t>гинкго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билоба</a:t>
            </a:r>
            <a:r>
              <a:rPr lang="ru-RU" sz="1000" b="1" dirty="0" smtClean="0"/>
              <a:t>  </a:t>
            </a:r>
            <a:r>
              <a:rPr lang="ru-RU" sz="1000" dirty="0" smtClean="0"/>
              <a:t>стимулируют активность мозга, улучшая мышление, внимание и память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 </a:t>
            </a:r>
            <a:r>
              <a:rPr lang="ru-RU" sz="1000" b="1" dirty="0" smtClean="0"/>
              <a:t>Сохраняйте внутреннюю гармонию! </a:t>
            </a:r>
            <a:r>
              <a:rPr lang="ru-RU" sz="1000" dirty="0" smtClean="0"/>
              <a:t>Конфеты </a:t>
            </a:r>
            <a:r>
              <a:rPr lang="ru-RU" sz="1000" b="1" dirty="0" smtClean="0"/>
              <a:t>«Карамельный пудинг»  с </a:t>
            </a:r>
            <a:r>
              <a:rPr lang="ru-RU" sz="1000" b="1" dirty="0" err="1" smtClean="0"/>
              <a:t>морингой</a:t>
            </a:r>
            <a:r>
              <a:rPr lang="ru-RU" sz="1000" b="1" dirty="0" smtClean="0"/>
              <a:t> </a:t>
            </a:r>
            <a:r>
              <a:rPr lang="ru-RU" sz="1000" dirty="0" smtClean="0"/>
              <a:t>поддерживают работу нервной системы, ваш эмоциональный баланс и высокий жизненный тонус.</a:t>
            </a: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полезныеконфеты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моринга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гинкгобилоба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экстрактграната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поддержканервнойсистемы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активнаяработамозга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265" name="Picture 1" descr="C:\Users\Chizhova\Desktop\candy inst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3895" y="1672356"/>
            <a:ext cx="2076684" cy="2076684"/>
          </a:xfrm>
          <a:prstGeom prst="rect">
            <a:avLst/>
          </a:prstGeom>
          <a:noFill/>
        </p:spPr>
      </p:pic>
      <p:pic>
        <p:nvPicPr>
          <p:cNvPr id="11266" name="Picture 2" descr="C:\Users\Chizhova\Desktop\Candy_A4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7070" y="1672356"/>
            <a:ext cx="3526387" cy="4959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557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152" cy="6857913"/>
            <a:chOff x="0" y="86"/>
            <a:chExt cx="12192152" cy="68579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3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4389842"/>
              </p:ext>
            </p:extLst>
          </p:nvPr>
        </p:nvGraphicFramePr>
        <p:xfrm>
          <a:off x="2644351" y="4626350"/>
          <a:ext cx="9067664" cy="96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=""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lvl="0" algn="ctr"/>
                      <a:r>
                        <a:rPr lang="ru-RU" sz="1200" i="0" dirty="0" smtClean="0"/>
                        <a:t>Диеталика =</a:t>
                      </a:r>
                      <a:r>
                        <a:rPr lang="ru-RU" sz="1200" i="0" baseline="0" dirty="0" smtClean="0"/>
                        <a:t> спорт!</a:t>
                      </a:r>
                      <a:endParaRPr lang="ru-RU" sz="12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Суп</a:t>
                      </a:r>
                      <a:r>
                        <a:rPr lang="ru-RU" sz="12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Том Ям с лемонграссом</a:t>
                      </a:r>
                      <a:endParaRPr lang="ru-RU" sz="12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Легкое настроение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/>
                        <a:t>Грандэй</a:t>
                      </a:r>
                      <a:r>
                        <a:rPr lang="ru-RU" sz="1200" b="1" dirty="0" smtClean="0"/>
                        <a:t> чага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144108"/>
                  </a:ext>
                </a:extLst>
              </a:tr>
              <a:tr h="473970">
                <a:tc>
                  <a:txBody>
                    <a:bodyPr/>
                    <a:lstStyle/>
                    <a:p>
                      <a:pPr lvl="0" algn="ctr"/>
                      <a:r>
                        <a:rPr lang="ru-RU" sz="1100" i="0" dirty="0" smtClean="0"/>
                        <a:t>10 августа – день физкультурника</a:t>
                      </a:r>
                    </a:p>
                    <a:p>
                      <a:pPr lvl="0" algn="ctr"/>
                      <a:endParaRPr lang="ru-RU" sz="1100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Экзотическая</a:t>
                      </a:r>
                      <a:r>
                        <a:rPr lang="ru-RU" sz="11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кухня Таиланда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вашем столе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Летний</a:t>
                      </a:r>
                      <a:r>
                        <a:rPr lang="ru-RU" sz="11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детокс</a:t>
                      </a:r>
                      <a:endParaRPr lang="ru-RU" sz="11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Секреты сибирской чаги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14" name="Рисунок 13" descr="Granday cha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1788" y="2195562"/>
            <a:ext cx="1962512" cy="19625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80" y="2195562"/>
            <a:ext cx="1962512" cy="1962512"/>
          </a:xfrm>
          <a:prstGeom prst="rect">
            <a:avLst/>
          </a:prstGeom>
        </p:spPr>
      </p:pic>
      <p:pic>
        <p:nvPicPr>
          <p:cNvPr id="10241" name="Picture 1" descr="C:\Users\Chizhova\Desktop\День физкультурн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1479" y="2219989"/>
            <a:ext cx="1938085" cy="1938085"/>
          </a:xfrm>
          <a:prstGeom prst="rect">
            <a:avLst/>
          </a:prstGeom>
          <a:noFill/>
        </p:spPr>
      </p:pic>
      <p:pic>
        <p:nvPicPr>
          <p:cNvPr id="10242" name="Picture 2" descr="C:\Users\Chizhova\Desktop\Суп по-тайс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6586" y="2219989"/>
            <a:ext cx="1938086" cy="1938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609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4" y="2113664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8072" y="2929467"/>
            <a:ext cx="405384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75290" y="2995969"/>
            <a:ext cx="3939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 smtClean="0"/>
              <a:t>ЛЕТНИЙ ДЕТОКС</a:t>
            </a:r>
          </a:p>
          <a:p>
            <a:pPr lvl="0"/>
            <a:endParaRPr lang="ru-RU" sz="1000" b="1" i="1" dirty="0" smtClean="0"/>
          </a:p>
          <a:p>
            <a:r>
              <a:rPr lang="ru-RU" sz="1000" dirty="0" smtClean="0"/>
              <a:t>Очищение организма = хорошее самочувствие. Правильная программа детокса позволит организму сбросить «лишнее» (шлаки и токсины) и мобилизовать силы на восстановление энергии.</a:t>
            </a:r>
          </a:p>
          <a:p>
            <a:r>
              <a:rPr lang="ru-RU" sz="1000" dirty="0" smtClean="0"/>
              <a:t>Напиток «Легкое настроение»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Способствует комплексному очищению организма, выведению шлаков и токсинов,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Обладает мягким слабительным и мочегонным эффектом, способствует нормализации работы пищеварительной системы,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Повышает защитные силы организма.</a:t>
            </a:r>
          </a:p>
          <a:p>
            <a:endParaRPr lang="ru-RU" sz="1000" dirty="0"/>
          </a:p>
          <a:p>
            <a:r>
              <a:rPr lang="ru-RU" sz="1000" dirty="0" err="1" smtClean="0"/>
              <a:t>Детокс</a:t>
            </a:r>
            <a:r>
              <a:rPr lang="ru-RU" sz="1000" dirty="0" smtClean="0"/>
              <a:t>-эффект обеспечивает эффективный </a:t>
            </a:r>
            <a:r>
              <a:rPr lang="ru-RU" sz="1000" b="1" dirty="0" smtClean="0"/>
              <a:t>комплекс полезных экстрактов</a:t>
            </a:r>
            <a:r>
              <a:rPr lang="ru-RU" sz="1000" dirty="0" smtClean="0"/>
              <a:t>:</a:t>
            </a:r>
            <a:r>
              <a:rPr lang="ru-RU" sz="1000" b="1" dirty="0" smtClean="0"/>
              <a:t> </a:t>
            </a:r>
            <a:r>
              <a:rPr lang="ru-RU" sz="1000" dirty="0" err="1" smtClean="0"/>
              <a:t>сенны</a:t>
            </a:r>
            <a:r>
              <a:rPr lang="ru-RU" sz="1000" dirty="0"/>
              <a:t>, </a:t>
            </a:r>
            <a:r>
              <a:rPr lang="ru-RU" sz="1000" dirty="0" smtClean="0"/>
              <a:t>клевера</a:t>
            </a:r>
            <a:r>
              <a:rPr lang="ru-RU" sz="1000" dirty="0"/>
              <a:t>, </a:t>
            </a:r>
            <a:r>
              <a:rPr lang="ru-RU" sz="1000" dirty="0" smtClean="0"/>
              <a:t>горца </a:t>
            </a:r>
            <a:r>
              <a:rPr lang="ru-RU" sz="1000" dirty="0"/>
              <a:t>птичьего, </a:t>
            </a:r>
            <a:r>
              <a:rPr lang="ru-RU" sz="1000" dirty="0" smtClean="0"/>
              <a:t>иван-чая</a:t>
            </a:r>
            <a:r>
              <a:rPr lang="ru-RU" sz="1000" dirty="0"/>
              <a:t>, укропа плоды, </a:t>
            </a:r>
            <a:r>
              <a:rPr lang="ru-RU" sz="1000" dirty="0" smtClean="0"/>
              <a:t>тысячелистника</a:t>
            </a:r>
            <a:r>
              <a:rPr lang="ru-RU" sz="1000" dirty="0"/>
              <a:t>, </a:t>
            </a:r>
            <a:r>
              <a:rPr lang="ru-RU" sz="1000" dirty="0" smtClean="0"/>
              <a:t>солянки. Полисахарид гуммиарабик выводит </a:t>
            </a:r>
            <a:r>
              <a:rPr lang="ru-RU" sz="1000" dirty="0"/>
              <a:t>из организма соли тяжёлых металлов и </a:t>
            </a:r>
            <a:r>
              <a:rPr lang="ru-RU" sz="1000" dirty="0" smtClean="0"/>
              <a:t>радионуклиды, ускоряет </a:t>
            </a:r>
            <a:r>
              <a:rPr lang="ru-RU" sz="1000" dirty="0"/>
              <a:t>липидный обмен, </a:t>
            </a:r>
            <a:r>
              <a:rPr lang="ru-RU" sz="1000" dirty="0" smtClean="0"/>
              <a:t>способствуя </a:t>
            </a:r>
            <a:r>
              <a:rPr lang="ru-RU" sz="1000" dirty="0"/>
              <a:t>снижению </a:t>
            </a:r>
            <a:r>
              <a:rPr lang="ru-RU" sz="1000" dirty="0" smtClean="0"/>
              <a:t>веса.</a:t>
            </a:r>
            <a:endParaRPr lang="ru-RU" sz="1000" dirty="0"/>
          </a:p>
          <a:p>
            <a:endParaRPr lang="ru-RU" sz="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похудей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легкое настроение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стройнаяфигура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диета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детокспрограммы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52950" y="2879589"/>
            <a:ext cx="37839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 smtClean="0"/>
              <a:t>СУП ТОМ ЯМ - ЭКЗОТИЧЕСКАЯ КУХНЯ ТАИЛАНДА НА ВАШЕМ СТОЛЕ</a:t>
            </a:r>
            <a:endParaRPr lang="ru-RU" sz="1000" i="1" dirty="0" smtClean="0"/>
          </a:p>
          <a:p>
            <a:endParaRPr lang="ru-RU" sz="800" b="1" i="1" dirty="0"/>
          </a:p>
          <a:p>
            <a:r>
              <a:rPr lang="ru-RU" sz="1000" dirty="0" smtClean="0"/>
              <a:t>Тайские повара стремятся к идеальному балансу сладкого, кислого, острого и соленого. Вот почему кухня Таиланда отличается сложными сочетаниями ярких и принципиально разных вкусов и ароматов. Почти в каждое блюдо местные жители щедро добавляют лимонную траву, имбирь, </a:t>
            </a:r>
            <a:r>
              <a:rPr lang="ru-RU" sz="1000" dirty="0" err="1" smtClean="0"/>
              <a:t>чили</a:t>
            </a:r>
            <a:r>
              <a:rPr lang="ru-RU" sz="1000" dirty="0" smtClean="0"/>
              <a:t>, чеснок и кокосовое молоко, которое придает еде сливочный вкус и оттеняет остроту перца. Считается, что для приготовления настоящего тайского обеда необходимо около 40 видов специй и пряностей. </a:t>
            </a:r>
          </a:p>
          <a:p>
            <a:r>
              <a:rPr lang="ru-RU" sz="1000" dirty="0" smtClean="0"/>
              <a:t>Том Ям – самое известное и популярное блюдо  этой страны. Легкий сливочный суп с грибами и ароматом морепродуктов сочетает нежность сладковатого кокосового молока и кислинку лайма, цитрусовый аромат лимонного сорго и разжигающие аппетит пряные травы. </a:t>
            </a:r>
          </a:p>
          <a:p>
            <a:r>
              <a:rPr lang="ru-RU" sz="1000" dirty="0" smtClean="0"/>
              <a:t>Теперь, чтобы его попробовать, не нужно лететь за тридевять земель.  Просто зайдите в ближайший офис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)</a:t>
            </a:r>
          </a:p>
          <a:p>
            <a:endParaRPr lang="ru-RU" sz="1000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кокосоваямука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цитрусоваяклетчатка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ПНЖК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омега3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кулинарноепутешествие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супыАртлайф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80" y="1273968"/>
            <a:ext cx="1623848" cy="1623848"/>
          </a:xfrm>
          <a:prstGeom prst="rect">
            <a:avLst/>
          </a:prstGeom>
        </p:spPr>
      </p:pic>
      <p:pic>
        <p:nvPicPr>
          <p:cNvPr id="11" name="Picture 2" descr="C:\Users\Chizhova\Desktop\Суп по-тайс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9466" y="1284369"/>
            <a:ext cx="1616548" cy="1616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918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87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54" y="2092643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2287" y="3029219"/>
            <a:ext cx="3824292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47467" y="3005667"/>
            <a:ext cx="3750733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5267" y="2951607"/>
            <a:ext cx="379235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10 АВГУСТА – ДЕНЬ ФИЗКУЛЬТУРНИКА!</a:t>
            </a:r>
          </a:p>
          <a:p>
            <a:endParaRPr lang="ru-RU" sz="800" dirty="0" smtClean="0"/>
          </a:p>
          <a:p>
            <a:r>
              <a:rPr lang="ru-RU" sz="1000" dirty="0" smtClean="0"/>
              <a:t>ЗОЖ, тренировки и правильное питание! Если все эти понятия входят в ваш образ жизни, значит, День физкультурника –  и ваш праздник.  Мы поздравляем всех любителей спорта и желаем вам новых достижений и побед! </a:t>
            </a:r>
          </a:p>
          <a:p>
            <a:r>
              <a:rPr lang="ru-RU" sz="1000" dirty="0" smtClean="0"/>
              <a:t>Компания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 поддерживает ваше стремление быть в хорошей физической форме. Специально для вас был разработан бренд функционального питания </a:t>
            </a:r>
            <a:r>
              <a:rPr lang="ru-RU" sz="1000" b="1" dirty="0" err="1" smtClean="0"/>
              <a:t>Dietalika</a:t>
            </a:r>
            <a:r>
              <a:rPr lang="ru-RU" sz="1000" dirty="0" smtClean="0"/>
              <a:t>.   </a:t>
            </a:r>
          </a:p>
          <a:p>
            <a:r>
              <a:rPr lang="ru-RU" sz="1000" dirty="0" smtClean="0"/>
              <a:t>Линия </a:t>
            </a:r>
            <a:r>
              <a:rPr lang="ru-RU" sz="1000" dirty="0" err="1" smtClean="0"/>
              <a:t>Диеталика</a:t>
            </a:r>
            <a:r>
              <a:rPr lang="ru-RU" sz="1000" dirty="0" smtClean="0"/>
              <a:t> – это: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По-настоящему вкусные </a:t>
            </a:r>
            <a:r>
              <a:rPr lang="ru-RU" sz="1000" b="1" dirty="0" smtClean="0"/>
              <a:t>белковые коктейли</a:t>
            </a:r>
            <a:r>
              <a:rPr lang="ru-RU" sz="1000" dirty="0" smtClean="0"/>
              <a:t>, которые помогут нарастить мышечную массу и избавиться от лишней жировой ткани </a:t>
            </a:r>
            <a:endParaRPr lang="ru-RU" sz="1000" b="1" dirty="0" smtClean="0"/>
          </a:p>
          <a:p>
            <a:pPr lvl="0">
              <a:buFont typeface="Arial" pitchFamily="34" charset="0"/>
              <a:buChar char="•"/>
            </a:pPr>
            <a:r>
              <a:rPr lang="ru-RU" sz="1000" b="1" dirty="0" smtClean="0"/>
              <a:t> Протеиновые и фруктово-овощные батончики </a:t>
            </a:r>
            <a:r>
              <a:rPr lang="ru-RU" sz="1000" dirty="0" smtClean="0"/>
              <a:t>– полезный перекус, который всегда под рукой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</a:t>
            </a:r>
            <a:r>
              <a:rPr lang="ru-RU" sz="1000" b="1" dirty="0" smtClean="0"/>
              <a:t>Травяной чай </a:t>
            </a:r>
            <a:r>
              <a:rPr lang="ru-RU" sz="1000" dirty="0" smtClean="0"/>
              <a:t>для хорошего настроения с мягким </a:t>
            </a:r>
            <a:r>
              <a:rPr lang="ru-RU" sz="1000" dirty="0" err="1" smtClean="0"/>
              <a:t>детокс-эффектом</a:t>
            </a:r>
            <a:endParaRPr lang="ru-RU" sz="1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000" dirty="0" smtClean="0"/>
              <a:t> </a:t>
            </a:r>
            <a:r>
              <a:rPr lang="ru-RU" sz="1000" b="1" dirty="0" smtClean="0"/>
              <a:t>Минимум калорий, активный метаболизм и никакого сахара!</a:t>
            </a:r>
          </a:p>
          <a:p>
            <a:endParaRPr lang="ru-RU" sz="1000" i="1" dirty="0"/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диеталика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спортивноепитание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контрольвеса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похудение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белковыекоктейли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протеин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протеиновыебатончики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47467" y="2951607"/>
            <a:ext cx="37688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 smtClean="0"/>
              <a:t>ДЕНЬ, КОТОРЫЙ ПОДАРИТ ГОД!</a:t>
            </a:r>
            <a:endParaRPr lang="ru-RU" sz="1000" i="1" dirty="0"/>
          </a:p>
          <a:p>
            <a:endParaRPr lang="ru-RU" sz="800" dirty="0" smtClean="0"/>
          </a:p>
          <a:p>
            <a:r>
              <a:rPr lang="ru-RU" sz="1000" dirty="0" smtClean="0"/>
              <a:t>Программа долголетия </a:t>
            </a:r>
            <a:r>
              <a:rPr lang="en-US" sz="1000" b="1" dirty="0" smtClean="0"/>
              <a:t>GRANDEY CHAGA  </a:t>
            </a:r>
            <a:r>
              <a:rPr lang="ru-RU" sz="1000" dirty="0" smtClean="0"/>
              <a:t>от Артлайф включает в себя три продукта. Цель программы – ежедневно  защищать, поддерживать и преумножать ресурсы организма, жизненные силы и здоровье.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/>
              <a:t>Утро</a:t>
            </a:r>
            <a:r>
              <a:rPr lang="ru-RU" sz="1000" dirty="0" smtClean="0"/>
              <a:t> задает ритм нового дня. Комплекс активных веществ  </a:t>
            </a:r>
            <a:r>
              <a:rPr lang="ru-RU" sz="1000" b="1" dirty="0" smtClean="0"/>
              <a:t>программы «</a:t>
            </a:r>
            <a:r>
              <a:rPr lang="ru-RU" sz="1000" b="1" dirty="0" err="1" smtClean="0"/>
              <a:t>Иммунокоррекция</a:t>
            </a:r>
            <a:r>
              <a:rPr lang="ru-RU" sz="1000" b="1" dirty="0" smtClean="0"/>
              <a:t>»</a:t>
            </a:r>
            <a:r>
              <a:rPr lang="en-US" sz="1000" b="1" dirty="0" smtClean="0"/>
              <a:t>:</a:t>
            </a:r>
            <a:r>
              <a:rPr lang="en-US" sz="1000" dirty="0" smtClean="0"/>
              <a:t> </a:t>
            </a:r>
            <a:r>
              <a:rPr lang="ru-RU" sz="1000" dirty="0" smtClean="0"/>
              <a:t>защитит от неблагоприятного воздействия внешней среды и стрессовых ситуаций.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/>
              <a:t>День - </a:t>
            </a:r>
            <a:r>
              <a:rPr lang="ru-RU" sz="1000" dirty="0" smtClean="0"/>
              <a:t>это время умственной, физической и эмоциональной активности. </a:t>
            </a:r>
            <a:r>
              <a:rPr lang="ru-RU" sz="1000" b="1" dirty="0" smtClean="0"/>
              <a:t>Программа «Энергия»  </a:t>
            </a:r>
            <a:r>
              <a:rPr lang="ru-RU" sz="1000" dirty="0" smtClean="0"/>
              <a:t>позволит  более эффективно справиться с задачами, возникающими в течение дня.</a:t>
            </a:r>
            <a:endParaRPr lang="en-US" sz="10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/>
              <a:t>Вечером</a:t>
            </a:r>
            <a:r>
              <a:rPr lang="ru-RU" sz="1000" dirty="0" smtClean="0"/>
              <a:t> организм нуждается в восстановлении сил. </a:t>
            </a:r>
            <a:r>
              <a:rPr lang="ru-RU" sz="1000" b="1" dirty="0" smtClean="0"/>
              <a:t>Программа «</a:t>
            </a:r>
            <a:r>
              <a:rPr lang="ru-RU" sz="1000" b="1" dirty="0" err="1" smtClean="0"/>
              <a:t>Антиоксидантная</a:t>
            </a:r>
            <a:r>
              <a:rPr lang="ru-RU" sz="1000" b="1" dirty="0" smtClean="0"/>
              <a:t> защита» </a:t>
            </a:r>
            <a:r>
              <a:rPr lang="ru-RU" sz="1000" dirty="0" smtClean="0"/>
              <a:t>позволяет успокоить нервную систему, нормализовать работу пищеварительного тракта и дезактивировать токсины. Природные антиоксиданты защищают клетки от воздействия свободных радикалов, препятствуя преждевременному старению организма. </a:t>
            </a: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чага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 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грандейчага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иммунитет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повышениеэнергии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антиоксиданты</a:t>
            </a:r>
            <a:endParaRPr lang="ru-RU" sz="1000" dirty="0"/>
          </a:p>
        </p:txBody>
      </p:sp>
      <p:pic>
        <p:nvPicPr>
          <p:cNvPr id="12" name="Рисунок 11" descr="Granday cha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9709" y="1312414"/>
            <a:ext cx="1612163" cy="1612163"/>
          </a:xfrm>
          <a:prstGeom prst="rect">
            <a:avLst/>
          </a:prstGeom>
        </p:spPr>
      </p:pic>
      <p:pic>
        <p:nvPicPr>
          <p:cNvPr id="16" name="Picture 1" descr="C:\Users\Chizhova\Desktop\День физкультурн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5641" y="1273968"/>
            <a:ext cx="1612163" cy="161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60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12192152" cy="68579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488748" y="4135316"/>
            <a:ext cx="5703252" cy="2708434"/>
          </a:xfrm>
          <a:prstGeom prst="rect">
            <a:avLst/>
          </a:prstGeom>
          <a:solidFill>
            <a:srgbClr val="D1D2D4"/>
          </a:solidFill>
        </p:spPr>
        <p:txBody>
          <a:bodyPr wrap="square">
            <a:spAutoFit/>
          </a:bodyPr>
          <a:lstStyle/>
          <a:p>
            <a:pPr fontAlgn="b"/>
            <a:r>
              <a:rPr lang="ru-RU" sz="1000" b="1" i="1" dirty="0" smtClean="0"/>
              <a:t>ФИТОЭСТРИН . ГАРМОНИЯ БЕЗ ГОРМОНОВ.</a:t>
            </a:r>
          </a:p>
          <a:p>
            <a:pPr fontAlgn="b"/>
            <a:endParaRPr lang="ru-RU" sz="5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"/>
            <a:r>
              <a:rPr lang="ru-RU" sz="1000" i="1" dirty="0" smtClean="0"/>
              <a:t>Представляем новинку! </a:t>
            </a:r>
          </a:p>
          <a:p>
            <a:pPr fontAlgn="b"/>
            <a:r>
              <a:rPr lang="ru-RU" sz="1000" i="1" dirty="0" smtClean="0"/>
              <a:t>Негормональный биологически активный комплекс на основе </a:t>
            </a:r>
            <a:r>
              <a:rPr lang="ru-RU" sz="1000" i="1" dirty="0" err="1" smtClean="0"/>
              <a:t>фитоэстрогенов</a:t>
            </a:r>
            <a:r>
              <a:rPr lang="ru-RU" sz="1000" i="1" dirty="0" smtClean="0"/>
              <a:t>. </a:t>
            </a:r>
          </a:p>
          <a:p>
            <a:pPr fontAlgn="b"/>
            <a:r>
              <a:rPr lang="ru-RU" sz="1000" i="1" dirty="0" smtClean="0"/>
              <a:t>Содержит 8 </a:t>
            </a:r>
            <a:r>
              <a:rPr lang="en-US" sz="1000" i="1" dirty="0" smtClean="0"/>
              <a:t> </a:t>
            </a:r>
            <a:r>
              <a:rPr lang="ru-RU" sz="1000" i="1" dirty="0" smtClean="0"/>
              <a:t>самых известных и эффективных экстрактов растений, способствующих восстановлению женского здоровья</a:t>
            </a:r>
            <a:r>
              <a:rPr lang="en-US" sz="1000" i="1" dirty="0" smtClean="0"/>
              <a:t>:</a:t>
            </a:r>
            <a:r>
              <a:rPr lang="ru-RU" sz="1000" i="1" dirty="0" smtClean="0"/>
              <a:t> дудник, дикий ямс , клевер красный, хмеля шишки</a:t>
            </a:r>
            <a:r>
              <a:rPr lang="ru-RU" sz="1000" b="1" i="1" dirty="0" smtClean="0"/>
              <a:t> , </a:t>
            </a:r>
            <a:r>
              <a:rPr lang="ru-RU" sz="1000" i="1" dirty="0" smtClean="0"/>
              <a:t>люцерну, </a:t>
            </a:r>
            <a:r>
              <a:rPr lang="ru-RU" sz="1000" i="1" dirty="0" err="1" smtClean="0"/>
              <a:t>дамианы</a:t>
            </a:r>
            <a:r>
              <a:rPr lang="ru-RU" sz="1000" i="1" dirty="0" smtClean="0"/>
              <a:t> лист</a:t>
            </a:r>
            <a:r>
              <a:rPr lang="ru-RU" sz="1000" b="1" i="1" dirty="0" smtClean="0"/>
              <a:t> , </a:t>
            </a:r>
            <a:r>
              <a:rPr lang="ru-RU" sz="1000" i="1" dirty="0" err="1" smtClean="0"/>
              <a:t>курильский</a:t>
            </a:r>
            <a:r>
              <a:rPr lang="ru-RU" sz="1000" i="1" dirty="0" smtClean="0"/>
              <a:t> чай</a:t>
            </a:r>
            <a:r>
              <a:rPr lang="ru-RU" sz="1000" b="1" i="1" dirty="0" smtClean="0"/>
              <a:t>, </a:t>
            </a:r>
            <a:r>
              <a:rPr lang="ru-RU" sz="1000" i="1" dirty="0" smtClean="0"/>
              <a:t>мелиссу</a:t>
            </a:r>
            <a:r>
              <a:rPr lang="ru-RU" sz="1000" b="1" i="1" dirty="0" smtClean="0"/>
              <a:t>. </a:t>
            </a:r>
            <a:endParaRPr lang="ru-RU" sz="1000" i="1" dirty="0" smtClean="0"/>
          </a:p>
          <a:p>
            <a:pPr fontAlgn="b"/>
            <a:r>
              <a:rPr lang="ru-RU" sz="1000" b="1" i="1" dirty="0" smtClean="0"/>
              <a:t>Рекомендован</a:t>
            </a:r>
            <a:r>
              <a:rPr lang="en-US" sz="1000" b="1" i="1" dirty="0" smtClean="0"/>
              <a:t>:</a:t>
            </a:r>
          </a:p>
          <a:p>
            <a:pPr marL="87313" indent="-87313" fontAlgn="b">
              <a:buFont typeface="Arial" pitchFamily="34" charset="0"/>
              <a:buChar char="•"/>
            </a:pPr>
            <a:r>
              <a:rPr lang="ru-RU" sz="1000" i="1" dirty="0" smtClean="0"/>
              <a:t> при ПМС, болезненных критических днях для устранения нежелательных симптомов и нормализации цикла</a:t>
            </a:r>
          </a:p>
          <a:p>
            <a:pPr marL="87313" indent="-87313" fontAlgn="b">
              <a:buFont typeface="Arial" pitchFamily="34" charset="0"/>
              <a:buChar char="•"/>
            </a:pPr>
            <a:r>
              <a:rPr lang="ru-RU" sz="1000" i="1" dirty="0" smtClean="0"/>
              <a:t> женщинам после 40 лет для поддержания гормонального баланса и сохранения  молодости кожи, волос и ногтей,  эмоционального баланса, когнитивных способностей</a:t>
            </a:r>
          </a:p>
          <a:p>
            <a:pPr marL="87313" indent="-87313" fontAlgn="b">
              <a:buFont typeface="Arial" pitchFamily="34" charset="0"/>
              <a:buChar char="•"/>
            </a:pPr>
            <a:r>
              <a:rPr lang="ru-RU" sz="1000" i="1" dirty="0" smtClean="0"/>
              <a:t>женщинам  в  период менопаузы для устранения  нежелательных симптомов (приливы, жара, потливость,  учащенное сердцебиение, раздражительность и т.д.) </a:t>
            </a:r>
          </a:p>
          <a:p>
            <a:pPr marL="87313" indent="-87313" fontAlgn="b">
              <a:buFont typeface="Arial" pitchFamily="34" charset="0"/>
              <a:buChar char="•"/>
            </a:pPr>
            <a:r>
              <a:rPr lang="ru-RU" sz="1000" i="1" dirty="0" smtClean="0"/>
              <a:t> женщинам в </a:t>
            </a:r>
            <a:r>
              <a:rPr lang="ru-RU" sz="1000" i="1" dirty="0" err="1" smtClean="0"/>
              <a:t>постменопаузе</a:t>
            </a:r>
            <a:r>
              <a:rPr lang="ru-RU" sz="1000" i="1" dirty="0" smtClean="0"/>
              <a:t> для предупреждения </a:t>
            </a:r>
            <a:r>
              <a:rPr lang="ru-RU" sz="1000" i="1" dirty="0" err="1" smtClean="0"/>
              <a:t>остеопороза</a:t>
            </a:r>
            <a:r>
              <a:rPr lang="ru-RU" sz="1000" i="1" dirty="0" smtClean="0"/>
              <a:t> , </a:t>
            </a:r>
            <a:r>
              <a:rPr lang="ru-RU" sz="1000" i="1" dirty="0" err="1" smtClean="0"/>
              <a:t>сердечно-сосудистых</a:t>
            </a:r>
            <a:r>
              <a:rPr lang="ru-RU" sz="1000" i="1" dirty="0" smtClean="0"/>
              <a:t> заболеваний, </a:t>
            </a:r>
            <a:r>
              <a:rPr lang="ru-RU" sz="1000" i="1" dirty="0" err="1" smtClean="0"/>
              <a:t>алопеции</a:t>
            </a:r>
            <a:r>
              <a:rPr lang="ru-RU" sz="1000" i="1" dirty="0" smtClean="0"/>
              <a:t>, когнитивных нарушений</a:t>
            </a:r>
          </a:p>
          <a:p>
            <a:pPr fontAlgn="b">
              <a:buFontTx/>
              <a:buChar char="-"/>
            </a:pPr>
            <a:endParaRPr lang="ru-RU" sz="5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женскоездоровье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фитоэстрин</a:t>
            </a:r>
            <a:endParaRPr lang="ru-RU" sz="1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70697" y="572500"/>
            <a:ext cx="4634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НОВИНКА! ФИТОЭСТРИН</a:t>
            </a:r>
            <a:endParaRPr lang="ru-RU" b="1" dirty="0"/>
          </a:p>
        </p:txBody>
      </p:sp>
      <p:pic>
        <p:nvPicPr>
          <p:cNvPr id="5" name="Рисунок 4" descr="fitoestrin ins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109" y="1567544"/>
            <a:ext cx="1992085" cy="1992085"/>
          </a:xfrm>
          <a:prstGeom prst="rect">
            <a:avLst/>
          </a:prstGeom>
        </p:spPr>
      </p:pic>
      <p:pic>
        <p:nvPicPr>
          <p:cNvPr id="7" name="Рисунок 6" descr="Fitoestrin_A4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1058" y="1611085"/>
            <a:ext cx="3514393" cy="4942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440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12192152" cy="68579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88702" y="4009000"/>
            <a:ext cx="540656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000" b="1" i="1" dirty="0" smtClean="0"/>
              <a:t>ВНИМАНИЕ, АКЦИЯ</a:t>
            </a:r>
            <a:r>
              <a:rPr lang="ru-RU" sz="1000" b="1" i="1" dirty="0"/>
              <a:t>! </a:t>
            </a:r>
            <a:r>
              <a:rPr lang="ru-RU" sz="1000" b="1" i="1" dirty="0" smtClean="0"/>
              <a:t>КАРДИО ЗАБОТА!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"/>
            <a:r>
              <a:rPr lang="ru-RU" sz="1000" dirty="0" smtClean="0"/>
              <a:t>С </a:t>
            </a:r>
            <a:r>
              <a:rPr lang="ru-RU" sz="1000" dirty="0"/>
              <a:t>приходом </a:t>
            </a:r>
            <a:r>
              <a:rPr lang="ru-RU" sz="1000" dirty="0" smtClean="0"/>
              <a:t>жары</a:t>
            </a:r>
            <a:r>
              <a:rPr lang="ru-RU" sz="1000" dirty="0"/>
              <a:t> </a:t>
            </a:r>
            <a:r>
              <a:rPr lang="ru-RU" sz="1000" dirty="0" smtClean="0"/>
              <a:t>возрастают кардиориски и у работающих, и у отдыхающих на даче или море.</a:t>
            </a:r>
            <a:r>
              <a:rPr lang="ru-RU" sz="1000" dirty="0"/>
              <a:t> Защищайте </a:t>
            </a:r>
            <a:r>
              <a:rPr lang="ru-RU" sz="1000" dirty="0" smtClean="0"/>
              <a:t>сердце этим </a:t>
            </a:r>
            <a:r>
              <a:rPr lang="ru-RU" sz="1000" dirty="0"/>
              <a:t>летом и круглый год, пользуясь </a:t>
            </a:r>
            <a:r>
              <a:rPr lang="ru-RU" sz="1000" dirty="0" smtClean="0"/>
              <a:t>эффективными средствами!</a:t>
            </a:r>
            <a:r>
              <a:rPr lang="ru-RU" sz="1000" dirty="0"/>
              <a:t> 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000" b="1" dirty="0" smtClean="0"/>
              <a:t>Персифен</a:t>
            </a:r>
            <a:r>
              <a:rPr lang="ru-RU" sz="1000" dirty="0" smtClean="0"/>
              <a:t> </a:t>
            </a:r>
            <a:r>
              <a:rPr lang="ru-RU" sz="1000" dirty="0"/>
              <a:t>90 </a:t>
            </a:r>
            <a:r>
              <a:rPr lang="ru-RU" sz="1000" dirty="0" smtClean="0"/>
              <a:t>капсул – оказывает антиоксидантную защиту.</a:t>
            </a:r>
            <a:endParaRPr lang="ru-RU" sz="1000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000" b="1" dirty="0" err="1"/>
              <a:t>Атеролекс</a:t>
            </a:r>
            <a:r>
              <a:rPr lang="ru-RU" sz="1000" dirty="0"/>
              <a:t> 90 </a:t>
            </a:r>
            <a:r>
              <a:rPr lang="ru-RU" sz="1000" dirty="0" smtClean="0"/>
              <a:t>капсул – улучшает работу сердечно-сосудистой системы.</a:t>
            </a:r>
            <a:endParaRPr lang="ru-RU" sz="1000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000" b="1" dirty="0" err="1"/>
              <a:t>Камбиочай</a:t>
            </a:r>
            <a:r>
              <a:rPr lang="ru-RU" sz="1000" dirty="0"/>
              <a:t> </a:t>
            </a:r>
            <a:r>
              <a:rPr lang="ru-RU" sz="1000" dirty="0" err="1"/>
              <a:t>Релакс</a:t>
            </a:r>
            <a:r>
              <a:rPr lang="ru-RU" sz="1000" dirty="0"/>
              <a:t> с чабрецом, 250 </a:t>
            </a:r>
            <a:r>
              <a:rPr lang="ru-RU" sz="1000" dirty="0" smtClean="0"/>
              <a:t>мл – повышает тонус, улучшает пищеварение, укрепляет сосуды.</a:t>
            </a:r>
            <a:endParaRPr lang="ru-RU" sz="1000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000" b="1" dirty="0" err="1"/>
              <a:t>Кардиогель</a:t>
            </a:r>
            <a:r>
              <a:rPr lang="ru-RU" sz="1000" dirty="0"/>
              <a:t> (туба 100 г) В </a:t>
            </a:r>
            <a:r>
              <a:rPr lang="ru-RU" sz="1000" dirty="0" smtClean="0"/>
              <a:t>ПОДАРОК – активизирует обменные процессы в сердечной мышце, нормализует кровоснабжение.</a:t>
            </a:r>
          </a:p>
          <a:p>
            <a:pPr fontAlgn="b"/>
            <a:r>
              <a:rPr lang="ru-RU" sz="1000" i="1" dirty="0" smtClean="0"/>
              <a:t>Сроки </a:t>
            </a:r>
            <a:r>
              <a:rPr lang="ru-RU" sz="1000" i="1" dirty="0"/>
              <a:t>проведения акции: с 1.07 по 31.08.2019 года. Подробности уточняйте в сервисных центрах Артлайф.</a:t>
            </a:r>
          </a:p>
          <a:p>
            <a:endParaRPr lang="ru-RU" sz="800" b="1" i="1" dirty="0"/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#артлайф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#здоровье  #акция  #12_месяцев_Артлайф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здоровоесердце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кардиозабота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персифен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атеролекс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камбиочай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70697" y="572500"/>
            <a:ext cx="4634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АКЦИЯ 12 МЕСЯЦЕВ. </a:t>
            </a:r>
            <a:r>
              <a:rPr lang="ru-RU" b="1" dirty="0" smtClean="0"/>
              <a:t>Кардио забота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66" y="1605686"/>
            <a:ext cx="2088839" cy="2088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43" y="1605686"/>
            <a:ext cx="3351307" cy="4742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78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87"/>
            <a:ext cx="12192152" cy="68579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05575" y="4165601"/>
            <a:ext cx="54065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000" b="1" i="1" dirty="0" smtClean="0"/>
              <a:t>ВНИМАНИЕ, </a:t>
            </a:r>
            <a:r>
              <a:rPr lang="ru-RU" sz="1000" b="1" i="1" dirty="0"/>
              <a:t>АКЦИЯ! </a:t>
            </a:r>
            <a:r>
              <a:rPr lang="ru-RU" sz="1000" b="1" i="1" dirty="0" smtClean="0"/>
              <a:t>БАЛАНС МИКРОФЛОРЫ!</a:t>
            </a:r>
            <a:endParaRPr lang="ru-RU" sz="1000" b="1" i="1" dirty="0"/>
          </a:p>
          <a:p>
            <a:pPr fontAlgn="b"/>
            <a:r>
              <a:rPr lang="ru-RU" sz="1000" dirty="0" smtClean="0"/>
              <a:t>В состав уникальной акции входят продукты, которые поддерживают естественную микрофлору пищеварительной системы и полости рта.</a:t>
            </a:r>
          </a:p>
          <a:p>
            <a:pPr fontAlgn="b"/>
            <a:endParaRPr lang="ru-RU" sz="1000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000" b="1" dirty="0" err="1" smtClean="0"/>
              <a:t>Пробинорм</a:t>
            </a:r>
            <a:r>
              <a:rPr lang="ru-RU" sz="1000" dirty="0" smtClean="0"/>
              <a:t> (60 капсул) – быстро восполняет дефицит бифидо- и </a:t>
            </a:r>
            <a:r>
              <a:rPr lang="ru-RU" sz="1000" dirty="0" err="1" smtClean="0"/>
              <a:t>лактобактерий</a:t>
            </a:r>
            <a:r>
              <a:rPr lang="ru-RU" sz="1000" dirty="0" smtClean="0"/>
              <a:t>, способствует правильной работе пищеварительной системы, хорошему обмену веществ, укреплению иммунитета. </a:t>
            </a:r>
            <a:endParaRPr lang="ru-RU" sz="1000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000" b="1" dirty="0" smtClean="0"/>
              <a:t>Зубная </a:t>
            </a:r>
            <a:r>
              <a:rPr lang="ru-RU" sz="1000" b="1" dirty="0"/>
              <a:t>паста </a:t>
            </a:r>
            <a:r>
              <a:rPr lang="en-US" sz="1000" b="1" dirty="0"/>
              <a:t>N-</a:t>
            </a:r>
            <a:r>
              <a:rPr lang="en-US" sz="1000" b="1" dirty="0" err="1"/>
              <a:t>zim</a:t>
            </a:r>
            <a:r>
              <a:rPr lang="en-US" sz="1000" b="1" dirty="0"/>
              <a:t> </a:t>
            </a:r>
            <a:r>
              <a:rPr lang="en-US" sz="1000" b="1" dirty="0" err="1"/>
              <a:t>Prebio</a:t>
            </a:r>
            <a:r>
              <a:rPr lang="en-US" sz="1000" b="1" dirty="0"/>
              <a:t>, </a:t>
            </a:r>
            <a:r>
              <a:rPr lang="ru-RU" sz="1000" dirty="0" smtClean="0"/>
              <a:t>(</a:t>
            </a:r>
            <a:r>
              <a:rPr lang="en-US" sz="1000" dirty="0" smtClean="0"/>
              <a:t>100 </a:t>
            </a:r>
            <a:r>
              <a:rPr lang="ru-RU" sz="1000" dirty="0" smtClean="0"/>
              <a:t>мл</a:t>
            </a:r>
            <a:r>
              <a:rPr lang="ru-RU" sz="1000" dirty="0"/>
              <a:t>) </a:t>
            </a:r>
            <a:r>
              <a:rPr lang="ru-RU" sz="1000" dirty="0" smtClean="0"/>
              <a:t>– содержит </a:t>
            </a:r>
            <a:r>
              <a:rPr lang="ru-RU" sz="1000" dirty="0" err="1" smtClean="0"/>
              <a:t>лизат</a:t>
            </a:r>
            <a:r>
              <a:rPr lang="ru-RU" sz="1000" dirty="0" smtClean="0"/>
              <a:t> </a:t>
            </a:r>
            <a:r>
              <a:rPr lang="ru-RU" sz="1000" dirty="0" err="1" smtClean="0"/>
              <a:t>лактобактерий</a:t>
            </a:r>
            <a:r>
              <a:rPr lang="ru-RU" sz="1000" dirty="0" smtClean="0"/>
              <a:t>, который препятствует размножению патогенных микроорганизмов, предохраняет зубы от образования налета. 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000" b="1" dirty="0" smtClean="0"/>
              <a:t>Ополаскиватель </a:t>
            </a:r>
            <a:r>
              <a:rPr lang="ru-RU" sz="1000" b="1" dirty="0"/>
              <a:t>N-</a:t>
            </a:r>
            <a:r>
              <a:rPr lang="ru-RU" sz="1000" b="1" dirty="0" err="1"/>
              <a:t>zim</a:t>
            </a:r>
            <a:r>
              <a:rPr lang="ru-RU" sz="1000" b="1" dirty="0"/>
              <a:t> </a:t>
            </a:r>
            <a:r>
              <a:rPr lang="ru-RU" sz="1000" b="1" dirty="0" err="1"/>
              <a:t>Дента</a:t>
            </a:r>
            <a:r>
              <a:rPr lang="ru-RU" sz="1000" b="1" dirty="0"/>
              <a:t> Эксперт </a:t>
            </a:r>
            <a:r>
              <a:rPr lang="ru-RU" sz="1000" dirty="0" smtClean="0"/>
              <a:t>(220 </a:t>
            </a:r>
            <a:r>
              <a:rPr lang="ru-RU" sz="1000" dirty="0"/>
              <a:t>мл) </a:t>
            </a:r>
            <a:r>
              <a:rPr lang="ru-RU" sz="1000" dirty="0" smtClean="0"/>
              <a:t>с </a:t>
            </a:r>
            <a:r>
              <a:rPr lang="ru-RU" sz="1000" dirty="0" err="1" smtClean="0"/>
              <a:t>лизатами</a:t>
            </a:r>
            <a:r>
              <a:rPr lang="ru-RU" sz="1000" dirty="0" smtClean="0"/>
              <a:t> бактерий оказывает </a:t>
            </a:r>
            <a:r>
              <a:rPr lang="ru-RU" sz="1000" dirty="0" err="1" smtClean="0"/>
              <a:t>антибатериальное</a:t>
            </a:r>
            <a:r>
              <a:rPr lang="ru-RU" sz="1000" dirty="0" smtClean="0"/>
              <a:t> и противовоспалительное действие, способствует профилактике заболеваний слизистой рта.</a:t>
            </a:r>
          </a:p>
          <a:p>
            <a:pPr fontAlgn="b"/>
            <a:r>
              <a:rPr lang="ru-RU" sz="1000" i="1" dirty="0" smtClean="0"/>
              <a:t>Сроки </a:t>
            </a:r>
            <a:r>
              <a:rPr lang="ru-RU" sz="1000" i="1" dirty="0"/>
              <a:t>проведения акции: с 1.07 по 31.08.2019 года. Подробности уточняйте в сервисных центрах Артлайф.</a:t>
            </a: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#здоровье  #акция  #12_месяцев_Артлайф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пробинорм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nzim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метаболизм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балансмикрофлоры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95635" y="589126"/>
            <a:ext cx="460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АКЦИЯ 12 МЕСЯЦЕВ. Баланс микрофлоры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56" y="1658305"/>
            <a:ext cx="2159876" cy="2159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02" y="1658305"/>
            <a:ext cx="3351363" cy="4742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9519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19365</TotalTime>
  <Words>2563</Words>
  <Application>Microsoft Office PowerPoint</Application>
  <PresentationFormat>Произвольный</PresentationFormat>
  <Paragraphs>355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PDF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Ноябрь - медиапланирование</dc:title>
  <dc:creator>Анна Шушпанова</dc:creator>
  <cp:lastModifiedBy>Вера Кучинская</cp:lastModifiedBy>
  <cp:revision>1932</cp:revision>
  <cp:lastPrinted>2019-07-30T04:12:07Z</cp:lastPrinted>
  <dcterms:created xsi:type="dcterms:W3CDTF">2018-10-19T03:44:59Z</dcterms:created>
  <dcterms:modified xsi:type="dcterms:W3CDTF">2019-07-31T12:04:12Z</dcterms:modified>
</cp:coreProperties>
</file>