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390" r:id="rId2"/>
    <p:sldId id="393" r:id="rId3"/>
    <p:sldId id="289" r:id="rId4"/>
    <p:sldId id="392" r:id="rId5"/>
    <p:sldId id="290" r:id="rId6"/>
    <p:sldId id="291" r:id="rId7"/>
    <p:sldId id="297" r:id="rId8"/>
    <p:sldId id="343" r:id="rId9"/>
    <p:sldId id="344" r:id="rId10"/>
    <p:sldId id="311" r:id="rId11"/>
    <p:sldId id="349" r:id="rId12"/>
    <p:sldId id="338" r:id="rId13"/>
    <p:sldId id="346" r:id="rId14"/>
    <p:sldId id="339" r:id="rId15"/>
    <p:sldId id="340" r:id="rId16"/>
    <p:sldId id="286" r:id="rId17"/>
    <p:sldId id="299" r:id="rId18"/>
    <p:sldId id="302" r:id="rId19"/>
    <p:sldId id="337" r:id="rId20"/>
    <p:sldId id="345" r:id="rId21"/>
    <p:sldId id="347" r:id="rId22"/>
    <p:sldId id="391" r:id="rId23"/>
    <p:sldId id="342" r:id="rId24"/>
    <p:sldId id="301" r:id="rId25"/>
    <p:sldId id="350" r:id="rId26"/>
    <p:sldId id="351" r:id="rId27"/>
    <p:sldId id="394" r:id="rId28"/>
    <p:sldId id="303" r:id="rId29"/>
    <p:sldId id="352" r:id="rId30"/>
    <p:sldId id="353" r:id="rId31"/>
    <p:sldId id="395" r:id="rId32"/>
    <p:sldId id="354" r:id="rId33"/>
    <p:sldId id="285" r:id="rId34"/>
    <p:sldId id="323" r:id="rId35"/>
    <p:sldId id="324" r:id="rId36"/>
    <p:sldId id="322" r:id="rId37"/>
    <p:sldId id="325" r:id="rId38"/>
    <p:sldId id="404" r:id="rId39"/>
    <p:sldId id="328" r:id="rId40"/>
    <p:sldId id="355" r:id="rId41"/>
    <p:sldId id="356" r:id="rId42"/>
    <p:sldId id="357" r:id="rId43"/>
    <p:sldId id="358" r:id="rId44"/>
    <p:sldId id="396" r:id="rId45"/>
    <p:sldId id="359" r:id="rId46"/>
    <p:sldId id="360" r:id="rId47"/>
    <p:sldId id="361" r:id="rId48"/>
    <p:sldId id="362" r:id="rId49"/>
    <p:sldId id="397" r:id="rId50"/>
    <p:sldId id="363" r:id="rId51"/>
    <p:sldId id="365" r:id="rId52"/>
    <p:sldId id="364" r:id="rId53"/>
    <p:sldId id="398" r:id="rId54"/>
    <p:sldId id="366" r:id="rId55"/>
    <p:sldId id="368" r:id="rId56"/>
    <p:sldId id="369" r:id="rId57"/>
    <p:sldId id="370" r:id="rId58"/>
    <p:sldId id="399" r:id="rId59"/>
    <p:sldId id="371" r:id="rId60"/>
    <p:sldId id="372" r:id="rId61"/>
    <p:sldId id="376" r:id="rId62"/>
    <p:sldId id="373" r:id="rId63"/>
    <p:sldId id="374" r:id="rId64"/>
    <p:sldId id="375" r:id="rId65"/>
    <p:sldId id="400" r:id="rId66"/>
    <p:sldId id="377" r:id="rId67"/>
    <p:sldId id="378" r:id="rId68"/>
    <p:sldId id="380" r:id="rId69"/>
    <p:sldId id="401" r:id="rId70"/>
    <p:sldId id="381" r:id="rId71"/>
    <p:sldId id="383" r:id="rId72"/>
    <p:sldId id="384" r:id="rId73"/>
    <p:sldId id="385" r:id="rId74"/>
    <p:sldId id="387" r:id="rId75"/>
    <p:sldId id="402" r:id="rId76"/>
    <p:sldId id="382" r:id="rId77"/>
    <p:sldId id="388" r:id="rId78"/>
    <p:sldId id="389" r:id="rId79"/>
    <p:sldId id="287" r:id="rId8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416B"/>
    <a:srgbClr val="BC648E"/>
    <a:srgbClr val="F0D4E4"/>
    <a:srgbClr val="D85694"/>
    <a:srgbClr val="F2867E"/>
    <a:srgbClr val="ED584D"/>
    <a:srgbClr val="F7E9E9"/>
    <a:srgbClr val="CB87A7"/>
    <a:srgbClr val="FF99CC"/>
    <a:srgbClr val="F59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29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1AD61D-59D5-45E0-B5D2-5D2790B1E3CC}" type="doc">
      <dgm:prSet loTypeId="urn:microsoft.com/office/officeart/2005/8/layout/defaul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6327ED2-F181-4600-ACD9-6E4BDAB8B7A2}">
      <dgm:prSet custT="1"/>
      <dgm:spPr>
        <a:solidFill>
          <a:srgbClr val="FF99CC">
            <a:alpha val="78039"/>
          </a:srgbClr>
        </a:solidFill>
        <a:ln w="28575" cap="rnd">
          <a:solidFill>
            <a:srgbClr val="D85694"/>
          </a:solidFill>
          <a:prstDash val="sysDot"/>
        </a:ln>
      </dgm:spPr>
      <dgm:t>
        <a:bodyPr/>
        <a:lstStyle/>
        <a:p>
          <a:pPr rtl="0"/>
          <a:r>
            <a:rPr lang="ru-RU" sz="1400" dirty="0" smtClean="0">
              <a:ln>
                <a:noFill/>
              </a:ln>
              <a:latin typeface="Arial" pitchFamily="34" charset="0"/>
              <a:cs typeface="Arial" pitchFamily="34" charset="0"/>
            </a:rPr>
            <a:t>Сбой цикла </a:t>
          </a:r>
          <a:endParaRPr lang="ru-RU" sz="1400" dirty="0">
            <a:ln>
              <a:noFill/>
            </a:ln>
            <a:latin typeface="Arial" pitchFamily="34" charset="0"/>
            <a:cs typeface="Arial" pitchFamily="34" charset="0"/>
          </a:endParaRPr>
        </a:p>
      </dgm:t>
    </dgm:pt>
    <dgm:pt modelId="{D3ED8C6E-00C3-4096-8C34-DAEC739962AD}" type="parTrans" cxnId="{14D74ABF-CABB-4ABC-BD71-430D6BA2E23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9051468-9D7D-4A93-A8B4-AD178398340B}" type="sibTrans" cxnId="{14D74ABF-CABB-4ABC-BD71-430D6BA2E23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56F1670-0FCF-4352-99D9-1D068DDA1FB0}">
      <dgm:prSet custT="1"/>
      <dgm:spPr>
        <a:solidFill>
          <a:srgbClr val="FF99CC">
            <a:alpha val="81176"/>
          </a:srgbClr>
        </a:solidFill>
        <a:ln w="28575" cap="rnd">
          <a:solidFill>
            <a:srgbClr val="D85694"/>
          </a:solidFill>
          <a:prstDash val="sysDot"/>
        </a:ln>
      </dgm:spPr>
      <dgm:t>
        <a:bodyPr/>
        <a:lstStyle/>
        <a:p>
          <a:pPr rtl="0"/>
          <a:endParaRPr lang="ru-RU" sz="1400" dirty="0" smtClean="0">
            <a:latin typeface="Arial" pitchFamily="34" charset="0"/>
            <a:cs typeface="Arial" pitchFamily="34" charset="0"/>
          </a:endParaRPr>
        </a:p>
        <a:p>
          <a:pPr rtl="0"/>
          <a:r>
            <a:rPr lang="ru-RU" sz="1400" dirty="0" smtClean="0">
              <a:latin typeface="Arial" pitchFamily="34" charset="0"/>
              <a:cs typeface="Arial" pitchFamily="34" charset="0"/>
            </a:rPr>
            <a:t>Трудности </a:t>
          </a:r>
          <a:br>
            <a:rPr lang="ru-RU" sz="1400" dirty="0" smtClean="0">
              <a:latin typeface="Arial" pitchFamily="34" charset="0"/>
              <a:cs typeface="Arial" pitchFamily="34" charset="0"/>
            </a:rPr>
          </a:br>
          <a:r>
            <a:rPr lang="ru-RU" sz="1400" dirty="0" smtClean="0">
              <a:latin typeface="Arial" pitchFamily="34" charset="0"/>
              <a:cs typeface="Arial" pitchFamily="34" charset="0"/>
            </a:rPr>
            <a:t>с наступлением беременности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80658D14-2B4F-4CB8-87F9-B0F42E056A28}" type="parTrans" cxnId="{DF2D335D-E778-42D7-B4CF-3A13D9A835E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256BD11-FA4E-42EA-9771-A4D046F75894}" type="sibTrans" cxnId="{DF2D335D-E778-42D7-B4CF-3A13D9A835E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974744B-9B55-4549-BECF-92D7E37EBE26}">
      <dgm:prSet custT="1"/>
      <dgm:spPr>
        <a:solidFill>
          <a:srgbClr val="FF99CC">
            <a:alpha val="81176"/>
          </a:srgbClr>
        </a:solidFill>
        <a:ln w="28575" cap="rnd">
          <a:solidFill>
            <a:srgbClr val="D85694"/>
          </a:solidFill>
          <a:prstDash val="sysDot"/>
        </a:ln>
      </dgm:spPr>
      <dgm:t>
        <a:bodyPr/>
        <a:lstStyle/>
        <a:p>
          <a:pPr rtl="0"/>
          <a:endParaRPr lang="ru-RU" sz="1400" dirty="0" smtClean="0">
            <a:latin typeface="Arial" pitchFamily="34" charset="0"/>
            <a:cs typeface="Arial" pitchFamily="34" charset="0"/>
          </a:endParaRPr>
        </a:p>
        <a:p>
          <a:pPr rtl="0"/>
          <a:r>
            <a:rPr lang="ru-RU" sz="1400" dirty="0" err="1" smtClean="0">
              <a:latin typeface="Arial" pitchFamily="34" charset="0"/>
              <a:cs typeface="Arial" pitchFamily="34" charset="0"/>
            </a:rPr>
            <a:t>Эндометриоз</a:t>
          </a:r>
          <a:endParaRPr lang="en-US" sz="1400" dirty="0">
            <a:latin typeface="Arial" pitchFamily="34" charset="0"/>
            <a:cs typeface="Arial" pitchFamily="34" charset="0"/>
          </a:endParaRPr>
        </a:p>
      </dgm:t>
    </dgm:pt>
    <dgm:pt modelId="{FC21984C-5617-4850-AC35-E31F8D9F9504}" type="parTrans" cxnId="{375E48DE-C7E6-46BB-8464-DF6471C3C31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E870129-1BF3-4E8D-9928-58FD5E18BB12}" type="sibTrans" cxnId="{375E48DE-C7E6-46BB-8464-DF6471C3C31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BE30353-3D94-45E2-83F2-C1683C066BF5}">
      <dgm:prSet custT="1"/>
      <dgm:spPr>
        <a:solidFill>
          <a:srgbClr val="FF99CC">
            <a:alpha val="81176"/>
          </a:srgbClr>
        </a:solidFill>
        <a:ln w="28575" cap="rnd">
          <a:solidFill>
            <a:srgbClr val="D85694"/>
          </a:solidFill>
          <a:prstDash val="sysDot"/>
        </a:ln>
      </dgm:spPr>
      <dgm:t>
        <a:bodyPr/>
        <a:lstStyle/>
        <a:p>
          <a:pPr rtl="0"/>
          <a:endParaRPr lang="ru-RU" sz="1600" dirty="0" smtClean="0">
            <a:latin typeface="Arial" pitchFamily="34" charset="0"/>
            <a:cs typeface="Arial" pitchFamily="34" charset="0"/>
          </a:endParaRPr>
        </a:p>
        <a:p>
          <a:pPr rtl="0"/>
          <a:r>
            <a:rPr lang="ru-RU" sz="1400" dirty="0" err="1" smtClean="0">
              <a:latin typeface="Arial" pitchFamily="34" charset="0"/>
              <a:cs typeface="Arial" pitchFamily="34" charset="0"/>
            </a:rPr>
            <a:t>Предменструальный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 синдром (раздражительность, отечность тканей, увеличение массы тела)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478D4265-76A3-4A64-B84B-156E3878EFA2}" type="sibTrans" cxnId="{222513FB-F910-43D4-900C-9C17B9A0D64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2F102F3-7DFE-4B0E-A903-216861F82ECD}" type="parTrans" cxnId="{222513FB-F910-43D4-900C-9C17B9A0D64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30C4834-FA72-41C4-AAB5-5DB740A184E0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rgbClr val="FF99CC">
            <a:alpha val="81176"/>
          </a:srgbClr>
        </a:solidFill>
        <a:ln w="28575" cap="rnd">
          <a:solidFill>
            <a:srgbClr val="D85694"/>
          </a:solidFill>
          <a:prstDash val="sysDot"/>
        </a:ln>
      </dgm:spPr>
      <dgm:t>
        <a:bodyPr/>
        <a:lstStyle/>
        <a:p>
          <a:pPr rtl="0"/>
          <a:endParaRPr lang="ru-RU" sz="1400" dirty="0" smtClean="0">
            <a:ln>
              <a:noFill/>
            </a:ln>
            <a:latin typeface="Arial" pitchFamily="34" charset="0"/>
            <a:cs typeface="Arial" pitchFamily="34" charset="0"/>
          </a:endParaRPr>
        </a:p>
        <a:p>
          <a:pPr rtl="0"/>
          <a:r>
            <a:rPr lang="ru-RU" sz="1400" dirty="0" smtClean="0">
              <a:ln>
                <a:noFill/>
              </a:ln>
              <a:latin typeface="Arial" pitchFamily="34" charset="0"/>
              <a:cs typeface="Arial" pitchFamily="34" charset="0"/>
            </a:rPr>
            <a:t>Болевой синдром (дисменорея)</a:t>
          </a:r>
          <a:endParaRPr lang="ru-RU" sz="1400" dirty="0">
            <a:ln>
              <a:noFill/>
            </a:ln>
            <a:latin typeface="Arial" pitchFamily="34" charset="0"/>
            <a:cs typeface="Arial" pitchFamily="34" charset="0"/>
          </a:endParaRPr>
        </a:p>
      </dgm:t>
    </dgm:pt>
    <dgm:pt modelId="{8AB9BCE0-7D3E-4F19-8872-DDD569076C08}" type="sibTrans" cxnId="{79EF3B6C-EACE-4AF6-86AA-63E142E2329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AEECCB3-3877-44DC-9E2D-D09E60CD2167}" type="parTrans" cxnId="{79EF3B6C-EACE-4AF6-86AA-63E142E2329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10F4492-4124-46DD-9979-43AD002BACBE}" type="pres">
      <dgm:prSet presAssocID="{EB1AD61D-59D5-45E0-B5D2-5D2790B1E3C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D894CA-05E1-4DC4-95C2-3A573FC15BF2}" type="pres">
      <dgm:prSet presAssocID="{56327ED2-F181-4600-ACD9-6E4BDAB8B7A2}" presName="node" presStyleLbl="node1" presStyleIdx="0" presStyleCnt="5" custScaleY="116667" custLinFactNeighborY="-128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43BD962-B90E-49B2-8F67-A01A6AEB4270}" type="pres">
      <dgm:prSet presAssocID="{39051468-9D7D-4A93-A8B4-AD178398340B}" presName="sibTrans" presStyleCnt="0"/>
      <dgm:spPr/>
      <dgm:t>
        <a:bodyPr/>
        <a:lstStyle/>
        <a:p>
          <a:endParaRPr lang="ru-RU"/>
        </a:p>
      </dgm:t>
    </dgm:pt>
    <dgm:pt modelId="{ECD65D02-CD8F-4F82-9449-676CC51311AC}" type="pres">
      <dgm:prSet presAssocID="{830C4834-FA72-41C4-AAB5-5DB740A184E0}" presName="node" presStyleLbl="node1" presStyleIdx="1" presStyleCnt="5" custScaleY="11666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DC53E3B-9C60-4B5A-BCFF-2239C4BEFA06}" type="pres">
      <dgm:prSet presAssocID="{8AB9BCE0-7D3E-4F19-8872-DDD569076C08}" presName="sibTrans" presStyleCnt="0"/>
      <dgm:spPr/>
      <dgm:t>
        <a:bodyPr/>
        <a:lstStyle/>
        <a:p>
          <a:endParaRPr lang="ru-RU"/>
        </a:p>
      </dgm:t>
    </dgm:pt>
    <dgm:pt modelId="{0D8EF8AE-41B4-46EC-9AFB-01AAE8044DCA}" type="pres">
      <dgm:prSet presAssocID="{2BE30353-3D94-45E2-83F2-C1683C066BF5}" presName="node" presStyleLbl="node1" presStyleIdx="2" presStyleCnt="5" custScaleY="11666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781E531-3F2C-4098-91BD-0B9C6D9CECA0}" type="pres">
      <dgm:prSet presAssocID="{478D4265-76A3-4A64-B84B-156E3878EFA2}" presName="sibTrans" presStyleCnt="0"/>
      <dgm:spPr/>
      <dgm:t>
        <a:bodyPr/>
        <a:lstStyle/>
        <a:p>
          <a:endParaRPr lang="ru-RU"/>
        </a:p>
      </dgm:t>
    </dgm:pt>
    <dgm:pt modelId="{92E6274E-305E-456B-855A-AB132DEB5D48}" type="pres">
      <dgm:prSet presAssocID="{C56F1670-0FCF-4352-99D9-1D068DDA1FB0}" presName="node" presStyleLbl="node1" presStyleIdx="3" presStyleCnt="5" custLinFactNeighborX="-9071" custLinFactNeighborY="2692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4AEC79F-D3CA-4DAE-8797-D28A7E04E5A9}" type="pres">
      <dgm:prSet presAssocID="{E256BD11-FA4E-42EA-9771-A4D046F75894}" presName="sibTrans" presStyleCnt="0"/>
      <dgm:spPr/>
      <dgm:t>
        <a:bodyPr/>
        <a:lstStyle/>
        <a:p>
          <a:endParaRPr lang="ru-RU"/>
        </a:p>
      </dgm:t>
    </dgm:pt>
    <dgm:pt modelId="{5A7719DF-9434-4BB1-A25F-675BDF0A347F}" type="pres">
      <dgm:prSet presAssocID="{0974744B-9B55-4549-BECF-92D7E37EBE26}" presName="node" presStyleLbl="node1" presStyleIdx="4" presStyleCnt="5" custLinFactNeighborX="11439" custLinFactNeighborY="2692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222513FB-F910-43D4-900C-9C17B9A0D649}" srcId="{EB1AD61D-59D5-45E0-B5D2-5D2790B1E3CC}" destId="{2BE30353-3D94-45E2-83F2-C1683C066BF5}" srcOrd="2" destOrd="0" parTransId="{B2F102F3-7DFE-4B0E-A903-216861F82ECD}" sibTransId="{478D4265-76A3-4A64-B84B-156E3878EFA2}"/>
    <dgm:cxn modelId="{8854CEE5-1076-4574-8A3C-9FDF91A2B1DA}" type="presOf" srcId="{EB1AD61D-59D5-45E0-B5D2-5D2790B1E3CC}" destId="{810F4492-4124-46DD-9979-43AD002BACBE}" srcOrd="0" destOrd="0" presId="urn:microsoft.com/office/officeart/2005/8/layout/default"/>
    <dgm:cxn modelId="{14D74ABF-CABB-4ABC-BD71-430D6BA2E23B}" srcId="{EB1AD61D-59D5-45E0-B5D2-5D2790B1E3CC}" destId="{56327ED2-F181-4600-ACD9-6E4BDAB8B7A2}" srcOrd="0" destOrd="0" parTransId="{D3ED8C6E-00C3-4096-8C34-DAEC739962AD}" sibTransId="{39051468-9D7D-4A93-A8B4-AD178398340B}"/>
    <dgm:cxn modelId="{375E48DE-C7E6-46BB-8464-DF6471C3C31D}" srcId="{EB1AD61D-59D5-45E0-B5D2-5D2790B1E3CC}" destId="{0974744B-9B55-4549-BECF-92D7E37EBE26}" srcOrd="4" destOrd="0" parTransId="{FC21984C-5617-4850-AC35-E31F8D9F9504}" sibTransId="{DE870129-1BF3-4E8D-9928-58FD5E18BB12}"/>
    <dgm:cxn modelId="{4BAFB86F-0D97-43E1-A444-0234D591B1EE}" type="presOf" srcId="{830C4834-FA72-41C4-AAB5-5DB740A184E0}" destId="{ECD65D02-CD8F-4F82-9449-676CC51311AC}" srcOrd="0" destOrd="0" presId="urn:microsoft.com/office/officeart/2005/8/layout/default"/>
    <dgm:cxn modelId="{1E0719EC-F066-48A5-808D-74A486EE0C38}" type="presOf" srcId="{C56F1670-0FCF-4352-99D9-1D068DDA1FB0}" destId="{92E6274E-305E-456B-855A-AB132DEB5D48}" srcOrd="0" destOrd="0" presId="urn:microsoft.com/office/officeart/2005/8/layout/default"/>
    <dgm:cxn modelId="{DF2D335D-E778-42D7-B4CF-3A13D9A835EC}" srcId="{EB1AD61D-59D5-45E0-B5D2-5D2790B1E3CC}" destId="{C56F1670-0FCF-4352-99D9-1D068DDA1FB0}" srcOrd="3" destOrd="0" parTransId="{80658D14-2B4F-4CB8-87F9-B0F42E056A28}" sibTransId="{E256BD11-FA4E-42EA-9771-A4D046F75894}"/>
    <dgm:cxn modelId="{79EF3B6C-EACE-4AF6-86AA-63E142E2329E}" srcId="{EB1AD61D-59D5-45E0-B5D2-5D2790B1E3CC}" destId="{830C4834-FA72-41C4-AAB5-5DB740A184E0}" srcOrd="1" destOrd="0" parTransId="{5AEECCB3-3877-44DC-9E2D-D09E60CD2167}" sibTransId="{8AB9BCE0-7D3E-4F19-8872-DDD569076C08}"/>
    <dgm:cxn modelId="{7334D4AF-E7E6-4B31-BC54-D9E1CADDE787}" type="presOf" srcId="{2BE30353-3D94-45E2-83F2-C1683C066BF5}" destId="{0D8EF8AE-41B4-46EC-9AFB-01AAE8044DCA}" srcOrd="0" destOrd="0" presId="urn:microsoft.com/office/officeart/2005/8/layout/default"/>
    <dgm:cxn modelId="{D5B94694-B5EF-483C-9EF7-7D3DDC75152A}" type="presOf" srcId="{56327ED2-F181-4600-ACD9-6E4BDAB8B7A2}" destId="{1BD894CA-05E1-4DC4-95C2-3A573FC15BF2}" srcOrd="0" destOrd="0" presId="urn:microsoft.com/office/officeart/2005/8/layout/default"/>
    <dgm:cxn modelId="{1F69246E-D4C1-48E2-B7E4-711C4943D58E}" type="presOf" srcId="{0974744B-9B55-4549-BECF-92D7E37EBE26}" destId="{5A7719DF-9434-4BB1-A25F-675BDF0A347F}" srcOrd="0" destOrd="0" presId="urn:microsoft.com/office/officeart/2005/8/layout/default"/>
    <dgm:cxn modelId="{746A5D3C-9B40-48CF-8FC3-C403CFF5F681}" type="presParOf" srcId="{810F4492-4124-46DD-9979-43AD002BACBE}" destId="{1BD894CA-05E1-4DC4-95C2-3A573FC15BF2}" srcOrd="0" destOrd="0" presId="urn:microsoft.com/office/officeart/2005/8/layout/default"/>
    <dgm:cxn modelId="{CC451800-1430-43CC-96F9-212ECD50388C}" type="presParOf" srcId="{810F4492-4124-46DD-9979-43AD002BACBE}" destId="{843BD962-B90E-49B2-8F67-A01A6AEB4270}" srcOrd="1" destOrd="0" presId="urn:microsoft.com/office/officeart/2005/8/layout/default"/>
    <dgm:cxn modelId="{3AA2F414-5218-406B-B129-2FC7973244D9}" type="presParOf" srcId="{810F4492-4124-46DD-9979-43AD002BACBE}" destId="{ECD65D02-CD8F-4F82-9449-676CC51311AC}" srcOrd="2" destOrd="0" presId="urn:microsoft.com/office/officeart/2005/8/layout/default"/>
    <dgm:cxn modelId="{6C1AA40A-FE07-413C-8F77-43ECF1FF2666}" type="presParOf" srcId="{810F4492-4124-46DD-9979-43AD002BACBE}" destId="{BDC53E3B-9C60-4B5A-BCFF-2239C4BEFA06}" srcOrd="3" destOrd="0" presId="urn:microsoft.com/office/officeart/2005/8/layout/default"/>
    <dgm:cxn modelId="{739A2720-E309-4C30-9E6B-642F91ACB530}" type="presParOf" srcId="{810F4492-4124-46DD-9979-43AD002BACBE}" destId="{0D8EF8AE-41B4-46EC-9AFB-01AAE8044DCA}" srcOrd="4" destOrd="0" presId="urn:microsoft.com/office/officeart/2005/8/layout/default"/>
    <dgm:cxn modelId="{7B4B375A-77E1-48D8-8878-A46AF94971B1}" type="presParOf" srcId="{810F4492-4124-46DD-9979-43AD002BACBE}" destId="{2781E531-3F2C-4098-91BD-0B9C6D9CECA0}" srcOrd="5" destOrd="0" presId="urn:microsoft.com/office/officeart/2005/8/layout/default"/>
    <dgm:cxn modelId="{35189101-E8D9-4ABB-BE30-D7C22D83576E}" type="presParOf" srcId="{810F4492-4124-46DD-9979-43AD002BACBE}" destId="{92E6274E-305E-456B-855A-AB132DEB5D48}" srcOrd="6" destOrd="0" presId="urn:microsoft.com/office/officeart/2005/8/layout/default"/>
    <dgm:cxn modelId="{E73A12B5-F7AE-4964-A6F2-D6DCF9444D1B}" type="presParOf" srcId="{810F4492-4124-46DD-9979-43AD002BACBE}" destId="{E4AEC79F-D3CA-4DAE-8797-D28A7E04E5A9}" srcOrd="7" destOrd="0" presId="urn:microsoft.com/office/officeart/2005/8/layout/default"/>
    <dgm:cxn modelId="{F876BF0A-00D4-4967-B091-E9ED86F0DC89}" type="presParOf" srcId="{810F4492-4124-46DD-9979-43AD002BACBE}" destId="{5A7719DF-9434-4BB1-A25F-675BDF0A347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3EAE8B-5180-4249-A2EA-460227BD38FB}" type="doc">
      <dgm:prSet loTypeId="urn:microsoft.com/office/officeart/2005/8/layout/hList1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7D23194F-182D-4D76-87E0-6931B9F80EDE}">
      <dgm:prSet custT="1"/>
      <dgm:spPr>
        <a:solidFill>
          <a:srgbClr val="BC648E"/>
        </a:solidFill>
        <a:ln>
          <a:solidFill>
            <a:schemeClr val="bg1"/>
          </a:solidFill>
        </a:ln>
      </dgm:spPr>
      <dgm:t>
        <a:bodyPr/>
        <a:lstStyle/>
        <a:p>
          <a:pPr algn="ctr" rtl="0"/>
          <a:r>
            <a:rPr lang="ru-RU" sz="1400" b="1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  <a:t>АНТИОКСИДАНТНЫЙ КОМПЛЕКС </a:t>
          </a:r>
          <a:br>
            <a:rPr lang="ru-RU" sz="1400" b="1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</a:br>
          <a:r>
            <a:rPr lang="ru-RU" sz="1400" b="1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  <a:t>«ЦИФРОЛ-5»</a:t>
          </a:r>
          <a:endParaRPr lang="ru-RU" sz="1400" dirty="0">
            <a:ln/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E780E954-CEBB-472F-9C78-0BCD644BA9A1}" type="parTrans" cxnId="{1985668C-BAB5-4D4E-9E12-8158CFE7DB9F}">
      <dgm:prSet/>
      <dgm:spPr/>
      <dgm:t>
        <a:bodyPr/>
        <a:lstStyle/>
        <a:p>
          <a:endParaRPr lang="ru-RU" sz="1400">
            <a:ln>
              <a:solidFill>
                <a:srgbClr val="98416B"/>
              </a:solidFill>
            </a:ln>
            <a:latin typeface="Arial" pitchFamily="34" charset="0"/>
            <a:cs typeface="Arial" pitchFamily="34" charset="0"/>
          </a:endParaRPr>
        </a:p>
      </dgm:t>
    </dgm:pt>
    <dgm:pt modelId="{6456432B-CD7F-4D0C-8CF8-FF65A5657483}" type="sibTrans" cxnId="{1985668C-BAB5-4D4E-9E12-8158CFE7DB9F}">
      <dgm:prSet/>
      <dgm:spPr/>
      <dgm:t>
        <a:bodyPr/>
        <a:lstStyle/>
        <a:p>
          <a:endParaRPr lang="ru-RU" sz="1400">
            <a:ln>
              <a:solidFill>
                <a:srgbClr val="98416B"/>
              </a:solidFill>
            </a:ln>
            <a:latin typeface="Arial" pitchFamily="34" charset="0"/>
            <a:cs typeface="Arial" pitchFamily="34" charset="0"/>
          </a:endParaRPr>
        </a:p>
      </dgm:t>
    </dgm:pt>
    <dgm:pt modelId="{0BE660BE-F89C-4B65-A55F-2F01DB27CA86}">
      <dgm:prSet custT="1"/>
      <dgm:spPr>
        <a:solidFill>
          <a:srgbClr val="CB87A7"/>
        </a:solidFill>
        <a:ln>
          <a:solidFill>
            <a:schemeClr val="bg1"/>
          </a:solidFill>
        </a:ln>
      </dgm:spPr>
      <dgm:t>
        <a:bodyPr/>
        <a:lstStyle/>
        <a:p>
          <a:pPr algn="ctr" rtl="0"/>
          <a:r>
            <a:rPr lang="ru-RU" sz="1400" b="1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  <a:t> НАНОСОРБЕНТ</a:t>
          </a:r>
          <a:br>
            <a:rPr lang="ru-RU" sz="1400" b="1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</a:br>
          <a:r>
            <a:rPr lang="ru-RU" sz="1400" b="1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  <a:t> ГУТТА ВИВА</a:t>
          </a:r>
          <a:endParaRPr lang="ru-RU" sz="1400" dirty="0">
            <a:ln/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29EC2D69-6577-4778-937F-DB073820E23C}" type="parTrans" cxnId="{CCC069EB-65AA-45BD-9D3C-66587F20DD82}">
      <dgm:prSet/>
      <dgm:spPr/>
      <dgm:t>
        <a:bodyPr/>
        <a:lstStyle/>
        <a:p>
          <a:endParaRPr lang="ru-RU" sz="1400">
            <a:ln>
              <a:solidFill>
                <a:srgbClr val="98416B"/>
              </a:solidFill>
            </a:ln>
            <a:latin typeface="Arial" pitchFamily="34" charset="0"/>
            <a:cs typeface="Arial" pitchFamily="34" charset="0"/>
          </a:endParaRPr>
        </a:p>
      </dgm:t>
    </dgm:pt>
    <dgm:pt modelId="{EF745183-322D-4011-AF74-752689F50344}" type="sibTrans" cxnId="{CCC069EB-65AA-45BD-9D3C-66587F20DD82}">
      <dgm:prSet/>
      <dgm:spPr/>
      <dgm:t>
        <a:bodyPr/>
        <a:lstStyle/>
        <a:p>
          <a:endParaRPr lang="ru-RU" sz="1400">
            <a:ln>
              <a:solidFill>
                <a:srgbClr val="98416B"/>
              </a:solidFill>
            </a:ln>
            <a:latin typeface="Arial" pitchFamily="34" charset="0"/>
            <a:cs typeface="Arial" pitchFamily="34" charset="0"/>
          </a:endParaRPr>
        </a:p>
      </dgm:t>
    </dgm:pt>
    <dgm:pt modelId="{3F08421E-697C-435C-91A9-F7D02BAE9F1C}">
      <dgm:prSet custT="1"/>
      <dgm:spPr>
        <a:solidFill>
          <a:srgbClr val="98416B"/>
        </a:solidFill>
        <a:ln>
          <a:solidFill>
            <a:schemeClr val="bg1"/>
          </a:solidFill>
        </a:ln>
      </dgm:spPr>
      <dgm:t>
        <a:bodyPr/>
        <a:lstStyle/>
        <a:p>
          <a:pPr algn="ctr" rtl="0"/>
          <a:r>
            <a:rPr lang="ru-RU" sz="1400" b="1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КАРКАСНАЯ</a:t>
          </a:r>
          <a:br>
            <a:rPr lang="ru-RU" sz="1400" b="1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</a:br>
          <a:r>
            <a:rPr lang="ru-RU" sz="1400" b="1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  <a:t>ТАБЛЕТКА</a:t>
          </a:r>
          <a:endParaRPr lang="ru-RU" sz="1400" dirty="0">
            <a:ln/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39CFB788-841F-4E2C-8CD2-B584BBAD3A22}" type="sibTrans" cxnId="{A23DCE58-31D7-484E-8235-FB1DE8F9ABBF}">
      <dgm:prSet/>
      <dgm:spPr/>
      <dgm:t>
        <a:bodyPr/>
        <a:lstStyle/>
        <a:p>
          <a:endParaRPr lang="ru-RU" sz="1400">
            <a:ln>
              <a:solidFill>
                <a:srgbClr val="98416B"/>
              </a:solidFill>
            </a:ln>
            <a:latin typeface="Arial" pitchFamily="34" charset="0"/>
            <a:cs typeface="Arial" pitchFamily="34" charset="0"/>
          </a:endParaRPr>
        </a:p>
      </dgm:t>
    </dgm:pt>
    <dgm:pt modelId="{4BEECE2A-CF8B-4D64-AECB-F0A26E502520}" type="parTrans" cxnId="{A23DCE58-31D7-484E-8235-FB1DE8F9ABBF}">
      <dgm:prSet/>
      <dgm:spPr/>
      <dgm:t>
        <a:bodyPr/>
        <a:lstStyle/>
        <a:p>
          <a:endParaRPr lang="ru-RU" sz="1400">
            <a:ln>
              <a:solidFill>
                <a:srgbClr val="98416B"/>
              </a:solidFill>
            </a:ln>
            <a:latin typeface="Arial" pitchFamily="34" charset="0"/>
            <a:cs typeface="Arial" pitchFamily="34" charset="0"/>
          </a:endParaRPr>
        </a:p>
      </dgm:t>
    </dgm:pt>
    <dgm:pt modelId="{4338E784-DD98-4C9A-90C9-DDD9FFB78466}">
      <dgm:prSet custT="1"/>
      <dgm:spPr>
        <a:solidFill>
          <a:srgbClr val="F7E9E9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400" dirty="0" smtClean="0">
              <a:ln/>
              <a:latin typeface="Arial" pitchFamily="34" charset="0"/>
              <a:cs typeface="Arial" pitchFamily="34" charset="0"/>
            </a:rPr>
            <a:t> Обеспечивает высокую концентрацию антиоксидантов  в течение суток.</a:t>
          </a:r>
          <a:endParaRPr lang="ru-RU" sz="1400" dirty="0">
            <a:ln/>
            <a:latin typeface="Arial" pitchFamily="34" charset="0"/>
            <a:cs typeface="Arial" pitchFamily="34" charset="0"/>
          </a:endParaRPr>
        </a:p>
      </dgm:t>
    </dgm:pt>
    <dgm:pt modelId="{D5B00063-4F52-4A3D-8AE5-BB164A42A4E6}" type="parTrans" cxnId="{4A0A9216-0D2B-4139-9CCB-258663CD79C3}">
      <dgm:prSet/>
      <dgm:spPr/>
      <dgm:t>
        <a:bodyPr/>
        <a:lstStyle/>
        <a:p>
          <a:endParaRPr lang="ru-RU" sz="1400">
            <a:ln>
              <a:solidFill>
                <a:srgbClr val="98416B"/>
              </a:solidFill>
            </a:ln>
            <a:latin typeface="Arial" pitchFamily="34" charset="0"/>
            <a:cs typeface="Arial" pitchFamily="34" charset="0"/>
          </a:endParaRPr>
        </a:p>
      </dgm:t>
    </dgm:pt>
    <dgm:pt modelId="{D13970D4-44B0-4B36-AE16-770AACA9EEC7}" type="sibTrans" cxnId="{4A0A9216-0D2B-4139-9CCB-258663CD79C3}">
      <dgm:prSet/>
      <dgm:spPr/>
      <dgm:t>
        <a:bodyPr/>
        <a:lstStyle/>
        <a:p>
          <a:endParaRPr lang="ru-RU" sz="1400">
            <a:ln>
              <a:solidFill>
                <a:srgbClr val="98416B"/>
              </a:solidFill>
            </a:ln>
            <a:latin typeface="Arial" pitchFamily="34" charset="0"/>
            <a:cs typeface="Arial" pitchFamily="34" charset="0"/>
          </a:endParaRPr>
        </a:p>
      </dgm:t>
    </dgm:pt>
    <dgm:pt modelId="{D172D95B-D48A-43D4-A9AF-B85CB65EB354}">
      <dgm:prSet custT="1"/>
      <dgm:spPr>
        <a:solidFill>
          <a:srgbClr val="F7E9E9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endParaRPr lang="ru-RU" sz="1400" dirty="0">
            <a:ln>
              <a:solidFill>
                <a:srgbClr val="98416B"/>
              </a:solidFill>
            </a:ln>
            <a:latin typeface="Arial" pitchFamily="34" charset="0"/>
            <a:cs typeface="Arial" pitchFamily="34" charset="0"/>
          </a:endParaRPr>
        </a:p>
      </dgm:t>
    </dgm:pt>
    <dgm:pt modelId="{01BE37A8-79F5-46BD-A2D9-7B6D3AE9F749}" type="parTrans" cxnId="{4FB1C7D5-BDC9-4792-ACBB-7F2C918A2943}">
      <dgm:prSet/>
      <dgm:spPr/>
      <dgm:t>
        <a:bodyPr/>
        <a:lstStyle/>
        <a:p>
          <a:endParaRPr lang="ru-RU" sz="1400">
            <a:ln>
              <a:solidFill>
                <a:srgbClr val="98416B"/>
              </a:solidFill>
            </a:ln>
            <a:latin typeface="Arial" pitchFamily="34" charset="0"/>
            <a:cs typeface="Arial" pitchFamily="34" charset="0"/>
          </a:endParaRPr>
        </a:p>
      </dgm:t>
    </dgm:pt>
    <dgm:pt modelId="{37D28193-326B-4000-BA50-BA3CFE613DB3}" type="sibTrans" cxnId="{4FB1C7D5-BDC9-4792-ACBB-7F2C918A2943}">
      <dgm:prSet/>
      <dgm:spPr/>
      <dgm:t>
        <a:bodyPr/>
        <a:lstStyle/>
        <a:p>
          <a:endParaRPr lang="ru-RU" sz="1400">
            <a:ln>
              <a:solidFill>
                <a:srgbClr val="98416B"/>
              </a:solidFill>
            </a:ln>
            <a:latin typeface="Arial" pitchFamily="34" charset="0"/>
            <a:cs typeface="Arial" pitchFamily="34" charset="0"/>
          </a:endParaRPr>
        </a:p>
      </dgm:t>
    </dgm:pt>
    <dgm:pt modelId="{E90E2702-9345-4B27-B362-FB7DA7CE68FB}">
      <dgm:prSet custT="1"/>
      <dgm:spPr>
        <a:solidFill>
          <a:srgbClr val="F7E9E9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400" dirty="0" smtClean="0">
              <a:ln/>
              <a:latin typeface="Arial" pitchFamily="34" charset="0"/>
              <a:cs typeface="Arial" pitchFamily="34" charset="0"/>
            </a:rPr>
            <a:t>Позволяет поддерживать их необходимую концентрацию в </a:t>
          </a:r>
          <a:r>
            <a:rPr lang="ru-RU" sz="1400" dirty="0" err="1" smtClean="0">
              <a:ln/>
              <a:latin typeface="Arial" pitchFamily="34" charset="0"/>
              <a:cs typeface="Arial" pitchFamily="34" charset="0"/>
            </a:rPr>
            <a:t>орга-низме</a:t>
          </a:r>
          <a:r>
            <a:rPr lang="ru-RU" sz="1400" dirty="0" smtClean="0">
              <a:ln/>
              <a:latin typeface="Arial" pitchFamily="34" charset="0"/>
              <a:cs typeface="Arial" pitchFamily="34" charset="0"/>
            </a:rPr>
            <a:t> в течение 24 часов.</a:t>
          </a:r>
          <a:endParaRPr lang="ru-RU" sz="1400" dirty="0">
            <a:ln/>
            <a:latin typeface="Arial" pitchFamily="34" charset="0"/>
            <a:cs typeface="Arial" pitchFamily="34" charset="0"/>
          </a:endParaRPr>
        </a:p>
      </dgm:t>
    </dgm:pt>
    <dgm:pt modelId="{3B5F018A-B62B-49DD-911E-18102954AAF0}" type="parTrans" cxnId="{17A109AD-7E41-4FD8-8A15-4D1CA8A520CD}">
      <dgm:prSet/>
      <dgm:spPr/>
      <dgm:t>
        <a:bodyPr/>
        <a:lstStyle/>
        <a:p>
          <a:endParaRPr lang="ru-RU" sz="1400">
            <a:ln>
              <a:solidFill>
                <a:srgbClr val="98416B"/>
              </a:solidFill>
            </a:ln>
            <a:latin typeface="Arial" pitchFamily="34" charset="0"/>
            <a:cs typeface="Arial" pitchFamily="34" charset="0"/>
          </a:endParaRPr>
        </a:p>
      </dgm:t>
    </dgm:pt>
    <dgm:pt modelId="{67FB2422-484D-453B-8EE5-6355537336AF}" type="sibTrans" cxnId="{17A109AD-7E41-4FD8-8A15-4D1CA8A520CD}">
      <dgm:prSet/>
      <dgm:spPr/>
      <dgm:t>
        <a:bodyPr/>
        <a:lstStyle/>
        <a:p>
          <a:endParaRPr lang="ru-RU" sz="1400">
            <a:ln>
              <a:solidFill>
                <a:srgbClr val="98416B"/>
              </a:solidFill>
            </a:ln>
            <a:latin typeface="Arial" pitchFamily="34" charset="0"/>
            <a:cs typeface="Arial" pitchFamily="34" charset="0"/>
          </a:endParaRPr>
        </a:p>
      </dgm:t>
    </dgm:pt>
    <dgm:pt modelId="{9654B371-3C26-4936-B8FE-72E2D0DC884D}">
      <dgm:prSet custT="1"/>
      <dgm:spPr>
        <a:solidFill>
          <a:srgbClr val="F7E9E9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ru-RU" sz="1400" dirty="0" smtClean="0">
              <a:ln/>
              <a:latin typeface="Arial" pitchFamily="34" charset="0"/>
              <a:cs typeface="Arial" pitchFamily="34" charset="0"/>
            </a:rPr>
            <a:t>Подготавливает организм к лучшему усвоению активных веществ основного комплекса.</a:t>
          </a:r>
          <a:endParaRPr lang="ru-RU" sz="1400" dirty="0">
            <a:ln/>
            <a:latin typeface="Arial" pitchFamily="34" charset="0"/>
            <a:cs typeface="Arial" pitchFamily="34" charset="0"/>
          </a:endParaRPr>
        </a:p>
      </dgm:t>
    </dgm:pt>
    <dgm:pt modelId="{91CA1C72-5E66-4C44-B94E-F0B41003B969}" type="parTrans" cxnId="{99DD02D1-5A2F-4580-8E89-996768FB6EB6}">
      <dgm:prSet/>
      <dgm:spPr/>
      <dgm:t>
        <a:bodyPr/>
        <a:lstStyle/>
        <a:p>
          <a:endParaRPr lang="ru-RU" sz="1400">
            <a:ln>
              <a:solidFill>
                <a:srgbClr val="98416B"/>
              </a:solidFill>
            </a:ln>
            <a:latin typeface="Arial" pitchFamily="34" charset="0"/>
            <a:cs typeface="Arial" pitchFamily="34" charset="0"/>
          </a:endParaRPr>
        </a:p>
      </dgm:t>
    </dgm:pt>
    <dgm:pt modelId="{59EBA42A-D320-4EE2-89C4-31486F06A0F4}" type="sibTrans" cxnId="{99DD02D1-5A2F-4580-8E89-996768FB6EB6}">
      <dgm:prSet/>
      <dgm:spPr/>
      <dgm:t>
        <a:bodyPr/>
        <a:lstStyle/>
        <a:p>
          <a:endParaRPr lang="ru-RU" sz="1400">
            <a:ln>
              <a:solidFill>
                <a:srgbClr val="98416B"/>
              </a:solidFill>
            </a:ln>
            <a:latin typeface="Arial" pitchFamily="34" charset="0"/>
            <a:cs typeface="Arial" pitchFamily="34" charset="0"/>
          </a:endParaRPr>
        </a:p>
      </dgm:t>
    </dgm:pt>
    <dgm:pt modelId="{8652EC49-7E36-4749-A3D7-09106B91C846}">
      <dgm:prSet custT="1"/>
      <dgm:spPr>
        <a:solidFill>
          <a:srgbClr val="F7E9E9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endParaRPr lang="ru-RU" sz="1400" dirty="0">
            <a:ln/>
            <a:latin typeface="Arial" pitchFamily="34" charset="0"/>
            <a:cs typeface="Arial" pitchFamily="34" charset="0"/>
          </a:endParaRPr>
        </a:p>
      </dgm:t>
    </dgm:pt>
    <dgm:pt modelId="{908ADEB0-9991-49DA-9B37-4DB24A16922A}" type="parTrans" cxnId="{C498669A-EADA-4A46-9DDF-57BAC91FDAF7}">
      <dgm:prSet/>
      <dgm:spPr/>
      <dgm:t>
        <a:bodyPr/>
        <a:lstStyle/>
        <a:p>
          <a:endParaRPr lang="ru-RU"/>
        </a:p>
      </dgm:t>
    </dgm:pt>
    <dgm:pt modelId="{A3236BAF-8841-4696-87D1-BCD32208CC63}" type="sibTrans" cxnId="{C498669A-EADA-4A46-9DDF-57BAC91FDAF7}">
      <dgm:prSet/>
      <dgm:spPr/>
      <dgm:t>
        <a:bodyPr/>
        <a:lstStyle/>
        <a:p>
          <a:endParaRPr lang="ru-RU"/>
        </a:p>
      </dgm:t>
    </dgm:pt>
    <dgm:pt modelId="{BEBD1007-5F7D-4FB2-9EFE-119CA76F8DAE}">
      <dgm:prSet custT="1"/>
      <dgm:spPr>
        <a:solidFill>
          <a:srgbClr val="F7E9E9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400" dirty="0" smtClean="0">
              <a:ln/>
              <a:latin typeface="Arial" pitchFamily="34" charset="0"/>
              <a:cs typeface="Arial" pitchFamily="34" charset="0"/>
            </a:rPr>
            <a:t>Основа каркасной таблетки</a:t>
          </a:r>
          <a:endParaRPr lang="ru-RU" sz="1400" dirty="0">
            <a:ln/>
            <a:latin typeface="Arial" pitchFamily="34" charset="0"/>
            <a:cs typeface="Arial" pitchFamily="34" charset="0"/>
          </a:endParaRPr>
        </a:p>
      </dgm:t>
    </dgm:pt>
    <dgm:pt modelId="{818B10FE-37B4-4C28-91A3-196ABB701733}" type="parTrans" cxnId="{17312D44-4B22-4BBE-95FA-68B683F61E94}">
      <dgm:prSet/>
      <dgm:spPr/>
      <dgm:t>
        <a:bodyPr/>
        <a:lstStyle/>
        <a:p>
          <a:endParaRPr lang="ru-RU"/>
        </a:p>
      </dgm:t>
    </dgm:pt>
    <dgm:pt modelId="{8DDBDA29-6A34-4830-AED5-D510B62E8CCE}" type="sibTrans" cxnId="{17312D44-4B22-4BBE-95FA-68B683F61E94}">
      <dgm:prSet/>
      <dgm:spPr/>
      <dgm:t>
        <a:bodyPr/>
        <a:lstStyle/>
        <a:p>
          <a:endParaRPr lang="ru-RU"/>
        </a:p>
      </dgm:t>
    </dgm:pt>
    <dgm:pt modelId="{8E108412-D0E9-4CC6-B6AC-268364C749CF}">
      <dgm:prSet custT="1"/>
      <dgm:spPr>
        <a:solidFill>
          <a:srgbClr val="F7E9E9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pPr rtl="0"/>
          <a:endParaRPr lang="ru-RU" sz="1400" dirty="0">
            <a:ln/>
            <a:latin typeface="Arial" pitchFamily="34" charset="0"/>
            <a:cs typeface="Arial" pitchFamily="34" charset="0"/>
          </a:endParaRPr>
        </a:p>
      </dgm:t>
    </dgm:pt>
    <dgm:pt modelId="{4C5DA3F6-C524-4554-932C-4356E7F149A6}" type="parTrans" cxnId="{074F6101-24B7-40F6-919A-A349E561A141}">
      <dgm:prSet/>
      <dgm:spPr/>
      <dgm:t>
        <a:bodyPr/>
        <a:lstStyle/>
        <a:p>
          <a:endParaRPr lang="ru-RU"/>
        </a:p>
      </dgm:t>
    </dgm:pt>
    <dgm:pt modelId="{2B1494E7-CA65-4EF2-B750-1A0DFD009FC6}" type="sibTrans" cxnId="{074F6101-24B7-40F6-919A-A349E561A141}">
      <dgm:prSet/>
      <dgm:spPr/>
      <dgm:t>
        <a:bodyPr/>
        <a:lstStyle/>
        <a:p>
          <a:endParaRPr lang="ru-RU"/>
        </a:p>
      </dgm:t>
    </dgm:pt>
    <dgm:pt modelId="{33128BD9-3625-4288-AB42-FDC0DD000066}">
      <dgm:prSet custT="1"/>
      <dgm:spPr>
        <a:solidFill>
          <a:srgbClr val="F7E9E9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ru-RU" sz="1400" dirty="0" smtClean="0">
              <a:ln/>
              <a:latin typeface="Arial" pitchFamily="34" charset="0"/>
              <a:cs typeface="Arial" pitchFamily="34" charset="0"/>
            </a:rPr>
            <a:t>Мягко и глубоко очищает кишечник, включая пространство между ворсинками</a:t>
          </a:r>
          <a:endParaRPr lang="ru-RU" sz="1400" dirty="0">
            <a:ln/>
            <a:latin typeface="Arial" pitchFamily="34" charset="0"/>
            <a:cs typeface="Arial" pitchFamily="34" charset="0"/>
          </a:endParaRPr>
        </a:p>
      </dgm:t>
    </dgm:pt>
    <dgm:pt modelId="{3B579110-F18D-44ED-B91F-7207D14A17BF}" type="parTrans" cxnId="{24A41D98-4F0A-4A28-B732-A38E0BCF91B6}">
      <dgm:prSet/>
      <dgm:spPr/>
      <dgm:t>
        <a:bodyPr/>
        <a:lstStyle/>
        <a:p>
          <a:endParaRPr lang="ru-RU"/>
        </a:p>
      </dgm:t>
    </dgm:pt>
    <dgm:pt modelId="{1D424A6D-DF3F-4704-ACC0-AB3B95D6BC6F}" type="sibTrans" cxnId="{24A41D98-4F0A-4A28-B732-A38E0BCF91B6}">
      <dgm:prSet/>
      <dgm:spPr/>
      <dgm:t>
        <a:bodyPr/>
        <a:lstStyle/>
        <a:p>
          <a:endParaRPr lang="ru-RU"/>
        </a:p>
      </dgm:t>
    </dgm:pt>
    <dgm:pt modelId="{0558904D-23F4-4369-B8A5-DCC86D0C6B9A}">
      <dgm:prSet custT="1"/>
      <dgm:spPr>
        <a:solidFill>
          <a:srgbClr val="F7E9E9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400" dirty="0" smtClean="0">
              <a:ln/>
              <a:latin typeface="Arial" pitchFamily="34" charset="0"/>
              <a:cs typeface="Arial" pitchFamily="34" charset="0"/>
            </a:rPr>
            <a:t>Программирует последовательность высвобождения полезных веществ, повышая их </a:t>
          </a:r>
          <a:r>
            <a:rPr lang="ru-RU" sz="1400" dirty="0" err="1" smtClean="0">
              <a:ln/>
              <a:latin typeface="Arial" pitchFamily="34" charset="0"/>
              <a:cs typeface="Arial" pitchFamily="34" charset="0"/>
            </a:rPr>
            <a:t>эффек-тивность</a:t>
          </a:r>
          <a:r>
            <a:rPr lang="ru-RU" sz="1400" dirty="0" smtClean="0">
              <a:ln/>
              <a:latin typeface="Arial" pitchFamily="34" charset="0"/>
              <a:cs typeface="Arial" pitchFamily="34" charset="0"/>
            </a:rPr>
            <a:t> в несколько раз. </a:t>
          </a:r>
          <a:endParaRPr lang="ru-RU" sz="1400" dirty="0">
            <a:ln/>
            <a:latin typeface="Arial" pitchFamily="34" charset="0"/>
            <a:cs typeface="Arial" pitchFamily="34" charset="0"/>
          </a:endParaRPr>
        </a:p>
      </dgm:t>
    </dgm:pt>
    <dgm:pt modelId="{CA2721AC-6D01-4BE4-BBDC-1F00E72A7665}" type="parTrans" cxnId="{52E537EC-80AA-426A-BCDD-185AE87EB21D}">
      <dgm:prSet/>
      <dgm:spPr/>
      <dgm:t>
        <a:bodyPr/>
        <a:lstStyle/>
        <a:p>
          <a:endParaRPr lang="ru-RU"/>
        </a:p>
      </dgm:t>
    </dgm:pt>
    <dgm:pt modelId="{FFBF0A95-0B90-4282-BD3A-F8C5D6EF36A5}" type="sibTrans" cxnId="{52E537EC-80AA-426A-BCDD-185AE87EB21D}">
      <dgm:prSet/>
      <dgm:spPr/>
      <dgm:t>
        <a:bodyPr/>
        <a:lstStyle/>
        <a:p>
          <a:endParaRPr lang="ru-RU"/>
        </a:p>
      </dgm:t>
    </dgm:pt>
    <dgm:pt modelId="{6AC77017-BEB7-4489-8F0F-FBAD7C7D7BA3}" type="pres">
      <dgm:prSet presAssocID="{683EAE8B-5180-4249-A2EA-460227BD38F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45748B-4081-4155-AD83-A0F29363ADBA}" type="pres">
      <dgm:prSet presAssocID="{3F08421E-697C-435C-91A9-F7D02BAE9F1C}" presName="composite" presStyleCnt="0"/>
      <dgm:spPr/>
    </dgm:pt>
    <dgm:pt modelId="{116569F8-094A-4550-833E-7A70A1EA7B2E}" type="pres">
      <dgm:prSet presAssocID="{3F08421E-697C-435C-91A9-F7D02BAE9F1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A4EADA-F5A6-431F-BA57-AB1E38DE6D9E}" type="pres">
      <dgm:prSet presAssocID="{3F08421E-697C-435C-91A9-F7D02BAE9F1C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F4F59A-A0D4-41A3-9D1B-84136CDED0E3}" type="pres">
      <dgm:prSet presAssocID="{39CFB788-841F-4E2C-8CD2-B584BBAD3A22}" presName="space" presStyleCnt="0"/>
      <dgm:spPr/>
    </dgm:pt>
    <dgm:pt modelId="{CD6186D9-D176-43DD-8420-1C1768EDA627}" type="pres">
      <dgm:prSet presAssocID="{7D23194F-182D-4D76-87E0-6931B9F80EDE}" presName="composite" presStyleCnt="0"/>
      <dgm:spPr/>
    </dgm:pt>
    <dgm:pt modelId="{128663D5-D5CA-48DD-B5E6-848BD835ABF2}" type="pres">
      <dgm:prSet presAssocID="{7D23194F-182D-4D76-87E0-6931B9F80ED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2A0CA-F971-4365-8F8F-500E54815A91}" type="pres">
      <dgm:prSet presAssocID="{7D23194F-182D-4D76-87E0-6931B9F80EDE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1D1B2-4D03-413C-A8AE-510D9CD441D1}" type="pres">
      <dgm:prSet presAssocID="{6456432B-CD7F-4D0C-8CF8-FF65A5657483}" presName="space" presStyleCnt="0"/>
      <dgm:spPr/>
    </dgm:pt>
    <dgm:pt modelId="{A29A8D82-B2BD-4037-A6E5-ECCBC8182738}" type="pres">
      <dgm:prSet presAssocID="{0BE660BE-F89C-4B65-A55F-2F01DB27CA86}" presName="composite" presStyleCnt="0"/>
      <dgm:spPr/>
    </dgm:pt>
    <dgm:pt modelId="{6D48715B-3DCA-4860-9070-E7B1F4CD69BD}" type="pres">
      <dgm:prSet presAssocID="{0BE660BE-F89C-4B65-A55F-2F01DB27CA8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113C5-4225-4059-AC27-E5C75189F498}" type="pres">
      <dgm:prSet presAssocID="{0BE660BE-F89C-4B65-A55F-2F01DB27CA8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3DCE58-31D7-484E-8235-FB1DE8F9ABBF}" srcId="{683EAE8B-5180-4249-A2EA-460227BD38FB}" destId="{3F08421E-697C-435C-91A9-F7D02BAE9F1C}" srcOrd="0" destOrd="0" parTransId="{4BEECE2A-CF8B-4D64-AECB-F0A26E502520}" sibTransId="{39CFB788-841F-4E2C-8CD2-B584BBAD3A22}"/>
    <dgm:cxn modelId="{A161C32C-9544-4936-9FC0-F3870E262A65}" type="presOf" srcId="{0BE660BE-F89C-4B65-A55F-2F01DB27CA86}" destId="{6D48715B-3DCA-4860-9070-E7B1F4CD69BD}" srcOrd="0" destOrd="0" presId="urn:microsoft.com/office/officeart/2005/8/layout/hList1"/>
    <dgm:cxn modelId="{85AE0BB0-C7A2-48B7-82C1-4D3F64AC01E0}" type="presOf" srcId="{4338E784-DD98-4C9A-90C9-DDD9FFB78466}" destId="{2032A0CA-F971-4365-8F8F-500E54815A91}" srcOrd="0" destOrd="3" presId="urn:microsoft.com/office/officeart/2005/8/layout/hList1"/>
    <dgm:cxn modelId="{E7FC23E0-7005-4C43-B1F0-8753EE4498C7}" type="presOf" srcId="{BEBD1007-5F7D-4FB2-9EFE-119CA76F8DAE}" destId="{2032A0CA-F971-4365-8F8F-500E54815A91}" srcOrd="0" destOrd="1" presId="urn:microsoft.com/office/officeart/2005/8/layout/hList1"/>
    <dgm:cxn modelId="{8B8D0B0F-F4D2-4C99-ACCA-7914DE281F18}" type="presOf" srcId="{8652EC49-7E36-4749-A3D7-09106B91C846}" destId="{2032A0CA-F971-4365-8F8F-500E54815A91}" srcOrd="0" destOrd="0" presId="urn:microsoft.com/office/officeart/2005/8/layout/hList1"/>
    <dgm:cxn modelId="{9E65A77B-215A-469C-92B5-8228FACBF888}" type="presOf" srcId="{8E108412-D0E9-4CC6-B6AC-268364C749CF}" destId="{32E113C5-4225-4059-AC27-E5C75189F498}" srcOrd="0" destOrd="0" presId="urn:microsoft.com/office/officeart/2005/8/layout/hList1"/>
    <dgm:cxn modelId="{1985668C-BAB5-4D4E-9E12-8158CFE7DB9F}" srcId="{683EAE8B-5180-4249-A2EA-460227BD38FB}" destId="{7D23194F-182D-4D76-87E0-6931B9F80EDE}" srcOrd="1" destOrd="0" parTransId="{E780E954-CEBB-472F-9C78-0BCD644BA9A1}" sibTransId="{6456432B-CD7F-4D0C-8CF8-FF65A5657483}"/>
    <dgm:cxn modelId="{17A109AD-7E41-4FD8-8A15-4D1CA8A520CD}" srcId="{3F08421E-697C-435C-91A9-F7D02BAE9F1C}" destId="{E90E2702-9345-4B27-B362-FB7DA7CE68FB}" srcOrd="1" destOrd="0" parTransId="{3B5F018A-B62B-49DD-911E-18102954AAF0}" sibTransId="{67FB2422-484D-453B-8EE5-6355537336AF}"/>
    <dgm:cxn modelId="{D1D170AA-FFE2-4B05-A4F6-8B73B4B59941}" type="presOf" srcId="{7D23194F-182D-4D76-87E0-6931B9F80EDE}" destId="{128663D5-D5CA-48DD-B5E6-848BD835ABF2}" srcOrd="0" destOrd="0" presId="urn:microsoft.com/office/officeart/2005/8/layout/hList1"/>
    <dgm:cxn modelId="{4FB1C7D5-BDC9-4792-ACBB-7F2C918A2943}" srcId="{7D23194F-182D-4D76-87E0-6931B9F80EDE}" destId="{D172D95B-D48A-43D4-A9AF-B85CB65EB354}" srcOrd="2" destOrd="0" parTransId="{01BE37A8-79F5-46BD-A2D9-7B6D3AE9F749}" sibTransId="{37D28193-326B-4000-BA50-BA3CFE613DB3}"/>
    <dgm:cxn modelId="{03931E76-D3E1-4CF5-8A5D-0E3908EF57B6}" type="presOf" srcId="{3F08421E-697C-435C-91A9-F7D02BAE9F1C}" destId="{116569F8-094A-4550-833E-7A70A1EA7B2E}" srcOrd="0" destOrd="0" presId="urn:microsoft.com/office/officeart/2005/8/layout/hList1"/>
    <dgm:cxn modelId="{CCC069EB-65AA-45BD-9D3C-66587F20DD82}" srcId="{683EAE8B-5180-4249-A2EA-460227BD38FB}" destId="{0BE660BE-F89C-4B65-A55F-2F01DB27CA86}" srcOrd="2" destOrd="0" parTransId="{29EC2D69-6577-4778-937F-DB073820E23C}" sibTransId="{EF745183-322D-4011-AF74-752689F50344}"/>
    <dgm:cxn modelId="{C498669A-EADA-4A46-9DDF-57BAC91FDAF7}" srcId="{7D23194F-182D-4D76-87E0-6931B9F80EDE}" destId="{8652EC49-7E36-4749-A3D7-09106B91C846}" srcOrd="0" destOrd="0" parTransId="{908ADEB0-9991-49DA-9B37-4DB24A16922A}" sibTransId="{A3236BAF-8841-4696-87D1-BCD32208CC63}"/>
    <dgm:cxn modelId="{79617FA8-C4BE-430D-A574-40A534F47888}" type="presOf" srcId="{33128BD9-3625-4288-AB42-FDC0DD000066}" destId="{32E113C5-4225-4059-AC27-E5C75189F498}" srcOrd="0" destOrd="1" presId="urn:microsoft.com/office/officeart/2005/8/layout/hList1"/>
    <dgm:cxn modelId="{074F6101-24B7-40F6-919A-A349E561A141}" srcId="{0BE660BE-F89C-4B65-A55F-2F01DB27CA86}" destId="{8E108412-D0E9-4CC6-B6AC-268364C749CF}" srcOrd="0" destOrd="0" parTransId="{4C5DA3F6-C524-4554-932C-4356E7F149A6}" sibTransId="{2B1494E7-CA65-4EF2-B750-1A0DFD009FC6}"/>
    <dgm:cxn modelId="{69AC7EDC-1082-42DB-A68A-F717907EF196}" type="presOf" srcId="{9654B371-3C26-4936-B8FE-72E2D0DC884D}" destId="{32E113C5-4225-4059-AC27-E5C75189F498}" srcOrd="0" destOrd="2" presId="urn:microsoft.com/office/officeart/2005/8/layout/hList1"/>
    <dgm:cxn modelId="{9901DE93-DDD0-4E90-B3EA-682569DB277A}" type="presOf" srcId="{D172D95B-D48A-43D4-A9AF-B85CB65EB354}" destId="{2032A0CA-F971-4365-8F8F-500E54815A91}" srcOrd="0" destOrd="2" presId="urn:microsoft.com/office/officeart/2005/8/layout/hList1"/>
    <dgm:cxn modelId="{24A41D98-4F0A-4A28-B732-A38E0BCF91B6}" srcId="{0BE660BE-F89C-4B65-A55F-2F01DB27CA86}" destId="{33128BD9-3625-4288-AB42-FDC0DD000066}" srcOrd="1" destOrd="0" parTransId="{3B579110-F18D-44ED-B91F-7207D14A17BF}" sibTransId="{1D424A6D-DF3F-4704-ACC0-AB3B95D6BC6F}"/>
    <dgm:cxn modelId="{17312D44-4B22-4BBE-95FA-68B683F61E94}" srcId="{7D23194F-182D-4D76-87E0-6931B9F80EDE}" destId="{BEBD1007-5F7D-4FB2-9EFE-119CA76F8DAE}" srcOrd="1" destOrd="0" parTransId="{818B10FE-37B4-4C28-91A3-196ABB701733}" sibTransId="{8DDBDA29-6A34-4830-AED5-D510B62E8CCE}"/>
    <dgm:cxn modelId="{01FBD0E4-C94F-4DC3-86B4-C6244B9C081A}" type="presOf" srcId="{E90E2702-9345-4B27-B362-FB7DA7CE68FB}" destId="{90A4EADA-F5A6-431F-BA57-AB1E38DE6D9E}" srcOrd="0" destOrd="1" presId="urn:microsoft.com/office/officeart/2005/8/layout/hList1"/>
    <dgm:cxn modelId="{FE5CBEE7-0FB3-4245-98B9-F2C1EAC23716}" type="presOf" srcId="{0558904D-23F4-4369-B8A5-DCC86D0C6B9A}" destId="{90A4EADA-F5A6-431F-BA57-AB1E38DE6D9E}" srcOrd="0" destOrd="0" presId="urn:microsoft.com/office/officeart/2005/8/layout/hList1"/>
    <dgm:cxn modelId="{99DD02D1-5A2F-4580-8E89-996768FB6EB6}" srcId="{0BE660BE-F89C-4B65-A55F-2F01DB27CA86}" destId="{9654B371-3C26-4936-B8FE-72E2D0DC884D}" srcOrd="2" destOrd="0" parTransId="{91CA1C72-5E66-4C44-B94E-F0B41003B969}" sibTransId="{59EBA42A-D320-4EE2-89C4-31486F06A0F4}"/>
    <dgm:cxn modelId="{4A0A9216-0D2B-4139-9CCB-258663CD79C3}" srcId="{7D23194F-182D-4D76-87E0-6931B9F80EDE}" destId="{4338E784-DD98-4C9A-90C9-DDD9FFB78466}" srcOrd="3" destOrd="0" parTransId="{D5B00063-4F52-4A3D-8AE5-BB164A42A4E6}" sibTransId="{D13970D4-44B0-4B36-AE16-770AACA9EEC7}"/>
    <dgm:cxn modelId="{955A237E-8DBA-4B53-A13F-7749D2C37742}" type="presOf" srcId="{683EAE8B-5180-4249-A2EA-460227BD38FB}" destId="{6AC77017-BEB7-4489-8F0F-FBAD7C7D7BA3}" srcOrd="0" destOrd="0" presId="urn:microsoft.com/office/officeart/2005/8/layout/hList1"/>
    <dgm:cxn modelId="{52E537EC-80AA-426A-BCDD-185AE87EB21D}" srcId="{3F08421E-697C-435C-91A9-F7D02BAE9F1C}" destId="{0558904D-23F4-4369-B8A5-DCC86D0C6B9A}" srcOrd="0" destOrd="0" parTransId="{CA2721AC-6D01-4BE4-BBDC-1F00E72A7665}" sibTransId="{FFBF0A95-0B90-4282-BD3A-F8C5D6EF36A5}"/>
    <dgm:cxn modelId="{B68505CD-300E-4C29-B60D-4462E5A4A78E}" type="presParOf" srcId="{6AC77017-BEB7-4489-8F0F-FBAD7C7D7BA3}" destId="{0E45748B-4081-4155-AD83-A0F29363ADBA}" srcOrd="0" destOrd="0" presId="urn:microsoft.com/office/officeart/2005/8/layout/hList1"/>
    <dgm:cxn modelId="{53D426CF-2010-4DC7-8E9C-6A4684DE6C59}" type="presParOf" srcId="{0E45748B-4081-4155-AD83-A0F29363ADBA}" destId="{116569F8-094A-4550-833E-7A70A1EA7B2E}" srcOrd="0" destOrd="0" presId="urn:microsoft.com/office/officeart/2005/8/layout/hList1"/>
    <dgm:cxn modelId="{98195F32-2717-462C-9BAE-BF7499F53D84}" type="presParOf" srcId="{0E45748B-4081-4155-AD83-A0F29363ADBA}" destId="{90A4EADA-F5A6-431F-BA57-AB1E38DE6D9E}" srcOrd="1" destOrd="0" presId="urn:microsoft.com/office/officeart/2005/8/layout/hList1"/>
    <dgm:cxn modelId="{72B543B8-A9D5-40A9-9A68-9CE03AABE730}" type="presParOf" srcId="{6AC77017-BEB7-4489-8F0F-FBAD7C7D7BA3}" destId="{01F4F59A-A0D4-41A3-9D1B-84136CDED0E3}" srcOrd="1" destOrd="0" presId="urn:microsoft.com/office/officeart/2005/8/layout/hList1"/>
    <dgm:cxn modelId="{1C497600-0BE0-445A-984D-692A4A5AA8DD}" type="presParOf" srcId="{6AC77017-BEB7-4489-8F0F-FBAD7C7D7BA3}" destId="{CD6186D9-D176-43DD-8420-1C1768EDA627}" srcOrd="2" destOrd="0" presId="urn:microsoft.com/office/officeart/2005/8/layout/hList1"/>
    <dgm:cxn modelId="{0981CDC2-B0A0-4609-B16D-3CDC361BA96B}" type="presParOf" srcId="{CD6186D9-D176-43DD-8420-1C1768EDA627}" destId="{128663D5-D5CA-48DD-B5E6-848BD835ABF2}" srcOrd="0" destOrd="0" presId="urn:microsoft.com/office/officeart/2005/8/layout/hList1"/>
    <dgm:cxn modelId="{ABA820C9-018A-4755-AE23-3EAA089012F1}" type="presParOf" srcId="{CD6186D9-D176-43DD-8420-1C1768EDA627}" destId="{2032A0CA-F971-4365-8F8F-500E54815A91}" srcOrd="1" destOrd="0" presId="urn:microsoft.com/office/officeart/2005/8/layout/hList1"/>
    <dgm:cxn modelId="{B9757EE6-C14A-42C9-9FA6-00C56DB43EED}" type="presParOf" srcId="{6AC77017-BEB7-4489-8F0F-FBAD7C7D7BA3}" destId="{3A41D1B2-4D03-413C-A8AE-510D9CD441D1}" srcOrd="3" destOrd="0" presId="urn:microsoft.com/office/officeart/2005/8/layout/hList1"/>
    <dgm:cxn modelId="{65F267C3-7EE8-40CE-81F4-51BCA856EE1F}" type="presParOf" srcId="{6AC77017-BEB7-4489-8F0F-FBAD7C7D7BA3}" destId="{A29A8D82-B2BD-4037-A6E5-ECCBC8182738}" srcOrd="4" destOrd="0" presId="urn:microsoft.com/office/officeart/2005/8/layout/hList1"/>
    <dgm:cxn modelId="{47A6FF11-C75B-405E-888B-0C7422A228B8}" type="presParOf" srcId="{A29A8D82-B2BD-4037-A6E5-ECCBC8182738}" destId="{6D48715B-3DCA-4860-9070-E7B1F4CD69BD}" srcOrd="0" destOrd="0" presId="urn:microsoft.com/office/officeart/2005/8/layout/hList1"/>
    <dgm:cxn modelId="{A42DBE3A-E92A-4879-9114-35C0E3BE3146}" type="presParOf" srcId="{A29A8D82-B2BD-4037-A6E5-ECCBC8182738}" destId="{32E113C5-4225-4059-AC27-E5C75189F49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C430AC-E0ED-4D5E-9E49-178474E4F4D9}" type="doc">
      <dgm:prSet loTypeId="urn:microsoft.com/office/officeart/2005/8/layout/h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A1BB78DA-E981-4580-B888-A78FED9DC4E5}">
      <dgm:prSet custT="1"/>
      <dgm:spPr>
        <a:solidFill>
          <a:srgbClr val="98416B"/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Экономия</a:t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r>
            <a:rPr lang="ru-RU" sz="2000" dirty="0" smtClean="0">
              <a:latin typeface="Arial" pitchFamily="34" charset="0"/>
              <a:cs typeface="Arial" pitchFamily="34" charset="0"/>
            </a:rPr>
            <a:t>времени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748CF618-6FF3-4270-BED3-327CDA82949F}" type="parTrans" cxnId="{E9A32C66-D698-46E3-B5D6-FAB6A5C5957D}">
      <dgm:prSet/>
      <dgm:spPr/>
      <dgm:t>
        <a:bodyPr/>
        <a:lstStyle/>
        <a:p>
          <a:endParaRPr lang="ru-RU" sz="2000">
            <a:solidFill>
              <a:srgbClr val="98416B"/>
            </a:solidFill>
            <a:latin typeface="Arial" pitchFamily="34" charset="0"/>
            <a:cs typeface="Arial" pitchFamily="34" charset="0"/>
          </a:endParaRPr>
        </a:p>
      </dgm:t>
    </dgm:pt>
    <dgm:pt modelId="{B783D76F-DEBB-4ED8-B03C-D52CF4184C1E}" type="sibTrans" cxnId="{E9A32C66-D698-46E3-B5D6-FAB6A5C5957D}">
      <dgm:prSet/>
      <dgm:spPr/>
      <dgm:t>
        <a:bodyPr/>
        <a:lstStyle/>
        <a:p>
          <a:endParaRPr lang="ru-RU" sz="2000">
            <a:solidFill>
              <a:srgbClr val="98416B"/>
            </a:solidFill>
            <a:latin typeface="Arial" pitchFamily="34" charset="0"/>
            <a:cs typeface="Arial" pitchFamily="34" charset="0"/>
          </a:endParaRPr>
        </a:p>
      </dgm:t>
    </dgm:pt>
    <dgm:pt modelId="{80CBAE97-0629-4947-9703-A58222D1FB9E}">
      <dgm:prSet custT="1"/>
      <dgm:spPr>
        <a:solidFill>
          <a:srgbClr val="BC648E"/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Удобство применения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48584E97-F50F-42C2-9B74-FB1C2B52A6CB}" type="parTrans" cxnId="{743B6FEF-E09E-4747-821E-C1DE5DA65577}">
      <dgm:prSet/>
      <dgm:spPr/>
      <dgm:t>
        <a:bodyPr/>
        <a:lstStyle/>
        <a:p>
          <a:endParaRPr lang="ru-RU" sz="2000">
            <a:solidFill>
              <a:srgbClr val="98416B"/>
            </a:solidFill>
            <a:latin typeface="Arial" pitchFamily="34" charset="0"/>
            <a:cs typeface="Arial" pitchFamily="34" charset="0"/>
          </a:endParaRPr>
        </a:p>
      </dgm:t>
    </dgm:pt>
    <dgm:pt modelId="{75D134EF-0844-4EA3-A257-89E61A4EB01B}" type="sibTrans" cxnId="{743B6FEF-E09E-4747-821E-C1DE5DA65577}">
      <dgm:prSet/>
      <dgm:spPr/>
      <dgm:t>
        <a:bodyPr/>
        <a:lstStyle/>
        <a:p>
          <a:endParaRPr lang="ru-RU" sz="2000">
            <a:solidFill>
              <a:srgbClr val="98416B"/>
            </a:solidFill>
            <a:latin typeface="Arial" pitchFamily="34" charset="0"/>
            <a:cs typeface="Arial" pitchFamily="34" charset="0"/>
          </a:endParaRPr>
        </a:p>
      </dgm:t>
    </dgm:pt>
    <dgm:pt modelId="{01DC2A81-629C-4398-81A5-1EBA6DC835F2}">
      <dgm:prSet custT="1"/>
      <dgm:spPr>
        <a:solidFill>
          <a:srgbClr val="CB87A7"/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ru-RU" sz="1800" dirty="0" smtClean="0">
              <a:latin typeface="Arial" pitchFamily="34" charset="0"/>
              <a:cs typeface="Arial" pitchFamily="34" charset="0"/>
            </a:rPr>
            <a:t>Экономическая выгода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DD4730C6-3C60-418A-A8EA-DF7692C944C1}" type="parTrans" cxnId="{6417D9FD-D470-4371-ABBD-31A17A7CD36E}">
      <dgm:prSet/>
      <dgm:spPr/>
      <dgm:t>
        <a:bodyPr/>
        <a:lstStyle/>
        <a:p>
          <a:endParaRPr lang="ru-RU" sz="2000">
            <a:solidFill>
              <a:srgbClr val="98416B"/>
            </a:solidFill>
            <a:latin typeface="Arial" pitchFamily="34" charset="0"/>
            <a:cs typeface="Arial" pitchFamily="34" charset="0"/>
          </a:endParaRPr>
        </a:p>
      </dgm:t>
    </dgm:pt>
    <dgm:pt modelId="{3D03A938-AB25-40A6-A9A7-45DA76448AAD}" type="sibTrans" cxnId="{6417D9FD-D470-4371-ABBD-31A17A7CD36E}">
      <dgm:prSet/>
      <dgm:spPr/>
      <dgm:t>
        <a:bodyPr/>
        <a:lstStyle/>
        <a:p>
          <a:endParaRPr lang="ru-RU" sz="2000">
            <a:solidFill>
              <a:srgbClr val="98416B"/>
            </a:solidFill>
            <a:latin typeface="Arial" pitchFamily="34" charset="0"/>
            <a:cs typeface="Arial" pitchFamily="34" charset="0"/>
          </a:endParaRPr>
        </a:p>
      </dgm:t>
    </dgm:pt>
    <dgm:pt modelId="{94EEA7A8-FFCC-44AD-B3EC-01E005E8FE2D}">
      <dgm:prSet custT="1"/>
      <dgm:spPr>
        <a:solidFill>
          <a:srgbClr val="F7E9E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700" dirty="0" smtClean="0">
              <a:latin typeface="Arial" pitchFamily="34" charset="0"/>
              <a:cs typeface="Arial" pitchFamily="34" charset="0"/>
            </a:rPr>
            <a:t>Месячный курс БАД заменяет многомесячную курсовую программу из нескольких препаратов</a:t>
          </a:r>
          <a:r>
            <a:rPr lang="en-US" sz="1700" dirty="0" smtClean="0">
              <a:latin typeface="Arial" pitchFamily="34" charset="0"/>
              <a:cs typeface="Arial" pitchFamily="34" charset="0"/>
            </a:rPr>
            <a:t>: </a:t>
          </a:r>
          <a:r>
            <a:rPr lang="ru-RU" sz="1700" dirty="0" smtClean="0">
              <a:latin typeface="Arial" pitchFamily="34" charset="0"/>
              <a:cs typeface="Arial" pitchFamily="34" charset="0"/>
            </a:rPr>
            <a:t>очищение, питание клеток и сама терапия</a:t>
          </a:r>
          <a:endParaRPr lang="ru-RU" sz="1700" dirty="0">
            <a:latin typeface="Arial" pitchFamily="34" charset="0"/>
            <a:cs typeface="Arial" pitchFamily="34" charset="0"/>
          </a:endParaRPr>
        </a:p>
      </dgm:t>
    </dgm:pt>
    <dgm:pt modelId="{12442941-B7FC-428D-B8DD-148C7140C5DF}" type="parTrans" cxnId="{1E04B677-8989-4313-8DD4-FDF5E225952D}">
      <dgm:prSet/>
      <dgm:spPr/>
      <dgm:t>
        <a:bodyPr/>
        <a:lstStyle/>
        <a:p>
          <a:endParaRPr lang="ru-RU" sz="2000">
            <a:solidFill>
              <a:srgbClr val="98416B"/>
            </a:solidFill>
            <a:latin typeface="Arial" pitchFamily="34" charset="0"/>
            <a:cs typeface="Arial" pitchFamily="34" charset="0"/>
          </a:endParaRPr>
        </a:p>
      </dgm:t>
    </dgm:pt>
    <dgm:pt modelId="{4639DC4D-1D68-495C-BA84-A58CD2C90849}" type="sibTrans" cxnId="{1E04B677-8989-4313-8DD4-FDF5E225952D}">
      <dgm:prSet/>
      <dgm:spPr/>
      <dgm:t>
        <a:bodyPr/>
        <a:lstStyle/>
        <a:p>
          <a:endParaRPr lang="ru-RU" sz="2000">
            <a:solidFill>
              <a:srgbClr val="98416B"/>
            </a:solidFill>
            <a:latin typeface="Arial" pitchFamily="34" charset="0"/>
            <a:cs typeface="Arial" pitchFamily="34" charset="0"/>
          </a:endParaRPr>
        </a:p>
      </dgm:t>
    </dgm:pt>
    <dgm:pt modelId="{11911674-8AAF-4D2B-8ACD-EA2163034665}">
      <dgm:prSet custT="1"/>
      <dgm:spPr>
        <a:solidFill>
          <a:srgbClr val="F7E9E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Препарат принимается</a:t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r>
            <a:rPr lang="ru-RU" sz="2000" dirty="0" smtClean="0">
              <a:latin typeface="Arial" pitchFamily="34" charset="0"/>
              <a:cs typeface="Arial" pitchFamily="34" charset="0"/>
            </a:rPr>
            <a:t>1 раз в день и работает 24 часа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046DA287-20C6-40AB-9A54-4625D1ED34DD}" type="parTrans" cxnId="{C88D3841-FD78-4A0A-AD26-C9DADE195841}">
      <dgm:prSet/>
      <dgm:spPr/>
      <dgm:t>
        <a:bodyPr/>
        <a:lstStyle/>
        <a:p>
          <a:endParaRPr lang="ru-RU" sz="2000">
            <a:solidFill>
              <a:srgbClr val="98416B"/>
            </a:solidFill>
            <a:latin typeface="Arial" pitchFamily="34" charset="0"/>
            <a:cs typeface="Arial" pitchFamily="34" charset="0"/>
          </a:endParaRPr>
        </a:p>
      </dgm:t>
    </dgm:pt>
    <dgm:pt modelId="{204EE1A1-6E7B-43E3-8AE8-A6149291D1E6}" type="sibTrans" cxnId="{C88D3841-FD78-4A0A-AD26-C9DADE195841}">
      <dgm:prSet/>
      <dgm:spPr/>
      <dgm:t>
        <a:bodyPr/>
        <a:lstStyle/>
        <a:p>
          <a:endParaRPr lang="ru-RU" sz="2000">
            <a:solidFill>
              <a:srgbClr val="98416B"/>
            </a:solidFill>
            <a:latin typeface="Arial" pitchFamily="34" charset="0"/>
            <a:cs typeface="Arial" pitchFamily="34" charset="0"/>
          </a:endParaRPr>
        </a:p>
      </dgm:t>
    </dgm:pt>
    <dgm:pt modelId="{8581E0B5-7FA9-438D-B6F8-00CCFE39B075}">
      <dgm:prSet custT="1"/>
      <dgm:spPr>
        <a:solidFill>
          <a:srgbClr val="F7E9E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Стоимость восстановления </a:t>
          </a:r>
          <a:br>
            <a:rPr lang="ru-RU" sz="1400" dirty="0" smtClean="0">
              <a:latin typeface="Arial" pitchFamily="34" charset="0"/>
              <a:cs typeface="Arial" pitchFamily="34" charset="0"/>
            </a:rPr>
          </a:br>
          <a:r>
            <a:rPr lang="ru-RU" sz="1400" dirty="0" smtClean="0">
              <a:latin typeface="Arial" pitchFamily="34" charset="0"/>
              <a:cs typeface="Arial" pitchFamily="34" charset="0"/>
            </a:rPr>
            <a:t>с учетом санаторно-курортного лечения, ЛФК </a:t>
          </a:r>
          <a:br>
            <a:rPr lang="ru-RU" sz="1400" dirty="0" smtClean="0">
              <a:latin typeface="Arial" pitchFamily="34" charset="0"/>
              <a:cs typeface="Arial" pitchFamily="34" charset="0"/>
            </a:rPr>
          </a:br>
          <a:r>
            <a:rPr lang="ru-RU" sz="1400" dirty="0" smtClean="0">
              <a:latin typeface="Arial" pitchFamily="34" charset="0"/>
              <a:cs typeface="Arial" pitchFamily="34" charset="0"/>
            </a:rPr>
            <a:t>и необходимой медикаментозной терапии существенно превышает стоимость </a:t>
          </a:r>
          <a:r>
            <a:rPr lang="en-US" sz="1400" dirty="0" smtClean="0">
              <a:latin typeface="Arial" pitchFamily="34" charset="0"/>
              <a:cs typeface="Arial" pitchFamily="34" charset="0"/>
            </a:rPr>
            <a:t>VIP-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комплекса, предупреждающего серьезные катастрофы (например, инфаркт миокарда</a:t>
          </a:r>
          <a:r>
            <a:rPr lang="ru-RU" sz="1600" dirty="0" smtClean="0">
              <a:latin typeface="Arial" pitchFamily="34" charset="0"/>
              <a:cs typeface="Arial" pitchFamily="34" charset="0"/>
            </a:rPr>
            <a:t>)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D4AB1125-DD80-4995-B9BF-766F473510AA}" type="parTrans" cxnId="{B8F7D476-84DC-4A2C-891A-62EEF8B0317F}">
      <dgm:prSet/>
      <dgm:spPr/>
      <dgm:t>
        <a:bodyPr/>
        <a:lstStyle/>
        <a:p>
          <a:endParaRPr lang="ru-RU" sz="2000">
            <a:solidFill>
              <a:srgbClr val="98416B"/>
            </a:solidFill>
            <a:latin typeface="Arial" pitchFamily="34" charset="0"/>
            <a:cs typeface="Arial" pitchFamily="34" charset="0"/>
          </a:endParaRPr>
        </a:p>
      </dgm:t>
    </dgm:pt>
    <dgm:pt modelId="{062BD43A-4F2C-45C6-A27E-11885F0853A6}" type="sibTrans" cxnId="{B8F7D476-84DC-4A2C-891A-62EEF8B0317F}">
      <dgm:prSet/>
      <dgm:spPr/>
      <dgm:t>
        <a:bodyPr/>
        <a:lstStyle/>
        <a:p>
          <a:endParaRPr lang="ru-RU" sz="2000">
            <a:solidFill>
              <a:srgbClr val="98416B"/>
            </a:solidFill>
            <a:latin typeface="Arial" pitchFamily="34" charset="0"/>
            <a:cs typeface="Arial" pitchFamily="34" charset="0"/>
          </a:endParaRPr>
        </a:p>
      </dgm:t>
    </dgm:pt>
    <dgm:pt modelId="{30A38C4C-1EB1-45D1-AF7E-31990162B425}" type="pres">
      <dgm:prSet presAssocID="{A0C430AC-E0ED-4D5E-9E49-178474E4F4D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BD4F6F-733C-4AE2-9BE2-51BAF73E79C5}" type="pres">
      <dgm:prSet presAssocID="{A1BB78DA-E981-4580-B888-A78FED9DC4E5}" presName="composite" presStyleCnt="0"/>
      <dgm:spPr/>
    </dgm:pt>
    <dgm:pt modelId="{BE5EDA3E-A9E5-4A6C-A276-B18108F6DBFB}" type="pres">
      <dgm:prSet presAssocID="{A1BB78DA-E981-4580-B888-A78FED9DC4E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94DA6B-849B-4667-A779-7DA1904B2220}" type="pres">
      <dgm:prSet presAssocID="{A1BB78DA-E981-4580-B888-A78FED9DC4E5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1D221E-11C0-42F7-9940-4D43A78CF516}" type="pres">
      <dgm:prSet presAssocID="{B783D76F-DEBB-4ED8-B03C-D52CF4184C1E}" presName="space" presStyleCnt="0"/>
      <dgm:spPr/>
    </dgm:pt>
    <dgm:pt modelId="{FBC44BB3-4A40-4E6E-81EA-B33A947166D0}" type="pres">
      <dgm:prSet presAssocID="{80CBAE97-0629-4947-9703-A58222D1FB9E}" presName="composite" presStyleCnt="0"/>
      <dgm:spPr/>
    </dgm:pt>
    <dgm:pt modelId="{9A907710-B18A-4B45-97F2-75B5B64C0628}" type="pres">
      <dgm:prSet presAssocID="{80CBAE97-0629-4947-9703-A58222D1FB9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B13247-7126-4F59-98ED-9DED3DF29917}" type="pres">
      <dgm:prSet presAssocID="{80CBAE97-0629-4947-9703-A58222D1FB9E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18351A-F26E-44BD-83EF-EF3BE1C23CD5}" type="pres">
      <dgm:prSet presAssocID="{75D134EF-0844-4EA3-A257-89E61A4EB01B}" presName="space" presStyleCnt="0"/>
      <dgm:spPr/>
    </dgm:pt>
    <dgm:pt modelId="{69FC8581-FDF8-4BCA-8229-02872F40B3F7}" type="pres">
      <dgm:prSet presAssocID="{01DC2A81-629C-4398-81A5-1EBA6DC835F2}" presName="composite" presStyleCnt="0"/>
      <dgm:spPr/>
    </dgm:pt>
    <dgm:pt modelId="{F8A82F2F-6C28-4481-BEB3-E9FC3A111FC9}" type="pres">
      <dgm:prSet presAssocID="{01DC2A81-629C-4398-81A5-1EBA6DC835F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997526-C8FF-4FE9-A814-9C63F6E35991}" type="pres">
      <dgm:prSet presAssocID="{01DC2A81-629C-4398-81A5-1EBA6DC835F2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8B15BE-1843-478C-8D58-765E2F4970BF}" type="presOf" srcId="{8581E0B5-7FA9-438D-B6F8-00CCFE39B075}" destId="{27997526-C8FF-4FE9-A814-9C63F6E35991}" srcOrd="0" destOrd="0" presId="urn:microsoft.com/office/officeart/2005/8/layout/hList1"/>
    <dgm:cxn modelId="{C88D3841-FD78-4A0A-AD26-C9DADE195841}" srcId="{80CBAE97-0629-4947-9703-A58222D1FB9E}" destId="{11911674-8AAF-4D2B-8ACD-EA2163034665}" srcOrd="0" destOrd="0" parTransId="{046DA287-20C6-40AB-9A54-4625D1ED34DD}" sibTransId="{204EE1A1-6E7B-43E3-8AE8-A6149291D1E6}"/>
    <dgm:cxn modelId="{743B6FEF-E09E-4747-821E-C1DE5DA65577}" srcId="{A0C430AC-E0ED-4D5E-9E49-178474E4F4D9}" destId="{80CBAE97-0629-4947-9703-A58222D1FB9E}" srcOrd="1" destOrd="0" parTransId="{48584E97-F50F-42C2-9B74-FB1C2B52A6CB}" sibTransId="{75D134EF-0844-4EA3-A257-89E61A4EB01B}"/>
    <dgm:cxn modelId="{D5A47EFF-F434-4268-870F-B73A7E8A3A2A}" type="presOf" srcId="{01DC2A81-629C-4398-81A5-1EBA6DC835F2}" destId="{F8A82F2F-6C28-4481-BEB3-E9FC3A111FC9}" srcOrd="0" destOrd="0" presId="urn:microsoft.com/office/officeart/2005/8/layout/hList1"/>
    <dgm:cxn modelId="{46FB945C-DABC-41E7-9562-80EDE2A90606}" type="presOf" srcId="{80CBAE97-0629-4947-9703-A58222D1FB9E}" destId="{9A907710-B18A-4B45-97F2-75B5B64C0628}" srcOrd="0" destOrd="0" presId="urn:microsoft.com/office/officeart/2005/8/layout/hList1"/>
    <dgm:cxn modelId="{1708DB93-E306-45CA-ADE8-4DFA5DC35E55}" type="presOf" srcId="{A0C430AC-E0ED-4D5E-9E49-178474E4F4D9}" destId="{30A38C4C-1EB1-45D1-AF7E-31990162B425}" srcOrd="0" destOrd="0" presId="urn:microsoft.com/office/officeart/2005/8/layout/hList1"/>
    <dgm:cxn modelId="{CA0DC796-0A5A-453E-B092-E7328A00EB66}" type="presOf" srcId="{11911674-8AAF-4D2B-8ACD-EA2163034665}" destId="{AEB13247-7126-4F59-98ED-9DED3DF29917}" srcOrd="0" destOrd="0" presId="urn:microsoft.com/office/officeart/2005/8/layout/hList1"/>
    <dgm:cxn modelId="{6417D9FD-D470-4371-ABBD-31A17A7CD36E}" srcId="{A0C430AC-E0ED-4D5E-9E49-178474E4F4D9}" destId="{01DC2A81-629C-4398-81A5-1EBA6DC835F2}" srcOrd="2" destOrd="0" parTransId="{DD4730C6-3C60-418A-A8EA-DF7692C944C1}" sibTransId="{3D03A938-AB25-40A6-A9A7-45DA76448AAD}"/>
    <dgm:cxn modelId="{13B6D745-9925-46E4-B63E-E52F082A8FAB}" type="presOf" srcId="{A1BB78DA-E981-4580-B888-A78FED9DC4E5}" destId="{BE5EDA3E-A9E5-4A6C-A276-B18108F6DBFB}" srcOrd="0" destOrd="0" presId="urn:microsoft.com/office/officeart/2005/8/layout/hList1"/>
    <dgm:cxn modelId="{E9A32C66-D698-46E3-B5D6-FAB6A5C5957D}" srcId="{A0C430AC-E0ED-4D5E-9E49-178474E4F4D9}" destId="{A1BB78DA-E981-4580-B888-A78FED9DC4E5}" srcOrd="0" destOrd="0" parTransId="{748CF618-6FF3-4270-BED3-327CDA82949F}" sibTransId="{B783D76F-DEBB-4ED8-B03C-D52CF4184C1E}"/>
    <dgm:cxn modelId="{1E04B677-8989-4313-8DD4-FDF5E225952D}" srcId="{A1BB78DA-E981-4580-B888-A78FED9DC4E5}" destId="{94EEA7A8-FFCC-44AD-B3EC-01E005E8FE2D}" srcOrd="0" destOrd="0" parTransId="{12442941-B7FC-428D-B8DD-148C7140C5DF}" sibTransId="{4639DC4D-1D68-495C-BA84-A58CD2C90849}"/>
    <dgm:cxn modelId="{B8F7D476-84DC-4A2C-891A-62EEF8B0317F}" srcId="{01DC2A81-629C-4398-81A5-1EBA6DC835F2}" destId="{8581E0B5-7FA9-438D-B6F8-00CCFE39B075}" srcOrd="0" destOrd="0" parTransId="{D4AB1125-DD80-4995-B9BF-766F473510AA}" sibTransId="{062BD43A-4F2C-45C6-A27E-11885F0853A6}"/>
    <dgm:cxn modelId="{AC3BC8F3-ECF3-4832-A02B-70F9361B6E5F}" type="presOf" srcId="{94EEA7A8-FFCC-44AD-B3EC-01E005E8FE2D}" destId="{0194DA6B-849B-4667-A779-7DA1904B2220}" srcOrd="0" destOrd="0" presId="urn:microsoft.com/office/officeart/2005/8/layout/hList1"/>
    <dgm:cxn modelId="{ECA8AB49-A984-45CA-BC34-7B3013DA42E5}" type="presParOf" srcId="{30A38C4C-1EB1-45D1-AF7E-31990162B425}" destId="{48BD4F6F-733C-4AE2-9BE2-51BAF73E79C5}" srcOrd="0" destOrd="0" presId="urn:microsoft.com/office/officeart/2005/8/layout/hList1"/>
    <dgm:cxn modelId="{FCAE087F-5E72-497A-B9F7-BE6A336F1AB4}" type="presParOf" srcId="{48BD4F6F-733C-4AE2-9BE2-51BAF73E79C5}" destId="{BE5EDA3E-A9E5-4A6C-A276-B18108F6DBFB}" srcOrd="0" destOrd="0" presId="urn:microsoft.com/office/officeart/2005/8/layout/hList1"/>
    <dgm:cxn modelId="{36A02F30-4DA8-480F-A6F8-83466802E12D}" type="presParOf" srcId="{48BD4F6F-733C-4AE2-9BE2-51BAF73E79C5}" destId="{0194DA6B-849B-4667-A779-7DA1904B2220}" srcOrd="1" destOrd="0" presId="urn:microsoft.com/office/officeart/2005/8/layout/hList1"/>
    <dgm:cxn modelId="{E4F92BF7-C3E2-4928-9E90-C0F4EE2B3720}" type="presParOf" srcId="{30A38C4C-1EB1-45D1-AF7E-31990162B425}" destId="{311D221E-11C0-42F7-9940-4D43A78CF516}" srcOrd="1" destOrd="0" presId="urn:microsoft.com/office/officeart/2005/8/layout/hList1"/>
    <dgm:cxn modelId="{6CD6E7EE-AC6C-4ADD-9E57-CDB5590FA7FF}" type="presParOf" srcId="{30A38C4C-1EB1-45D1-AF7E-31990162B425}" destId="{FBC44BB3-4A40-4E6E-81EA-B33A947166D0}" srcOrd="2" destOrd="0" presId="urn:microsoft.com/office/officeart/2005/8/layout/hList1"/>
    <dgm:cxn modelId="{31A24AB5-9812-4156-A263-465325E2BB53}" type="presParOf" srcId="{FBC44BB3-4A40-4E6E-81EA-B33A947166D0}" destId="{9A907710-B18A-4B45-97F2-75B5B64C0628}" srcOrd="0" destOrd="0" presId="urn:microsoft.com/office/officeart/2005/8/layout/hList1"/>
    <dgm:cxn modelId="{9FF6A0B6-3C12-4F49-A27E-B9024937D52C}" type="presParOf" srcId="{FBC44BB3-4A40-4E6E-81EA-B33A947166D0}" destId="{AEB13247-7126-4F59-98ED-9DED3DF29917}" srcOrd="1" destOrd="0" presId="urn:microsoft.com/office/officeart/2005/8/layout/hList1"/>
    <dgm:cxn modelId="{5DC2A6C5-7A88-4AFB-B731-ED73384CD4D9}" type="presParOf" srcId="{30A38C4C-1EB1-45D1-AF7E-31990162B425}" destId="{6E18351A-F26E-44BD-83EF-EF3BE1C23CD5}" srcOrd="3" destOrd="0" presId="urn:microsoft.com/office/officeart/2005/8/layout/hList1"/>
    <dgm:cxn modelId="{330A96C1-F6AF-4CF1-9FAB-8509D50A052D}" type="presParOf" srcId="{30A38C4C-1EB1-45D1-AF7E-31990162B425}" destId="{69FC8581-FDF8-4BCA-8229-02872F40B3F7}" srcOrd="4" destOrd="0" presId="urn:microsoft.com/office/officeart/2005/8/layout/hList1"/>
    <dgm:cxn modelId="{D1782E61-7F4B-41A5-89C7-CB91BBC7A93D}" type="presParOf" srcId="{69FC8581-FDF8-4BCA-8229-02872F40B3F7}" destId="{F8A82F2F-6C28-4481-BEB3-E9FC3A111FC9}" srcOrd="0" destOrd="0" presId="urn:microsoft.com/office/officeart/2005/8/layout/hList1"/>
    <dgm:cxn modelId="{BD6A43E3-5840-45B9-B777-2781361E9187}" type="presParOf" srcId="{69FC8581-FDF8-4BCA-8229-02872F40B3F7}" destId="{27997526-C8FF-4FE9-A814-9C63F6E35991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894CA-05E1-4DC4-95C2-3A573FC15BF2}">
      <dsp:nvSpPr>
        <dsp:cNvPr id="0" name=""/>
        <dsp:cNvSpPr/>
      </dsp:nvSpPr>
      <dsp:spPr>
        <a:xfrm>
          <a:off x="0" y="504054"/>
          <a:ext cx="2340260" cy="1638186"/>
        </a:xfrm>
        <a:prstGeom prst="roundRect">
          <a:avLst/>
        </a:prstGeom>
        <a:solidFill>
          <a:srgbClr val="FF99CC">
            <a:alpha val="78039"/>
          </a:srgbClr>
        </a:solidFill>
        <a:ln w="28575" cap="rnd" cmpd="sng" algn="ctr">
          <a:solidFill>
            <a:srgbClr val="D85694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n>
                <a:noFill/>
              </a:ln>
              <a:latin typeface="Arial" pitchFamily="34" charset="0"/>
              <a:cs typeface="Arial" pitchFamily="34" charset="0"/>
            </a:rPr>
            <a:t>Сбой цикла </a:t>
          </a:r>
          <a:endParaRPr lang="ru-RU" sz="1400" kern="1200" dirty="0">
            <a:ln>
              <a:noFill/>
            </a:ln>
            <a:latin typeface="Arial" pitchFamily="34" charset="0"/>
            <a:cs typeface="Arial" pitchFamily="34" charset="0"/>
          </a:endParaRPr>
        </a:p>
      </dsp:txBody>
      <dsp:txXfrm>
        <a:off x="79970" y="584024"/>
        <a:ext cx="2180320" cy="1478246"/>
      </dsp:txXfrm>
    </dsp:sp>
    <dsp:sp modelId="{ECD65D02-CD8F-4F82-9449-676CC51311AC}">
      <dsp:nvSpPr>
        <dsp:cNvPr id="0" name=""/>
        <dsp:cNvSpPr/>
      </dsp:nvSpPr>
      <dsp:spPr>
        <a:xfrm>
          <a:off x="2574286" y="522055"/>
          <a:ext cx="2340260" cy="1638186"/>
        </a:xfrm>
        <a:prstGeom prst="roundRect">
          <a:avLst/>
        </a:prstGeom>
        <a:solidFill>
          <a:srgbClr val="FF99CC">
            <a:alpha val="81176"/>
          </a:srgbClr>
        </a:solidFill>
        <a:ln w="28575" cap="rnd" cmpd="sng" algn="ctr">
          <a:solidFill>
            <a:srgbClr val="D85694"/>
          </a:solidFill>
          <a:prstDash val="sysDot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n>
              <a:noFill/>
            </a:ln>
            <a:latin typeface="Arial" pitchFamily="34" charset="0"/>
            <a:cs typeface="Arial" pitchFamily="34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n>
                <a:noFill/>
              </a:ln>
              <a:latin typeface="Arial" pitchFamily="34" charset="0"/>
              <a:cs typeface="Arial" pitchFamily="34" charset="0"/>
            </a:rPr>
            <a:t>Болевой синдром (дисменорея)</a:t>
          </a:r>
          <a:endParaRPr lang="ru-RU" sz="1400" kern="1200" dirty="0">
            <a:ln>
              <a:noFill/>
            </a:ln>
            <a:latin typeface="Arial" pitchFamily="34" charset="0"/>
            <a:cs typeface="Arial" pitchFamily="34" charset="0"/>
          </a:endParaRPr>
        </a:p>
      </dsp:txBody>
      <dsp:txXfrm>
        <a:off x="2654256" y="602025"/>
        <a:ext cx="2180320" cy="1478246"/>
      </dsp:txXfrm>
    </dsp:sp>
    <dsp:sp modelId="{0D8EF8AE-41B4-46EC-9AFB-01AAE8044DCA}">
      <dsp:nvSpPr>
        <dsp:cNvPr id="0" name=""/>
        <dsp:cNvSpPr/>
      </dsp:nvSpPr>
      <dsp:spPr>
        <a:xfrm>
          <a:off x="5148572" y="522055"/>
          <a:ext cx="2340260" cy="1638186"/>
        </a:xfrm>
        <a:prstGeom prst="roundRect">
          <a:avLst/>
        </a:prstGeom>
        <a:solidFill>
          <a:srgbClr val="FF99CC">
            <a:alpha val="81176"/>
          </a:srgbClr>
        </a:solidFill>
        <a:ln w="28575" cap="rnd" cmpd="sng" algn="ctr">
          <a:solidFill>
            <a:srgbClr val="D85694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latin typeface="Arial" pitchFamily="34" charset="0"/>
            <a:cs typeface="Arial" pitchFamily="34" charset="0"/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Arial" pitchFamily="34" charset="0"/>
              <a:cs typeface="Arial" pitchFamily="34" charset="0"/>
            </a:rPr>
            <a:t>Предменструальный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 синдром (раздражительность, отечность тканей, увеличение массы тела)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5228542" y="602025"/>
        <a:ext cx="2180320" cy="1478246"/>
      </dsp:txXfrm>
    </dsp:sp>
    <dsp:sp modelId="{92E6274E-305E-456B-855A-AB132DEB5D48}">
      <dsp:nvSpPr>
        <dsp:cNvPr id="0" name=""/>
        <dsp:cNvSpPr/>
      </dsp:nvSpPr>
      <dsp:spPr>
        <a:xfrm>
          <a:off x="1074858" y="2772309"/>
          <a:ext cx="2340260" cy="1404156"/>
        </a:xfrm>
        <a:prstGeom prst="roundRect">
          <a:avLst/>
        </a:prstGeom>
        <a:solidFill>
          <a:srgbClr val="FF99CC">
            <a:alpha val="81176"/>
          </a:srgbClr>
        </a:solidFill>
        <a:ln w="28575" cap="rnd" cmpd="sng" algn="ctr">
          <a:solidFill>
            <a:srgbClr val="D85694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Трудности </a:t>
          </a:r>
          <a:br>
            <a:rPr lang="ru-RU" sz="1400" kern="1200" dirty="0" smtClean="0">
              <a:latin typeface="Arial" pitchFamily="34" charset="0"/>
              <a:cs typeface="Arial" pitchFamily="34" charset="0"/>
            </a:rPr>
          </a:br>
          <a:r>
            <a:rPr lang="ru-RU" sz="1400" kern="1200" dirty="0" smtClean="0">
              <a:latin typeface="Arial" pitchFamily="34" charset="0"/>
              <a:cs typeface="Arial" pitchFamily="34" charset="0"/>
            </a:rPr>
            <a:t>с наступлением беременности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1143403" y="2840854"/>
        <a:ext cx="2203170" cy="1267066"/>
      </dsp:txXfrm>
    </dsp:sp>
    <dsp:sp modelId="{5A7719DF-9434-4BB1-A25F-675BDF0A347F}">
      <dsp:nvSpPr>
        <dsp:cNvPr id="0" name=""/>
        <dsp:cNvSpPr/>
      </dsp:nvSpPr>
      <dsp:spPr>
        <a:xfrm>
          <a:off x="4129131" y="2772309"/>
          <a:ext cx="2340260" cy="1404156"/>
        </a:xfrm>
        <a:prstGeom prst="roundRect">
          <a:avLst/>
        </a:prstGeom>
        <a:solidFill>
          <a:srgbClr val="FF99CC">
            <a:alpha val="81176"/>
          </a:srgbClr>
        </a:solidFill>
        <a:ln w="28575" cap="rnd" cmpd="sng" algn="ctr">
          <a:solidFill>
            <a:srgbClr val="D85694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Arial" pitchFamily="34" charset="0"/>
              <a:cs typeface="Arial" pitchFamily="34" charset="0"/>
            </a:rPr>
            <a:t>Эндометриоз</a:t>
          </a:r>
          <a:endParaRPr lang="en-US" sz="1400" kern="1200" dirty="0">
            <a:latin typeface="Arial" pitchFamily="34" charset="0"/>
            <a:cs typeface="Arial" pitchFamily="34" charset="0"/>
          </a:endParaRPr>
        </a:p>
      </dsp:txBody>
      <dsp:txXfrm>
        <a:off x="4197676" y="2840854"/>
        <a:ext cx="2203170" cy="12670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569F8-094A-4550-833E-7A70A1EA7B2E}">
      <dsp:nvSpPr>
        <dsp:cNvPr id="0" name=""/>
        <dsp:cNvSpPr/>
      </dsp:nvSpPr>
      <dsp:spPr>
        <a:xfrm>
          <a:off x="2430" y="474960"/>
          <a:ext cx="2369513" cy="947805"/>
        </a:xfrm>
        <a:prstGeom prst="rect">
          <a:avLst/>
        </a:prstGeom>
        <a:solidFill>
          <a:srgbClr val="98416B"/>
        </a:soli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КАРКАСНАЯ</a:t>
          </a:r>
          <a:br>
            <a:rPr lang="ru-RU" sz="1400" b="1" kern="1200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</a:br>
          <a:r>
            <a:rPr lang="ru-RU" sz="1400" b="1" kern="1200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  <a:t>ТАБЛЕТКА</a:t>
          </a:r>
          <a:endParaRPr lang="ru-RU" sz="1400" kern="1200" dirty="0">
            <a:ln/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2430" y="474960"/>
        <a:ext cx="2369513" cy="947805"/>
      </dsp:txXfrm>
    </dsp:sp>
    <dsp:sp modelId="{90A4EADA-F5A6-431F-BA57-AB1E38DE6D9E}">
      <dsp:nvSpPr>
        <dsp:cNvPr id="0" name=""/>
        <dsp:cNvSpPr/>
      </dsp:nvSpPr>
      <dsp:spPr>
        <a:xfrm>
          <a:off x="2430" y="1422766"/>
          <a:ext cx="2369513" cy="2854800"/>
        </a:xfrm>
        <a:prstGeom prst="rect">
          <a:avLst/>
        </a:prstGeom>
        <a:solidFill>
          <a:srgbClr val="F7E9E9">
            <a:alpha val="90000"/>
          </a:srgb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n/>
              <a:latin typeface="Arial" pitchFamily="34" charset="0"/>
              <a:cs typeface="Arial" pitchFamily="34" charset="0"/>
            </a:rPr>
            <a:t>Программирует последовательность высвобождения полезных веществ, повышая их </a:t>
          </a:r>
          <a:r>
            <a:rPr lang="ru-RU" sz="1400" kern="1200" dirty="0" err="1" smtClean="0">
              <a:ln/>
              <a:latin typeface="Arial" pitchFamily="34" charset="0"/>
              <a:cs typeface="Arial" pitchFamily="34" charset="0"/>
            </a:rPr>
            <a:t>эффек-тивность</a:t>
          </a:r>
          <a:r>
            <a:rPr lang="ru-RU" sz="1400" kern="1200" dirty="0" smtClean="0">
              <a:ln/>
              <a:latin typeface="Arial" pitchFamily="34" charset="0"/>
              <a:cs typeface="Arial" pitchFamily="34" charset="0"/>
            </a:rPr>
            <a:t> в несколько раз. </a:t>
          </a:r>
          <a:endParaRPr lang="ru-RU" sz="1400" kern="1200" dirty="0">
            <a:ln/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n/>
              <a:latin typeface="Arial" pitchFamily="34" charset="0"/>
              <a:cs typeface="Arial" pitchFamily="34" charset="0"/>
            </a:rPr>
            <a:t>Позволяет поддерживать их необходимую концентрацию в </a:t>
          </a:r>
          <a:r>
            <a:rPr lang="ru-RU" sz="1400" kern="1200" dirty="0" err="1" smtClean="0">
              <a:ln/>
              <a:latin typeface="Arial" pitchFamily="34" charset="0"/>
              <a:cs typeface="Arial" pitchFamily="34" charset="0"/>
            </a:rPr>
            <a:t>орга-низме</a:t>
          </a:r>
          <a:r>
            <a:rPr lang="ru-RU" sz="1400" kern="1200" dirty="0" smtClean="0">
              <a:ln/>
              <a:latin typeface="Arial" pitchFamily="34" charset="0"/>
              <a:cs typeface="Arial" pitchFamily="34" charset="0"/>
            </a:rPr>
            <a:t> в течение 24 часов.</a:t>
          </a:r>
          <a:endParaRPr lang="ru-RU" sz="1400" kern="1200" dirty="0">
            <a:ln/>
            <a:latin typeface="Arial" pitchFamily="34" charset="0"/>
            <a:cs typeface="Arial" pitchFamily="34" charset="0"/>
          </a:endParaRPr>
        </a:p>
      </dsp:txBody>
      <dsp:txXfrm>
        <a:off x="2430" y="1422766"/>
        <a:ext cx="2369513" cy="2854800"/>
      </dsp:txXfrm>
    </dsp:sp>
    <dsp:sp modelId="{128663D5-D5CA-48DD-B5E6-848BD835ABF2}">
      <dsp:nvSpPr>
        <dsp:cNvPr id="0" name=""/>
        <dsp:cNvSpPr/>
      </dsp:nvSpPr>
      <dsp:spPr>
        <a:xfrm>
          <a:off x="2703675" y="474960"/>
          <a:ext cx="2369513" cy="947805"/>
        </a:xfrm>
        <a:prstGeom prst="rect">
          <a:avLst/>
        </a:prstGeom>
        <a:solidFill>
          <a:srgbClr val="BC648E"/>
        </a:soli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  <a:t>АНТИОКСИДАНТНЫЙ КОМПЛЕКС </a:t>
          </a:r>
          <a:br>
            <a:rPr lang="ru-RU" sz="1400" b="1" kern="1200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</a:br>
          <a:r>
            <a:rPr lang="ru-RU" sz="1400" b="1" kern="1200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  <a:t>«ЦИФРОЛ-5»</a:t>
          </a:r>
          <a:endParaRPr lang="ru-RU" sz="1400" kern="1200" dirty="0">
            <a:ln/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2703675" y="474960"/>
        <a:ext cx="2369513" cy="947805"/>
      </dsp:txXfrm>
    </dsp:sp>
    <dsp:sp modelId="{2032A0CA-F971-4365-8F8F-500E54815A91}">
      <dsp:nvSpPr>
        <dsp:cNvPr id="0" name=""/>
        <dsp:cNvSpPr/>
      </dsp:nvSpPr>
      <dsp:spPr>
        <a:xfrm>
          <a:off x="2703675" y="1422766"/>
          <a:ext cx="2369513" cy="2854800"/>
        </a:xfrm>
        <a:prstGeom prst="rect">
          <a:avLst/>
        </a:prstGeom>
        <a:solidFill>
          <a:srgbClr val="F7E9E9">
            <a:alpha val="90000"/>
          </a:srgb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ln/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n/>
              <a:latin typeface="Arial" pitchFamily="34" charset="0"/>
              <a:cs typeface="Arial" pitchFamily="34" charset="0"/>
            </a:rPr>
            <a:t>Основа каркасной таблетки</a:t>
          </a:r>
          <a:endParaRPr lang="ru-RU" sz="1400" kern="1200" dirty="0">
            <a:ln/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ln>
              <a:solidFill>
                <a:srgbClr val="98416B"/>
              </a:solidFill>
            </a:ln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n/>
              <a:latin typeface="Arial" pitchFamily="34" charset="0"/>
              <a:cs typeface="Arial" pitchFamily="34" charset="0"/>
            </a:rPr>
            <a:t> Обеспечивает высокую концентрацию антиоксидантов  в течение суток.</a:t>
          </a:r>
          <a:endParaRPr lang="ru-RU" sz="1400" kern="1200" dirty="0">
            <a:ln/>
            <a:latin typeface="Arial" pitchFamily="34" charset="0"/>
            <a:cs typeface="Arial" pitchFamily="34" charset="0"/>
          </a:endParaRPr>
        </a:p>
      </dsp:txBody>
      <dsp:txXfrm>
        <a:off x="2703675" y="1422766"/>
        <a:ext cx="2369513" cy="2854800"/>
      </dsp:txXfrm>
    </dsp:sp>
    <dsp:sp modelId="{6D48715B-3DCA-4860-9070-E7B1F4CD69BD}">
      <dsp:nvSpPr>
        <dsp:cNvPr id="0" name=""/>
        <dsp:cNvSpPr/>
      </dsp:nvSpPr>
      <dsp:spPr>
        <a:xfrm>
          <a:off x="5404920" y="474960"/>
          <a:ext cx="2369513" cy="947805"/>
        </a:xfrm>
        <a:prstGeom prst="rect">
          <a:avLst/>
        </a:prstGeom>
        <a:solidFill>
          <a:srgbClr val="CB87A7"/>
        </a:soli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  <a:t> НАНОСОРБЕНТ</a:t>
          </a:r>
          <a:br>
            <a:rPr lang="ru-RU" sz="1400" b="1" kern="1200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</a:br>
          <a:r>
            <a:rPr lang="ru-RU" sz="1400" b="1" kern="1200" dirty="0" smtClean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rPr>
            <a:t> ГУТТА ВИВА</a:t>
          </a:r>
          <a:endParaRPr lang="ru-RU" sz="1400" kern="1200" dirty="0">
            <a:ln/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5404920" y="474960"/>
        <a:ext cx="2369513" cy="947805"/>
      </dsp:txXfrm>
    </dsp:sp>
    <dsp:sp modelId="{32E113C5-4225-4059-AC27-E5C75189F498}">
      <dsp:nvSpPr>
        <dsp:cNvPr id="0" name=""/>
        <dsp:cNvSpPr/>
      </dsp:nvSpPr>
      <dsp:spPr>
        <a:xfrm>
          <a:off x="5404920" y="1422766"/>
          <a:ext cx="2369513" cy="2854800"/>
        </a:xfrm>
        <a:prstGeom prst="rect">
          <a:avLst/>
        </a:prstGeom>
        <a:solidFill>
          <a:srgbClr val="F7E9E9">
            <a:alpha val="90000"/>
          </a:srgb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ln/>
            <a:latin typeface="Arial" pitchFamily="34" charset="0"/>
            <a:cs typeface="Arial" pitchFamily="34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n/>
              <a:latin typeface="Arial" pitchFamily="34" charset="0"/>
              <a:cs typeface="Arial" pitchFamily="34" charset="0"/>
            </a:rPr>
            <a:t>Мягко и глубоко очищает кишечник, включая пространство между ворсинками</a:t>
          </a:r>
          <a:endParaRPr lang="ru-RU" sz="1400" kern="1200" dirty="0">
            <a:ln/>
            <a:latin typeface="Arial" pitchFamily="34" charset="0"/>
            <a:cs typeface="Arial" pitchFamily="34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n/>
              <a:latin typeface="Arial" pitchFamily="34" charset="0"/>
              <a:cs typeface="Arial" pitchFamily="34" charset="0"/>
            </a:rPr>
            <a:t>Подготавливает организм к лучшему усвоению активных веществ основного комплекса.</a:t>
          </a:r>
          <a:endParaRPr lang="ru-RU" sz="1400" kern="1200" dirty="0">
            <a:ln/>
            <a:latin typeface="Arial" pitchFamily="34" charset="0"/>
            <a:cs typeface="Arial" pitchFamily="34" charset="0"/>
          </a:endParaRPr>
        </a:p>
      </dsp:txBody>
      <dsp:txXfrm>
        <a:off x="5404920" y="1422766"/>
        <a:ext cx="2369513" cy="2854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5EDA3E-A9E5-4A6C-A276-B18108F6DBFB}">
      <dsp:nvSpPr>
        <dsp:cNvPr id="0" name=""/>
        <dsp:cNvSpPr/>
      </dsp:nvSpPr>
      <dsp:spPr>
        <a:xfrm>
          <a:off x="2655" y="539093"/>
          <a:ext cx="2588912" cy="1035565"/>
        </a:xfrm>
        <a:prstGeom prst="rect">
          <a:avLst/>
        </a:prstGeom>
        <a:solidFill>
          <a:srgbClr val="98416B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Экономия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времени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2655" y="539093"/>
        <a:ext cx="2588912" cy="1035565"/>
      </dsp:txXfrm>
    </dsp:sp>
    <dsp:sp modelId="{0194DA6B-849B-4667-A779-7DA1904B2220}">
      <dsp:nvSpPr>
        <dsp:cNvPr id="0" name=""/>
        <dsp:cNvSpPr/>
      </dsp:nvSpPr>
      <dsp:spPr>
        <a:xfrm>
          <a:off x="2655" y="1574658"/>
          <a:ext cx="2588912" cy="2854800"/>
        </a:xfrm>
        <a:prstGeom prst="rect">
          <a:avLst/>
        </a:prstGeom>
        <a:solidFill>
          <a:srgbClr val="F7E9E9">
            <a:alpha val="90000"/>
          </a:srgb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>
              <a:latin typeface="Arial" pitchFamily="34" charset="0"/>
              <a:cs typeface="Arial" pitchFamily="34" charset="0"/>
            </a:rPr>
            <a:t>Месячный курс БАД заменяет многомесячную курсовую программу из нескольких препаратов</a:t>
          </a:r>
          <a:r>
            <a:rPr lang="en-US" sz="1700" kern="1200" dirty="0" smtClean="0">
              <a:latin typeface="Arial" pitchFamily="34" charset="0"/>
              <a:cs typeface="Arial" pitchFamily="34" charset="0"/>
            </a:rPr>
            <a:t>: </a:t>
          </a:r>
          <a:r>
            <a:rPr lang="ru-RU" sz="1700" kern="1200" dirty="0" smtClean="0">
              <a:latin typeface="Arial" pitchFamily="34" charset="0"/>
              <a:cs typeface="Arial" pitchFamily="34" charset="0"/>
            </a:rPr>
            <a:t>очищение, питание клеток и сама терапия</a:t>
          </a:r>
          <a:endParaRPr lang="ru-RU" sz="1700" kern="1200" dirty="0">
            <a:latin typeface="Arial" pitchFamily="34" charset="0"/>
            <a:cs typeface="Arial" pitchFamily="34" charset="0"/>
          </a:endParaRPr>
        </a:p>
      </dsp:txBody>
      <dsp:txXfrm>
        <a:off x="2655" y="1574658"/>
        <a:ext cx="2588912" cy="2854800"/>
      </dsp:txXfrm>
    </dsp:sp>
    <dsp:sp modelId="{9A907710-B18A-4B45-97F2-75B5B64C0628}">
      <dsp:nvSpPr>
        <dsp:cNvPr id="0" name=""/>
        <dsp:cNvSpPr/>
      </dsp:nvSpPr>
      <dsp:spPr>
        <a:xfrm>
          <a:off x="2954015" y="539093"/>
          <a:ext cx="2588912" cy="1035565"/>
        </a:xfrm>
        <a:prstGeom prst="rect">
          <a:avLst/>
        </a:prstGeom>
        <a:solidFill>
          <a:srgbClr val="BC648E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Удобство применения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2954015" y="539093"/>
        <a:ext cx="2588912" cy="1035565"/>
      </dsp:txXfrm>
    </dsp:sp>
    <dsp:sp modelId="{AEB13247-7126-4F59-98ED-9DED3DF29917}">
      <dsp:nvSpPr>
        <dsp:cNvPr id="0" name=""/>
        <dsp:cNvSpPr/>
      </dsp:nvSpPr>
      <dsp:spPr>
        <a:xfrm>
          <a:off x="2954015" y="1574658"/>
          <a:ext cx="2588912" cy="2854800"/>
        </a:xfrm>
        <a:prstGeom prst="rect">
          <a:avLst/>
        </a:prstGeom>
        <a:solidFill>
          <a:srgbClr val="F7E9E9">
            <a:alpha val="90000"/>
          </a:srgb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Препарат принимается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1 раз в день и работает 24 часа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2954015" y="1574658"/>
        <a:ext cx="2588912" cy="2854800"/>
      </dsp:txXfrm>
    </dsp:sp>
    <dsp:sp modelId="{F8A82F2F-6C28-4481-BEB3-E9FC3A111FC9}">
      <dsp:nvSpPr>
        <dsp:cNvPr id="0" name=""/>
        <dsp:cNvSpPr/>
      </dsp:nvSpPr>
      <dsp:spPr>
        <a:xfrm>
          <a:off x="5905376" y="539093"/>
          <a:ext cx="2588912" cy="1035565"/>
        </a:xfrm>
        <a:prstGeom prst="rect">
          <a:avLst/>
        </a:prstGeom>
        <a:solidFill>
          <a:srgbClr val="CB87A7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Экономическая выгода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5905376" y="539093"/>
        <a:ext cx="2588912" cy="1035565"/>
      </dsp:txXfrm>
    </dsp:sp>
    <dsp:sp modelId="{27997526-C8FF-4FE9-A814-9C63F6E35991}">
      <dsp:nvSpPr>
        <dsp:cNvPr id="0" name=""/>
        <dsp:cNvSpPr/>
      </dsp:nvSpPr>
      <dsp:spPr>
        <a:xfrm>
          <a:off x="5905376" y="1574658"/>
          <a:ext cx="2588912" cy="2854800"/>
        </a:xfrm>
        <a:prstGeom prst="rect">
          <a:avLst/>
        </a:prstGeom>
        <a:solidFill>
          <a:srgbClr val="F7E9E9">
            <a:alpha val="90000"/>
          </a:srgb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Стоимость восстановления </a:t>
          </a:r>
          <a:br>
            <a:rPr lang="ru-RU" sz="1400" kern="1200" dirty="0" smtClean="0">
              <a:latin typeface="Arial" pitchFamily="34" charset="0"/>
              <a:cs typeface="Arial" pitchFamily="34" charset="0"/>
            </a:rPr>
          </a:br>
          <a:r>
            <a:rPr lang="ru-RU" sz="1400" kern="1200" dirty="0" smtClean="0">
              <a:latin typeface="Arial" pitchFamily="34" charset="0"/>
              <a:cs typeface="Arial" pitchFamily="34" charset="0"/>
            </a:rPr>
            <a:t>с учетом санаторно-курортного лечения, ЛФК </a:t>
          </a:r>
          <a:br>
            <a:rPr lang="ru-RU" sz="1400" kern="1200" dirty="0" smtClean="0">
              <a:latin typeface="Arial" pitchFamily="34" charset="0"/>
              <a:cs typeface="Arial" pitchFamily="34" charset="0"/>
            </a:rPr>
          </a:br>
          <a:r>
            <a:rPr lang="ru-RU" sz="1400" kern="1200" dirty="0" smtClean="0">
              <a:latin typeface="Arial" pitchFamily="34" charset="0"/>
              <a:cs typeface="Arial" pitchFamily="34" charset="0"/>
            </a:rPr>
            <a:t>и необходимой медикаментозной терапии существенно превышает стоимость </a:t>
          </a:r>
          <a:r>
            <a:rPr lang="en-US" sz="1400" kern="1200" dirty="0" smtClean="0">
              <a:latin typeface="Arial" pitchFamily="34" charset="0"/>
              <a:cs typeface="Arial" pitchFamily="34" charset="0"/>
            </a:rPr>
            <a:t>VIP-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комплекса, предупреждающего серьезные катастрофы (например, инфаркт миокарда</a:t>
          </a:r>
          <a:r>
            <a:rPr lang="ru-RU" sz="1600" kern="1200" dirty="0" smtClean="0">
              <a:latin typeface="Arial" pitchFamily="34" charset="0"/>
              <a:cs typeface="Arial" pitchFamily="34" charset="0"/>
            </a:rPr>
            <a:t>)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5905376" y="1574658"/>
        <a:ext cx="2588912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66DDB-E2D4-42CD-AC29-837CFE3AC0F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AABC3-8C9A-4F07-B0A1-E688AAAECA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AABC3-8C9A-4F07-B0A1-E688AAAECADA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AABC3-8C9A-4F07-B0A1-E688AAAECADA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FE61-B8EB-44D5-9D7D-1D5A22256DB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928-FDBC-46DC-98EC-2AEAC9B33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FE61-B8EB-44D5-9D7D-1D5A22256DB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928-FDBC-46DC-98EC-2AEAC9B33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FE61-B8EB-44D5-9D7D-1D5A22256DB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928-FDBC-46DC-98EC-2AEAC9B33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FE61-B8EB-44D5-9D7D-1D5A22256DB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928-FDBC-46DC-98EC-2AEAC9B33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FE61-B8EB-44D5-9D7D-1D5A22256DB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928-FDBC-46DC-98EC-2AEAC9B33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FE61-B8EB-44D5-9D7D-1D5A22256DB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928-FDBC-46DC-98EC-2AEAC9B33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FE61-B8EB-44D5-9D7D-1D5A22256DB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928-FDBC-46DC-98EC-2AEAC9B33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FE61-B8EB-44D5-9D7D-1D5A22256DB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928-FDBC-46DC-98EC-2AEAC9B33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FE61-B8EB-44D5-9D7D-1D5A22256DB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928-FDBC-46DC-98EC-2AEAC9B33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FE61-B8EB-44D5-9D7D-1D5A22256DB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928-FDBC-46DC-98EC-2AEAC9B33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FE61-B8EB-44D5-9D7D-1D5A22256DB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928-FDBC-46DC-98EC-2AEAC9B33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1FE61-B8EB-44D5-9D7D-1D5A22256DB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95928-FDBC-46DC-98EC-2AEAC9B33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8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45.png"/><Relationship Id="rId7" Type="http://schemas.openxmlformats.org/officeDocument/2006/relationships/image" Target="../media/image11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1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2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467544" y="620688"/>
            <a:ext cx="8136904" cy="891480"/>
            <a:chOff x="-324544" y="2065284"/>
            <a:chExt cx="7042372" cy="1795764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324544" y="2155072"/>
              <a:ext cx="7042372" cy="1651583"/>
            </a:xfrm>
            <a:prstGeom prst="roundRect">
              <a:avLst/>
            </a:prstGeom>
            <a:solidFill>
              <a:srgbClr val="984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-324544" y="2065284"/>
              <a:ext cx="7042372" cy="1795764"/>
            </a:xfrm>
            <a:prstGeom prst="roundRect">
              <a:avLst/>
            </a:prstGeom>
            <a:noFill/>
            <a:ln cap="rnd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899592" y="1844824"/>
            <a:ext cx="7416824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457200" defTabSz="6840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Образ жизни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(неправильное питание, в т.ч. изнурительные низкокалорийные диеты в юном возрасте, недостаток сна, нарушение циркадных ритмов, физические перегрузки, хроническая усталость)</a:t>
            </a:r>
          </a:p>
          <a:p>
            <a:pPr marL="216000" indent="457200" defTabSz="6840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Вредные привычки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(курение, частое употребление алкоголя)</a:t>
            </a:r>
          </a:p>
          <a:p>
            <a:pPr marL="216000" indent="457200" defTabSz="6840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Наличие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хронических заболеваний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(сахарный диабет, болезни почек и печени, дисфункция щитовидной железы, заболевания сердечно-сосудистой и репродуктивной систем, онкология)</a:t>
            </a:r>
          </a:p>
          <a:p>
            <a:pPr marL="216000" indent="457200" defTabSz="6840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Аборты, отсутствие детей</a:t>
            </a:r>
          </a:p>
          <a:p>
            <a:pPr marL="216000" indent="457200" defTabSz="6840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Наследственность </a:t>
            </a:r>
          </a:p>
          <a:p>
            <a:pPr marL="216000" indent="457200" defTabSz="6840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Частые стрессы, неврологические расстройства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216000" indent="457200" defTabSz="6840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Облучение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(вредное производство, лечение онкологии и т. д.)</a:t>
            </a:r>
          </a:p>
          <a:p>
            <a:pPr marL="216000" indent="457200" defTabSz="6840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Географический фактор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(северные широты, недостаток солнечного света)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92696"/>
            <a:ext cx="9143999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6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ФАКТОРЫ, ПРОВОЦИРУЮЩИЕ </a:t>
            </a:r>
          </a:p>
          <a:p>
            <a:pPr algn="ctr">
              <a:lnSpc>
                <a:spcPts val="2800"/>
              </a:lnSpc>
            </a:pPr>
            <a:r>
              <a:rPr lang="ru-RU" sz="26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РАННЕЕ НАСТУПЛЕНИЕ КЛИМАКСА</a:t>
            </a:r>
            <a:endParaRPr lang="ru-RU" sz="2600" b="1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Untitled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628800"/>
            <a:ext cx="7056784" cy="4680520"/>
          </a:xfrm>
          <a:prstGeom prst="rect">
            <a:avLst/>
          </a:prstGeom>
        </p:spPr>
      </p:pic>
      <p:sp>
        <p:nvSpPr>
          <p:cNvPr id="23" name="Содержимое 22"/>
          <p:cNvSpPr>
            <a:spLocks noGrp="1"/>
          </p:cNvSpPr>
          <p:nvPr>
            <p:ph idx="1"/>
          </p:nvPr>
        </p:nvSpPr>
        <p:spPr>
          <a:xfrm>
            <a:off x="1691680" y="1916831"/>
            <a:ext cx="6336703" cy="417646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Контролировать уровень стресса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Сократить потребление кофеина и алкоголя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Жить по циркадным ритмам, соблюдать режим сна и отдыха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Контролировать вес, получать посильную физическую нагрузку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Употреблять как можно больше растительной пищи (минимум 500 г в сутки), отдавать предпочтение растительным жирам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Снизить в рационе количество сахара и содержащих его продуктов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Своевременно посещать гинеколога, маммолога, эндокринолога и других специалистов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Принимать профилактические меры, восполняя недостаток полезных веществ в организме  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Использовать натуральные вещества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узел 7"/>
          <p:cNvSpPr/>
          <p:nvPr/>
        </p:nvSpPr>
        <p:spPr>
          <a:xfrm rot="21600000">
            <a:off x="827584" y="3140967"/>
            <a:ext cx="828000" cy="829522"/>
          </a:xfrm>
          <a:prstGeom prst="flowChartConnector">
            <a:avLst/>
          </a:prstGeom>
          <a:solidFill>
            <a:srgbClr val="F0D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ашивка 8"/>
          <p:cNvSpPr/>
          <p:nvPr/>
        </p:nvSpPr>
        <p:spPr>
          <a:xfrm rot="10800000" flipH="1">
            <a:off x="1115616" y="3375708"/>
            <a:ext cx="360040" cy="360040"/>
          </a:xfrm>
          <a:prstGeom prst="chevron">
            <a:avLst/>
          </a:prstGeom>
          <a:solidFill>
            <a:srgbClr val="98416B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59632" y="387241"/>
            <a:ext cx="65527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КАК СМЯГЧИТЬ ПРОЯВЛЕНИЯ </a:t>
            </a:r>
          </a:p>
          <a:p>
            <a:pPr algn="ctr">
              <a:lnSpc>
                <a:spcPts val="2800"/>
              </a:lnSpc>
            </a:pP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КЛИМАКТЕРИЧЕСКОГО ПЕРИОДА</a:t>
            </a:r>
            <a:endParaRPr lang="ru-RU" sz="2800" b="1" dirty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539552" y="2060848"/>
            <a:ext cx="4032448" cy="4320480"/>
          </a:xfrm>
          <a:prstGeom prst="roundRect">
            <a:avLst/>
          </a:prstGeom>
          <a:solidFill>
            <a:srgbClr val="FFFFFF">
              <a:alpha val="69804"/>
            </a:srgbClr>
          </a:solidFill>
          <a:ln w="28575" cap="rnd" cmpd="dbl">
            <a:solidFill>
              <a:srgbClr val="D856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860032" y="2060848"/>
            <a:ext cx="3744416" cy="4320480"/>
          </a:xfrm>
          <a:prstGeom prst="roundRect">
            <a:avLst/>
          </a:prstGeom>
          <a:solidFill>
            <a:srgbClr val="FFFFFF">
              <a:alpha val="69804"/>
            </a:srgbClr>
          </a:solidFill>
          <a:ln w="28575" cap="rnd" cmpd="dbl">
            <a:solidFill>
              <a:srgbClr val="D856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467544" y="260648"/>
            <a:ext cx="8136904" cy="891480"/>
            <a:chOff x="-324544" y="2065284"/>
            <a:chExt cx="7042372" cy="1795764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324544" y="2155072"/>
              <a:ext cx="7042372" cy="1651583"/>
            </a:xfrm>
            <a:prstGeom prst="roundRect">
              <a:avLst/>
            </a:prstGeom>
            <a:solidFill>
              <a:srgbClr val="984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-324544" y="2065284"/>
              <a:ext cx="7042372" cy="1795764"/>
            </a:xfrm>
            <a:prstGeom prst="roundRect">
              <a:avLst/>
            </a:prstGeom>
            <a:noFill/>
            <a:ln cap="rnd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0" y="332656"/>
            <a:ext cx="9143999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6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ЖЕНСКИЕ ПОЛОВЫЕ ГОРМОНЫ</a:t>
            </a:r>
          </a:p>
          <a:p>
            <a:pPr algn="ctr">
              <a:lnSpc>
                <a:spcPts val="2800"/>
              </a:lnSpc>
            </a:pPr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(в норме)</a:t>
            </a:r>
            <a:endParaRPr lang="ru-RU" sz="2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71600" y="1772816"/>
            <a:ext cx="3168352" cy="576064"/>
          </a:xfrm>
          <a:prstGeom prst="round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ЭСТРОГЕН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148064" y="1795771"/>
            <a:ext cx="3168352" cy="576064"/>
          </a:xfrm>
          <a:prstGeom prst="round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ПРОГЕСТЕРОН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2564125"/>
            <a:ext cx="3744416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 Участвует в формировании первичных женских половых признаков</a:t>
            </a:r>
          </a:p>
          <a:p>
            <a:pPr>
              <a:lnSpc>
                <a:spcPts val="14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Обеспечивает функционирование репродуктивной системы</a:t>
            </a:r>
          </a:p>
          <a:p>
            <a:pPr>
              <a:lnSpc>
                <a:spcPts val="14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 Уменьшает концентрацию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липопротеинов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низкой плотности, которые переносят холестерин, увеличивает содержание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ru-RU" sz="1300" dirty="0" smtClean="0">
                <a:latin typeface="Arial" pitchFamily="34" charset="0"/>
                <a:cs typeface="Arial" pitchFamily="34" charset="0"/>
              </a:rPr>
              <a:t>в плазме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липопротеинов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высокой плотности, снижающих риск возникновения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сердечно-сосудистых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заболеваний </a:t>
            </a:r>
          </a:p>
          <a:p>
            <a:pPr>
              <a:lnSpc>
                <a:spcPts val="14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Способствует сохранению эластичности кожи за счет стимуляции выработки коллагена</a:t>
            </a:r>
          </a:p>
          <a:p>
            <a:pPr>
              <a:lnSpc>
                <a:spcPts val="14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Повышает в крови концентрацию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ru-RU" sz="1300" dirty="0" smtClean="0">
                <a:latin typeface="Arial" pitchFamily="34" charset="0"/>
                <a:cs typeface="Arial" pitchFamily="34" charset="0"/>
              </a:rPr>
              <a:t>тироксина (Т4), железа, меди</a:t>
            </a:r>
          </a:p>
          <a:p>
            <a:pPr>
              <a:lnSpc>
                <a:spcPts val="14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 Поддерживает в норме концентрацию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серотонина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, уровень энергии и либидо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148064" y="2636912"/>
            <a:ext cx="324036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«гормон беременности»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производится перед овуляцией, способствует зачатию, вынашиванию и развитию плода, формируя благоприятную среду  для развития яйцеклетки</a:t>
            </a:r>
          </a:p>
          <a:p>
            <a:pPr>
              <a:lnSpc>
                <a:spcPts val="18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расслабляет гладкую мускулатуру, сокращая спазмы (болезненные ощущения во время менструаций связаны с его минимальной концентрацией в это время)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827584" y="1844824"/>
          <a:ext cx="748883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5800"/>
            <a:ext cx="9144000" cy="1143000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Следствия</a:t>
            </a:r>
            <a:b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гормонального дисбаланса </a:t>
            </a:r>
            <a:b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в репродуктивном периоде</a:t>
            </a:r>
            <a:endParaRPr lang="ru-RU" sz="2800" b="1" dirty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Овал 16"/>
          <p:cNvSpPr>
            <a:spLocks noChangeAspect="1"/>
          </p:cNvSpPr>
          <p:nvPr/>
        </p:nvSpPr>
        <p:spPr>
          <a:xfrm>
            <a:off x="1547664" y="1916832"/>
            <a:ext cx="828092" cy="828000"/>
          </a:xfrm>
          <a:prstGeom prst="ellipse">
            <a:avLst/>
          </a:prstGeom>
          <a:solidFill>
            <a:srgbClr val="98416B"/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сбой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91680" y="1988840"/>
            <a:ext cx="576064" cy="576064"/>
          </a:xfrm>
          <a:prstGeom prst="rect">
            <a:avLst/>
          </a:prstGeom>
        </p:spPr>
      </p:pic>
      <p:sp>
        <p:nvSpPr>
          <p:cNvPr id="19" name="Овал 18"/>
          <p:cNvSpPr>
            <a:spLocks noChangeAspect="1"/>
          </p:cNvSpPr>
          <p:nvPr/>
        </p:nvSpPr>
        <p:spPr>
          <a:xfrm>
            <a:off x="2699792" y="4221088"/>
            <a:ext cx="828092" cy="828000"/>
          </a:xfrm>
          <a:prstGeom prst="ellipse">
            <a:avLst/>
          </a:prstGeom>
          <a:solidFill>
            <a:srgbClr val="98416B"/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>
            <a:spLocks noChangeAspect="1"/>
          </p:cNvSpPr>
          <p:nvPr/>
        </p:nvSpPr>
        <p:spPr>
          <a:xfrm>
            <a:off x="5796136" y="4221088"/>
            <a:ext cx="828092" cy="828000"/>
          </a:xfrm>
          <a:prstGeom prst="ellipse">
            <a:avLst/>
          </a:prstGeom>
          <a:solidFill>
            <a:srgbClr val="98416B"/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>
            <a:spLocks noChangeAspect="1"/>
          </p:cNvSpPr>
          <p:nvPr/>
        </p:nvSpPr>
        <p:spPr>
          <a:xfrm>
            <a:off x="6732240" y="1916832"/>
            <a:ext cx="828092" cy="828000"/>
          </a:xfrm>
          <a:prstGeom prst="ellipse">
            <a:avLst/>
          </a:prstGeom>
          <a:solidFill>
            <a:srgbClr val="98416B"/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>
            <a:spLocks noChangeAspect="1"/>
          </p:cNvSpPr>
          <p:nvPr/>
        </p:nvSpPr>
        <p:spPr>
          <a:xfrm>
            <a:off x="4157954" y="1916832"/>
            <a:ext cx="828092" cy="828000"/>
          </a:xfrm>
          <a:prstGeom prst="ellipse">
            <a:avLst/>
          </a:prstGeom>
          <a:solidFill>
            <a:srgbClr val="98416B"/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беременность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71800" y="4293096"/>
            <a:ext cx="682575" cy="682575"/>
          </a:xfrm>
          <a:prstGeom prst="rect">
            <a:avLst/>
          </a:prstGeom>
        </p:spPr>
      </p:pic>
      <p:pic>
        <p:nvPicPr>
          <p:cNvPr id="28" name="Рисунок 27" descr="ПМС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4248" y="1988840"/>
            <a:ext cx="648072" cy="648072"/>
          </a:xfrm>
          <a:prstGeom prst="rect">
            <a:avLst/>
          </a:prstGeom>
        </p:spPr>
      </p:pic>
      <p:pic>
        <p:nvPicPr>
          <p:cNvPr id="29" name="Рисунок 28" descr="эндометриоз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30639" y="4293097"/>
            <a:ext cx="720080" cy="720080"/>
          </a:xfrm>
          <a:prstGeom prst="rect">
            <a:avLst/>
          </a:prstGeom>
        </p:spPr>
      </p:pic>
      <p:pic>
        <p:nvPicPr>
          <p:cNvPr id="22" name="Рисунок 21" descr="дисменорея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11960" y="1988840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76672"/>
            <a:ext cx="9143999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6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ДИСБАЛАНС ГОРМОНОВ: </a:t>
            </a:r>
            <a:br>
              <a:rPr lang="ru-RU" sz="26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6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СНИЖЕНИЕ ВЫРАБОТКИ</a:t>
            </a:r>
            <a:endParaRPr lang="ru-RU" sz="2600" b="1" dirty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1628800"/>
            <a:ext cx="7488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С 35-40 лет выработка</a:t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cs typeface="Arial" pitchFamily="34" charset="0"/>
              </a:rPr>
              <a:t>половых гормонов снижается</a:t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cs typeface="Arial" pitchFamily="34" charset="0"/>
              </a:rPr>
              <a:t>и происходит это неравномерно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88024" y="3717032"/>
            <a:ext cx="3888432" cy="1800200"/>
          </a:xfrm>
          <a:prstGeom prst="round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ЭСТРОГЕН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НА 35%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 rot="5400000" flipV="1">
            <a:off x="6516216" y="3160392"/>
            <a:ext cx="484632" cy="484632"/>
          </a:xfrm>
          <a:prstGeom prst="chevron">
            <a:avLst/>
          </a:prstGeom>
          <a:solidFill>
            <a:srgbClr val="D85694"/>
          </a:solidFill>
          <a:ln>
            <a:solidFill>
              <a:srgbClr val="D856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11560" y="3717032"/>
            <a:ext cx="3888432" cy="1800200"/>
          </a:xfrm>
          <a:prstGeom prst="round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ПРОГЕСТЕРОН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НА 75%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 rot="5400000" flipV="1">
            <a:off x="2339752" y="3160392"/>
            <a:ext cx="484632" cy="484632"/>
          </a:xfrm>
          <a:prstGeom prst="chevron">
            <a:avLst/>
          </a:prstGeom>
          <a:solidFill>
            <a:srgbClr val="D85694"/>
          </a:solidFill>
          <a:ln>
            <a:solidFill>
              <a:srgbClr val="D856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476672"/>
            <a:ext cx="828092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6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ДИСБАЛАНС ГОРМОНОВ: </a:t>
            </a:r>
            <a:br>
              <a:rPr lang="ru-RU" sz="26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6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ДОМИНИРОВАНИЕ  ЭСТРОГЕНА</a:t>
            </a:r>
            <a:endParaRPr lang="ru-RU" sz="2600" b="1" dirty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1521459"/>
            <a:ext cx="770485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ПРЕОБЛАДАНИЮ ЭСТРОГЕНА В ОРГАНИЗМЕ СПОСОБСТВУЮТ:</a:t>
            </a:r>
          </a:p>
          <a:p>
            <a:pPr>
              <a:lnSpc>
                <a:spcPts val="1800"/>
              </a:lnSpc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8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 НАРУШЕНИЯ РАБОТЫ ЩИТОВИДНОЙ ЖЕЛЕЗЫ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– щитовидка задает скорость производства и вывода гормонов</a:t>
            </a:r>
          </a:p>
          <a:p>
            <a:pPr>
              <a:lnSpc>
                <a:spcPts val="18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 НАРУШЕНИЯ РАБОТЫ ПЕЧЕНИ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– печень отвечает за переработку использованного эстрогена и его выведение</a:t>
            </a:r>
          </a:p>
          <a:p>
            <a:pPr>
              <a:lnSpc>
                <a:spcPts val="18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 СТРЕССЫ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8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 ЛИШНИЙ ВЕС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– жировая ткань  продуцирует эстрогены</a:t>
            </a:r>
          </a:p>
          <a:p>
            <a:pPr>
              <a:lnSpc>
                <a:spcPts val="18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 ПРОТИВОЗАЧАТОЧНЫЕ ПРЕПАРАТЫ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часто содержат искусственные эстрогены, чуждые для организма вещества, сложно поддающиеся инактивации и выведению из организма</a:t>
            </a:r>
          </a:p>
          <a:p>
            <a:pPr>
              <a:lnSpc>
                <a:spcPts val="18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 КСЕНОЭСТРОГЕНЫ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– токсические вещества в составе пластмасс, 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и бытовой химии, гербициды и пестициды обладают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эстрогеноподобным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воздействием на организм</a:t>
            </a:r>
          </a:p>
          <a:p>
            <a:pPr>
              <a:lnSpc>
                <a:spcPts val="18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 НАРУШЕНИЯ РАБОТЫ КИШЕЧНИКА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– регулярный стул важен для выведения токсичных веществ, в том числе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эстрогеноподобных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а также лишнего эстрогена (в противном случае он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рециркулирует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по организму)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 descr="силуэ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1484784"/>
            <a:ext cx="2282968" cy="4904154"/>
          </a:xfrm>
          <a:prstGeom prst="rect">
            <a:avLst/>
          </a:prstGeom>
        </p:spPr>
      </p:pic>
      <p:sp>
        <p:nvSpPr>
          <p:cNvPr id="55" name="Скругленный прямоугольник 54"/>
          <p:cNvSpPr/>
          <p:nvPr/>
        </p:nvSpPr>
        <p:spPr>
          <a:xfrm>
            <a:off x="6012160" y="2996952"/>
            <a:ext cx="2880320" cy="936104"/>
          </a:xfrm>
          <a:prstGeom prst="roundRect">
            <a:avLst/>
          </a:prstGeom>
          <a:solidFill>
            <a:srgbClr val="FFFFFF">
              <a:alpha val="63922"/>
            </a:srgbClr>
          </a:solidFill>
          <a:ln w="28575" cap="rnd">
            <a:solidFill>
              <a:srgbClr val="9841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па 38"/>
          <p:cNvGrpSpPr/>
          <p:nvPr/>
        </p:nvGrpSpPr>
        <p:grpSpPr>
          <a:xfrm>
            <a:off x="467544" y="260648"/>
            <a:ext cx="8136904" cy="1080120"/>
            <a:chOff x="-324544" y="2065284"/>
            <a:chExt cx="7042372" cy="1795764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-324544" y="2155072"/>
              <a:ext cx="7042372" cy="1651583"/>
            </a:xfrm>
            <a:prstGeom prst="roundRect">
              <a:avLst/>
            </a:prstGeom>
            <a:solidFill>
              <a:srgbClr val="984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-324544" y="2065284"/>
              <a:ext cx="7042372" cy="1795764"/>
            </a:xfrm>
            <a:prstGeom prst="roundRect">
              <a:avLst/>
            </a:prstGeom>
            <a:noFill/>
            <a:ln cap="rnd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6012160" y="4221088"/>
            <a:ext cx="2880320" cy="864096"/>
          </a:xfrm>
          <a:prstGeom prst="roundRect">
            <a:avLst/>
          </a:prstGeom>
          <a:solidFill>
            <a:srgbClr val="FFFFFF">
              <a:alpha val="63922"/>
            </a:srgbClr>
          </a:solidFill>
          <a:ln w="28575" cap="rnd">
            <a:solidFill>
              <a:srgbClr val="9841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12160" y="5373216"/>
            <a:ext cx="2880320" cy="936104"/>
          </a:xfrm>
          <a:prstGeom prst="roundRect">
            <a:avLst/>
          </a:prstGeom>
          <a:solidFill>
            <a:srgbClr val="FFFFFF">
              <a:alpha val="63922"/>
            </a:srgbClr>
          </a:solidFill>
          <a:ln w="28575" cap="rnd">
            <a:solidFill>
              <a:srgbClr val="9841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5800" y="2996952"/>
            <a:ext cx="2880320" cy="936104"/>
          </a:xfrm>
          <a:prstGeom prst="roundRect">
            <a:avLst/>
          </a:prstGeom>
          <a:solidFill>
            <a:srgbClr val="FFFFFF">
              <a:alpha val="63922"/>
            </a:srgbClr>
          </a:solidFill>
          <a:ln w="28575" cap="rnd">
            <a:solidFill>
              <a:srgbClr val="9841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85800" y="5373216"/>
            <a:ext cx="2880320" cy="873992"/>
          </a:xfrm>
          <a:prstGeom prst="roundRect">
            <a:avLst/>
          </a:prstGeom>
          <a:solidFill>
            <a:srgbClr val="FFFFFF">
              <a:alpha val="63922"/>
            </a:srgbClr>
          </a:solidFill>
          <a:ln w="28575" cap="rnd">
            <a:solidFill>
              <a:srgbClr val="D856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>
            <a:stCxn id="16" idx="3"/>
          </p:cNvCxnSpPr>
          <p:nvPr/>
        </p:nvCxnSpPr>
        <p:spPr>
          <a:xfrm flipV="1">
            <a:off x="3366120" y="2780928"/>
            <a:ext cx="1133872" cy="684076"/>
          </a:xfrm>
          <a:prstGeom prst="line">
            <a:avLst/>
          </a:prstGeom>
          <a:ln w="19050">
            <a:solidFill>
              <a:srgbClr val="98416B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3419872" y="2060848"/>
            <a:ext cx="1008112" cy="288032"/>
          </a:xfrm>
          <a:prstGeom prst="line">
            <a:avLst/>
          </a:prstGeom>
          <a:ln w="19050">
            <a:solidFill>
              <a:srgbClr val="98416B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17" idx="3"/>
          </p:cNvCxnSpPr>
          <p:nvPr/>
        </p:nvCxnSpPr>
        <p:spPr>
          <a:xfrm flipV="1">
            <a:off x="3366120" y="3861048"/>
            <a:ext cx="971600" cy="756084"/>
          </a:xfrm>
          <a:prstGeom prst="line">
            <a:avLst/>
          </a:prstGeom>
          <a:ln w="19050">
            <a:solidFill>
              <a:srgbClr val="98416B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539552" y="3068960"/>
            <a:ext cx="2808312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Мастопатия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развитие  гормонозависимых заболеваний репродуктивной системы (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эндометриоз, миома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069351" y="3068960"/>
            <a:ext cx="2751121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Резкие смены настроения,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тревожность, раздражительность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подавленность, приливы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7544" y="5476219"/>
            <a:ext cx="2901184" cy="6309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Остеопороз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ru-RU" sz="1200" b="1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(снижение плотности</a:t>
            </a:r>
          </a:p>
          <a:p>
            <a:pPr algn="ctr">
              <a:lnSpc>
                <a:spcPts val="14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 хрупкость костей)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012160" y="4310226"/>
            <a:ext cx="288032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ПМС в виде головной боли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, болезненные или нерегулярные  менструации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084168" y="5517232"/>
            <a:ext cx="28083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Урологические проблемы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атрофия слизистой влагалища,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снижение либидо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Прямая соединительная линия 37"/>
          <p:cNvCxnSpPr>
            <a:stCxn id="55" idx="1"/>
          </p:cNvCxnSpPr>
          <p:nvPr/>
        </p:nvCxnSpPr>
        <p:spPr>
          <a:xfrm flipH="1" flipV="1">
            <a:off x="4716016" y="2924944"/>
            <a:ext cx="1296144" cy="540060"/>
          </a:xfrm>
          <a:prstGeom prst="line">
            <a:avLst/>
          </a:prstGeom>
          <a:ln w="19050">
            <a:solidFill>
              <a:srgbClr val="98416B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stCxn id="11" idx="1"/>
          </p:cNvCxnSpPr>
          <p:nvPr/>
        </p:nvCxnSpPr>
        <p:spPr>
          <a:xfrm flipH="1" flipV="1">
            <a:off x="4644008" y="3645024"/>
            <a:ext cx="1368152" cy="1008112"/>
          </a:xfrm>
          <a:prstGeom prst="line">
            <a:avLst/>
          </a:prstGeom>
          <a:ln w="19050">
            <a:solidFill>
              <a:srgbClr val="98416B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13" idx="1"/>
          </p:cNvCxnSpPr>
          <p:nvPr/>
        </p:nvCxnSpPr>
        <p:spPr>
          <a:xfrm flipH="1" flipV="1">
            <a:off x="4644008" y="3789040"/>
            <a:ext cx="1368152" cy="2052228"/>
          </a:xfrm>
          <a:prstGeom prst="line">
            <a:avLst/>
          </a:prstGeom>
          <a:ln w="19050">
            <a:solidFill>
              <a:srgbClr val="98416B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539552" y="1988840"/>
            <a:ext cx="2880320" cy="720080"/>
          </a:xfrm>
          <a:prstGeom prst="roundRect">
            <a:avLst/>
          </a:prstGeom>
          <a:solidFill>
            <a:srgbClr val="FFFFFF">
              <a:alpha val="63922"/>
            </a:srgbClr>
          </a:solidFill>
          <a:ln w="28575" cap="rnd">
            <a:solidFill>
              <a:srgbClr val="9841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39552" y="2132856"/>
            <a:ext cx="2808312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Сухость и старение кожи,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 морщины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Прямая соединительная линия 43"/>
          <p:cNvCxnSpPr>
            <a:stCxn id="34" idx="3"/>
          </p:cNvCxnSpPr>
          <p:nvPr/>
        </p:nvCxnSpPr>
        <p:spPr>
          <a:xfrm flipV="1">
            <a:off x="3368728" y="4682392"/>
            <a:ext cx="1131264" cy="1109298"/>
          </a:xfrm>
          <a:prstGeom prst="line">
            <a:avLst/>
          </a:prstGeom>
          <a:ln w="19050">
            <a:solidFill>
              <a:srgbClr val="98416B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Скругленный прямоугольник 49"/>
          <p:cNvSpPr/>
          <p:nvPr/>
        </p:nvSpPr>
        <p:spPr>
          <a:xfrm>
            <a:off x="6012160" y="1916832"/>
            <a:ext cx="2808312" cy="864096"/>
          </a:xfrm>
          <a:prstGeom prst="roundRect">
            <a:avLst/>
          </a:prstGeom>
          <a:solidFill>
            <a:srgbClr val="FFFFFF">
              <a:alpha val="63922"/>
            </a:srgbClr>
          </a:solidFill>
          <a:ln w="28575" cap="rnd">
            <a:solidFill>
              <a:srgbClr val="9841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6012159" y="2060848"/>
            <a:ext cx="2880321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Снижение памяти и внимания, нарушения сна, чувство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постоянной усталости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" y="404664"/>
            <a:ext cx="9143999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ВЛИЯНИЕ ДИСБАЛАНСА ПОЛОВЫХ</a:t>
            </a:r>
            <a:br>
              <a:rPr lang="ru-RU" sz="24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ГОРМОНОВ НА ОРГАНИЗМ ЖЕНЩИНЫ</a:t>
            </a:r>
            <a:endParaRPr lang="ru-RU" sz="2400" b="1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cxnSp>
        <p:nvCxnSpPr>
          <p:cNvPr id="61" name="Прямая соединительная линия 60"/>
          <p:cNvCxnSpPr>
            <a:stCxn id="51" idx="1"/>
          </p:cNvCxnSpPr>
          <p:nvPr/>
        </p:nvCxnSpPr>
        <p:spPr>
          <a:xfrm flipH="1" flipV="1">
            <a:off x="4572000" y="1772816"/>
            <a:ext cx="1440159" cy="603503"/>
          </a:xfrm>
          <a:prstGeom prst="line">
            <a:avLst/>
          </a:prstGeom>
          <a:ln w="19050">
            <a:solidFill>
              <a:srgbClr val="98416B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485800" y="4149080"/>
            <a:ext cx="2880320" cy="936104"/>
          </a:xfrm>
          <a:prstGeom prst="roundRect">
            <a:avLst/>
          </a:prstGeom>
          <a:solidFill>
            <a:srgbClr val="FFFFFF">
              <a:alpha val="63922"/>
            </a:srgbClr>
          </a:solidFill>
          <a:ln w="28575" cap="rnd">
            <a:solidFill>
              <a:srgbClr val="9841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95536" y="4221088"/>
            <a:ext cx="304491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Замедление обмена веществ,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набор веса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повышение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артериального давления,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атеросклероз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6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802323" y="4797152"/>
            <a:ext cx="5544616" cy="16561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771800" y="4797152"/>
            <a:ext cx="5544616" cy="1656184"/>
          </a:xfrm>
          <a:prstGeom prst="round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059832" y="5013176"/>
            <a:ext cx="432048" cy="43204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088" y="5765194"/>
            <a:ext cx="197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СТАТИСТИКА</a:t>
            </a:r>
            <a:endParaRPr lang="ru-RU" b="1" dirty="0">
              <a:solidFill>
                <a:srgbClr val="98416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статистика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5127381"/>
            <a:ext cx="798113" cy="633578"/>
          </a:xfrm>
          <a:prstGeom prst="rect">
            <a:avLst/>
          </a:prstGeom>
        </p:spPr>
      </p:pic>
      <p:sp>
        <p:nvSpPr>
          <p:cNvPr id="25" name="Нашивка 24"/>
          <p:cNvSpPr/>
          <p:nvPr/>
        </p:nvSpPr>
        <p:spPr>
          <a:xfrm>
            <a:off x="3059832" y="5733256"/>
            <a:ext cx="432048" cy="43204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467544" y="260648"/>
            <a:ext cx="8136904" cy="792088"/>
            <a:chOff x="-324544" y="2065284"/>
            <a:chExt cx="7042372" cy="1795764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-324544" y="2155072"/>
              <a:ext cx="7042372" cy="1651583"/>
            </a:xfrm>
            <a:prstGeom prst="roundRect">
              <a:avLst/>
            </a:prstGeom>
            <a:solidFill>
              <a:srgbClr val="984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-324544" y="2065284"/>
              <a:ext cx="7042372" cy="1795764"/>
            </a:xfrm>
            <a:prstGeom prst="roundRect">
              <a:avLst/>
            </a:prstGeom>
            <a:noFill/>
            <a:ln cap="rnd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187624" y="1267013"/>
            <a:ext cx="6840760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ОСТЕОПОРОЗ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– процесс снижения плотности и разрушения костной ткани, вследствие изменения гормонального фона. </a:t>
            </a:r>
          </a:p>
          <a:p>
            <a:pPr lvl="0" algn="just">
              <a:lnSpc>
                <a:spcPts val="2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Снижение выработки эстрогенов приводит к снижению абсорбции кальция и нарушению белкового обмена, что делает кости хрупкими и приводит к увеличению риска переломов даже при незначительных травмах.</a:t>
            </a:r>
          </a:p>
          <a:p>
            <a:pPr lvl="0" algn="just">
              <a:lnSpc>
                <a:spcPts val="2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Наиболее опасным следствием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остеопороза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являются переломы шейки бедра и позвоночника, которые могут привести к инвалидности и смерти</a:t>
            </a:r>
          </a:p>
          <a:p>
            <a:pPr lvl="0" algn="just">
              <a:lnSpc>
                <a:spcPts val="2000"/>
              </a:lnSpc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2" name="AutoShape 2" descr="ÐÑÐ°ÑÐ¾ÑÐ½ÑÐµ ÑÑÐµÐ¼Ñ Ð¾ÑÑÐµÐ¾Ð¿Ð¾ÑÐ¾Ð·Ð° â ÑÑÐ¾ÐºÐ¾Ð²ÑÐ¹ Ð²ÐµÐºÑÐ¾Ñ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ÐÑÐ°ÑÐ¾ÑÐ½ÑÐµ ÑÑÐµÐ¼Ñ Ð¾ÑÑÐµÐ¾Ð¿Ð¾ÑÐ¾Ð·Ð° â ÐÐµÐºÑÐ¾ÑÐ½Ð°Ñ ÐºÐ°ÑÑÐ¸Ð½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63888" y="5013176"/>
            <a:ext cx="4248472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ru-RU" dirty="0" smtClean="0"/>
              <a:t>Встречается у каждой 2-й женщины</a:t>
            </a:r>
            <a:br>
              <a:rPr lang="ru-RU" dirty="0" smtClean="0"/>
            </a:br>
            <a:r>
              <a:rPr lang="ru-RU" dirty="0" smtClean="0"/>
              <a:t>с наступлением менопаузы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63888" y="5589240"/>
            <a:ext cx="4608512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ru-RU" dirty="0" smtClean="0"/>
              <a:t>Переломы шейки бедра и позвоночника чаще встречаются у </a:t>
            </a:r>
            <a:r>
              <a:rPr lang="ru-RU" dirty="0" err="1" smtClean="0"/>
              <a:t>женщин,чем</a:t>
            </a:r>
            <a:r>
              <a:rPr lang="ru-RU" dirty="0" smtClean="0"/>
              <a:t> у мужчин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452313"/>
            <a:ext cx="9143999" cy="45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ОСТЕОПОРОЗ</a:t>
            </a:r>
            <a:endParaRPr lang="ru-RU" sz="2800" b="1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802323" y="4797152"/>
            <a:ext cx="5544616" cy="16561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771800" y="4797152"/>
            <a:ext cx="5544616" cy="1656184"/>
          </a:xfrm>
          <a:prstGeom prst="round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2088" y="5765194"/>
            <a:ext cx="197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СТАТИСТИКА</a:t>
            </a:r>
            <a:endParaRPr lang="ru-RU" b="1" dirty="0">
              <a:solidFill>
                <a:srgbClr val="98416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 descr="статистика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5127381"/>
            <a:ext cx="798113" cy="633578"/>
          </a:xfrm>
          <a:prstGeom prst="rect">
            <a:avLst/>
          </a:prstGeom>
        </p:spPr>
      </p:pic>
      <p:sp>
        <p:nvSpPr>
          <p:cNvPr id="18" name="Нашивка 17"/>
          <p:cNvSpPr/>
          <p:nvPr/>
        </p:nvSpPr>
        <p:spPr>
          <a:xfrm>
            <a:off x="3167336" y="5085184"/>
            <a:ext cx="432048" cy="43204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Нашивка 26"/>
          <p:cNvSpPr/>
          <p:nvPr/>
        </p:nvSpPr>
        <p:spPr>
          <a:xfrm>
            <a:off x="3167336" y="5733256"/>
            <a:ext cx="432048" cy="43204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467544" y="260648"/>
            <a:ext cx="8136904" cy="792088"/>
            <a:chOff x="-324544" y="2065284"/>
            <a:chExt cx="7042372" cy="1795764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-324544" y="2155071"/>
              <a:ext cx="7042372" cy="1651584"/>
            </a:xfrm>
            <a:prstGeom prst="roundRect">
              <a:avLst/>
            </a:prstGeom>
            <a:solidFill>
              <a:srgbClr val="984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-324544" y="2065284"/>
              <a:ext cx="7042372" cy="1795764"/>
            </a:xfrm>
            <a:prstGeom prst="roundRect">
              <a:avLst/>
            </a:prstGeom>
            <a:noFill/>
            <a:ln cap="rnd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83568" y="1412776"/>
            <a:ext cx="7776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МАСТОПАТИЯ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– нарушение соотношения эпителиальной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 соединительной ткани молочных желез с возникновением кистозных или фиброзных изменений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Основная причина мастопатии - дефицит прогестерона и повышение уровня эстрогенов, а также пролактина. Прогестерон предотвращает деление и разрастание эпителия молочных протоков, снижает проницаемость мелких сосудов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Мастопатия, как и любая патология молочной железы, может служить предрасполагающим фактором развития рака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43400" y="5661248"/>
            <a:ext cx="4104456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В России мастопатией страдают до 60% женщин детородного возраста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43400" y="5085184"/>
            <a:ext cx="4248472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Мастопатия в 5 раз увеличивает риск развития рака молочных желез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014" y="456236"/>
            <a:ext cx="9143999" cy="45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МАСТОПАТИЯ</a:t>
            </a:r>
            <a:endParaRPr lang="ru-RU" sz="2800" b="1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802323" y="4797152"/>
            <a:ext cx="5544616" cy="16561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771800" y="4797152"/>
            <a:ext cx="5544616" cy="1656184"/>
          </a:xfrm>
          <a:prstGeom prst="round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2088" y="5765194"/>
            <a:ext cx="197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СТАТИСТИКА</a:t>
            </a:r>
            <a:endParaRPr lang="ru-RU" b="1" dirty="0">
              <a:solidFill>
                <a:srgbClr val="98416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 descr="статистика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5127381"/>
            <a:ext cx="798113" cy="633578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467544" y="260648"/>
            <a:ext cx="8136904" cy="792088"/>
            <a:chOff x="-324544" y="2065284"/>
            <a:chExt cx="7042372" cy="1795764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-324544" y="2155072"/>
              <a:ext cx="7042372" cy="1651583"/>
            </a:xfrm>
            <a:prstGeom prst="roundRect">
              <a:avLst/>
            </a:prstGeom>
            <a:solidFill>
              <a:srgbClr val="984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-324544" y="2065284"/>
              <a:ext cx="7042372" cy="1795764"/>
            </a:xfrm>
            <a:prstGeom prst="roundRect">
              <a:avLst/>
            </a:prstGeom>
            <a:noFill/>
            <a:ln cap="rnd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55576" y="2276872"/>
            <a:ext cx="7488832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МИОМА МАТКИ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– доброкачественная опухоль, возникающая</a:t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в мышечном слое матки (миометрии). В 70% случаев ее удаляют вместе с маткой.</a:t>
            </a:r>
          </a:p>
          <a:p>
            <a:pPr marL="0" indent="0">
              <a:buNone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ЭНДОМЕТРИОЗ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– патологическое разрастание железистой ткани матки (эндометрия) за ее пределами. Причиной каждого 5-го случая бесплодия женщин 25-45 лет является эндометриоз.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1209526"/>
            <a:ext cx="7740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Распространенные заболевания, особенно в позднем репродуктивном и климактерическом периоде, проявляются на фоне доминирования эстрогена. Часто встречаются в сочетании друг с другом.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014" y="456236"/>
            <a:ext cx="9143999" cy="45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МИОМА И ЭНДОМЕТРИОЗ</a:t>
            </a:r>
            <a:endParaRPr lang="ru-RU" sz="2800" b="1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059832" y="5085184"/>
            <a:ext cx="432048" cy="43204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>
            <a:off x="3059832" y="5805264"/>
            <a:ext cx="432048" cy="43204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79912" y="5589240"/>
            <a:ext cx="4248472" cy="9361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Наблюдается у каждой десятой женщины в мире или у 187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млн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чел. в возрасте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от 15 до 49 лет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79912" y="4797152"/>
            <a:ext cx="4392488" cy="9361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Наблюдается у каждой третьей россиянки старше 40 лет и каждой четвертой – старше 30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Safonova\Desktop\женские-продукты_обложка_1.jpg"/>
          <p:cNvPicPr>
            <a:picLocks noChangeAspect="1" noChangeArrowheads="1"/>
          </p:cNvPicPr>
          <p:nvPr/>
        </p:nvPicPr>
        <p:blipFill>
          <a:blip r:embed="rId2" cstate="print"/>
          <a:srcRect l="833"/>
          <a:stretch>
            <a:fillRect/>
          </a:stretch>
        </p:blipFill>
        <p:spPr bwMode="auto">
          <a:xfrm>
            <a:off x="679" y="0"/>
            <a:ext cx="914332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4293096"/>
            <a:ext cx="6660232" cy="1584176"/>
          </a:xfrm>
          <a:prstGeom prst="rect">
            <a:avLst/>
          </a:prstGeom>
          <a:gradFill>
            <a:gsLst>
              <a:gs pos="0">
                <a:srgbClr val="FF99CC"/>
              </a:gs>
              <a:gs pos="50000">
                <a:srgbClr val="FF99CC">
                  <a:alpha val="61000"/>
                </a:srgbClr>
              </a:gs>
              <a:gs pos="100000">
                <a:srgbClr val="FF99CC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90872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ВЕСНА – </a:t>
            </a:r>
          </a:p>
          <a:p>
            <a:r>
              <a:rPr lang="ru-RU" sz="24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ПОРА ПРЕОБРАЖЕНИЯ </a:t>
            </a:r>
          </a:p>
          <a:p>
            <a:r>
              <a:rPr lang="ru-RU" sz="24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И ВОССТАНОВЛЕНИЯ</a:t>
            </a:r>
            <a:endParaRPr lang="ru-RU" sz="2400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4497322"/>
            <a:ext cx="4824536" cy="110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ОСНОВНОЕ ПРАВИЛО КРАСОТЫ </a:t>
            </a:r>
          </a:p>
          <a:p>
            <a:pPr marL="0" marR="0" lvl="0" indent="0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 ЗДОРОВЬЯ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СОВРЕМЕННОЙ ЖЕНЩИНЫ – ЭТО БЕРЕЖНОЕ ОТНОШЕНИЕ И ДОЛЖНОЕ ВНИМАНИЕ К СВОЕМУ ОРГАНИЗМУ.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246560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Часто высокий темп жизни 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 море забот не позволяют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должной степени поддерживать женское здоровье. А именно с него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 начинается красота каждой женщины.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802323" y="4797152"/>
            <a:ext cx="5544616" cy="16561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771800" y="4797152"/>
            <a:ext cx="5544616" cy="1656184"/>
          </a:xfrm>
          <a:prstGeom prst="round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2088" y="5765194"/>
            <a:ext cx="197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СТАТИСТИКА</a:t>
            </a:r>
            <a:endParaRPr lang="ru-RU" b="1" dirty="0">
              <a:solidFill>
                <a:srgbClr val="98416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статистика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5127381"/>
            <a:ext cx="798113" cy="633578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467544" y="260648"/>
            <a:ext cx="8136904" cy="792088"/>
            <a:chOff x="-324544" y="2065284"/>
            <a:chExt cx="7042372" cy="1795764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-324544" y="2155072"/>
              <a:ext cx="7042372" cy="1651583"/>
            </a:xfrm>
            <a:prstGeom prst="roundRect">
              <a:avLst/>
            </a:prstGeom>
            <a:solidFill>
              <a:srgbClr val="984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-324544" y="2065284"/>
              <a:ext cx="7042372" cy="1795764"/>
            </a:xfrm>
            <a:prstGeom prst="roundRect">
              <a:avLst/>
            </a:prstGeom>
            <a:noFill/>
            <a:ln cap="rnd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0" y="457508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УРОЛОГИЧЕСКИЕ ПРОБЛЕМЫ</a:t>
            </a:r>
            <a:endParaRPr lang="ru-RU" sz="2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1156583"/>
            <a:ext cx="7481839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Заболевание проявляется как болезненность внизу живота со специфическими выделениями, неприятными ощущениями во время половой близости и расстройством мочеиспускания. </a:t>
            </a:r>
          </a:p>
          <a:p>
            <a:pPr algn="just">
              <a:lnSpc>
                <a:spcPts val="1700"/>
              </a:lnSpc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Урологическим болезням все возрасты покорны.</a:t>
            </a:r>
          </a:p>
          <a:p>
            <a:pPr algn="just">
              <a:lnSpc>
                <a:spcPts val="1700"/>
              </a:lnSpc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ЦИСТИТ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– воспаление мочевого пузыря. В большинстве случаев заболевание вызывается бактериальной инфекцией (инфекция мочеполового тракта).</a:t>
            </a:r>
          </a:p>
          <a:p>
            <a:pPr algn="just">
              <a:lnSpc>
                <a:spcPts val="1700"/>
              </a:lnSpc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УРЕТРИТ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– воспалительный процесс стенок мочеиспускательного канала. Воспаление возникает вследствие переохлаждения, физического перенапряжения, нарушения правил гигиены и неправильного питания.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3501009"/>
            <a:ext cx="763284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ПИЕЛОНЕФРИТ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— воспалительное заболевание почек, относящееся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к инфекциям мочевыводящих путей. При болезни поражается преимущественно чашечно-лоханочный аппарат и интерстициальная ткань почек.  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24405" y="4922004"/>
            <a:ext cx="4300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Заболеваемость острым 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пиелонефритом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составляет 15-17 случаев на 10000 женщин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07904" y="5499229"/>
            <a:ext cx="4392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 50% женщин после первого эпизода цистита сталкиваются с ним повторно, у некоторых женщин рецидивы случаются более 3-х раз за год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Нашивка 25"/>
          <p:cNvSpPr/>
          <p:nvPr/>
        </p:nvSpPr>
        <p:spPr>
          <a:xfrm>
            <a:off x="3059832" y="5013176"/>
            <a:ext cx="432048" cy="43204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059832" y="5661248"/>
            <a:ext cx="432048" cy="43204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Скругленный прямоугольник 63"/>
          <p:cNvSpPr/>
          <p:nvPr/>
        </p:nvSpPr>
        <p:spPr>
          <a:xfrm>
            <a:off x="467544" y="2132856"/>
            <a:ext cx="8208912" cy="2664296"/>
          </a:xfrm>
          <a:prstGeom prst="roundRect">
            <a:avLst/>
          </a:prstGeom>
          <a:solidFill>
            <a:srgbClr val="FFFFFF">
              <a:alpha val="83137"/>
            </a:srgbClr>
          </a:solidFill>
          <a:ln w="28575" cap="rnd">
            <a:solidFill>
              <a:srgbClr val="D856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779912" y="2252191"/>
            <a:ext cx="2448272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АНТИОКСИДАНТЫ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-180528" y="5805264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ФИТОЭСТРОГЕНЫ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08520" y="1268760"/>
            <a:ext cx="9252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РЕПРОДУКТИВНОМ И КЛИМАКТЕРИЧЕСКОМ ПЕРИОДЕ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95736" y="5178678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КЛИМАКТЕРИЧЕСКОМ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ПЕРИОДЕ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36512" y="260648"/>
            <a:ext cx="9143999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ДЛЯ ПОЛНОЦЕННОГО ФУНКЦИОНИРОВАНИЯ </a:t>
            </a:r>
          </a:p>
          <a:p>
            <a:pPr algn="ctr">
              <a:lnSpc>
                <a:spcPts val="2800"/>
              </a:lnSpc>
            </a:pPr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ЖЕНСКОМУ ОРГАНИЗМУ НЕОБХОДИМЫ:</a:t>
            </a:r>
            <a:endParaRPr lang="ru-RU" sz="2400" b="1" dirty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236802"/>
            <a:ext cx="2952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ВИТАМИНЫ</a:t>
            </a:r>
            <a:br>
              <a:rPr lang="ru-RU" sz="1200" b="1" dirty="0" smtClean="0"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И МИКРОЭЛЕМЕНТЫ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30723" y="2708920"/>
            <a:ext cx="2304256" cy="1152128"/>
          </a:xfrm>
          <a:prstGeom prst="roundRect">
            <a:avLst/>
          </a:prstGeom>
          <a:solidFill>
            <a:srgbClr val="FFC9E4"/>
          </a:solidFill>
          <a:ln w="28575" cap="rnd">
            <a:solidFill>
              <a:srgbClr val="D856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666764" y="2708920"/>
            <a:ext cx="2304256" cy="1152128"/>
          </a:xfrm>
          <a:prstGeom prst="roundRect">
            <a:avLst/>
          </a:prstGeom>
          <a:solidFill>
            <a:srgbClr val="FFC9E4"/>
          </a:solidFill>
          <a:ln w="28575" cap="rnd">
            <a:solidFill>
              <a:srgbClr val="D856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60232" y="229835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ПРОБИОТИКИ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666764" y="2780928"/>
            <a:ext cx="2293969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зеленый чай, </a:t>
            </a:r>
          </a:p>
          <a:p>
            <a:pPr algn="ctr">
              <a:lnSpc>
                <a:spcPts val="1400"/>
              </a:lnSpc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экстракт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виноградной косточки,</a:t>
            </a: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астаксантин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гинкго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билоба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ресвератрол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4739" y="2852936"/>
            <a:ext cx="20162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йод, магний,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кальций, железо, витамины А,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Е,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С,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3, группы В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372200" y="2708920"/>
            <a:ext cx="2088232" cy="1152128"/>
          </a:xfrm>
          <a:prstGeom prst="roundRect">
            <a:avLst/>
          </a:prstGeom>
          <a:solidFill>
            <a:srgbClr val="FFC9E4"/>
          </a:solidFill>
          <a:ln w="28575" cap="rnd">
            <a:solidFill>
              <a:srgbClr val="D856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372200" y="2996952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бифидо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- и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лактобактерии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843808" y="5589240"/>
            <a:ext cx="4248472" cy="864096"/>
          </a:xfrm>
          <a:prstGeom prst="roundRect">
            <a:avLst/>
          </a:prstGeom>
          <a:solidFill>
            <a:srgbClr val="FF99CC"/>
          </a:solidFill>
          <a:ln w="28575" cap="rnd">
            <a:solidFill>
              <a:srgbClr val="D856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987824" y="5661248"/>
            <a:ext cx="4032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изофлавоны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сои, толокнянка, клевер, люцерна, боярышник, астрагал, 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шишки хмеля, дудник китайский,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дамиана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Нашивка 52"/>
          <p:cNvSpPr/>
          <p:nvPr/>
        </p:nvSpPr>
        <p:spPr>
          <a:xfrm rot="5249085">
            <a:off x="1843424" y="1693081"/>
            <a:ext cx="360040" cy="360040"/>
          </a:xfrm>
          <a:prstGeom prst="chevron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059832" y="4221088"/>
            <a:ext cx="4032448" cy="720080"/>
          </a:xfrm>
          <a:prstGeom prst="roundRect">
            <a:avLst/>
          </a:prstGeom>
          <a:solidFill>
            <a:srgbClr val="FFC9E4"/>
          </a:solidFill>
          <a:ln w="28575" cap="rnd">
            <a:solidFill>
              <a:srgbClr val="D856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59631" y="4437112"/>
            <a:ext cx="1200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НУТРИЕНТЫ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19872" y="429309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коллаген,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гиалуроновая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кислота, омега-3, омега-6,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коэнзим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Q10 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683568" y="2461765"/>
            <a:ext cx="679203" cy="679203"/>
            <a:chOff x="580429" y="2029717"/>
            <a:chExt cx="864096" cy="864096"/>
          </a:xfrm>
        </p:grpSpPr>
        <p:sp>
          <p:nvSpPr>
            <p:cNvPr id="32" name="Овал 31"/>
            <p:cNvSpPr/>
            <p:nvPr/>
          </p:nvSpPr>
          <p:spPr>
            <a:xfrm>
              <a:off x="580429" y="2029717"/>
              <a:ext cx="864096" cy="864096"/>
            </a:xfrm>
            <a:prstGeom prst="ellipse">
              <a:avLst/>
            </a:prstGeom>
            <a:solidFill>
              <a:srgbClr val="D85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7" name="Picture 3" descr="D:\Презентация\Женские продукты\минералы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2132856"/>
              <a:ext cx="657819" cy="657819"/>
            </a:xfrm>
            <a:prstGeom prst="rect">
              <a:avLst/>
            </a:prstGeom>
            <a:noFill/>
          </p:spPr>
        </p:pic>
      </p:grpSp>
      <p:sp>
        <p:nvSpPr>
          <p:cNvPr id="38" name="Овал 37"/>
          <p:cNvSpPr/>
          <p:nvPr/>
        </p:nvSpPr>
        <p:spPr>
          <a:xfrm>
            <a:off x="3419872" y="2461765"/>
            <a:ext cx="679203" cy="679203"/>
          </a:xfrm>
          <a:prstGeom prst="ellipse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D:\Презентация\Женские продукты\антиоксидант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9559" y="2509132"/>
            <a:ext cx="559828" cy="559828"/>
          </a:xfrm>
          <a:prstGeom prst="rect">
            <a:avLst/>
          </a:prstGeom>
          <a:noFill/>
        </p:spPr>
      </p:pic>
      <p:grpSp>
        <p:nvGrpSpPr>
          <p:cNvPr id="59" name="Группа 58"/>
          <p:cNvGrpSpPr/>
          <p:nvPr/>
        </p:nvGrpSpPr>
        <p:grpSpPr>
          <a:xfrm>
            <a:off x="6125045" y="2492896"/>
            <a:ext cx="679203" cy="679203"/>
            <a:chOff x="5923588" y="2132856"/>
            <a:chExt cx="679203" cy="679203"/>
          </a:xfrm>
        </p:grpSpPr>
        <p:sp>
          <p:nvSpPr>
            <p:cNvPr id="43" name="Овал 42"/>
            <p:cNvSpPr/>
            <p:nvPr/>
          </p:nvSpPr>
          <p:spPr>
            <a:xfrm>
              <a:off x="5923588" y="2132856"/>
              <a:ext cx="679203" cy="679203"/>
            </a:xfrm>
            <a:prstGeom prst="ellipse">
              <a:avLst/>
            </a:prstGeom>
            <a:solidFill>
              <a:srgbClr val="D85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9" name="Picture 5" descr="D:\Презентация\Женские продукты\пробиотики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12160" y="2235995"/>
              <a:ext cx="504056" cy="504056"/>
            </a:xfrm>
            <a:prstGeom prst="rect">
              <a:avLst/>
            </a:prstGeom>
            <a:noFill/>
          </p:spPr>
        </p:pic>
      </p:grpSp>
      <p:grpSp>
        <p:nvGrpSpPr>
          <p:cNvPr id="58" name="Группа 57"/>
          <p:cNvGrpSpPr/>
          <p:nvPr/>
        </p:nvGrpSpPr>
        <p:grpSpPr>
          <a:xfrm>
            <a:off x="2411760" y="5661248"/>
            <a:ext cx="679203" cy="679203"/>
            <a:chOff x="3327283" y="4822223"/>
            <a:chExt cx="679203" cy="679203"/>
          </a:xfrm>
        </p:grpSpPr>
        <p:sp>
          <p:nvSpPr>
            <p:cNvPr id="46" name="Овал 45"/>
            <p:cNvSpPr/>
            <p:nvPr/>
          </p:nvSpPr>
          <p:spPr>
            <a:xfrm>
              <a:off x="3327283" y="4822223"/>
              <a:ext cx="679203" cy="679203"/>
            </a:xfrm>
            <a:prstGeom prst="ellipse">
              <a:avLst/>
            </a:prstGeom>
            <a:solidFill>
              <a:srgbClr val="D85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 descr="D:\Презентация\Женские продукты\фитоэстрогены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09983" y="4904923"/>
              <a:ext cx="513803" cy="513803"/>
            </a:xfrm>
            <a:prstGeom prst="rect">
              <a:avLst/>
            </a:prstGeom>
            <a:noFill/>
          </p:spPr>
        </p:pic>
      </p:grpSp>
      <p:grpSp>
        <p:nvGrpSpPr>
          <p:cNvPr id="57" name="Группа 56"/>
          <p:cNvGrpSpPr/>
          <p:nvPr/>
        </p:nvGrpSpPr>
        <p:grpSpPr>
          <a:xfrm>
            <a:off x="2627784" y="4241527"/>
            <a:ext cx="679203" cy="679203"/>
            <a:chOff x="2123728" y="4077072"/>
            <a:chExt cx="679203" cy="679203"/>
          </a:xfrm>
        </p:grpSpPr>
        <p:sp>
          <p:nvSpPr>
            <p:cNvPr id="47" name="Овал 46"/>
            <p:cNvSpPr/>
            <p:nvPr/>
          </p:nvSpPr>
          <p:spPr>
            <a:xfrm>
              <a:off x="2123728" y="4077072"/>
              <a:ext cx="679203" cy="679203"/>
            </a:xfrm>
            <a:prstGeom prst="ellipse">
              <a:avLst/>
            </a:prstGeom>
            <a:solidFill>
              <a:srgbClr val="D85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 descr="D:\Презентация\Женские продукты\нутриенты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>
              <a:off x="2205483" y="4164645"/>
              <a:ext cx="504056" cy="504056"/>
            </a:xfrm>
            <a:prstGeom prst="rect">
              <a:avLst/>
            </a:prstGeom>
            <a:noFill/>
          </p:spPr>
        </p:pic>
      </p:grpSp>
      <p:sp>
        <p:nvSpPr>
          <p:cNvPr id="60" name="Нашивка 59"/>
          <p:cNvSpPr/>
          <p:nvPr/>
        </p:nvSpPr>
        <p:spPr>
          <a:xfrm rot="5249085">
            <a:off x="4507719" y="1693081"/>
            <a:ext cx="360040" cy="360040"/>
          </a:xfrm>
          <a:prstGeom prst="chevron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1" name="Нашивка 60"/>
          <p:cNvSpPr/>
          <p:nvPr/>
        </p:nvSpPr>
        <p:spPr>
          <a:xfrm rot="5249085">
            <a:off x="7172015" y="1693081"/>
            <a:ext cx="360040" cy="360040"/>
          </a:xfrm>
          <a:prstGeom prst="chevron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2" name="Нашивка 61"/>
          <p:cNvSpPr/>
          <p:nvPr/>
        </p:nvSpPr>
        <p:spPr>
          <a:xfrm rot="5249085">
            <a:off x="1627398" y="4012791"/>
            <a:ext cx="360040" cy="360040"/>
          </a:xfrm>
          <a:prstGeom prst="chevron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Нашивка 62"/>
          <p:cNvSpPr/>
          <p:nvPr/>
        </p:nvSpPr>
        <p:spPr>
          <a:xfrm rot="5249085">
            <a:off x="1411374" y="5452949"/>
            <a:ext cx="360040" cy="360040"/>
          </a:xfrm>
          <a:prstGeom prst="chevron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Safonova\Desktop\женские-продукты.jpg"/>
          <p:cNvPicPr>
            <a:picLocks noChangeAspect="1" noChangeArrowheads="1"/>
          </p:cNvPicPr>
          <p:nvPr/>
        </p:nvPicPr>
        <p:blipFill>
          <a:blip r:embed="rId2" cstate="print"/>
          <a:srcRect l="416" r="416"/>
          <a:stretch>
            <a:fillRect/>
          </a:stretch>
        </p:blipFill>
        <p:spPr bwMode="auto">
          <a:xfrm>
            <a:off x="0" y="0"/>
            <a:ext cx="91433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ptv\Desktop\ПРЕЗА Жен здоровье\woman fon.jpg"/>
          <p:cNvPicPr>
            <a:picLocks noChangeAspect="1" noChangeArrowheads="1"/>
          </p:cNvPicPr>
          <p:nvPr/>
        </p:nvPicPr>
        <p:blipFill>
          <a:blip r:embed="rId2" cstate="print"/>
          <a:srcRect r="36858"/>
          <a:stretch>
            <a:fillRect/>
          </a:stretch>
        </p:blipFill>
        <p:spPr bwMode="auto">
          <a:xfrm>
            <a:off x="-36512" y="0"/>
            <a:ext cx="9213872" cy="688538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27785" y="980728"/>
            <a:ext cx="6516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ЖЕНСКАЯ ЛИНИЯ</a:t>
            </a:r>
            <a:endParaRPr lang="ru-RU" sz="3200" b="1" dirty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1772816"/>
            <a:ext cx="4248472" cy="2664296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5976" y="1988840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Продукция 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Артлайф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«Женской линии» позволит нормализовать гормональный фон, снизить риск развития заболеваний мочеполовой сферы, продлить молодость</a:t>
            </a:r>
            <a:b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сохранить гармонию</a:t>
            </a:r>
            <a:b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семье.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229200"/>
            <a:ext cx="1220193" cy="122019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779912" y="4635133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D85694"/>
                </a:solidFill>
                <a:latin typeface="Arial" pitchFamily="34" charset="0"/>
                <a:cs typeface="Arial" pitchFamily="34" charset="0"/>
              </a:rPr>
              <a:t>В ГАРМОНИИ </a:t>
            </a:r>
          </a:p>
          <a:p>
            <a:r>
              <a:rPr lang="ru-RU" sz="2800" b="1" dirty="0" smtClean="0">
                <a:solidFill>
                  <a:srgbClr val="D85694"/>
                </a:solidFill>
                <a:latin typeface="Arial" pitchFamily="34" charset="0"/>
                <a:cs typeface="Arial" pitchFamily="34" charset="0"/>
              </a:rPr>
              <a:t>С ЖЕНСКОЙ ПРИРОДОЙ</a:t>
            </a:r>
            <a:endParaRPr lang="ru-RU" sz="2800" b="1" dirty="0">
              <a:solidFill>
                <a:srgbClr val="D8569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3491880" y="2780928"/>
            <a:ext cx="673224" cy="673224"/>
          </a:xfrm>
          <a:prstGeom prst="flowChartConnector">
            <a:avLst/>
          </a:prstGeom>
          <a:solidFill>
            <a:srgbClr val="F7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ашивка 7"/>
          <p:cNvSpPr/>
          <p:nvPr/>
        </p:nvSpPr>
        <p:spPr>
          <a:xfrm rot="21449085">
            <a:off x="3715630" y="2932671"/>
            <a:ext cx="360040" cy="360040"/>
          </a:xfrm>
          <a:prstGeom prst="chevron">
            <a:avLst/>
          </a:prstGeom>
          <a:solidFill>
            <a:srgbClr val="98416B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9912" y="5919296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БАД. НЕ ЯВЛЯЕТСЯ ЛЕКАРСТВЕННЫМ СРЕДСТВОМ. ПЕРЕД ПРИМЕНЕНИЕМ ПРОКОНСУЛЬТИРУЙТЕСЬ СО СПЕЦИАЛИСТОМ. ИМЕЮТСЯ ПРОТИВОПОКАЗАНИЯ.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izhova\Desktop\AL—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260648"/>
            <a:ext cx="1368152" cy="323914"/>
          </a:xfrm>
          <a:prstGeom prst="rect">
            <a:avLst/>
          </a:prstGeom>
          <a:noFill/>
        </p:spPr>
      </p:pic>
      <p:pic>
        <p:nvPicPr>
          <p:cNvPr id="16" name="Рисунок 15" descr="Fitoestrin_Banka trans (Copy).png"/>
          <p:cNvPicPr>
            <a:picLocks noChangeAspect="1"/>
          </p:cNvPicPr>
          <p:nvPr/>
        </p:nvPicPr>
        <p:blipFill>
          <a:blip r:embed="rId3" cstate="print"/>
          <a:srcRect b="49510"/>
          <a:stretch>
            <a:fillRect/>
          </a:stretch>
        </p:blipFill>
        <p:spPr>
          <a:xfrm>
            <a:off x="4895231" y="268380"/>
            <a:ext cx="1384486" cy="2960154"/>
          </a:xfrm>
          <a:prstGeom prst="rect">
            <a:avLst/>
          </a:prstGeom>
        </p:spPr>
      </p:pic>
      <p:pic>
        <p:nvPicPr>
          <p:cNvPr id="2051" name="Picture 3" descr="\\FILER\Artlife\дизайнеры\Продукция_3D\BAD redesign\BAD redesign\Mladomaston60\Mladomaston60 mini\Mladomaston60 trans (Copy).png"/>
          <p:cNvPicPr>
            <a:picLocks noChangeAspect="1" noChangeArrowheads="1"/>
          </p:cNvPicPr>
          <p:nvPr/>
        </p:nvPicPr>
        <p:blipFill>
          <a:blip r:embed="rId4" cstate="print"/>
          <a:srcRect b="47802"/>
          <a:stretch>
            <a:fillRect/>
          </a:stretch>
        </p:blipFill>
        <p:spPr bwMode="auto">
          <a:xfrm>
            <a:off x="2699792" y="1104994"/>
            <a:ext cx="1296144" cy="2139044"/>
          </a:xfrm>
          <a:prstGeom prst="rect">
            <a:avLst/>
          </a:prstGeom>
          <a:noFill/>
        </p:spPr>
      </p:pic>
      <p:pic>
        <p:nvPicPr>
          <p:cNvPr id="2052" name="Picture 4" descr="C:\Users\Safonova\Desktop\formula women 180 trans (Copy).png"/>
          <p:cNvPicPr>
            <a:picLocks noChangeAspect="1" noChangeArrowheads="1"/>
          </p:cNvPicPr>
          <p:nvPr/>
        </p:nvPicPr>
        <p:blipFill>
          <a:blip r:embed="rId5" cstate="print"/>
          <a:srcRect b="47518"/>
          <a:stretch>
            <a:fillRect/>
          </a:stretch>
        </p:blipFill>
        <p:spPr bwMode="auto">
          <a:xfrm>
            <a:off x="755576" y="1196752"/>
            <a:ext cx="1224405" cy="2031782"/>
          </a:xfrm>
          <a:prstGeom prst="rect">
            <a:avLst/>
          </a:prstGeom>
          <a:noFill/>
        </p:spPr>
      </p:pic>
      <p:pic>
        <p:nvPicPr>
          <p:cNvPr id="18" name="Рисунок 3" descr="Uroshild trans.png"/>
          <p:cNvPicPr>
            <a:picLocks noChangeAspect="1"/>
          </p:cNvPicPr>
          <p:nvPr/>
        </p:nvPicPr>
        <p:blipFill>
          <a:blip r:embed="rId6" cstate="print"/>
          <a:srcRect b="48427"/>
          <a:stretch>
            <a:fillRect/>
          </a:stretch>
        </p:blipFill>
        <p:spPr bwMode="auto">
          <a:xfrm>
            <a:off x="7126594" y="808225"/>
            <a:ext cx="1327712" cy="233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07504" y="3429000"/>
            <a:ext cx="2187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ФОРМУЛА ЖЕНЩИНЫ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8032" y="3979912"/>
            <a:ext cx="1907704" cy="2446040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905272" y="3717032"/>
            <a:ext cx="673224" cy="673224"/>
          </a:xfrm>
          <a:prstGeom prst="flowChartConnector">
            <a:avLst/>
          </a:prstGeom>
          <a:solidFill>
            <a:srgbClr val="F7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Нашивка 21"/>
          <p:cNvSpPr/>
          <p:nvPr/>
        </p:nvSpPr>
        <p:spPr>
          <a:xfrm rot="5400000">
            <a:off x="1061864" y="3886200"/>
            <a:ext cx="360040" cy="360040"/>
          </a:xfrm>
          <a:prstGeom prst="chevron">
            <a:avLst/>
          </a:prstGeom>
          <a:solidFill>
            <a:srgbClr val="98416B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024" y="4509120"/>
            <a:ext cx="19797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профилактики заболеваний, связанных </a:t>
            </a:r>
          </a:p>
          <a:p>
            <a:pPr algn="ctr"/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гормональным дисбалансом. </a:t>
            </a:r>
            <a:b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компенсации витаминного дефицита.</a:t>
            </a:r>
            <a:endParaRPr lang="ru-RU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480549" y="4007296"/>
            <a:ext cx="1907704" cy="2446040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3097789" y="3717032"/>
            <a:ext cx="673224" cy="673224"/>
          </a:xfrm>
          <a:prstGeom prst="flowChartConnector">
            <a:avLst/>
          </a:prstGeom>
          <a:solidFill>
            <a:srgbClr val="F7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Нашивка 25"/>
          <p:cNvSpPr/>
          <p:nvPr/>
        </p:nvSpPr>
        <p:spPr>
          <a:xfrm rot="5400000">
            <a:off x="3254381" y="3886200"/>
            <a:ext cx="360040" cy="360040"/>
          </a:xfrm>
          <a:prstGeom prst="chevron">
            <a:avLst/>
          </a:prstGeom>
          <a:solidFill>
            <a:srgbClr val="98416B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16045" y="4509120"/>
            <a:ext cx="191193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Женщинам </a:t>
            </a:r>
            <a:endParaRPr lang="ru-RU" sz="13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старше 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35 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лет</a:t>
            </a:r>
          </a:p>
          <a:p>
            <a:pPr algn="ctr"/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качестве  дополнительного средства профилактики новообразований груди.</a:t>
            </a:r>
            <a:endParaRPr lang="ru-RU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55776" y="3429000"/>
            <a:ext cx="1638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МЛАДОМАСТОН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680520" y="4001616"/>
            <a:ext cx="1907704" cy="2446040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Блок-схема: узел 29"/>
          <p:cNvSpPr/>
          <p:nvPr/>
        </p:nvSpPr>
        <p:spPr>
          <a:xfrm>
            <a:off x="5297760" y="3717032"/>
            <a:ext cx="673224" cy="673224"/>
          </a:xfrm>
          <a:prstGeom prst="flowChartConnector">
            <a:avLst/>
          </a:prstGeom>
          <a:solidFill>
            <a:srgbClr val="F7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Нашивка 30"/>
          <p:cNvSpPr/>
          <p:nvPr/>
        </p:nvSpPr>
        <p:spPr>
          <a:xfrm rot="5400000">
            <a:off x="5454352" y="3886200"/>
            <a:ext cx="360040" cy="360040"/>
          </a:xfrm>
          <a:prstGeom prst="chevron">
            <a:avLst/>
          </a:prstGeom>
          <a:solidFill>
            <a:srgbClr val="98416B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60032" y="3429000"/>
            <a:ext cx="145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ФИТОЭСТРИН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16016" y="4509120"/>
            <a:ext cx="1800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уменьшения симптоматики климактерического синдрома.</a:t>
            </a:r>
            <a:endParaRPr lang="ru-RU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876256" y="3960440"/>
            <a:ext cx="1907704" cy="2446040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Блок-схема: узел 34"/>
          <p:cNvSpPr/>
          <p:nvPr/>
        </p:nvSpPr>
        <p:spPr>
          <a:xfrm>
            <a:off x="7493496" y="3717032"/>
            <a:ext cx="673224" cy="673224"/>
          </a:xfrm>
          <a:prstGeom prst="flowChartConnector">
            <a:avLst/>
          </a:prstGeom>
          <a:solidFill>
            <a:srgbClr val="F7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Нашивка 35"/>
          <p:cNvSpPr/>
          <p:nvPr/>
        </p:nvSpPr>
        <p:spPr>
          <a:xfrm rot="5400000">
            <a:off x="7650088" y="3886200"/>
            <a:ext cx="360040" cy="360040"/>
          </a:xfrm>
          <a:prstGeom prst="chevron">
            <a:avLst/>
          </a:prstGeom>
          <a:solidFill>
            <a:srgbClr val="98416B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12443" y="3429000"/>
            <a:ext cx="208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УРОШИЛД КОМФОРТ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76256" y="4509120"/>
            <a:ext cx="187220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облегчения дискомфорта, 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связанного 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нарушением работы мочевыводящей системы.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fonova\Desktop\Discovery ocharovanie box trans (Copy).png"/>
          <p:cNvPicPr>
            <a:picLocks noChangeAspect="1" noChangeArrowheads="1"/>
          </p:cNvPicPr>
          <p:nvPr/>
        </p:nvPicPr>
        <p:blipFill>
          <a:blip r:embed="rId2" cstate="print"/>
          <a:srcRect b="47376"/>
          <a:stretch>
            <a:fillRect/>
          </a:stretch>
        </p:blipFill>
        <p:spPr bwMode="auto">
          <a:xfrm>
            <a:off x="477895" y="1124744"/>
            <a:ext cx="1933865" cy="1684183"/>
          </a:xfrm>
          <a:prstGeom prst="rect">
            <a:avLst/>
          </a:prstGeom>
          <a:noFill/>
        </p:spPr>
      </p:pic>
      <p:pic>
        <p:nvPicPr>
          <p:cNvPr id="3075" name="Picture 3" descr="\\FILER\Artlife\дизайнеры\Продукция_3D\BAD redesign\Vip redesign\vctoria\box\vctoria mini\vctoria (Copy).png"/>
          <p:cNvPicPr>
            <a:picLocks noChangeAspect="1" noChangeArrowheads="1"/>
          </p:cNvPicPr>
          <p:nvPr/>
        </p:nvPicPr>
        <p:blipFill>
          <a:blip r:embed="rId3" cstate="print"/>
          <a:srcRect b="44957"/>
          <a:stretch>
            <a:fillRect/>
          </a:stretch>
        </p:blipFill>
        <p:spPr bwMode="auto">
          <a:xfrm>
            <a:off x="6444208" y="692696"/>
            <a:ext cx="2194570" cy="2187484"/>
          </a:xfrm>
          <a:prstGeom prst="rect">
            <a:avLst/>
          </a:prstGeom>
          <a:noFill/>
        </p:spPr>
      </p:pic>
      <p:pic>
        <p:nvPicPr>
          <p:cNvPr id="3076" name="Picture 4" descr="C:\Users\Safonova\Desktop\PL_Korobka transperent (Copy).png"/>
          <p:cNvPicPr>
            <a:picLocks noChangeAspect="1" noChangeArrowheads="1"/>
          </p:cNvPicPr>
          <p:nvPr/>
        </p:nvPicPr>
        <p:blipFill>
          <a:blip r:embed="rId4" cstate="print"/>
          <a:srcRect b="45540"/>
          <a:stretch>
            <a:fillRect/>
          </a:stretch>
        </p:blipFill>
        <p:spPr bwMode="auto">
          <a:xfrm>
            <a:off x="2841530" y="692696"/>
            <a:ext cx="3242638" cy="2216253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88032" y="3547864"/>
            <a:ext cx="2483768" cy="2924944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1193304" y="3304456"/>
            <a:ext cx="673224" cy="673224"/>
          </a:xfrm>
          <a:prstGeom prst="flowChartConnector">
            <a:avLst/>
          </a:prstGeom>
          <a:solidFill>
            <a:srgbClr val="F7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Нашивка 20"/>
          <p:cNvSpPr/>
          <p:nvPr/>
        </p:nvSpPr>
        <p:spPr>
          <a:xfrm rot="5400000">
            <a:off x="1349896" y="3448472"/>
            <a:ext cx="360040" cy="360040"/>
          </a:xfrm>
          <a:prstGeom prst="chevron">
            <a:avLst/>
          </a:prstGeom>
          <a:solidFill>
            <a:srgbClr val="98416B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0969" y="4134559"/>
            <a:ext cx="239789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предупреждения развития гормонального дисбаланса, 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профилактики гипоксии, повышения устойчивости к стрессу, 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защиты клеток кожи от преждевременного старения, повышения иммунитета. </a:t>
            </a:r>
            <a:endParaRPr lang="ru-RU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0605" y="2924944"/>
            <a:ext cx="2645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ДИСКАВЕРИ ОЧАРОВАНИЕ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312368" y="3528392"/>
            <a:ext cx="2483768" cy="2924944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4217640" y="3259832"/>
            <a:ext cx="673224" cy="673224"/>
          </a:xfrm>
          <a:prstGeom prst="flowChartConnector">
            <a:avLst/>
          </a:prstGeom>
          <a:solidFill>
            <a:srgbClr val="F7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Нашивка 25"/>
          <p:cNvSpPr/>
          <p:nvPr/>
        </p:nvSpPr>
        <p:spPr>
          <a:xfrm rot="5400000">
            <a:off x="4374232" y="3429000"/>
            <a:ext cx="360040" cy="360040"/>
          </a:xfrm>
          <a:prstGeom prst="chevron">
            <a:avLst/>
          </a:prstGeom>
          <a:solidFill>
            <a:srgbClr val="98416B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336704" y="3528392"/>
            <a:ext cx="2483768" cy="2924944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Блок-схема: узел 27"/>
          <p:cNvSpPr/>
          <p:nvPr/>
        </p:nvSpPr>
        <p:spPr>
          <a:xfrm>
            <a:off x="7241976" y="3284984"/>
            <a:ext cx="673224" cy="673224"/>
          </a:xfrm>
          <a:prstGeom prst="flowChartConnector">
            <a:avLst/>
          </a:prstGeom>
          <a:solidFill>
            <a:srgbClr val="F7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Нашивка 28"/>
          <p:cNvSpPr/>
          <p:nvPr/>
        </p:nvSpPr>
        <p:spPr>
          <a:xfrm rot="5400000">
            <a:off x="7398568" y="3429000"/>
            <a:ext cx="360040" cy="360040"/>
          </a:xfrm>
          <a:prstGeom prst="chevron">
            <a:avLst/>
          </a:prstGeom>
          <a:solidFill>
            <a:srgbClr val="98416B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330116" y="4134559"/>
            <a:ext cx="2448272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сохранения женской красоты, привлекательности и жизненного тонуса.</a:t>
            </a:r>
          </a:p>
          <a:p>
            <a:pPr marL="0" marR="0" lvl="0" indent="0" algn="ctr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усиления и пролонгации эффекта 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любых 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косметических 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процедур. 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Помощь в борьбе </a:t>
            </a:r>
            <a:b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факторами, вызывающими преждевременное старение кожи.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51920" y="2924944"/>
            <a:ext cx="1480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ПРИМАЛЕДИС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90666" y="2924944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ВИКТОРИА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354452" y="4134559"/>
            <a:ext cx="244827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усиленной борьбы </a:t>
            </a:r>
            <a:b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глобальными возрастными изменениями (</a:t>
            </a:r>
            <a:r>
              <a:rPr lang="ru-RU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хроностарением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остеоартрозом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0" marR="0" lvl="0" indent="0" algn="ctr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составе комплексной терапии  дистрофических заболеваний суставов, </a:t>
            </a:r>
            <a:b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реабилитационных мероприятиях послеоперационного периода. </a:t>
            </a:r>
          </a:p>
        </p:txBody>
      </p:sp>
      <p:pic>
        <p:nvPicPr>
          <p:cNvPr id="33" name="Picture 2" descr="C:\Users\Chizhova\Desktop\AL—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260648"/>
            <a:ext cx="1368152" cy="323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fonova\Desktop\Penka Intim trans (Copy).png"/>
          <p:cNvPicPr>
            <a:picLocks noChangeAspect="1" noChangeArrowheads="1"/>
          </p:cNvPicPr>
          <p:nvPr/>
        </p:nvPicPr>
        <p:blipFill>
          <a:blip r:embed="rId2" cstate="print"/>
          <a:srcRect b="47802"/>
          <a:stretch>
            <a:fillRect/>
          </a:stretch>
        </p:blipFill>
        <p:spPr bwMode="auto">
          <a:xfrm>
            <a:off x="3948692" y="260648"/>
            <a:ext cx="1158199" cy="3119533"/>
          </a:xfrm>
          <a:prstGeom prst="rect">
            <a:avLst/>
          </a:prstGeom>
          <a:noFill/>
        </p:spPr>
      </p:pic>
      <p:pic>
        <p:nvPicPr>
          <p:cNvPr id="4099" name="Picture 3" descr="C:\Users\Safonova\Desktop\IntimGelSmazka1 trans (Copy).png"/>
          <p:cNvPicPr>
            <a:picLocks noChangeAspect="1" noChangeArrowheads="1"/>
          </p:cNvPicPr>
          <p:nvPr/>
        </p:nvPicPr>
        <p:blipFill>
          <a:blip r:embed="rId3" cstate="print"/>
          <a:srcRect b="47233"/>
          <a:stretch>
            <a:fillRect/>
          </a:stretch>
        </p:blipFill>
        <p:spPr bwMode="auto">
          <a:xfrm>
            <a:off x="1187624" y="1124744"/>
            <a:ext cx="874812" cy="2148208"/>
          </a:xfrm>
          <a:prstGeom prst="rect">
            <a:avLst/>
          </a:prstGeom>
          <a:noFill/>
        </p:spPr>
      </p:pic>
      <p:pic>
        <p:nvPicPr>
          <p:cNvPr id="9" name="Picture 2" descr="C:\Users\ptv\Desktop\ПРЕЗА Жен здоровье\Panbiolakt De-Fem trans (Copy).png"/>
          <p:cNvPicPr>
            <a:picLocks noChangeAspect="1" noChangeArrowheads="1"/>
          </p:cNvPicPr>
          <p:nvPr/>
        </p:nvPicPr>
        <p:blipFill>
          <a:blip r:embed="rId4" cstate="print"/>
          <a:srcRect b="46095"/>
          <a:stretch>
            <a:fillRect/>
          </a:stretch>
        </p:blipFill>
        <p:spPr bwMode="auto">
          <a:xfrm>
            <a:off x="6970312" y="1196752"/>
            <a:ext cx="1143528" cy="208823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95536" y="4248472"/>
            <a:ext cx="2483768" cy="2132856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1300808" y="3880520"/>
            <a:ext cx="673224" cy="673224"/>
          </a:xfrm>
          <a:prstGeom prst="flowChartConnector">
            <a:avLst/>
          </a:prstGeom>
          <a:solidFill>
            <a:srgbClr val="F7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ашивка 14"/>
          <p:cNvSpPr/>
          <p:nvPr/>
        </p:nvSpPr>
        <p:spPr>
          <a:xfrm rot="5400000">
            <a:off x="1457400" y="4024536"/>
            <a:ext cx="360040" cy="360040"/>
          </a:xfrm>
          <a:prstGeom prst="chevron">
            <a:avLst/>
          </a:prstGeom>
          <a:solidFill>
            <a:srgbClr val="98416B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66120" y="4248472"/>
            <a:ext cx="2483768" cy="2132856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4271392" y="3907904"/>
            <a:ext cx="673224" cy="673224"/>
          </a:xfrm>
          <a:prstGeom prst="flowChartConnector">
            <a:avLst/>
          </a:prstGeom>
          <a:solidFill>
            <a:srgbClr val="F7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Нашивка 17"/>
          <p:cNvSpPr/>
          <p:nvPr/>
        </p:nvSpPr>
        <p:spPr>
          <a:xfrm rot="5400000">
            <a:off x="4427984" y="4077072"/>
            <a:ext cx="360040" cy="360040"/>
          </a:xfrm>
          <a:prstGeom prst="chevron">
            <a:avLst/>
          </a:prstGeom>
          <a:solidFill>
            <a:srgbClr val="98416B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300192" y="4248472"/>
            <a:ext cx="2483768" cy="2132856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7205464" y="3861048"/>
            <a:ext cx="673224" cy="673224"/>
          </a:xfrm>
          <a:prstGeom prst="flowChartConnector">
            <a:avLst/>
          </a:prstGeom>
          <a:solidFill>
            <a:srgbClr val="F7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Нашивка 20"/>
          <p:cNvSpPr/>
          <p:nvPr/>
        </p:nvSpPr>
        <p:spPr>
          <a:xfrm rot="5400000">
            <a:off x="7362056" y="4005064"/>
            <a:ext cx="360040" cy="360040"/>
          </a:xfrm>
          <a:prstGeom prst="chevron">
            <a:avLst/>
          </a:prstGeom>
          <a:solidFill>
            <a:srgbClr val="98416B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5154" y="4725144"/>
            <a:ext cx="21845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гигиенического ухода, увлажнения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в качестве 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лубриканта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 интимной близости.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47864" y="4725144"/>
            <a:ext cx="25202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ежедневного ухода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поддержания естественной</a:t>
            </a:r>
            <a:b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микрофлоры в интимной зоне.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17940" y="4725144"/>
            <a:ext cx="24482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восстановления вагинальной микрофлоры, предупреждения воспалительных процессов половых органов и мочевыводящих путей.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29995" y="3284984"/>
            <a:ext cx="1624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ПАНБИОЛАКТ</a:t>
            </a:r>
            <a:br>
              <a:rPr lang="ru-RU" sz="1600" b="1" dirty="0" smtClean="0"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ДЕ-ФЕМ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9512" y="3284984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ИНТИМ ГЕЛЬ-СМАЗКА «ЦВЕТОК ЖЕНЩИНЫ»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15816" y="3284984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ПЕНКА ДЛЯ ИНТИМНОЙ ГИГИЕНЫ «ЦВЕТОК ЖЕНЩИНЫ» </a:t>
            </a:r>
          </a:p>
        </p:txBody>
      </p:sp>
      <p:pic>
        <p:nvPicPr>
          <p:cNvPr id="29" name="Picture 2" descr="C:\Users\Chizhova\Desktop\AL—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260648"/>
            <a:ext cx="1368152" cy="323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ptv\Desktop\ПРЕЗА Жен здоровье\woman fon.jpg"/>
          <p:cNvPicPr>
            <a:picLocks noChangeAspect="1" noChangeArrowheads="1"/>
          </p:cNvPicPr>
          <p:nvPr/>
        </p:nvPicPr>
        <p:blipFill>
          <a:blip r:embed="rId2" cstate="print"/>
          <a:srcRect r="36858"/>
          <a:stretch>
            <a:fillRect/>
          </a:stretch>
        </p:blipFill>
        <p:spPr bwMode="auto">
          <a:xfrm>
            <a:off x="-36512" y="0"/>
            <a:ext cx="9213872" cy="6885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580112" y="1988840"/>
            <a:ext cx="3024336" cy="81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ФОРМУЛА</a:t>
            </a:r>
            <a:b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ЖЕНЩИНЫ</a:t>
            </a:r>
            <a:endParaRPr lang="ru-RU" sz="2800" b="1" dirty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229200"/>
            <a:ext cx="1220193" cy="122019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680520" y="2924944"/>
            <a:ext cx="4499992" cy="1944216"/>
          </a:xfrm>
          <a:prstGeom prst="rect">
            <a:avLst/>
          </a:prstGeom>
          <a:gradFill>
            <a:gsLst>
              <a:gs pos="0">
                <a:srgbClr val="98416B"/>
              </a:gs>
              <a:gs pos="50000">
                <a:srgbClr val="D85694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4" descr="C:\Users\Safonova\Desktop\formula women 180 trans (Copy).png"/>
          <p:cNvPicPr>
            <a:picLocks noChangeAspect="1" noChangeArrowheads="1"/>
          </p:cNvPicPr>
          <p:nvPr/>
        </p:nvPicPr>
        <p:blipFill>
          <a:blip r:embed="rId4" cstate="print"/>
          <a:srcRect b="47518"/>
          <a:stretch>
            <a:fillRect/>
          </a:stretch>
        </p:blipFill>
        <p:spPr bwMode="auto">
          <a:xfrm>
            <a:off x="3275856" y="1556792"/>
            <a:ext cx="2297986" cy="381328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580112" y="3212976"/>
            <a:ext cx="2448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Профилактика минерального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гормонального дисбалансов</a:t>
            </a:r>
          </a:p>
        </p:txBody>
      </p:sp>
      <p:pic>
        <p:nvPicPr>
          <p:cNvPr id="11" name="Picture 2" descr="C:\Users\Chizhova\Desktop\AL—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260648"/>
            <a:ext cx="1368152" cy="3239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779912" y="5919296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БАД. НЕ ЯВЛЯЕТСЯ ЛЕКАРСТВЕННЫМ СРЕДСТВОМ. ПЕРЕД ПРИМЕНЕНИЕМ ПРОКОНСУЛЬТИРУЙТЕСЬ СО СПЕЦИАЛИСТОМ. ИМЕЮТСЯ ПРОТИВОПОКАЗАНИЯ.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691680" y="3717030"/>
            <a:ext cx="6408712" cy="2736305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691680" y="1340768"/>
            <a:ext cx="6408712" cy="2088231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548680"/>
            <a:ext cx="5436096" cy="456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ФОРМУЛА ЖЕНЩИНЫ</a:t>
            </a:r>
            <a:endParaRPr lang="ru-RU" sz="2800" b="1" dirty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1560" y="1340768"/>
            <a:ext cx="936104" cy="2376264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8"/>
          <p:cNvSpPr txBox="1">
            <a:spLocks noChangeArrowheads="1"/>
          </p:cNvSpPr>
          <p:nvPr/>
        </p:nvSpPr>
        <p:spPr>
          <a:xfrm>
            <a:off x="1907704" y="3861046"/>
            <a:ext cx="6192688" cy="2448273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2000"/>
              </a:lnSpc>
              <a:buClr>
                <a:srgbClr val="98416B"/>
              </a:buCl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ДЕЙСТВИЕ:</a:t>
            </a:r>
          </a:p>
          <a:p>
            <a:pPr marL="342900" marR="0" lvl="0" indent="-342900" algn="l" defTabSz="914400" rtl="0" eaLnBrk="1" fontAlgn="auto" latinLnBrk="0" hangingPunct="1">
              <a:lnSpc>
                <a:spcPts val="2000"/>
              </a:lnSpc>
              <a:spcAft>
                <a:spcPts val="0"/>
              </a:spcAft>
              <a:buClr>
                <a:srgbClr val="98416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Поддержка естественного гормонального</a:t>
            </a:r>
            <a:r>
              <a:rPr kumimoji="0" lang="ru-RU" sz="1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баланса</a:t>
            </a:r>
          </a:p>
          <a:p>
            <a:pPr marL="342900" marR="0" lvl="0" indent="-342900" algn="l" defTabSz="914400" rtl="0" eaLnBrk="1" fontAlgn="auto" latinLnBrk="0" hangingPunct="1">
              <a:lnSpc>
                <a:spcPts val="2000"/>
              </a:lnSpc>
              <a:spcAft>
                <a:spcPts val="0"/>
              </a:spcAft>
              <a:buClr>
                <a:srgbClr val="98416B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700" baseline="0" dirty="0" smtClean="0">
                <a:latin typeface="Arial" pitchFamily="34" charset="0"/>
                <a:cs typeface="Arial" pitchFamily="34" charset="0"/>
              </a:rPr>
              <a:t>Регуляция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менструального цикла</a:t>
            </a:r>
            <a:endParaRPr kumimoji="0" lang="ru-RU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000"/>
              </a:lnSpc>
              <a:spcAft>
                <a:spcPts val="0"/>
              </a:spcAft>
              <a:buClr>
                <a:srgbClr val="98416B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Профилактика заболеваний, связанных с изменением гормонального фона: 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остеопороза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, опухолевых заболеваний груди и половых органов</a:t>
            </a:r>
          </a:p>
          <a:p>
            <a:pPr marL="342900" marR="0" lvl="0" indent="-342900" algn="l" defTabSz="914400" rtl="0" eaLnBrk="1" fontAlgn="auto" latinLnBrk="0" hangingPunct="1">
              <a:lnSpc>
                <a:spcPts val="2000"/>
              </a:lnSpc>
              <a:spcAft>
                <a:spcPts val="0"/>
              </a:spcAft>
              <a:buClr>
                <a:srgbClr val="98416B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Нормализация минерального баланса в организме</a:t>
            </a:r>
            <a:endParaRPr kumimoji="0" lang="ru-RU" sz="17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000"/>
              </a:lnSpc>
              <a:spcAft>
                <a:spcPts val="0"/>
              </a:spcAft>
              <a:buClr>
                <a:srgbClr val="98416B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700" baseline="0" dirty="0" smtClean="0">
                <a:latin typeface="Arial" pitchFamily="34" charset="0"/>
                <a:cs typeface="Arial" pitchFamily="34" charset="0"/>
              </a:rPr>
              <a:t>Снижение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дискомфорта, связанного</a:t>
            </a:r>
            <a:br>
              <a:rPr lang="ru-RU" sz="1700" dirty="0" smtClean="0">
                <a:latin typeface="Arial" pitchFamily="34" charset="0"/>
                <a:cs typeface="Arial" pitchFamily="34" charset="0"/>
              </a:rPr>
            </a:br>
            <a:r>
              <a:rPr lang="ru-RU" sz="17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предменструальным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синдромом </a:t>
            </a:r>
            <a:endParaRPr kumimoji="0" lang="ru-RU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79712" y="1484783"/>
            <a:ext cx="6048672" cy="206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РЕКОМЕНДАЦИИ:</a:t>
            </a:r>
          </a:p>
          <a:p>
            <a:pPr marL="216000" indent="-216000">
              <a:lnSpc>
                <a:spcPts val="2000"/>
              </a:lnSpc>
              <a:buFont typeface="Wingdings" pitchFamily="2" charset="2"/>
              <a:buChar char="§"/>
            </a:pP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предменструальный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синдром</a:t>
            </a:r>
          </a:p>
          <a:p>
            <a:pPr marL="216000" indent="-216000">
              <a:lnSpc>
                <a:spcPts val="2000"/>
              </a:lnSpc>
              <a:buFont typeface="Wingdings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климактерический синдром</a:t>
            </a:r>
          </a:p>
          <a:p>
            <a:pPr marL="216000" indent="-216000">
              <a:lnSpc>
                <a:spcPts val="2000"/>
              </a:lnSpc>
              <a:buFont typeface="Wingdings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сухость кожи, ломкость волос и ногтей</a:t>
            </a:r>
          </a:p>
          <a:p>
            <a:pPr marL="216000" indent="-216000">
              <a:lnSpc>
                <a:spcPts val="2000"/>
              </a:lnSpc>
              <a:buFont typeface="Wingdings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профилактика 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остеопороза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 воспалений женской половой сферы</a:t>
            </a:r>
          </a:p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5940152" y="441427"/>
            <a:ext cx="15121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 smtClean="0">
                <a:solidFill>
                  <a:srgbClr val="A10133"/>
                </a:solidFill>
                <a:latin typeface="Arial" pitchFamily="34" charset="0"/>
                <a:cs typeface="Arial" pitchFamily="34" charset="0"/>
              </a:rPr>
              <a:t>ЭФФЕКТИВНОСТЬ</a:t>
            </a:r>
            <a:r>
              <a:rPr lang="en-US" sz="1100" dirty="0" smtClean="0">
                <a:solidFill>
                  <a:srgbClr val="A101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rgbClr val="A10133"/>
                </a:solidFill>
                <a:latin typeface="Arial" pitchFamily="34" charset="0"/>
                <a:cs typeface="Arial" pitchFamily="34" charset="0"/>
              </a:rPr>
              <a:t>КЛИНИЧЕСКИ </a:t>
            </a:r>
            <a:r>
              <a:rPr lang="en-US" sz="1100" dirty="0" smtClean="0">
                <a:solidFill>
                  <a:srgbClr val="A10133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100" dirty="0" smtClean="0">
                <a:solidFill>
                  <a:srgbClr val="A10133"/>
                </a:solidFill>
                <a:latin typeface="Arial" pitchFamily="34" charset="0"/>
                <a:cs typeface="Arial" pitchFamily="34" charset="0"/>
              </a:rPr>
            </a:br>
            <a:r>
              <a:rPr lang="ru-RU" sz="1100" dirty="0" smtClean="0">
                <a:solidFill>
                  <a:srgbClr val="A10133"/>
                </a:solidFill>
                <a:latin typeface="Arial" pitchFamily="34" charset="0"/>
                <a:cs typeface="Arial" pitchFamily="34" charset="0"/>
              </a:rPr>
              <a:t>ДОКАЗАНА </a:t>
            </a:r>
            <a:endParaRPr lang="ru-RU" sz="1100" dirty="0">
              <a:solidFill>
                <a:srgbClr val="A101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D:\Презентация\Женские продукты\фитоэстрогены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224" y="2996600"/>
            <a:ext cx="648424" cy="648424"/>
          </a:xfrm>
          <a:prstGeom prst="rect">
            <a:avLst/>
          </a:prstGeom>
          <a:noFill/>
        </p:spPr>
      </p:pic>
      <p:pic>
        <p:nvPicPr>
          <p:cNvPr id="3" name="Picture 3" descr="D:\Презентация\Женские продукты\баланс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520434"/>
            <a:ext cx="648424" cy="648424"/>
          </a:xfrm>
          <a:prstGeom prst="rect">
            <a:avLst/>
          </a:prstGeom>
          <a:noFill/>
        </p:spPr>
      </p:pic>
      <p:pic>
        <p:nvPicPr>
          <p:cNvPr id="4" name="Picture 4" descr="D:\Презентация\Женские продукты\календар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258517"/>
            <a:ext cx="648424" cy="648424"/>
          </a:xfrm>
          <a:prstGeom prst="rect">
            <a:avLst/>
          </a:prstGeom>
          <a:noFill/>
        </p:spPr>
      </p:pic>
      <p:pic>
        <p:nvPicPr>
          <p:cNvPr id="1026" name="Picture 2" descr="C:\Users\Safonova\Desktop\Доказано клинически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439003" y="404664"/>
            <a:ext cx="673690" cy="67369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611560" y="3861048"/>
            <a:ext cx="936104" cy="576064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55576" y="3969060"/>
            <a:ext cx="648072" cy="360040"/>
            <a:chOff x="3707904" y="3501008"/>
            <a:chExt cx="648072" cy="360040"/>
          </a:xfrm>
          <a:solidFill>
            <a:srgbClr val="FFFFFF"/>
          </a:solidFill>
        </p:grpSpPr>
        <p:sp>
          <p:nvSpPr>
            <p:cNvPr id="25" name="Нашивка 24"/>
            <p:cNvSpPr/>
            <p:nvPr/>
          </p:nvSpPr>
          <p:spPr>
            <a:xfrm>
              <a:off x="3995936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" name="Нашивка 20"/>
            <p:cNvSpPr/>
            <p:nvPr/>
          </p:nvSpPr>
          <p:spPr>
            <a:xfrm>
              <a:off x="3707904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уппа 39"/>
          <p:cNvGrpSpPr/>
          <p:nvPr/>
        </p:nvGrpSpPr>
        <p:grpSpPr>
          <a:xfrm>
            <a:off x="507813" y="3789040"/>
            <a:ext cx="1334169" cy="1334169"/>
            <a:chOff x="539552" y="1484784"/>
            <a:chExt cx="1334169" cy="1334169"/>
          </a:xfrm>
        </p:grpSpPr>
        <p:sp>
          <p:nvSpPr>
            <p:cNvPr id="41" name="Овал 40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0" y="44705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 КОМПЛЕКСА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07904" y="1446759"/>
            <a:ext cx="45365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 Black" pitchFamily="34" charset="0"/>
                <a:cs typeface="Arial" pitchFamily="34" charset="0"/>
              </a:rPr>
              <a:t>ФИТОЭСТРОГЕНЫ 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ЭКСТРАКТЫ ХМЕЛЯ, ЛЮЦЕРНЫ, ДАМИАНЫ, ДУДНИКА КИТАЙСКОГО, ЖЕНЬШЕНЯ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07904" y="2312016"/>
            <a:ext cx="45365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Поддерживают естественный гормональный баланс, регулируют менструальный цикл. Обладают сосудорасширяющим действием , существенно снижая боль, спазмы и судороги, связанные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предменструальным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синдромом</a:t>
            </a:r>
          </a:p>
        </p:txBody>
      </p:sp>
      <p:pic>
        <p:nvPicPr>
          <p:cNvPr id="2056" name="Picture 8" descr="Картинки по запросу лимонник китайский"/>
          <p:cNvPicPr>
            <a:picLocks noChangeAspect="1" noChangeArrowheads="1"/>
          </p:cNvPicPr>
          <p:nvPr/>
        </p:nvPicPr>
        <p:blipFill>
          <a:blip r:embed="rId3" cstate="print"/>
          <a:srcRect r="29553"/>
          <a:stretch>
            <a:fillRect/>
          </a:stretch>
        </p:blipFill>
        <p:spPr bwMode="auto">
          <a:xfrm>
            <a:off x="611560" y="3892724"/>
            <a:ext cx="1126675" cy="1126800"/>
          </a:xfrm>
          <a:prstGeom prst="ellipse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707904" y="3645024"/>
            <a:ext cx="32038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ЛИМОННИК КИТАЙСКИЙ, РЕПЕШОК ОБЫКНОВЕННЫЙ, ЖЕНЬШЕНЬ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707904" y="4437112"/>
            <a:ext cx="4032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Тонизируют, обладают мощным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адаптогенным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действием, повышают устойчивость организма к  стрессам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395536" y="1374751"/>
            <a:ext cx="1334169" cy="1334169"/>
            <a:chOff x="467544" y="1268760"/>
            <a:chExt cx="1334169" cy="1334169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467544" y="1268760"/>
              <a:ext cx="1334169" cy="1334169"/>
              <a:chOff x="539552" y="1484784"/>
              <a:chExt cx="1334169" cy="1334169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630625" y="1575857"/>
                <a:ext cx="1152023" cy="115202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84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539552" y="1484784"/>
                <a:ext cx="1334169" cy="1334169"/>
              </a:xfrm>
              <a:prstGeom prst="ellipse">
                <a:avLst/>
              </a:prstGeom>
              <a:noFill/>
              <a:ln w="19050">
                <a:solidFill>
                  <a:srgbClr val="FF6699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054" name="Picture 6" descr="Картинки по запросу дамиана"/>
            <p:cNvPicPr>
              <a:picLocks noChangeArrowheads="1"/>
            </p:cNvPicPr>
            <p:nvPr/>
          </p:nvPicPr>
          <p:blipFill>
            <a:blip r:embed="rId4" cstate="print"/>
            <a:srcRect l="21417" t="15173" r="10079" b="5518"/>
            <a:stretch>
              <a:fillRect/>
            </a:stretch>
          </p:blipFill>
          <p:spPr bwMode="auto">
            <a:xfrm>
              <a:off x="571228" y="1372444"/>
              <a:ext cx="1126800" cy="1126800"/>
            </a:xfrm>
            <a:prstGeom prst="ellipse">
              <a:avLst/>
            </a:prstGeom>
            <a:noFill/>
          </p:spPr>
        </p:pic>
      </p:grpSp>
      <p:grpSp>
        <p:nvGrpSpPr>
          <p:cNvPr id="35" name="Группа 34"/>
          <p:cNvGrpSpPr/>
          <p:nvPr/>
        </p:nvGrpSpPr>
        <p:grpSpPr>
          <a:xfrm>
            <a:off x="1547664" y="2454871"/>
            <a:ext cx="1334169" cy="1334169"/>
            <a:chOff x="2045244" y="2389212"/>
            <a:chExt cx="1334169" cy="1334169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2045244" y="2389212"/>
              <a:ext cx="1334169" cy="1334169"/>
              <a:chOff x="539552" y="1484784"/>
              <a:chExt cx="1334169" cy="1334169"/>
            </a:xfrm>
          </p:grpSpPr>
          <p:sp>
            <p:nvSpPr>
              <p:cNvPr id="27" name="Овал 26"/>
              <p:cNvSpPr/>
              <p:nvPr/>
            </p:nvSpPr>
            <p:spPr>
              <a:xfrm>
                <a:off x="630625" y="1575857"/>
                <a:ext cx="1152023" cy="115202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84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539552" y="1484784"/>
                <a:ext cx="1334169" cy="1334169"/>
              </a:xfrm>
              <a:prstGeom prst="ellipse">
                <a:avLst/>
              </a:prstGeom>
              <a:noFill/>
              <a:ln w="19050">
                <a:solidFill>
                  <a:srgbClr val="FF6699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052" name="Picture 4" descr="Картинки по запросу люцерна"/>
            <p:cNvPicPr>
              <a:picLocks noChangeAspect="1" noChangeArrowheads="1"/>
            </p:cNvPicPr>
            <p:nvPr/>
          </p:nvPicPr>
          <p:blipFill>
            <a:blip r:embed="rId5" cstate="print"/>
            <a:srcRect l="21732" r="3780"/>
            <a:stretch>
              <a:fillRect/>
            </a:stretch>
          </p:blipFill>
          <p:spPr bwMode="auto">
            <a:xfrm>
              <a:off x="2148928" y="2492896"/>
              <a:ext cx="1126800" cy="1126800"/>
            </a:xfrm>
            <a:prstGeom prst="ellipse">
              <a:avLst/>
            </a:prstGeom>
            <a:noFill/>
          </p:spPr>
        </p:pic>
      </p:grpSp>
      <p:cxnSp>
        <p:nvCxnSpPr>
          <p:cNvPr id="38" name="Прямая соединительная линия 37"/>
          <p:cNvCxnSpPr/>
          <p:nvPr/>
        </p:nvCxnSpPr>
        <p:spPr>
          <a:xfrm>
            <a:off x="3347864" y="1446759"/>
            <a:ext cx="0" cy="4718545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>
            <a:off x="2843808" y="2564904"/>
            <a:ext cx="504056" cy="230675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 flipV="1">
            <a:off x="1763688" y="1878807"/>
            <a:ext cx="1584176" cy="110033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1835696" y="4005064"/>
            <a:ext cx="1512168" cy="216024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1187624" y="5157192"/>
            <a:ext cx="1334169" cy="1334169"/>
            <a:chOff x="539552" y="1484784"/>
            <a:chExt cx="1334169" cy="1334169"/>
          </a:xfrm>
        </p:grpSpPr>
        <p:sp>
          <p:nvSpPr>
            <p:cNvPr id="66" name="Овал 65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60" name="Picture 12" descr="Картинки по запросу репешок обыкновенный"/>
          <p:cNvPicPr>
            <a:picLocks noChangeAspect="1" noChangeArrowheads="1"/>
          </p:cNvPicPr>
          <p:nvPr/>
        </p:nvPicPr>
        <p:blipFill>
          <a:blip r:embed="rId6" cstate="print"/>
          <a:srcRect r="20787"/>
          <a:stretch>
            <a:fillRect/>
          </a:stretch>
        </p:blipFill>
        <p:spPr bwMode="auto">
          <a:xfrm>
            <a:off x="1291540" y="5260876"/>
            <a:ext cx="1126337" cy="1126800"/>
          </a:xfrm>
          <a:prstGeom prst="ellipse">
            <a:avLst/>
          </a:prstGeom>
          <a:noFill/>
        </p:spPr>
      </p:pic>
      <p:grpSp>
        <p:nvGrpSpPr>
          <p:cNvPr id="69" name="Группа 68"/>
          <p:cNvGrpSpPr/>
          <p:nvPr/>
        </p:nvGrpSpPr>
        <p:grpSpPr>
          <a:xfrm>
            <a:off x="-1332656" y="1196752"/>
            <a:ext cx="703626" cy="703626"/>
            <a:chOff x="3654146" y="1529015"/>
            <a:chExt cx="703626" cy="703626"/>
          </a:xfrm>
        </p:grpSpPr>
        <p:sp>
          <p:nvSpPr>
            <p:cNvPr id="5" name="Блок-схема: узел 4"/>
            <p:cNvSpPr/>
            <p:nvPr/>
          </p:nvSpPr>
          <p:spPr>
            <a:xfrm>
              <a:off x="3654146" y="1529015"/>
              <a:ext cx="703626" cy="70362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Нашивка 17"/>
            <p:cNvSpPr/>
            <p:nvPr/>
          </p:nvSpPr>
          <p:spPr>
            <a:xfrm flipH="1">
              <a:off x="3851920" y="1700808"/>
              <a:ext cx="308079" cy="360040"/>
            </a:xfrm>
            <a:prstGeom prst="chevron">
              <a:avLst/>
            </a:prstGeom>
            <a:solidFill>
              <a:srgbClr val="984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cxnSp>
        <p:nvCxnSpPr>
          <p:cNvPr id="70" name="Прямая соединительная линия 69"/>
          <p:cNvCxnSpPr/>
          <p:nvPr/>
        </p:nvCxnSpPr>
        <p:spPr>
          <a:xfrm flipH="1">
            <a:off x="2339752" y="4941168"/>
            <a:ext cx="1008112" cy="432048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ptv\Desktop\ПРЕЗА Жен здоровье\woman fon.jpg"/>
          <p:cNvPicPr>
            <a:picLocks noChangeAspect="1" noChangeArrowheads="1"/>
          </p:cNvPicPr>
          <p:nvPr/>
        </p:nvPicPr>
        <p:blipFill>
          <a:blip r:embed="rId2" cstate="print"/>
          <a:srcRect l="29603" t="9932" r="38238" b="1045"/>
          <a:stretch>
            <a:fillRect/>
          </a:stretch>
        </p:blipFill>
        <p:spPr bwMode="auto">
          <a:xfrm rot="16200000">
            <a:off x="1009241" y="-1179160"/>
            <a:ext cx="7054990" cy="921452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058308" y="1124744"/>
            <a:ext cx="35638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ЖЕНСКИЙ ОРГАНИЗМ – ЭТО СЛОЖНАЯ СИСТЕМА, ХРУПКОЕ РАВНОВЕСИЕ, КОТОРОЙ ТАК ЛЕГКО НАРУШИТЬ…</a:t>
            </a:r>
          </a:p>
        </p:txBody>
      </p:sp>
      <p:pic>
        <p:nvPicPr>
          <p:cNvPr id="1034" name="Picture 10" descr="Ð¤Ð°Ð½ÑÐ°ÑÑÐ¸ÑÐµÑÐºÐ¸Ð¹ Ð¿ÐµÐ¹Ð·Ð°Ð¶ ÑÐ¾ ÑÐ½ÐµÐ³Ð¾Ð¼ Ð¡ÑÐ°ÑÑÐ¹ Ð·Ð°Ð¼Ð¾Ðº â ÑÑÐ¾ÐºÐ¾Ð²Ð¾Ðµ ÑÐ¾ÑÐ¾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70528" y="-99392"/>
            <a:ext cx="5607844" cy="706516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373216" y="3861048"/>
            <a:ext cx="293407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 женском организме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в течение всей жизни происходит множество изменений и гормональных перестроек.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48064" y="3717032"/>
            <a:ext cx="3384376" cy="2016224"/>
          </a:xfrm>
          <a:prstGeom prst="roundRect">
            <a:avLst/>
          </a:prstGeom>
          <a:noFill/>
          <a:ln w="28575" cap="rnd" cmpd="dbl">
            <a:solidFill>
              <a:srgbClr val="D856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116632"/>
            <a:ext cx="648072" cy="6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13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491880" y="1484784"/>
            <a:ext cx="25010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 smtClean="0">
                <a:latin typeface="Arial Black" pitchFamily="34" charset="0"/>
                <a:cs typeface="Arial" pitchFamily="34" charset="0"/>
              </a:rPr>
              <a:t>МАТОЧНОЕ МОЛОЧКО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1845405"/>
            <a:ext cx="4501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Уменьшает последствия стресса, активизирует иммунную систему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91880" y="2708920"/>
            <a:ext cx="4950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 Black" pitchFamily="34" charset="0"/>
                <a:cs typeface="Arial" pitchFamily="34" charset="0"/>
              </a:rPr>
              <a:t>ВОЛЧЕЦ КУДРЯВЫЙ В СОЧЕТАНИИ </a:t>
            </a:r>
            <a:br>
              <a:rPr lang="ru-RU" sz="1400" b="1" dirty="0" smtClean="0">
                <a:latin typeface="Arial Black" pitchFamily="34" charset="0"/>
                <a:cs typeface="Arial" pitchFamily="34" charset="0"/>
              </a:rPr>
            </a:br>
            <a:r>
              <a:rPr lang="ru-RU" sz="1400" b="1" dirty="0" smtClean="0">
                <a:latin typeface="Arial Black" pitchFamily="34" charset="0"/>
                <a:cs typeface="Arial" pitchFamily="34" charset="0"/>
              </a:rPr>
              <a:t>С ВИТАМИНОМ С</a:t>
            </a:r>
            <a:endParaRPr lang="ru-RU" sz="1400" b="1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91880" y="321297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Оказывают противовоспалительное действие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91880" y="3913892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latin typeface="Arial Black" pitchFamily="34" charset="0"/>
                <a:cs typeface="Arial" pitchFamily="34" charset="0"/>
              </a:rPr>
              <a:t>ЭКСТРАКТ  ГИНКГО БИЛОБА, </a:t>
            </a:r>
            <a:br>
              <a:rPr lang="ru-RU" sz="1400" b="1" dirty="0" smtClean="0">
                <a:latin typeface="Arial Black" pitchFamily="34" charset="0"/>
                <a:cs typeface="Arial" pitchFamily="34" charset="0"/>
              </a:rPr>
            </a:br>
            <a:r>
              <a:rPr lang="ru-RU" sz="1400" b="1" dirty="0" smtClean="0">
                <a:latin typeface="Arial Black" pitchFamily="34" charset="0"/>
                <a:cs typeface="Arial" pitchFamily="34" charset="0"/>
              </a:rPr>
              <a:t>ПЕРЕЦ КАЙЕНСКИЙ, ВИТАМИНЫ А, Е, С </a:t>
            </a:r>
            <a:br>
              <a:rPr lang="ru-RU" sz="1400" b="1" dirty="0" smtClean="0">
                <a:latin typeface="Arial Black" pitchFamily="34" charset="0"/>
                <a:cs typeface="Arial" pitchFamily="34" charset="0"/>
              </a:rPr>
            </a:br>
            <a:r>
              <a:rPr lang="ru-RU" sz="1400" b="1" dirty="0" smtClean="0">
                <a:latin typeface="Arial Black" pitchFamily="34" charset="0"/>
                <a:cs typeface="Arial" pitchFamily="34" charset="0"/>
              </a:rPr>
              <a:t>И МИКРОЭЛЕМЕНТЫ НАТРИЙ, КАЛИЙ</a:t>
            </a:r>
            <a:br>
              <a:rPr lang="ru-RU" sz="1400" b="1" dirty="0" smtClean="0">
                <a:latin typeface="Arial Black" pitchFamily="34" charset="0"/>
                <a:cs typeface="Arial" pitchFamily="34" charset="0"/>
              </a:rPr>
            </a:br>
            <a:r>
              <a:rPr lang="ru-RU" sz="1400" b="1" dirty="0" smtClean="0">
                <a:latin typeface="Arial Black" pitchFamily="34" charset="0"/>
                <a:cs typeface="Arial" pitchFamily="34" charset="0"/>
              </a:rPr>
              <a:t>И МАРГАНЕЦ</a:t>
            </a:r>
            <a:endParaRPr lang="ru-RU" sz="1400" b="1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0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491880" y="4941168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Тонизируют стенки сосудов, обеспечивают профилактику гипоксии тканей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0" y="44705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 КОМПЛЕКСА</a:t>
            </a:r>
          </a:p>
        </p:txBody>
      </p:sp>
      <p:grpSp>
        <p:nvGrpSpPr>
          <p:cNvPr id="41" name="Группа 40"/>
          <p:cNvGrpSpPr/>
          <p:nvPr/>
        </p:nvGrpSpPr>
        <p:grpSpPr>
          <a:xfrm>
            <a:off x="251520" y="1412776"/>
            <a:ext cx="1334169" cy="1334169"/>
            <a:chOff x="251520" y="1412776"/>
            <a:chExt cx="1334169" cy="1334169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251520" y="1412776"/>
              <a:ext cx="1334169" cy="1334169"/>
              <a:chOff x="539552" y="1484784"/>
              <a:chExt cx="1334169" cy="1334169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630625" y="1575857"/>
                <a:ext cx="1152023" cy="115202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84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539552" y="1484784"/>
                <a:ext cx="1334169" cy="1334169"/>
              </a:xfrm>
              <a:prstGeom prst="ellipse">
                <a:avLst/>
              </a:prstGeom>
              <a:noFill/>
              <a:ln w="19050">
                <a:solidFill>
                  <a:srgbClr val="FF6699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7346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4" cstate="print"/>
            <a:srcRect l="36443" r="10580"/>
            <a:stretch>
              <a:fillRect/>
            </a:stretch>
          </p:blipFill>
          <p:spPr bwMode="auto">
            <a:xfrm>
              <a:off x="355816" y="1516460"/>
              <a:ext cx="1125576" cy="1126800"/>
            </a:xfrm>
            <a:prstGeom prst="ellipse">
              <a:avLst/>
            </a:prstGeom>
            <a:noFill/>
          </p:spPr>
        </p:pic>
      </p:grpSp>
      <p:cxnSp>
        <p:nvCxnSpPr>
          <p:cNvPr id="37" name="Прямая соединительная линия 36"/>
          <p:cNvCxnSpPr/>
          <p:nvPr/>
        </p:nvCxnSpPr>
        <p:spPr>
          <a:xfrm>
            <a:off x="3275856" y="1446759"/>
            <a:ext cx="0" cy="3998465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1619672" y="1988840"/>
            <a:ext cx="1656184" cy="72008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Группа 41"/>
          <p:cNvGrpSpPr/>
          <p:nvPr/>
        </p:nvGrpSpPr>
        <p:grpSpPr>
          <a:xfrm>
            <a:off x="1403648" y="2636912"/>
            <a:ext cx="1334169" cy="1334169"/>
            <a:chOff x="0" y="3068960"/>
            <a:chExt cx="1334169" cy="1334169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0" y="3068960"/>
              <a:ext cx="1334169" cy="1334169"/>
              <a:chOff x="539552" y="1484784"/>
              <a:chExt cx="1334169" cy="1334169"/>
            </a:xfrm>
          </p:grpSpPr>
          <p:sp>
            <p:nvSpPr>
              <p:cNvPr id="29" name="Овал 28"/>
              <p:cNvSpPr/>
              <p:nvPr/>
            </p:nvSpPr>
            <p:spPr>
              <a:xfrm>
                <a:off x="630625" y="1575857"/>
                <a:ext cx="1152023" cy="115202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84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/>
              <p:cNvSpPr/>
              <p:nvPr/>
            </p:nvSpPr>
            <p:spPr>
              <a:xfrm>
                <a:off x="539552" y="1484784"/>
                <a:ext cx="1334169" cy="1334169"/>
              </a:xfrm>
              <a:prstGeom prst="ellipse">
                <a:avLst/>
              </a:prstGeom>
              <a:noFill/>
              <a:ln w="19050">
                <a:solidFill>
                  <a:srgbClr val="FF6699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7348" name="Picture 4" descr="Картинки по запросу ВОЛЧЕЦ КУДРЯВЫЙ"/>
            <p:cNvPicPr>
              <a:picLocks noChangeAspect="1" noChangeArrowheads="1"/>
            </p:cNvPicPr>
            <p:nvPr/>
          </p:nvPicPr>
          <p:blipFill>
            <a:blip r:embed="rId5" cstate="print"/>
            <a:srcRect l="23077" r="12308"/>
            <a:stretch>
              <a:fillRect/>
            </a:stretch>
          </p:blipFill>
          <p:spPr bwMode="auto">
            <a:xfrm>
              <a:off x="104230" y="3172644"/>
              <a:ext cx="1125708" cy="1126800"/>
            </a:xfrm>
            <a:prstGeom prst="ellipse">
              <a:avLst/>
            </a:prstGeom>
            <a:noFill/>
          </p:spPr>
        </p:pic>
      </p:grpSp>
      <p:grpSp>
        <p:nvGrpSpPr>
          <p:cNvPr id="43" name="Группа 42"/>
          <p:cNvGrpSpPr/>
          <p:nvPr/>
        </p:nvGrpSpPr>
        <p:grpSpPr>
          <a:xfrm>
            <a:off x="467544" y="4077072"/>
            <a:ext cx="1334169" cy="1334169"/>
            <a:chOff x="4355976" y="4221088"/>
            <a:chExt cx="1334169" cy="1334169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4355976" y="4221088"/>
              <a:ext cx="1334169" cy="1334169"/>
              <a:chOff x="539552" y="1484784"/>
              <a:chExt cx="1334169" cy="1334169"/>
            </a:xfrm>
          </p:grpSpPr>
          <p:sp>
            <p:nvSpPr>
              <p:cNvPr id="32" name="Овал 31"/>
              <p:cNvSpPr/>
              <p:nvPr/>
            </p:nvSpPr>
            <p:spPr>
              <a:xfrm>
                <a:off x="630625" y="1575857"/>
                <a:ext cx="1152023" cy="115202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84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539552" y="1484784"/>
                <a:ext cx="1334169" cy="1334169"/>
              </a:xfrm>
              <a:prstGeom prst="ellipse">
                <a:avLst/>
              </a:prstGeom>
              <a:noFill/>
              <a:ln w="19050">
                <a:solidFill>
                  <a:srgbClr val="FF6699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5364" name="Picture 4" descr="Картинки по запросу ГИНКГО БИЛОБА"/>
            <p:cNvPicPr>
              <a:picLocks noChangeAspect="1" noChangeArrowheads="1"/>
            </p:cNvPicPr>
            <p:nvPr/>
          </p:nvPicPr>
          <p:blipFill>
            <a:blip r:embed="rId6" cstate="print"/>
            <a:srcRect l="24456" t="14184" r="12228" b="13349"/>
            <a:stretch>
              <a:fillRect/>
            </a:stretch>
          </p:blipFill>
          <p:spPr bwMode="auto">
            <a:xfrm>
              <a:off x="4499992" y="4509120"/>
              <a:ext cx="1080120" cy="823582"/>
            </a:xfrm>
            <a:prstGeom prst="ellipse">
              <a:avLst/>
            </a:prstGeom>
            <a:noFill/>
          </p:spPr>
        </p:pic>
      </p:grpSp>
      <p:grpSp>
        <p:nvGrpSpPr>
          <p:cNvPr id="44" name="Группа 43"/>
          <p:cNvGrpSpPr/>
          <p:nvPr/>
        </p:nvGrpSpPr>
        <p:grpSpPr>
          <a:xfrm>
            <a:off x="1619672" y="5085184"/>
            <a:ext cx="1334169" cy="1334169"/>
            <a:chOff x="7020272" y="3789040"/>
            <a:chExt cx="1334169" cy="1334169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7020272" y="3789040"/>
              <a:ext cx="1334169" cy="1334169"/>
              <a:chOff x="539552" y="1484784"/>
              <a:chExt cx="1334169" cy="1334169"/>
            </a:xfrm>
          </p:grpSpPr>
          <p:sp>
            <p:nvSpPr>
              <p:cNvPr id="35" name="Овал 34"/>
              <p:cNvSpPr/>
              <p:nvPr/>
            </p:nvSpPr>
            <p:spPr>
              <a:xfrm>
                <a:off x="630625" y="1575857"/>
                <a:ext cx="1152023" cy="115202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84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539552" y="1484784"/>
                <a:ext cx="1334169" cy="1334169"/>
              </a:xfrm>
              <a:prstGeom prst="ellipse">
                <a:avLst/>
              </a:prstGeom>
              <a:noFill/>
              <a:ln w="19050">
                <a:solidFill>
                  <a:srgbClr val="FF6699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5366" name="Picture 6" descr="Похожее изображение"/>
            <p:cNvPicPr>
              <a:picLocks noChangeAspect="1" noChangeArrowheads="1"/>
            </p:cNvPicPr>
            <p:nvPr/>
          </p:nvPicPr>
          <p:blipFill>
            <a:blip r:embed="rId7" cstate="print"/>
            <a:srcRect l="6391" t="3835" r="5113" b="15339"/>
            <a:stretch>
              <a:fillRect/>
            </a:stretch>
          </p:blipFill>
          <p:spPr bwMode="auto">
            <a:xfrm>
              <a:off x="7164288" y="4005064"/>
              <a:ext cx="1059615" cy="967757"/>
            </a:xfrm>
            <a:prstGeom prst="ellipse">
              <a:avLst/>
            </a:prstGeom>
            <a:noFill/>
          </p:spPr>
        </p:pic>
      </p:grpSp>
      <p:cxnSp>
        <p:nvCxnSpPr>
          <p:cNvPr id="48" name="Прямая соединительная линия 47"/>
          <p:cNvCxnSpPr/>
          <p:nvPr/>
        </p:nvCxnSpPr>
        <p:spPr>
          <a:xfrm flipH="1">
            <a:off x="2699792" y="4941168"/>
            <a:ext cx="576064" cy="288032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2771800" y="3212976"/>
            <a:ext cx="504056" cy="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1691680" y="4365104"/>
            <a:ext cx="1584176" cy="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tv\Desktop\ПРЕЗА Жен здоровье\woman fon.jpg"/>
          <p:cNvPicPr>
            <a:picLocks noChangeAspect="1" noChangeArrowheads="1"/>
          </p:cNvPicPr>
          <p:nvPr/>
        </p:nvPicPr>
        <p:blipFill>
          <a:blip r:embed="rId2" cstate="print"/>
          <a:srcRect r="36858"/>
          <a:stretch>
            <a:fillRect/>
          </a:stretch>
        </p:blipFill>
        <p:spPr bwMode="auto">
          <a:xfrm>
            <a:off x="-36512" y="0"/>
            <a:ext cx="9213872" cy="68853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80520" y="2924944"/>
            <a:ext cx="4499992" cy="1944216"/>
          </a:xfrm>
          <a:prstGeom prst="rect">
            <a:avLst/>
          </a:prstGeom>
          <a:gradFill>
            <a:gsLst>
              <a:gs pos="0">
                <a:srgbClr val="98416B"/>
              </a:gs>
              <a:gs pos="50000">
                <a:srgbClr val="D85694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36096" y="2324649"/>
            <a:ext cx="3563888" cy="456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МЛАДОМАСТОН</a:t>
            </a:r>
            <a:endParaRPr lang="ru-RU" sz="2800" b="1" dirty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229200"/>
            <a:ext cx="1220193" cy="1220193"/>
          </a:xfrm>
          <a:prstGeom prst="rect">
            <a:avLst/>
          </a:prstGeom>
          <a:noFill/>
        </p:spPr>
      </p:pic>
      <p:pic>
        <p:nvPicPr>
          <p:cNvPr id="5" name="Picture 3" descr="\\FILER\Artlife\дизайнеры\Продукция_3D\BAD redesign\BAD redesign\Mladomaston60\Mladomaston60 mini\Mladomaston60 trans (Copy).png"/>
          <p:cNvPicPr>
            <a:picLocks noChangeAspect="1" noChangeArrowheads="1"/>
          </p:cNvPicPr>
          <p:nvPr/>
        </p:nvPicPr>
        <p:blipFill>
          <a:blip r:embed="rId4" cstate="print"/>
          <a:srcRect b="47802"/>
          <a:stretch>
            <a:fillRect/>
          </a:stretch>
        </p:blipFill>
        <p:spPr bwMode="auto">
          <a:xfrm>
            <a:off x="3275856" y="1700808"/>
            <a:ext cx="2280805" cy="37643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08104" y="3212976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Нормализация гормонального фона</a:t>
            </a:r>
            <a:b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поддержка здоровья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молочных желез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79912" y="5919296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БАД. НЕ ЯВЛЯЕТСЯ ЛЕКАРСТВЕННЫМ СРЕДСТВОМ. ПЕРЕД ПРИМЕНЕНИЕМ ПРОКОНСУЛЬТИРУЙТЕСЬ СО СПЕЦИАЛИСТОМ. ИМЕЮТСЯ ПРОТИВОПОКАЗАНИЯ.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691680" y="3789039"/>
            <a:ext cx="6408712" cy="2952329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691680" y="1124744"/>
            <a:ext cx="6408712" cy="2520280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1560" y="1124744"/>
            <a:ext cx="936104" cy="2880320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80433"/>
            <a:ext cx="8532440" cy="456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МЛАДОМАСТОН</a:t>
            </a:r>
            <a:endParaRPr lang="ru-RU" sz="2800" b="1" dirty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8370" name="Picture 2" descr="C:\Users\Safonova\Desktop\Индол-3-карбинол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7786" y="1340768"/>
            <a:ext cx="723652" cy="723652"/>
          </a:xfrm>
          <a:prstGeom prst="rect">
            <a:avLst/>
          </a:prstGeom>
          <a:noFill/>
        </p:spPr>
      </p:pic>
      <p:pic>
        <p:nvPicPr>
          <p:cNvPr id="58371" name="Picture 3" descr="C:\Users\Safonova\Desktop\Защита от свободных радикалов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17786" y="2204864"/>
            <a:ext cx="723652" cy="723652"/>
          </a:xfrm>
          <a:prstGeom prst="rect">
            <a:avLst/>
          </a:prstGeom>
          <a:noFill/>
        </p:spPr>
      </p:pic>
      <p:pic>
        <p:nvPicPr>
          <p:cNvPr id="58372" name="Picture 4" descr="C:\Users\Safonova\Desktop\Не содержит гормонов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17786" y="3068960"/>
            <a:ext cx="723652" cy="723652"/>
          </a:xfrm>
          <a:prstGeom prst="rect">
            <a:avLst/>
          </a:prstGeom>
          <a:noFill/>
        </p:spPr>
      </p:pic>
      <p:sp>
        <p:nvSpPr>
          <p:cNvPr id="22" name="Rectangle 8"/>
          <p:cNvSpPr txBox="1">
            <a:spLocks noChangeArrowheads="1"/>
          </p:cNvSpPr>
          <p:nvPr/>
        </p:nvSpPr>
        <p:spPr>
          <a:xfrm>
            <a:off x="1907704" y="3861046"/>
            <a:ext cx="6192688" cy="2736306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2000"/>
              </a:lnSpc>
              <a:buClr>
                <a:srgbClr val="98416B"/>
              </a:buCl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ДЕЙСТВИЕ:</a:t>
            </a:r>
          </a:p>
          <a:p>
            <a:pPr marL="216000" indent="-216000">
              <a:lnSpc>
                <a:spcPts val="1800"/>
              </a:lnSpc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Действует сразу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по двум направлениям: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нормализация гормонального фона 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комплексная профилактика новообразований (совместно с методами диагностики и исключения факторов риска)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216000" lvl="0" indent="-216000">
              <a:lnSpc>
                <a:spcPts val="1800"/>
              </a:lnSpc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Нормализует обмен эстрогенов </a:t>
            </a:r>
          </a:p>
          <a:p>
            <a:pPr marL="216000" lvl="0" indent="-216000">
              <a:lnSpc>
                <a:spcPts val="1800"/>
              </a:lnSpc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Предназначен для профилактики гормонозависимых  заболевания женской репродуктивной системы</a:t>
            </a:r>
          </a:p>
          <a:p>
            <a:pPr marL="216000" indent="-216000">
              <a:lnSpc>
                <a:spcPts val="1800"/>
              </a:lnSpc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Не содержит гормонов</a:t>
            </a:r>
          </a:p>
          <a:p>
            <a:pPr marL="216000" indent="-216000">
              <a:lnSpc>
                <a:spcPts val="1800"/>
              </a:lnSpc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Уменьшение симптомов климактерического синдрома</a:t>
            </a:r>
          </a:p>
          <a:p>
            <a:pPr marL="216000" indent="-216000">
              <a:lnSpc>
                <a:spcPts val="1800"/>
              </a:lnSpc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Снижение неприятных проявлений предменструального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синдрома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35696" y="1124744"/>
            <a:ext cx="6264696" cy="273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РЕКОМЕНДАЦИИ:</a:t>
            </a:r>
          </a:p>
          <a:p>
            <a:pPr marL="216000" indent="-216000">
              <a:lnSpc>
                <a:spcPts val="1900"/>
              </a:lnSpc>
              <a:buFont typeface="Wingdings" pitchFamily="2" charset="2"/>
              <a:buChar char="§"/>
            </a:pP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мастопатия, </a:t>
            </a:r>
            <a:r>
              <a:rPr lang="ru-RU" sz="17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</a:t>
            </a:r>
            <a:endParaRPr lang="ru-RU" sz="17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16000" indent="-216000">
              <a:lnSpc>
                <a:spcPts val="1900"/>
              </a:lnSpc>
              <a:buFont typeface="Wingdings" pitchFamily="2" charset="2"/>
              <a:buChar char="§"/>
            </a:pP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предупреждение рака </a:t>
            </a:r>
            <a:r>
              <a:rPr lang="ru-RU" sz="17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гормоночувствительных</a:t>
            </a: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тканей: молочной железы, матки, шейки матки</a:t>
            </a:r>
          </a:p>
          <a:p>
            <a:pPr marL="216000" indent="-216000">
              <a:lnSpc>
                <a:spcPts val="1900"/>
              </a:lnSpc>
              <a:buFont typeface="Wingdings" pitchFamily="2" charset="2"/>
              <a:buChar char="§"/>
            </a:pP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риск осложнений при прохождении </a:t>
            </a:r>
            <a:r>
              <a:rPr lang="ru-RU" sz="17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гормонозамести-тельной</a:t>
            </a: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терапии(ГЗТ)</a:t>
            </a:r>
          </a:p>
          <a:p>
            <a:pPr marL="216000" indent="-216000">
              <a:lnSpc>
                <a:spcPts val="1900"/>
              </a:lnSpc>
              <a:buFont typeface="Wingdings" pitchFamily="2" charset="2"/>
              <a:buChar char="§"/>
            </a:pP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фибромиома матки </a:t>
            </a:r>
          </a:p>
          <a:p>
            <a:pPr marL="216000" indent="-216000">
              <a:lnSpc>
                <a:spcPts val="1900"/>
              </a:lnSpc>
              <a:buFont typeface="Wingdings" pitchFamily="2" charset="2"/>
              <a:buChar char="§"/>
            </a:pP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дисплазия шейки матки</a:t>
            </a:r>
          </a:p>
          <a:p>
            <a:pPr marL="216000" indent="-216000">
              <a:lnSpc>
                <a:spcPts val="1900"/>
              </a:lnSpc>
              <a:buFont typeface="Wingdings" pitchFamily="2" charset="2"/>
              <a:buChar char="§"/>
            </a:pPr>
            <a:r>
              <a:rPr lang="ru-RU" sz="17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папилломавирусная</a:t>
            </a: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инфекция (в т.ч. ВПЧ)</a:t>
            </a:r>
          </a:p>
          <a:p>
            <a:pPr marL="216000" indent="-216000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4149080"/>
            <a:ext cx="936104" cy="576064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55576" y="4257092"/>
            <a:ext cx="648072" cy="360040"/>
            <a:chOff x="3707904" y="3501008"/>
            <a:chExt cx="648072" cy="360040"/>
          </a:xfrm>
          <a:solidFill>
            <a:srgbClr val="FFFFFF"/>
          </a:solidFill>
        </p:grpSpPr>
        <p:sp>
          <p:nvSpPr>
            <p:cNvPr id="13" name="Нашивка 12"/>
            <p:cNvSpPr/>
            <p:nvPr/>
          </p:nvSpPr>
          <p:spPr>
            <a:xfrm>
              <a:off x="3995936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Нашивка 13"/>
            <p:cNvSpPr/>
            <p:nvPr/>
          </p:nvSpPr>
          <p:spPr>
            <a:xfrm>
              <a:off x="3707904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Соединительная линия уступом 51"/>
          <p:cNvCxnSpPr/>
          <p:nvPr/>
        </p:nvCxnSpPr>
        <p:spPr>
          <a:xfrm flipV="1">
            <a:off x="5652120" y="4039047"/>
            <a:ext cx="3024336" cy="936104"/>
          </a:xfrm>
          <a:prstGeom prst="bentConnector3">
            <a:avLst>
              <a:gd name="adj1" fmla="val 52067"/>
            </a:avLst>
          </a:prstGeom>
          <a:ln w="19050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ная линия уступом 49"/>
          <p:cNvCxnSpPr/>
          <p:nvPr/>
        </p:nvCxnSpPr>
        <p:spPr>
          <a:xfrm flipV="1">
            <a:off x="5868144" y="2382863"/>
            <a:ext cx="3024336" cy="936104"/>
          </a:xfrm>
          <a:prstGeom prst="bentConnector3">
            <a:avLst>
              <a:gd name="adj1" fmla="val 33461"/>
            </a:avLst>
          </a:prstGeom>
          <a:ln w="19050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/>
          <p:nvPr/>
        </p:nvCxnSpPr>
        <p:spPr>
          <a:xfrm flipV="1">
            <a:off x="395536" y="5407199"/>
            <a:ext cx="4032448" cy="360040"/>
          </a:xfrm>
          <a:prstGeom prst="bentConnector3">
            <a:avLst>
              <a:gd name="adj1" fmla="val 50000"/>
            </a:avLst>
          </a:prstGeom>
          <a:ln w="19050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3306174" y="2634891"/>
            <a:ext cx="2760813" cy="2760813"/>
          </a:xfrm>
          <a:prstGeom prst="ellipse">
            <a:avLst/>
          </a:prstGeom>
          <a:noFill/>
          <a:ln w="76200" cap="sq"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3198162" y="2526879"/>
            <a:ext cx="2958014" cy="2958014"/>
          </a:xfrm>
          <a:prstGeom prst="ellipse">
            <a:avLst/>
          </a:prstGeom>
          <a:noFill/>
          <a:ln w="22225" cap="rnd">
            <a:solidFill>
              <a:srgbClr val="9841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6300192" y="2094831"/>
            <a:ext cx="1334169" cy="1334169"/>
            <a:chOff x="1503853" y="914399"/>
            <a:chExt cx="1334169" cy="1334169"/>
          </a:xfrm>
        </p:grpSpPr>
        <p:sp>
          <p:nvSpPr>
            <p:cNvPr id="3" name="Овал 2"/>
            <p:cNvSpPr/>
            <p:nvPr/>
          </p:nvSpPr>
          <p:spPr>
            <a:xfrm>
              <a:off x="1594926" y="1005472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/>
            <p:nvPr/>
          </p:nvSpPr>
          <p:spPr>
            <a:xfrm>
              <a:off x="1503853" y="914399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516216" y="4111055"/>
            <a:ext cx="1334169" cy="1334169"/>
            <a:chOff x="1503853" y="914399"/>
            <a:chExt cx="1334169" cy="1334169"/>
          </a:xfrm>
        </p:grpSpPr>
        <p:sp>
          <p:nvSpPr>
            <p:cNvPr id="10" name="Овал 9"/>
            <p:cNvSpPr/>
            <p:nvPr/>
          </p:nvSpPr>
          <p:spPr>
            <a:xfrm>
              <a:off x="1594926" y="1005472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1503853" y="914399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763688" y="5047159"/>
            <a:ext cx="1334169" cy="1334169"/>
            <a:chOff x="1503853" y="914399"/>
            <a:chExt cx="1334169" cy="1334169"/>
          </a:xfrm>
        </p:grpSpPr>
        <p:sp>
          <p:nvSpPr>
            <p:cNvPr id="16" name="Овал 15"/>
            <p:cNvSpPr/>
            <p:nvPr/>
          </p:nvSpPr>
          <p:spPr>
            <a:xfrm>
              <a:off x="1594926" y="1005472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1503853" y="914399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539552" y="1878807"/>
            <a:ext cx="13681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экстракт витекса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7544" y="3751015"/>
            <a:ext cx="1296144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индол-3-карбинол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5536" y="5407199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эпигалло-катехингаллат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014" y="332656"/>
            <a:ext cx="91439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8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Суточная доза (2 капсулы)</a:t>
            </a:r>
            <a:br>
              <a:rPr lang="ru-RU" sz="28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содержит </a:t>
            </a: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5 ценных компонентов</a:t>
            </a:r>
            <a:b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для женского здоровья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051720" y="5551215"/>
            <a:ext cx="792088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dirty="0" smtClean="0">
                <a:latin typeface="Arial Black" pitchFamily="34" charset="0"/>
                <a:cs typeface="Arial" pitchFamily="34" charset="0"/>
              </a:rPr>
              <a:t>50 мг </a:t>
            </a:r>
            <a:endParaRPr lang="ru-RU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596336" y="2022823"/>
            <a:ext cx="1475656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изофлавоны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сои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516216" y="2526879"/>
            <a:ext cx="936103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dirty="0" smtClean="0">
                <a:latin typeface="Arial Black" pitchFamily="34" charset="0"/>
                <a:cs typeface="Arial" pitchFamily="34" charset="0"/>
              </a:rPr>
              <a:t>62,5 мг</a:t>
            </a:r>
            <a:endParaRPr lang="ru-RU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452320" y="3606999"/>
            <a:ext cx="13681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транс-ресвератрол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876256" y="4543103"/>
            <a:ext cx="707245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dirty="0" smtClean="0">
                <a:latin typeface="Arial Black" pitchFamily="34" charset="0"/>
                <a:cs typeface="Arial" pitchFamily="34" charset="0"/>
              </a:rPr>
              <a:t>15 мг</a:t>
            </a:r>
            <a:endParaRPr lang="ru-RU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4" name="Picture 3" descr="\\FILER\Artlife\дизайнеры\Продукция_3D\BAD redesign\BAD redesign\Mladomaston60\Mladomaston60 mini\Mladomaston60 trans (Copy).png"/>
          <p:cNvPicPr>
            <a:picLocks noChangeAspect="1" noChangeArrowheads="1"/>
          </p:cNvPicPr>
          <p:nvPr/>
        </p:nvPicPr>
        <p:blipFill>
          <a:blip r:embed="rId3" cstate="print"/>
          <a:srcRect b="47802"/>
          <a:stretch>
            <a:fillRect/>
          </a:stretch>
        </p:blipFill>
        <p:spPr bwMode="auto">
          <a:xfrm>
            <a:off x="3707904" y="1988840"/>
            <a:ext cx="1977757" cy="3263920"/>
          </a:xfrm>
          <a:prstGeom prst="rect">
            <a:avLst/>
          </a:prstGeom>
          <a:noFill/>
        </p:spPr>
      </p:pic>
      <p:cxnSp>
        <p:nvCxnSpPr>
          <p:cNvPr id="43" name="Соединительная линия уступом 42"/>
          <p:cNvCxnSpPr/>
          <p:nvPr/>
        </p:nvCxnSpPr>
        <p:spPr>
          <a:xfrm>
            <a:off x="539552" y="2310855"/>
            <a:ext cx="3456384" cy="504056"/>
          </a:xfrm>
          <a:prstGeom prst="bentConnector3">
            <a:avLst>
              <a:gd name="adj1" fmla="val 50000"/>
            </a:avLst>
          </a:prstGeom>
          <a:ln w="19050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1835696" y="1950815"/>
            <a:ext cx="1334169" cy="1334169"/>
            <a:chOff x="1503853" y="914399"/>
            <a:chExt cx="1334169" cy="1334169"/>
          </a:xfrm>
        </p:grpSpPr>
        <p:sp>
          <p:nvSpPr>
            <p:cNvPr id="7" name="Овал 6"/>
            <p:cNvSpPr/>
            <p:nvPr/>
          </p:nvSpPr>
          <p:spPr>
            <a:xfrm>
              <a:off x="1594926" y="1005472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1503853" y="914399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2123728" y="2382863"/>
            <a:ext cx="864096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dirty="0" smtClean="0">
                <a:latin typeface="Arial Black" pitchFamily="34" charset="0"/>
                <a:cs typeface="Arial" pitchFamily="34" charset="0"/>
              </a:rPr>
              <a:t>120 мг</a:t>
            </a:r>
            <a:endParaRPr lang="ru-RU" dirty="0">
              <a:latin typeface="Arial Black" pitchFamily="34" charset="0"/>
              <a:cs typeface="Arial" pitchFamily="34" charset="0"/>
            </a:endParaRPr>
          </a:p>
        </p:txBody>
      </p:sp>
      <p:cxnSp>
        <p:nvCxnSpPr>
          <p:cNvPr id="45" name="Соединительная линия уступом 44"/>
          <p:cNvCxnSpPr>
            <a:endCxn id="35" idx="2"/>
          </p:cNvCxnSpPr>
          <p:nvPr/>
        </p:nvCxnSpPr>
        <p:spPr>
          <a:xfrm flipV="1">
            <a:off x="467544" y="4015298"/>
            <a:ext cx="2838630" cy="167765"/>
          </a:xfrm>
          <a:prstGeom prst="bentConnector3">
            <a:avLst>
              <a:gd name="adj1" fmla="val 50000"/>
            </a:avLst>
          </a:prstGeom>
          <a:ln w="19050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1475656" y="3462983"/>
            <a:ext cx="1334169" cy="1334169"/>
            <a:chOff x="1503853" y="914399"/>
            <a:chExt cx="1334169" cy="1334169"/>
          </a:xfrm>
        </p:grpSpPr>
        <p:sp>
          <p:nvSpPr>
            <p:cNvPr id="13" name="Овал 12"/>
            <p:cNvSpPr/>
            <p:nvPr/>
          </p:nvSpPr>
          <p:spPr>
            <a:xfrm>
              <a:off x="1594926" y="1005472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1503853" y="914399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1691680" y="3895031"/>
            <a:ext cx="864096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dirty="0" smtClean="0">
                <a:latin typeface="Arial Black" pitchFamily="34" charset="0"/>
                <a:cs typeface="Arial" pitchFamily="34" charset="0"/>
              </a:rPr>
              <a:t>100 мг</a:t>
            </a:r>
            <a:endParaRPr lang="ru-RU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8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s://banner2.kisspng.com/20180126/goe/kisspng-broccoli-cauliflower-kale-vegetable-variety-broccoli-5a6b8334db6eb1.617498601516995380898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180" name="AutoShape 4" descr="https://i4.stat01.com/1/7653/76527051/075a3e/rastitelnoe-maslo-brokkolli-levrana-levrana-10-m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182" name="AutoShape 6" descr="https://i4.stat01.com/1/7653/76527051/075a3e/rastitelnoe-maslo-brokkolli-levrana-levrana-10-m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185" name="AutoShape 9" descr="ÐÐ°ÑÑÐ¸Ð½ÐºÐ¸ Ð¿Ð¾ Ð·Ð°Ð¿ÑÐ¾ÑÑ Ð±ÑÐ¾ÐºÐºÐ¾Ð»Ð¸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-1404664" y="2276872"/>
            <a:ext cx="792088" cy="79208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Нашивка 18"/>
          <p:cNvSpPr/>
          <p:nvPr/>
        </p:nvSpPr>
        <p:spPr>
          <a:xfrm>
            <a:off x="-1136679" y="2492896"/>
            <a:ext cx="308079" cy="360040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1124744"/>
            <a:ext cx="6624736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1400" b="1" dirty="0" smtClean="0">
                <a:latin typeface="Arial Black" pitchFamily="34" charset="0"/>
                <a:cs typeface="Arial" pitchFamily="34" charset="0"/>
              </a:rPr>
              <a:t>ИНДОЛ-3-КАРБИНОЛ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95736" y="2276872"/>
            <a:ext cx="63367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Соединение было обнаружено в растениях семейства крестоцветных (в частности, в брокколи)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Нормализует обмен эстрогенов, блокирует канцерогенное воздействие их метаболитов, вызывающих рост опухолевых клеток. В результате чего снижается развитие </a:t>
            </a:r>
            <a:r>
              <a:rPr lang="ru-RU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эстроген-зависимых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опухолевых процессов в организме женщины (опухоли матки, яичников, молочной железы), регулируется уровень половых гормонов, что способствует профилактике и торможению роста гормонозависимых опухолевых процессов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Обладает выраженным противовирусным действием, 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частности в отношении вируса папилломы человека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Ускоряет обезвреживание в печени вредных веществ (</a:t>
            </a:r>
            <a:r>
              <a:rPr lang="ru-RU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детоксикационная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роль)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Усиливает и поддерживает активность естественных систем очищения организма при хронических воспалительных процессах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95736" y="1556792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ИССЛЕДОВАНИЯ ПОДТВЕРЖДАЮТ МОЩНОЕ ПРОТИВООПУХОЛЕВОЕ ДЕЙСТВИЕ СОЕДИНЕНИЯ. ПРЕДУПРЕЖДАЕТ РАЗВИТИЕ ЛЮБЫХ НОВОБРАЗОВАНИЙ 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И ПАТОЛОГИЧЕСКИХ РАЗРАСТАНИЙ ТКАНЕЙ В ОРГАНИЗМЕ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323528" y="3284984"/>
            <a:ext cx="1334169" cy="1334169"/>
            <a:chOff x="539552" y="1484784"/>
            <a:chExt cx="1334169" cy="1334169"/>
          </a:xfrm>
        </p:grpSpPr>
        <p:sp>
          <p:nvSpPr>
            <p:cNvPr id="24" name="Овал 23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0188" name="Picture 12" descr="C:\Users\CosmeticBrand\Desktop\Фильм женское здоровье\Fon_Brokkoli_Bambolina_100g-e14671891922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757" y="3573016"/>
            <a:ext cx="1100826" cy="774080"/>
          </a:xfrm>
          <a:prstGeom prst="rect">
            <a:avLst/>
          </a:prstGeom>
          <a:noFill/>
        </p:spPr>
      </p:pic>
      <p:grpSp>
        <p:nvGrpSpPr>
          <p:cNvPr id="26" name="Группа 25"/>
          <p:cNvGrpSpPr/>
          <p:nvPr/>
        </p:nvGrpSpPr>
        <p:grpSpPr>
          <a:xfrm>
            <a:off x="323528" y="1628800"/>
            <a:ext cx="1334169" cy="1334169"/>
            <a:chOff x="539552" y="1484784"/>
            <a:chExt cx="1334169" cy="1334169"/>
          </a:xfrm>
        </p:grpSpPr>
        <p:sp>
          <p:nvSpPr>
            <p:cNvPr id="27" name="Овал 26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0189" name="Picture 13" descr="C:\Users\CosmeticBrand\Desktop\Фильм женское здоровье\ИНДОЛ ФЛ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0"/>
            <a:ext cx="1008112" cy="631671"/>
          </a:xfrm>
          <a:prstGeom prst="rect">
            <a:avLst/>
          </a:prstGeom>
          <a:noFill/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2123728" y="1268760"/>
            <a:ext cx="0" cy="4968552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1475656" y="3356992"/>
            <a:ext cx="648072" cy="144016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 flipV="1">
            <a:off x="1619672" y="2564904"/>
            <a:ext cx="504056" cy="288032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37" name="Прямоугольник 36"/>
          <p:cNvSpPr/>
          <p:nvPr/>
        </p:nvSpPr>
        <p:spPr>
          <a:xfrm>
            <a:off x="0" y="44705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 КОМПЛЕКСА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67744" y="1325667"/>
            <a:ext cx="62646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Обладает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гормоноподобным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действием, сходным с прогестероном. стимулирует секрецию гонадотропных половых гормонов, необходимых для нормальной работы женской репродуктивной системы.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Помогает нормализовать соотношение эстрогена и прогестерона, уменьшить дискомфорт, связанный с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предменструальным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синдромом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Подавляет  секрецию пролактина, регулируя гормональный баланс и менструальный цикл, уменьшая выраженность циклических симптомов, предупреждая развитие мастопатии и патологий репродуктивных органов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961370"/>
            <a:ext cx="5544617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1400" b="1" dirty="0" smtClean="0">
                <a:latin typeface="Arial Black" pitchFamily="34" charset="0"/>
                <a:cs typeface="Arial" pitchFamily="34" charset="0"/>
              </a:rPr>
              <a:t>ЭКСТРАКТ ВИТЕКСА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67745" y="3553658"/>
            <a:ext cx="6480719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1400" b="1" dirty="0" smtClean="0">
                <a:latin typeface="Arial Black" pitchFamily="34" charset="0"/>
                <a:cs typeface="Arial" pitchFamily="34" charset="0"/>
              </a:rPr>
              <a:t>РЕСВЕРАТРОЛ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267744" y="4005064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ПРИРОДНЫЙ ФИТОАЛЕКСИН, ВЫДЕЛЯЕМЫЙ НЕКОТОРЫМИ РАСТЕНИЯМИ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КАК РЕАКЦИЯ НА АТАКУ ПАТОГЕННЫХ БАКТЕРИЙ ИЛИ ГРИБОВ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267744" y="4437112"/>
            <a:ext cx="655273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Является сильнейшим антиоксидантом  способным замедлять старение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Блокирует новообразование, развитие и прогрессирование раковых клеток. </a:t>
            </a:r>
            <a:r>
              <a:rPr lang="ru-RU" sz="1400" kern="0" dirty="0" smtClean="0"/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Исследователи  Лаборатории Экспериментальной Эндокринологии острова Крит доказали,  что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ресвератол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останавливает рост клеток рака молочной железы 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Снижает воспалительные процессы, поддерживает эластичность сосудов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Понижает уровень липидов в крови, выполняет гепатопротекторную функцию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endParaRPr lang="ru-RU" dirty="0"/>
          </a:p>
        </p:txBody>
      </p:sp>
      <p:pic>
        <p:nvPicPr>
          <p:cNvPr id="16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0" y="44705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 КОМПЛЕКСА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323528" y="1628800"/>
            <a:ext cx="1334169" cy="1334169"/>
            <a:chOff x="539552" y="1484784"/>
            <a:chExt cx="1334169" cy="1334169"/>
          </a:xfrm>
        </p:grpSpPr>
        <p:sp>
          <p:nvSpPr>
            <p:cNvPr id="25" name="Овал 24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3250" name="Picture 2" descr="C:\Users\CosmeticBrand\AppData\Roaming\Skype\tanitte2\media_messaging\media_cache_v3\^BF61599EE2F5A34FBBFE16A02C916C83D9CD2E3E323AF8BC9B^pimgpsh_fullsize_distr.png"/>
          <p:cNvPicPr>
            <a:picLocks noChangeAspect="1" noChangeArrowheads="1"/>
          </p:cNvPicPr>
          <p:nvPr/>
        </p:nvPicPr>
        <p:blipFill>
          <a:blip r:embed="rId4" cstate="print"/>
          <a:srcRect l="20787" r="16630"/>
          <a:stretch>
            <a:fillRect/>
          </a:stretch>
        </p:blipFill>
        <p:spPr bwMode="auto">
          <a:xfrm rot="8184602">
            <a:off x="404549" y="1702379"/>
            <a:ext cx="1096304" cy="1163183"/>
          </a:xfrm>
          <a:prstGeom prst="ellipse">
            <a:avLst/>
          </a:prstGeom>
          <a:noFill/>
        </p:spPr>
      </p:pic>
      <p:grpSp>
        <p:nvGrpSpPr>
          <p:cNvPr id="27" name="Группа 26"/>
          <p:cNvGrpSpPr/>
          <p:nvPr/>
        </p:nvGrpSpPr>
        <p:grpSpPr>
          <a:xfrm>
            <a:off x="323528" y="4149080"/>
            <a:ext cx="1334169" cy="1334169"/>
            <a:chOff x="539552" y="1484784"/>
            <a:chExt cx="1334169" cy="1334169"/>
          </a:xfrm>
        </p:grpSpPr>
        <p:sp>
          <p:nvSpPr>
            <p:cNvPr id="28" name="Овал 27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Picture 6" descr="http://clipartmania.ru/uploads/gallery/main/338/grape-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988372">
            <a:off x="523871" y="4311935"/>
            <a:ext cx="867517" cy="964743"/>
          </a:xfrm>
          <a:prstGeom prst="rect">
            <a:avLst/>
          </a:prstGeom>
          <a:noFill/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2123728" y="1124744"/>
            <a:ext cx="0" cy="5112568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1547664" y="3933056"/>
            <a:ext cx="576064" cy="504056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endCxn id="26" idx="7"/>
          </p:cNvCxnSpPr>
          <p:nvPr/>
        </p:nvCxnSpPr>
        <p:spPr>
          <a:xfrm flipH="1" flipV="1">
            <a:off x="1462312" y="1824184"/>
            <a:ext cx="661416" cy="2064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2411760" y="2492896"/>
            <a:ext cx="540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Деактивирует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оксиданты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прежде, чем они успевают нанести вред клеткам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Блокирует рецепторы к эстрогену в тканях-мишенях, что снижает риск развития гормонозависимых опухолей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Избирательно уменьшает скорость роста сосудов в новообразованиях, препятствуя их дальнейшему развитию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Блокирует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рост и деление клеток, тормозит процессы метастазирования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411760" y="1268760"/>
            <a:ext cx="6768752" cy="415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1600" b="1" dirty="0" smtClean="0">
                <a:latin typeface="Arial Black" pitchFamily="34" charset="0"/>
                <a:cs typeface="Arial" pitchFamily="34" charset="0"/>
              </a:rPr>
              <a:t>ЭПИГАЛЛОКАТЕХИНГАЛЛАТ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411760" y="1844824"/>
            <a:ext cx="5472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ТИП КАТЕХИНА, СОДЕРЖАЩИЙСЯ В БОЛЬШИХ КОЛИЧЕСТВАХ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В ЗЕЛЕНОМ ЧАЕ. УСИЛИВАЕТ ДЕЙСТВИЕ ИНДОЛ-3-КАРБИНОЛА</a:t>
            </a:r>
          </a:p>
        </p:txBody>
      </p:sp>
      <p:pic>
        <p:nvPicPr>
          <p:cNvPr id="16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44705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 КОМПЛЕКСА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95536" y="3501008"/>
            <a:ext cx="1334169" cy="1334169"/>
            <a:chOff x="539552" y="1484784"/>
            <a:chExt cx="1334169" cy="1334169"/>
          </a:xfrm>
        </p:grpSpPr>
        <p:sp>
          <p:nvSpPr>
            <p:cNvPr id="19" name="Овал 18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95536" y="1844824"/>
            <a:ext cx="1334169" cy="1334169"/>
            <a:chOff x="539552" y="1484784"/>
            <a:chExt cx="1334169" cy="1334169"/>
          </a:xfrm>
        </p:grpSpPr>
        <p:sp>
          <p:nvSpPr>
            <p:cNvPr id="22" name="Овал 21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6" name="Picture 36" descr="http://www.pngall.com/wp-content/uploads/2016/05/Nature-Transparent.png"/>
          <p:cNvPicPr>
            <a:picLocks noChangeAspect="1" noChangeArrowheads="1"/>
          </p:cNvPicPr>
          <p:nvPr/>
        </p:nvPicPr>
        <p:blipFill>
          <a:blip r:embed="rId3" cstate="print"/>
          <a:srcRect r="9596"/>
          <a:stretch>
            <a:fillRect/>
          </a:stretch>
        </p:blipFill>
        <p:spPr bwMode="auto">
          <a:xfrm>
            <a:off x="500596" y="3604692"/>
            <a:ext cx="1124049" cy="1126800"/>
          </a:xfrm>
          <a:prstGeom prst="ellipse">
            <a:avLst/>
          </a:prstGeom>
          <a:noFill/>
        </p:spPr>
      </p:pic>
      <p:pic>
        <p:nvPicPr>
          <p:cNvPr id="35" name="Picture 30" descr="C:\Users\CosmeticBrand\Desktop\Фильм женское здоровье\фла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132856"/>
            <a:ext cx="1102743" cy="823888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123728" y="1268760"/>
            <a:ext cx="0" cy="3456384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1547664" y="3717032"/>
            <a:ext cx="576064" cy="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691680" y="1916832"/>
            <a:ext cx="432048" cy="288032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 descr="https://avatars.mds.yandex.net/get-zen_doc/49107/pub_5a65708e7425f54566ba15ae_5a6570d29b403c03027028a9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6" name="AutoShape 4" descr="https://aroma-shop.com.ua/media/catalog/product/cache/4/image/1800x/040ec09b1e35df139433887a97daa66f/s/o/soya-pro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408" y="7893496"/>
            <a:ext cx="432048" cy="432048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2411761" y="1484784"/>
            <a:ext cx="5184576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1600" b="1" dirty="0" smtClean="0">
                <a:latin typeface="Arial Black" pitchFamily="34" charset="0"/>
                <a:cs typeface="Arial" pitchFamily="34" charset="0"/>
              </a:rPr>
              <a:t>ИЗОФЛАВОНЫ  СОИ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411760" y="2716465"/>
            <a:ext cx="63367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Генистеин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фитоэстроген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растительный аналог женских половых гормонов, способный предотвратить возрастные гормональные нарушения. </a:t>
            </a:r>
          </a:p>
          <a:p>
            <a:pPr indent="-4572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Обеспечивает нормальное функционирование </a:t>
            </a:r>
          </a:p>
          <a:p>
            <a:pPr indent="-4572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и профилактику опухолевых заболеваний гормонозависимых тканей женского организма</a:t>
            </a:r>
          </a:p>
          <a:p>
            <a:pPr indent="-4572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Снижает вероятность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сердечно-сосудистых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заболеваний</a:t>
            </a:r>
          </a:p>
          <a:p>
            <a:pPr indent="-4572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Замедляет развитие остеопороза</a:t>
            </a:r>
          </a:p>
          <a:p>
            <a:pPr indent="-4572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Способствует ослаблению климактерических симптомов: значительно снижают интенсивность  горячих приливов, нормализуют менструальный цикл.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411760" y="2060848"/>
            <a:ext cx="637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ПОЛОЖИТЕЛЬНОЕ ПРОФИЛАКТИЧЕСКОЕ ДЕЙСТВИЕ СОИ СВЯЗАНО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 НАЛИЧИЕМ В ЕЕ СОСТАВЕ БИОФЛАВОНОИДА ГЕНИСТЕИНА</a:t>
            </a:r>
          </a:p>
        </p:txBody>
      </p:sp>
      <p:pic>
        <p:nvPicPr>
          <p:cNvPr id="17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0" y="44705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 КОМПЛЕКСА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323528" y="1844824"/>
            <a:ext cx="1334169" cy="1334169"/>
            <a:chOff x="539552" y="1484784"/>
            <a:chExt cx="1334169" cy="1334169"/>
          </a:xfrm>
        </p:grpSpPr>
        <p:sp>
          <p:nvSpPr>
            <p:cNvPr id="20" name="Овал 19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2" name="Прямая соединительная линия 21"/>
          <p:cNvCxnSpPr/>
          <p:nvPr/>
        </p:nvCxnSpPr>
        <p:spPr>
          <a:xfrm>
            <a:off x="2123728" y="1268760"/>
            <a:ext cx="0" cy="4320480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1475656" y="1916832"/>
            <a:ext cx="648072" cy="144016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7" name="Picture 5" descr="C:\Users\CosmeticBrand\Desktop\Фильм женское здоровье\soya-pro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0848"/>
            <a:ext cx="1136248" cy="849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tv\Desktop\ПРЕЗА Жен здоровье\woman fon.jpg"/>
          <p:cNvPicPr>
            <a:picLocks noChangeAspect="1" noChangeArrowheads="1"/>
          </p:cNvPicPr>
          <p:nvPr/>
        </p:nvPicPr>
        <p:blipFill>
          <a:blip r:embed="rId2" cstate="print"/>
          <a:srcRect r="36858"/>
          <a:stretch>
            <a:fillRect/>
          </a:stretch>
        </p:blipFill>
        <p:spPr bwMode="auto">
          <a:xfrm>
            <a:off x="-36512" y="0"/>
            <a:ext cx="9213872" cy="68853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868144" y="2924944"/>
            <a:ext cx="3275856" cy="1944216"/>
          </a:xfrm>
          <a:prstGeom prst="rect">
            <a:avLst/>
          </a:prstGeom>
          <a:gradFill>
            <a:gsLst>
              <a:gs pos="0">
                <a:srgbClr val="98416B"/>
              </a:gs>
              <a:gs pos="50000">
                <a:srgbClr val="D85694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229200"/>
            <a:ext cx="1220193" cy="122019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976664" y="2089561"/>
            <a:ext cx="3203848" cy="81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ДИСКАВЕРИ</a:t>
            </a:r>
            <a:b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ОЧАРОВАНИЕ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3068960"/>
            <a:ext cx="280831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Многокомпонентная система обеспечивает женский организм основными </a:t>
            </a:r>
            <a:r>
              <a:rPr lang="ru-RU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нутриентами</a:t>
            </a:r>
            <a:endParaRPr lang="ru-RU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Users\Safonova\Desktop\Discovery ocharovanie box trans (Copy).png"/>
          <p:cNvPicPr>
            <a:picLocks noChangeAspect="1" noChangeArrowheads="1"/>
          </p:cNvPicPr>
          <p:nvPr/>
        </p:nvPicPr>
        <p:blipFill>
          <a:blip r:embed="rId4" cstate="print"/>
          <a:srcRect b="47376"/>
          <a:stretch>
            <a:fillRect/>
          </a:stretch>
        </p:blipFill>
        <p:spPr bwMode="auto">
          <a:xfrm>
            <a:off x="3059832" y="2586041"/>
            <a:ext cx="3283062" cy="285918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79912" y="5919296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БАД. НЕ ЯВЛЯЕТСЯ ЛЕКАРСТВЕННЫМ СРЕДСТВОМ. ПЕРЕД ПРИМЕНЕНИЕМ ПРОКОНСУЛЬТИРУЙТЕСЬ СО СПЕЦИАЛИСТОМ. ИМЕЮТСЯ ПРОТИВОПОКАЗАНИЯ.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691680" y="3789041"/>
            <a:ext cx="6408712" cy="2808312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691680" y="1340768"/>
            <a:ext cx="6408712" cy="2304256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11560" y="1340768"/>
            <a:ext cx="936104" cy="2520280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524449"/>
            <a:ext cx="8604448" cy="456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ДИСКАВЕРИ ОЧАРОВАНИЕ</a:t>
            </a:r>
            <a:endParaRPr lang="ru-RU" sz="2800" b="1" dirty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Rectangle 8"/>
          <p:cNvSpPr txBox="1">
            <a:spLocks noChangeArrowheads="1"/>
          </p:cNvSpPr>
          <p:nvPr/>
        </p:nvSpPr>
        <p:spPr>
          <a:xfrm>
            <a:off x="3779912" y="1700808"/>
            <a:ext cx="4680520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ru-RU" sz="2200" dirty="0" smtClean="0"/>
          </a:p>
        </p:txBody>
      </p:sp>
      <p:pic>
        <p:nvPicPr>
          <p:cNvPr id="4097" name="Picture 1" descr="C:\Users\Safonova\Desktop\Помощь в пре-,  пост- и климактерический период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9572" y="2276872"/>
            <a:ext cx="720080" cy="720080"/>
          </a:xfrm>
          <a:prstGeom prst="rect">
            <a:avLst/>
          </a:prstGeom>
          <a:noFill/>
        </p:spPr>
      </p:pic>
      <p:pic>
        <p:nvPicPr>
          <p:cNvPr id="4098" name="Picture 2" descr="C:\Users\Safonova\Desktop\Тонизирующее действие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19572" y="3068960"/>
            <a:ext cx="720080" cy="720080"/>
          </a:xfrm>
          <a:prstGeom prst="rect">
            <a:avLst/>
          </a:prstGeom>
          <a:noFill/>
        </p:spPr>
      </p:pic>
      <p:pic>
        <p:nvPicPr>
          <p:cNvPr id="4099" name="Picture 3" descr="C:\Users\Safonova\Desktop\Баланс гормонов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19572" y="1484784"/>
            <a:ext cx="720080" cy="72008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763688" y="1412776"/>
            <a:ext cx="63367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РЕКОМЕНДАЦИИ: 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качестве общеукрепляющего средства при всех видах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гипо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витаминозов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снижении иммунитета, в период выздоровления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 высоких физических  и эмоциональных нагрузках, повышенной утомляемости и раздражительности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профилактики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остеопороза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заболеваний женской половой системы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восстановления питания кожи изнутри 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8"/>
          <p:cNvSpPr txBox="1">
            <a:spLocks noChangeArrowheads="1"/>
          </p:cNvSpPr>
          <p:nvPr/>
        </p:nvSpPr>
        <p:spPr>
          <a:xfrm>
            <a:off x="1763688" y="3861046"/>
            <a:ext cx="6192688" cy="2448273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2000"/>
              </a:lnSpc>
              <a:buClr>
                <a:srgbClr val="98416B"/>
              </a:buCl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ДЕЙСТВИЕ:</a:t>
            </a:r>
          </a:p>
          <a:p>
            <a:pPr marL="216000" indent="-216000">
              <a:lnSpc>
                <a:spcPts val="1900"/>
              </a:lnSpc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Предупреждает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развитие гормонального дисбаланса</a:t>
            </a:r>
          </a:p>
          <a:p>
            <a:pPr marL="216000" indent="-216000">
              <a:lnSpc>
                <a:spcPts val="1900"/>
              </a:lnSpc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Препятствует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возникновению остеопороза</a:t>
            </a:r>
          </a:p>
          <a:p>
            <a:pPr marL="216000" indent="-216000">
              <a:lnSpc>
                <a:spcPts val="1900"/>
              </a:lnSpc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Укрепляет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кровеносные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сосуды, уменьшает гипоксию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216000" indent="-216000">
              <a:lnSpc>
                <a:spcPts val="1900"/>
              </a:lnSpc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Защищает клетки кожи от преждевременного старения </a:t>
            </a:r>
          </a:p>
          <a:p>
            <a:pPr marL="216000" indent="-216000">
              <a:lnSpc>
                <a:spcPts val="1900"/>
              </a:lnSpc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Способствует активизации обмена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веществ</a:t>
            </a:r>
          </a:p>
          <a:p>
            <a:pPr marL="216000" indent="-216000">
              <a:lnSpc>
                <a:spcPts val="1900"/>
              </a:lnSpc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Повышает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иммунитет</a:t>
            </a:r>
          </a:p>
          <a:p>
            <a:pPr marL="216000" indent="-216000">
              <a:lnSpc>
                <a:spcPts val="1900"/>
              </a:lnSpc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Повышает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работоспособность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устойчивость к стрессам,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концентрацию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внимания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1560" y="4005064"/>
            <a:ext cx="936104" cy="576064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55576" y="4113076"/>
            <a:ext cx="648072" cy="360040"/>
            <a:chOff x="3707904" y="3501008"/>
            <a:chExt cx="648072" cy="360040"/>
          </a:xfrm>
          <a:solidFill>
            <a:srgbClr val="FFFFFF"/>
          </a:solidFill>
        </p:grpSpPr>
        <p:sp>
          <p:nvSpPr>
            <p:cNvPr id="17" name="Нашивка 16"/>
            <p:cNvSpPr/>
            <p:nvPr/>
          </p:nvSpPr>
          <p:spPr>
            <a:xfrm>
              <a:off x="3995936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8" name="Нашивка 17"/>
            <p:cNvSpPr/>
            <p:nvPr/>
          </p:nvSpPr>
          <p:spPr>
            <a:xfrm>
              <a:off x="3707904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женские-продукты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5576" y="764704"/>
            <a:ext cx="8028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itchFamily="34" charset="0"/>
                <a:cs typeface="Arial" pitchFamily="34" charset="0"/>
              </a:rPr>
              <a:t>БИОЛОГИЧЕСКИ АКТИВНЫЕ</a:t>
            </a:r>
            <a:br>
              <a:rPr lang="ru-RU" sz="2000" dirty="0" smtClean="0">
                <a:latin typeface="Arial Black" pitchFamily="34" charset="0"/>
                <a:cs typeface="Arial" pitchFamily="34" charset="0"/>
              </a:rPr>
            </a:br>
            <a:r>
              <a:rPr lang="ru-RU" sz="2000" dirty="0" smtClean="0">
                <a:latin typeface="Arial Black" pitchFamily="34" charset="0"/>
                <a:cs typeface="Arial" pitchFamily="34" charset="0"/>
              </a:rPr>
              <a:t>КОМПЛЕКСЫ  «АРТЛАЙФ»</a:t>
            </a:r>
            <a:br>
              <a:rPr lang="ru-RU" sz="2000" dirty="0" smtClean="0">
                <a:latin typeface="Arial Black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D85694"/>
                </a:solidFill>
                <a:latin typeface="Arial Black" pitchFamily="34" charset="0"/>
                <a:cs typeface="Arial" pitchFamily="34" charset="0"/>
              </a:rPr>
              <a:t>ДЛЯ  </a:t>
            </a:r>
            <a:r>
              <a:rPr lang="ru-RU" sz="2000" b="1" dirty="0" smtClean="0">
                <a:solidFill>
                  <a:srgbClr val="D85694"/>
                </a:solidFill>
                <a:latin typeface="Arial Black" pitchFamily="34" charset="0"/>
                <a:cs typeface="Arial" pitchFamily="34" charset="0"/>
              </a:rPr>
              <a:t>ПОДДЕРЖАНИЯ</a:t>
            </a:r>
            <a:r>
              <a:rPr lang="ru-RU" sz="2000" dirty="0" smtClean="0">
                <a:solidFill>
                  <a:srgbClr val="D85694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D85694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D85694"/>
                </a:solidFill>
                <a:latin typeface="Arial Black" pitchFamily="34" charset="0"/>
                <a:cs typeface="Arial" pitchFamily="34" charset="0"/>
              </a:rPr>
              <a:t>ЖЕНСКОГО ЗДОРОВЬЯ</a:t>
            </a:r>
          </a:p>
        </p:txBody>
      </p:sp>
      <p:pic>
        <p:nvPicPr>
          <p:cNvPr id="5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116632"/>
            <a:ext cx="648072" cy="648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323528" y="3573016"/>
            <a:ext cx="1334169" cy="1334169"/>
            <a:chOff x="539552" y="1484784"/>
            <a:chExt cx="1334169" cy="1334169"/>
          </a:xfrm>
        </p:grpSpPr>
        <p:sp>
          <p:nvSpPr>
            <p:cNvPr id="34" name="Овал 33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2411760" y="1268760"/>
            <a:ext cx="6120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 Black" pitchFamily="34" charset="0"/>
                <a:cs typeface="Arial" pitchFamily="34" charset="0"/>
              </a:rPr>
              <a:t>ВИТАМИНЫ И МИКРОЭЛЕМЕНТЫ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11760" y="1628800"/>
            <a:ext cx="51845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Font typeface="Wingdings" pitchFamily="2" charset="2"/>
              <a:buChar char="§"/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участвуют в регуляции физиологических процессов, обмена веществ</a:t>
            </a:r>
          </a:p>
          <a:p>
            <a:pPr marL="216000" indent="-216000">
              <a:buFont typeface="Wingdings" pitchFamily="2" charset="2"/>
              <a:buChar char="§"/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снижают последствия неправильного питания, неблагоприятной экологической обстановки, стресса</a:t>
            </a:r>
          </a:p>
          <a:p>
            <a:pPr marL="216000" indent="-216000">
              <a:buFont typeface="Wingdings" pitchFamily="2" charset="2"/>
              <a:buChar char="§"/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стимулируют защитные силы организма, замедляют клеточное старение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411760" y="3481844"/>
            <a:ext cx="6120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 Black" pitchFamily="34" charset="0"/>
                <a:cs typeface="Arial" pitchFamily="34" charset="0"/>
              </a:rPr>
              <a:t>БИОФЛАВОНОИДЫ (РУТИН, КВЕРЦЕТИН, ДИГИДРОКВЕРЦИТИН, ГЕСПЕРИДИН), </a:t>
            </a:r>
            <a:br>
              <a:rPr lang="ru-RU" sz="1400" b="1" dirty="0" smtClean="0">
                <a:latin typeface="Arial Black" pitchFamily="34" charset="0"/>
                <a:cs typeface="Arial" pitchFamily="34" charset="0"/>
              </a:rPr>
            </a:br>
            <a:r>
              <a:rPr lang="ru-RU" sz="1400" b="1" dirty="0" smtClean="0">
                <a:latin typeface="Arial Black" pitchFamily="34" charset="0"/>
                <a:cs typeface="Arial" pitchFamily="34" charset="0"/>
              </a:rPr>
              <a:t>ЭКСТРАКТ ГИНГКО БИЛОБА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11760" y="4274512"/>
            <a:ext cx="4896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оказывают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сосудоукрепляющее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действие: уменьшают проницаемость сосудов, улучшают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микроциркуляцию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крови, оказывают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антиоксидантное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воздействие</a:t>
            </a:r>
          </a:p>
        </p:txBody>
      </p:sp>
      <p:pic>
        <p:nvPicPr>
          <p:cNvPr id="24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  ТАБЛЕТКИ №1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23528" y="1844824"/>
            <a:ext cx="1334169" cy="1334169"/>
            <a:chOff x="539552" y="1484784"/>
            <a:chExt cx="1334169" cy="1334169"/>
          </a:xfrm>
        </p:grpSpPr>
        <p:sp>
          <p:nvSpPr>
            <p:cNvPr id="27" name="Овал 26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2123728" y="1268760"/>
            <a:ext cx="0" cy="3744416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1475656" y="1916832"/>
            <a:ext cx="648072" cy="144016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 descr="Картинки по запросу ГИНКГО БИЛОБА"/>
          <p:cNvPicPr>
            <a:picLocks noChangeAspect="1" noChangeArrowheads="1"/>
          </p:cNvPicPr>
          <p:nvPr/>
        </p:nvPicPr>
        <p:blipFill>
          <a:blip r:embed="rId3" cstate="print"/>
          <a:srcRect l="24456" t="14184" r="12228" b="13349"/>
          <a:stretch>
            <a:fillRect/>
          </a:stretch>
        </p:blipFill>
        <p:spPr bwMode="auto">
          <a:xfrm>
            <a:off x="467544" y="3861048"/>
            <a:ext cx="1080120" cy="823582"/>
          </a:xfrm>
          <a:prstGeom prst="ellipse">
            <a:avLst/>
          </a:prstGeom>
          <a:noFill/>
        </p:spPr>
      </p:pic>
      <p:pic>
        <p:nvPicPr>
          <p:cNvPr id="56322" name="Picture 2" descr="Картинки по запросу ВИТАМИНЫ И МИКРОЭЛЕМЕНТЫ"/>
          <p:cNvPicPr>
            <a:picLocks noChangeAspect="1" noChangeArrowheads="1"/>
          </p:cNvPicPr>
          <p:nvPr/>
        </p:nvPicPr>
        <p:blipFill>
          <a:blip r:embed="rId4" cstate="print"/>
          <a:srcRect l="23208" r="27224"/>
          <a:stretch>
            <a:fillRect/>
          </a:stretch>
        </p:blipFill>
        <p:spPr bwMode="auto">
          <a:xfrm>
            <a:off x="422325" y="1948508"/>
            <a:ext cx="1136574" cy="1126800"/>
          </a:xfrm>
          <a:prstGeom prst="ellipse">
            <a:avLst/>
          </a:prstGeom>
          <a:noFill/>
        </p:spPr>
      </p:pic>
      <p:cxnSp>
        <p:nvCxnSpPr>
          <p:cNvPr id="36" name="Прямая соединительная линия 35"/>
          <p:cNvCxnSpPr/>
          <p:nvPr/>
        </p:nvCxnSpPr>
        <p:spPr>
          <a:xfrm flipH="1" flipV="1">
            <a:off x="1619672" y="3933056"/>
            <a:ext cx="504056" cy="144016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3059832" y="1465039"/>
            <a:ext cx="5688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Black" pitchFamily="34" charset="0"/>
                <a:cs typeface="Arial" pitchFamily="34" charset="0"/>
              </a:rPr>
              <a:t>ФЕРМЕНТЫ (ПАПАИН, БРОМЕЛАЙН)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59832" y="1844824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Способствуют утилизации продуктов обмена веществ, обладают противовоспалительным действием, в совокупности с микроэлементами обеспечивают регуляцию тканевого дыхания и противодействие свободным радикалам.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59832" y="3645024"/>
            <a:ext cx="5976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 smtClean="0">
                <a:latin typeface="Arial Black" pitchFamily="34" charset="0"/>
                <a:cs typeface="Arial" pitchFamily="34" charset="0"/>
              </a:rPr>
              <a:t>ЭКСТРАКТ СОЛЯНКИ ХОЛМОВОЙ, </a:t>
            </a:r>
            <a:br>
              <a:rPr lang="ru-RU" sz="1400" dirty="0" smtClean="0">
                <a:latin typeface="Arial Black" pitchFamily="34" charset="0"/>
                <a:cs typeface="Arial" pitchFamily="34" charset="0"/>
              </a:rPr>
            </a:br>
            <a:r>
              <a:rPr lang="ru-RU" sz="1400" dirty="0" smtClean="0">
                <a:latin typeface="Arial Black" pitchFamily="34" charset="0"/>
                <a:cs typeface="Arial" pitchFamily="34" charset="0"/>
              </a:rPr>
              <a:t>РАСТОРОПШИ, ВИТАМИНЫ </a:t>
            </a:r>
            <a:r>
              <a:rPr lang="en-US" sz="1400" dirty="0" smtClean="0">
                <a:latin typeface="Arial Black" pitchFamily="34" charset="0"/>
                <a:cs typeface="Arial" pitchFamily="34" charset="0"/>
              </a:rPr>
              <a:t>A </a:t>
            </a:r>
            <a:r>
              <a:rPr lang="ru-RU" sz="1400" dirty="0" smtClean="0">
                <a:latin typeface="Arial Black" pitchFamily="34" charset="0"/>
                <a:cs typeface="Arial" pitchFamily="34" charset="0"/>
              </a:rPr>
              <a:t>И </a:t>
            </a:r>
            <a:r>
              <a:rPr lang="en-US" sz="1400" dirty="0" smtClean="0">
                <a:latin typeface="Arial Black" pitchFamily="34" charset="0"/>
                <a:cs typeface="Arial" pitchFamily="34" charset="0"/>
              </a:rPr>
              <a:t>E</a:t>
            </a:r>
            <a:endParaRPr lang="ru-RU" sz="1400" dirty="0" smtClean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59832" y="4149080"/>
            <a:ext cx="52565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Ускоряют регенерацию эпителиальных тканей 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и клеток печени, активизируют утилизацию токсинов,  нормализуют липидный обмен.</a:t>
            </a:r>
          </a:p>
        </p:txBody>
      </p:sp>
      <p:pic>
        <p:nvPicPr>
          <p:cNvPr id="20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  ТАБЛЕТКИ №1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67544" y="1196752"/>
            <a:ext cx="1334169" cy="1334169"/>
            <a:chOff x="539552" y="1484784"/>
            <a:chExt cx="1334169" cy="1334169"/>
          </a:xfrm>
        </p:grpSpPr>
        <p:sp>
          <p:nvSpPr>
            <p:cNvPr id="27" name="Овал 26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2843808" y="1268760"/>
            <a:ext cx="0" cy="4896544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6" name="Picture 2" descr="Картинки по запросу бромелайн"/>
          <p:cNvPicPr>
            <a:picLocks noChangeAspect="1" noChangeArrowheads="1"/>
          </p:cNvPicPr>
          <p:nvPr/>
        </p:nvPicPr>
        <p:blipFill>
          <a:blip r:embed="rId3" cstate="print"/>
          <a:srcRect l="21417" r="12598" b="12192"/>
          <a:stretch>
            <a:fillRect/>
          </a:stretch>
        </p:blipFill>
        <p:spPr bwMode="auto">
          <a:xfrm>
            <a:off x="539552" y="1484784"/>
            <a:ext cx="1152059" cy="792088"/>
          </a:xfrm>
          <a:prstGeom prst="ellipse">
            <a:avLst/>
          </a:prstGeom>
          <a:noFill/>
        </p:spPr>
      </p:pic>
      <p:cxnSp>
        <p:nvCxnSpPr>
          <p:cNvPr id="30" name="Прямая соединительная линия 29"/>
          <p:cNvCxnSpPr/>
          <p:nvPr/>
        </p:nvCxnSpPr>
        <p:spPr>
          <a:xfrm flipH="1" flipV="1">
            <a:off x="1763688" y="1628800"/>
            <a:ext cx="1080120" cy="432048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/>
          <p:cNvGrpSpPr/>
          <p:nvPr/>
        </p:nvGrpSpPr>
        <p:grpSpPr>
          <a:xfrm>
            <a:off x="1115616" y="2492896"/>
            <a:ext cx="1334169" cy="1334169"/>
            <a:chOff x="539552" y="1484784"/>
            <a:chExt cx="1334169" cy="1334169"/>
          </a:xfrm>
        </p:grpSpPr>
        <p:sp>
          <p:nvSpPr>
            <p:cNvPr id="35" name="Овал 34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7348" name="Picture 4" descr="Картинки по запросу папаин"/>
          <p:cNvPicPr>
            <a:picLocks noChangeAspect="1" noChangeArrowheads="1"/>
          </p:cNvPicPr>
          <p:nvPr/>
        </p:nvPicPr>
        <p:blipFill>
          <a:blip r:embed="rId4" cstate="print"/>
          <a:srcRect l="18004" t="-8143" r="23699" b="7512"/>
          <a:stretch>
            <a:fillRect/>
          </a:stretch>
        </p:blipFill>
        <p:spPr bwMode="auto">
          <a:xfrm>
            <a:off x="1219300" y="2596580"/>
            <a:ext cx="1126800" cy="1126800"/>
          </a:xfrm>
          <a:prstGeom prst="ellipse">
            <a:avLst/>
          </a:prstGeom>
          <a:noFill/>
        </p:spPr>
      </p:pic>
      <p:grpSp>
        <p:nvGrpSpPr>
          <p:cNvPr id="37" name="Группа 36"/>
          <p:cNvGrpSpPr/>
          <p:nvPr/>
        </p:nvGrpSpPr>
        <p:grpSpPr>
          <a:xfrm>
            <a:off x="294087" y="3901380"/>
            <a:ext cx="1334169" cy="1334169"/>
            <a:chOff x="539552" y="1484784"/>
            <a:chExt cx="1334169" cy="1334169"/>
          </a:xfrm>
        </p:grpSpPr>
        <p:sp>
          <p:nvSpPr>
            <p:cNvPr id="38" name="Овал 37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1259632" y="5157192"/>
            <a:ext cx="1334169" cy="1334169"/>
            <a:chOff x="539552" y="1484784"/>
            <a:chExt cx="1334169" cy="1334169"/>
          </a:xfrm>
        </p:grpSpPr>
        <p:sp>
          <p:nvSpPr>
            <p:cNvPr id="41" name="Овал 40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7350" name="Picture 6" descr="Картинки по запросу РАСТОРОПШИ"/>
          <p:cNvPicPr>
            <a:picLocks noChangeAspect="1" noChangeArrowheads="1"/>
          </p:cNvPicPr>
          <p:nvPr/>
        </p:nvPicPr>
        <p:blipFill>
          <a:blip r:embed="rId5" cstate="print"/>
          <a:srcRect l="36750"/>
          <a:stretch>
            <a:fillRect/>
          </a:stretch>
        </p:blipFill>
        <p:spPr bwMode="auto">
          <a:xfrm>
            <a:off x="395536" y="4005064"/>
            <a:ext cx="1131271" cy="1126800"/>
          </a:xfrm>
          <a:prstGeom prst="ellipse">
            <a:avLst/>
          </a:prstGeom>
          <a:noFill/>
        </p:spPr>
      </p:pic>
      <p:pic>
        <p:nvPicPr>
          <p:cNvPr id="57352" name="Picture 8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 l="22819" t="24456" r="14991"/>
          <a:stretch>
            <a:fillRect/>
          </a:stretch>
        </p:blipFill>
        <p:spPr bwMode="auto">
          <a:xfrm>
            <a:off x="1359830" y="5260876"/>
            <a:ext cx="1133773" cy="1126800"/>
          </a:xfrm>
          <a:prstGeom prst="ellipse">
            <a:avLst/>
          </a:prstGeom>
          <a:noFill/>
        </p:spPr>
      </p:pic>
      <p:cxnSp>
        <p:nvCxnSpPr>
          <p:cNvPr id="44" name="Прямая соединительная линия 43"/>
          <p:cNvCxnSpPr/>
          <p:nvPr/>
        </p:nvCxnSpPr>
        <p:spPr>
          <a:xfrm flipH="1">
            <a:off x="2123728" y="2564904"/>
            <a:ext cx="720080" cy="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619672" y="4437112"/>
            <a:ext cx="1224136" cy="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2195736" y="4725144"/>
            <a:ext cx="648072" cy="432048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023320" y="1268760"/>
            <a:ext cx="51845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Black" pitchFamily="34" charset="0"/>
                <a:cs typeface="Arial" pitchFamily="34" charset="0"/>
              </a:rPr>
              <a:t>КАЛЬЦИЙ, ФОСФОР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023320" y="1628800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Предупреждают развитие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остеопороза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укрепляют костную  </a:t>
            </a:r>
          </a:p>
          <a:p>
            <a:pPr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и зубную ткань, улучшают состояние волос и ногтей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023320" y="2944109"/>
            <a:ext cx="51845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Black" pitchFamily="34" charset="0"/>
                <a:cs typeface="Arial" pitchFamily="34" charset="0"/>
              </a:rPr>
              <a:t>БЕТА-КАРОТИН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023320" y="3284984"/>
            <a:ext cx="5882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Улучшает состояние кожи, способствует сохранению в организме витамина С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23320" y="4149081"/>
            <a:ext cx="604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 Black" pitchFamily="34" charset="0"/>
                <a:cs typeface="Arial" pitchFamily="34" charset="0"/>
              </a:rPr>
              <a:t>ПОЛИСАХАРИДНЫЙ КОМПЛЕКС ГРИБА МАИТАКЕ И ЧАГА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23320" y="4509120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Повышают активность иммунной системы, снижают воздействие канцерогенных веществ</a:t>
            </a:r>
          </a:p>
        </p:txBody>
      </p:sp>
      <p:pic>
        <p:nvPicPr>
          <p:cNvPr id="35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  ТАБЛЕТКИ №2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467544" y="1124744"/>
            <a:ext cx="1334169" cy="1334169"/>
            <a:chOff x="539552" y="1484784"/>
            <a:chExt cx="1334169" cy="1334169"/>
          </a:xfrm>
        </p:grpSpPr>
        <p:sp>
          <p:nvSpPr>
            <p:cNvPr id="38" name="Овал 37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42" name="Прямая соединительная линия 41"/>
          <p:cNvCxnSpPr/>
          <p:nvPr/>
        </p:nvCxnSpPr>
        <p:spPr>
          <a:xfrm>
            <a:off x="2843808" y="1268760"/>
            <a:ext cx="0" cy="4896544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1835696" y="1412776"/>
            <a:ext cx="1008113" cy="216024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Группа 43"/>
          <p:cNvGrpSpPr/>
          <p:nvPr/>
        </p:nvGrpSpPr>
        <p:grpSpPr>
          <a:xfrm>
            <a:off x="1043608" y="2492896"/>
            <a:ext cx="1334169" cy="1334169"/>
            <a:chOff x="539552" y="1484784"/>
            <a:chExt cx="1334169" cy="1334169"/>
          </a:xfrm>
        </p:grpSpPr>
        <p:sp>
          <p:nvSpPr>
            <p:cNvPr id="45" name="Овал 44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294087" y="3901380"/>
            <a:ext cx="1334169" cy="1334169"/>
            <a:chOff x="539552" y="1484784"/>
            <a:chExt cx="1334169" cy="1334169"/>
          </a:xfrm>
        </p:grpSpPr>
        <p:sp>
          <p:nvSpPr>
            <p:cNvPr id="48" name="Овал 47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1259632" y="5157192"/>
            <a:ext cx="1334169" cy="1334169"/>
            <a:chOff x="539552" y="1484784"/>
            <a:chExt cx="1334169" cy="1334169"/>
          </a:xfrm>
        </p:grpSpPr>
        <p:sp>
          <p:nvSpPr>
            <p:cNvPr id="51" name="Овал 50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53" name="Прямая соединительная линия 52"/>
          <p:cNvCxnSpPr/>
          <p:nvPr/>
        </p:nvCxnSpPr>
        <p:spPr>
          <a:xfrm flipH="1" flipV="1">
            <a:off x="2339752" y="2852936"/>
            <a:ext cx="504056" cy="216024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1619672" y="4437112"/>
            <a:ext cx="1224136" cy="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2195736" y="4725144"/>
            <a:ext cx="648072" cy="432048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Картинки по запросу ФОСФОР, кальций"/>
          <p:cNvPicPr>
            <a:picLocks noChangeAspect="1" noChangeArrowheads="1"/>
          </p:cNvPicPr>
          <p:nvPr/>
        </p:nvPicPr>
        <p:blipFill>
          <a:blip r:embed="rId3" cstate="print"/>
          <a:srcRect l="13287" t="16831" r="11516" b="17717"/>
          <a:stretch>
            <a:fillRect/>
          </a:stretch>
        </p:blipFill>
        <p:spPr bwMode="auto">
          <a:xfrm>
            <a:off x="611560" y="1268760"/>
            <a:ext cx="1075479" cy="936103"/>
          </a:xfrm>
          <a:prstGeom prst="ellipse">
            <a:avLst/>
          </a:prstGeom>
          <a:noFill/>
        </p:spPr>
      </p:pic>
      <p:pic>
        <p:nvPicPr>
          <p:cNvPr id="3074" name="Picture 2" descr="D:\Презентация\Женские продукты\maitake-fruit-body.jpg"/>
          <p:cNvPicPr>
            <a:picLocks noChangeAspect="1" noChangeArrowheads="1"/>
          </p:cNvPicPr>
          <p:nvPr/>
        </p:nvPicPr>
        <p:blipFill>
          <a:blip r:embed="rId4" cstate="print"/>
          <a:srcRect l="2835" r="3307"/>
          <a:stretch>
            <a:fillRect/>
          </a:stretch>
        </p:blipFill>
        <p:spPr bwMode="auto">
          <a:xfrm>
            <a:off x="1365838" y="5404892"/>
            <a:ext cx="1131816" cy="904428"/>
          </a:xfrm>
          <a:prstGeom prst="ellipse">
            <a:avLst/>
          </a:prstGeom>
          <a:noFill/>
        </p:spPr>
      </p:pic>
      <p:pic>
        <p:nvPicPr>
          <p:cNvPr id="4098" name="Picture 2" descr="Картинки по запросу БЕТА-КАРОТИН"/>
          <p:cNvPicPr>
            <a:picLocks noChangeAspect="1" noChangeArrowheads="1"/>
          </p:cNvPicPr>
          <p:nvPr/>
        </p:nvPicPr>
        <p:blipFill>
          <a:blip r:embed="rId5" cstate="print"/>
          <a:srcRect t="1620" r="42115" b="40495"/>
          <a:stretch>
            <a:fillRect/>
          </a:stretch>
        </p:blipFill>
        <p:spPr bwMode="auto">
          <a:xfrm>
            <a:off x="1188906" y="2636912"/>
            <a:ext cx="1078838" cy="1078812"/>
          </a:xfrm>
          <a:prstGeom prst="ellipse">
            <a:avLst/>
          </a:prstGeom>
          <a:noFill/>
        </p:spPr>
      </p:pic>
      <p:pic>
        <p:nvPicPr>
          <p:cNvPr id="4100" name="Picture 4" descr="Картинки по запросу ЧАГА"/>
          <p:cNvPicPr>
            <a:picLocks noChangeAspect="1" noChangeArrowheads="1"/>
          </p:cNvPicPr>
          <p:nvPr/>
        </p:nvPicPr>
        <p:blipFill>
          <a:blip r:embed="rId6" cstate="print"/>
          <a:srcRect l="20537" r="12858"/>
          <a:stretch>
            <a:fillRect/>
          </a:stretch>
        </p:blipFill>
        <p:spPr bwMode="auto">
          <a:xfrm>
            <a:off x="395536" y="4005064"/>
            <a:ext cx="1128689" cy="11268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3203848" y="1267019"/>
            <a:ext cx="56776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 smtClean="0">
                <a:latin typeface="Arial Black" pitchFamily="34" charset="0"/>
                <a:cs typeface="Arial" pitchFamily="34" charset="0"/>
              </a:rPr>
              <a:t>ЭКСТРАКТ БАДАНА, ЛИСТ КРАПИВЫ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203848" y="1609636"/>
            <a:ext cx="55555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Повышают устойчивость организма к инфекциям, поддерживают свертывающую систему крови, укрепляют стенки капилляров.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203848" y="3501008"/>
            <a:ext cx="5616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 smtClean="0">
                <a:latin typeface="Arial Black" pitchFamily="34" charset="0"/>
                <a:cs typeface="Arial" pitchFamily="34" charset="0"/>
              </a:rPr>
              <a:t>ПАРААМИНОБЕНЗОЙНАЯ КИСЛОТА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03848" y="3789040"/>
            <a:ext cx="5707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Предупреждает гипоксию, активизирует деятельность кишечной флоры, участвует в синтезе аминокислот, а также нормализует функцию ЦНС.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203848" y="4797152"/>
            <a:ext cx="5555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 smtClean="0">
                <a:latin typeface="Arial Black" pitchFamily="34" charset="0"/>
                <a:cs typeface="Arial" pitchFamily="34" charset="0"/>
              </a:rPr>
              <a:t>ГОТУ КОЛА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03848" y="5085184"/>
            <a:ext cx="518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Укрепляет нервные клетки и клетки мозга, повышает умственную энергию, концентрацию, внимание и память.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203848" y="2491156"/>
            <a:ext cx="5616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 smtClean="0">
                <a:latin typeface="Arial Black" pitchFamily="34" charset="0"/>
                <a:cs typeface="Arial" pitchFamily="34" charset="0"/>
              </a:rPr>
              <a:t>ФОЛИЕВАЯ КИСЛОТА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03848" y="2780928"/>
            <a:ext cx="531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Принимает активное участие в процессах регуляции функций органов кроветворения, поддерживает иммунную систему. </a:t>
            </a:r>
          </a:p>
        </p:txBody>
      </p:sp>
      <p:pic>
        <p:nvPicPr>
          <p:cNvPr id="42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  ТАБЛЕТКИ №2</a:t>
            </a:r>
          </a:p>
        </p:txBody>
      </p:sp>
      <p:grpSp>
        <p:nvGrpSpPr>
          <p:cNvPr id="50" name="Группа 49"/>
          <p:cNvGrpSpPr/>
          <p:nvPr/>
        </p:nvGrpSpPr>
        <p:grpSpPr>
          <a:xfrm>
            <a:off x="467544" y="1196752"/>
            <a:ext cx="1334169" cy="1334169"/>
            <a:chOff x="539552" y="1484784"/>
            <a:chExt cx="1334169" cy="1334169"/>
          </a:xfrm>
        </p:grpSpPr>
        <p:sp>
          <p:nvSpPr>
            <p:cNvPr id="51" name="Овал 50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53" name="Прямая соединительная линия 52"/>
          <p:cNvCxnSpPr/>
          <p:nvPr/>
        </p:nvCxnSpPr>
        <p:spPr>
          <a:xfrm>
            <a:off x="2843808" y="1268760"/>
            <a:ext cx="0" cy="4896544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endCxn id="52" idx="6"/>
          </p:cNvCxnSpPr>
          <p:nvPr/>
        </p:nvCxnSpPr>
        <p:spPr>
          <a:xfrm flipH="1">
            <a:off x="1801713" y="1628800"/>
            <a:ext cx="1042095" cy="235037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Группа 54"/>
          <p:cNvGrpSpPr/>
          <p:nvPr/>
        </p:nvGrpSpPr>
        <p:grpSpPr>
          <a:xfrm>
            <a:off x="1115616" y="2492896"/>
            <a:ext cx="1334169" cy="1334169"/>
            <a:chOff x="539552" y="1484784"/>
            <a:chExt cx="1334169" cy="1334169"/>
          </a:xfrm>
        </p:grpSpPr>
        <p:sp>
          <p:nvSpPr>
            <p:cNvPr id="56" name="Овал 55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294087" y="3901380"/>
            <a:ext cx="1334169" cy="1334169"/>
            <a:chOff x="539552" y="1484784"/>
            <a:chExt cx="1334169" cy="1334169"/>
          </a:xfrm>
        </p:grpSpPr>
        <p:sp>
          <p:nvSpPr>
            <p:cNvPr id="59" name="Овал 58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1259632" y="5157192"/>
            <a:ext cx="1334169" cy="1334169"/>
            <a:chOff x="539552" y="1484784"/>
            <a:chExt cx="1334169" cy="1334169"/>
          </a:xfrm>
        </p:grpSpPr>
        <p:sp>
          <p:nvSpPr>
            <p:cNvPr id="62" name="Овал 61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64" name="Прямая соединительная линия 63"/>
          <p:cNvCxnSpPr/>
          <p:nvPr/>
        </p:nvCxnSpPr>
        <p:spPr>
          <a:xfrm flipH="1">
            <a:off x="2411760" y="2924944"/>
            <a:ext cx="432048" cy="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1619672" y="4077072"/>
            <a:ext cx="1224136" cy="36004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2267744" y="5013176"/>
            <a:ext cx="576064" cy="216024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6" descr="Картинки по запросу ЭКСТРАКТ БАДАНА"/>
          <p:cNvPicPr>
            <a:picLocks noChangeAspect="1" noChangeArrowheads="1"/>
          </p:cNvPicPr>
          <p:nvPr/>
        </p:nvPicPr>
        <p:blipFill>
          <a:blip r:embed="rId3" cstate="print"/>
          <a:srcRect l="39272" t="2413" r="11811" b="10499"/>
          <a:stretch>
            <a:fillRect/>
          </a:stretch>
        </p:blipFill>
        <p:spPr bwMode="auto">
          <a:xfrm>
            <a:off x="572073" y="1300436"/>
            <a:ext cx="1125111" cy="1126800"/>
          </a:xfrm>
          <a:prstGeom prst="ellipse">
            <a:avLst/>
          </a:prstGeom>
          <a:noFill/>
        </p:spPr>
      </p:pic>
      <p:pic>
        <p:nvPicPr>
          <p:cNvPr id="1036" name="Picture 12" descr="Картинки по запросу ГОТУ КОЛА"/>
          <p:cNvPicPr>
            <a:picLocks noChangeAspect="1" noChangeArrowheads="1"/>
          </p:cNvPicPr>
          <p:nvPr/>
        </p:nvPicPr>
        <p:blipFill>
          <a:blip r:embed="rId4" cstate="print"/>
          <a:srcRect t="4622" b="5392"/>
          <a:stretch>
            <a:fillRect/>
          </a:stretch>
        </p:blipFill>
        <p:spPr bwMode="auto">
          <a:xfrm>
            <a:off x="1406166" y="5373216"/>
            <a:ext cx="1077602" cy="874615"/>
          </a:xfrm>
          <a:prstGeom prst="ellipse">
            <a:avLst/>
          </a:prstGeom>
          <a:noFill/>
        </p:spPr>
      </p:pic>
      <p:sp>
        <p:nvSpPr>
          <p:cNvPr id="67" name="Прямоугольник 66"/>
          <p:cNvSpPr/>
          <p:nvPr/>
        </p:nvSpPr>
        <p:spPr>
          <a:xfrm>
            <a:off x="1401647" y="2780928"/>
            <a:ext cx="10101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Arial Black" pitchFamily="34" charset="0"/>
                <a:cs typeface="Arial" pitchFamily="34" charset="0"/>
              </a:rPr>
              <a:t>В</a:t>
            </a:r>
            <a:r>
              <a:rPr lang="ru-RU" sz="4000" baseline="-25000" dirty="0" smtClean="0">
                <a:latin typeface="Arial Black" pitchFamily="34" charset="0"/>
                <a:cs typeface="Arial" pitchFamily="34" charset="0"/>
              </a:rPr>
              <a:t>9</a:t>
            </a:r>
            <a:endParaRPr lang="ru-RU" sz="4000" baseline="-25000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467544" y="4221088"/>
            <a:ext cx="1080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Arial Black" pitchFamily="34" charset="0"/>
                <a:cs typeface="Arial" pitchFamily="34" charset="0"/>
              </a:rPr>
              <a:t>В</a:t>
            </a:r>
            <a:r>
              <a:rPr lang="ru-RU" sz="4000" baseline="-25000" dirty="0" smtClean="0">
                <a:latin typeface="Arial Black" pitchFamily="34" charset="0"/>
                <a:cs typeface="Arial" pitchFamily="34" charset="0"/>
              </a:rPr>
              <a:t>10</a:t>
            </a:r>
            <a:endParaRPr lang="ru-RU" sz="40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tv\Desktop\ПРЕЗА Жен здоровье\woman fon.jpg"/>
          <p:cNvPicPr>
            <a:picLocks noChangeAspect="1" noChangeArrowheads="1"/>
          </p:cNvPicPr>
          <p:nvPr/>
        </p:nvPicPr>
        <p:blipFill>
          <a:blip r:embed="rId2" cstate="print"/>
          <a:srcRect r="36858"/>
          <a:stretch>
            <a:fillRect/>
          </a:stretch>
        </p:blipFill>
        <p:spPr bwMode="auto">
          <a:xfrm>
            <a:off x="-36512" y="0"/>
            <a:ext cx="9213872" cy="6885384"/>
          </a:xfrm>
          <a:prstGeom prst="rect">
            <a:avLst/>
          </a:prstGeom>
          <a:noFill/>
        </p:spPr>
      </p:pic>
      <p:pic>
        <p:nvPicPr>
          <p:cNvPr id="9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229200"/>
            <a:ext cx="1220193" cy="122019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80520" y="3284984"/>
            <a:ext cx="4499992" cy="1584176"/>
          </a:xfrm>
          <a:prstGeom prst="rect">
            <a:avLst/>
          </a:prstGeom>
          <a:gradFill>
            <a:gsLst>
              <a:gs pos="0">
                <a:srgbClr val="98416B"/>
              </a:gs>
              <a:gs pos="50000">
                <a:srgbClr val="D85694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Fitoestrin_Banka trans (Copy).png"/>
          <p:cNvPicPr>
            <a:picLocks noChangeAspect="1"/>
          </p:cNvPicPr>
          <p:nvPr/>
        </p:nvPicPr>
        <p:blipFill>
          <a:blip r:embed="rId4" cstate="print"/>
          <a:srcRect b="49510"/>
          <a:stretch>
            <a:fillRect/>
          </a:stretch>
        </p:blipFill>
        <p:spPr>
          <a:xfrm>
            <a:off x="3491880" y="1124744"/>
            <a:ext cx="2060482" cy="44054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08104" y="2708920"/>
            <a:ext cx="3491880" cy="456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ФИТОЭСТРИН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08104" y="3645024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Поддержка</a:t>
            </a:r>
            <a:b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женского здоровья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79912" y="5919296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БАД. НЕ ЯВЛЯЕТСЯ ЛЕКАРСТВЕННЫМ СРЕДСТВОМ. ПЕРЕД ПРИМЕНЕНИЕМ ПРОКОНСУЛЬТИРУЙТЕСЬ СО СПЕЦИАЛИСТОМ. ИМЕЮТСЯ ПРОТИВОПОКАЗАНИЯ.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691680" y="2924944"/>
            <a:ext cx="6408712" cy="3528392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691680" y="1340768"/>
            <a:ext cx="6408712" cy="1440160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11560" y="1340768"/>
            <a:ext cx="936104" cy="3816424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8"/>
          <p:cNvSpPr txBox="1">
            <a:spLocks noChangeArrowheads="1"/>
          </p:cNvSpPr>
          <p:nvPr/>
        </p:nvSpPr>
        <p:spPr>
          <a:xfrm>
            <a:off x="1763688" y="3068957"/>
            <a:ext cx="6192688" cy="3240363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2000"/>
              </a:lnSpc>
              <a:buClr>
                <a:srgbClr val="98416B"/>
              </a:buCl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ДЕЙСТВИЕ: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Уменьшает дискомфорт при ПМС и климаксе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Положительно влияет на гормональный, электролитный и водный баланс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Улучшает настроение, повышает сексуальную активность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Способствует нормализации цикла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Способствует снижению риска заболеваний женской половой сферы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Улучшает усвоение кальция, предотвращая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остеопороз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Уменьшает ощущение слабости, утомляемости, нервозности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Оказывает физиологически благоприятное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действие на состояние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кожи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673532"/>
            <a:ext cx="8532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ФИТОЭСТРИН</a:t>
            </a:r>
            <a:endParaRPr lang="ru-RU" sz="2800" b="1" dirty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7704" y="1484784"/>
            <a:ext cx="5940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РЕКОМЕНДАЦИИ:</a:t>
            </a:r>
          </a:p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качестве негормонального средства для поддержки женского здоровья в пред-, пост- и климактерическом периодах.</a:t>
            </a:r>
          </a:p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11560" y="5301208"/>
            <a:ext cx="936104" cy="576064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755576" y="5409220"/>
            <a:ext cx="648072" cy="360040"/>
            <a:chOff x="3707904" y="3501008"/>
            <a:chExt cx="648072" cy="360040"/>
          </a:xfrm>
          <a:solidFill>
            <a:srgbClr val="FFFFFF"/>
          </a:solidFill>
        </p:grpSpPr>
        <p:sp>
          <p:nvSpPr>
            <p:cNvPr id="31" name="Нашивка 30"/>
            <p:cNvSpPr/>
            <p:nvPr/>
          </p:nvSpPr>
          <p:spPr>
            <a:xfrm>
              <a:off x="3995936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2" name="Нашивка 31"/>
            <p:cNvSpPr/>
            <p:nvPr/>
          </p:nvSpPr>
          <p:spPr>
            <a:xfrm>
              <a:off x="3707904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 descr="D:\Презентация\Женские продукты\женское_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12" y="1412776"/>
            <a:ext cx="720000" cy="720000"/>
          </a:xfrm>
          <a:prstGeom prst="rect">
            <a:avLst/>
          </a:prstGeom>
          <a:noFill/>
        </p:spPr>
      </p:pic>
      <p:pic>
        <p:nvPicPr>
          <p:cNvPr id="1027" name="Picture 3" descr="D:\Презентация\Женские продукты\женщи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612" y="4365184"/>
            <a:ext cx="720000" cy="720000"/>
          </a:xfrm>
          <a:prstGeom prst="rect">
            <a:avLst/>
          </a:prstGeom>
          <a:noFill/>
        </p:spPr>
      </p:pic>
      <p:pic>
        <p:nvPicPr>
          <p:cNvPr id="1028" name="Picture 4" descr="D:\Презентация\Женские продукты\календарь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612" y="2888980"/>
            <a:ext cx="720000" cy="720000"/>
          </a:xfrm>
          <a:prstGeom prst="rect">
            <a:avLst/>
          </a:prstGeom>
          <a:noFill/>
        </p:spPr>
      </p:pic>
      <p:pic>
        <p:nvPicPr>
          <p:cNvPr id="1029" name="Picture 5" descr="D:\Презентация\Женские продукты\спокойствие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612" y="2150878"/>
            <a:ext cx="720000" cy="720000"/>
          </a:xfrm>
          <a:prstGeom prst="rect">
            <a:avLst/>
          </a:prstGeom>
          <a:noFill/>
        </p:spPr>
      </p:pic>
      <p:pic>
        <p:nvPicPr>
          <p:cNvPr id="1030" name="Picture 6" descr="D:\Презентация\Женские продукты\фитоэстрогены_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612" y="3627082"/>
            <a:ext cx="72000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507869" y="3253308"/>
            <a:ext cx="1334169" cy="1334169"/>
            <a:chOff x="539552" y="1484784"/>
            <a:chExt cx="1334169" cy="1334169"/>
          </a:xfrm>
        </p:grpSpPr>
        <p:sp>
          <p:nvSpPr>
            <p:cNvPr id="34" name="Овал 33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Картинки по запросу ДУД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56992"/>
            <a:ext cx="1126787" cy="1126800"/>
          </a:xfrm>
          <a:prstGeom prst="ellipse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987824" y="3212976"/>
            <a:ext cx="10358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 Black" pitchFamily="34" charset="0"/>
                <a:cs typeface="Arial" pitchFamily="34" charset="0"/>
              </a:rPr>
              <a:t>ДУДНИК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87824" y="3573016"/>
            <a:ext cx="6048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Нормализует гормональный баланс в женском организме. 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Способствует восстановлению менструального цикла после отмены гормональных препаратов. 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альгодисменорее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(болезненном менструальном цикле) устраняет болезненные ощущения, а также восстанавливает регулярность цикла.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Оказывает тонизирующее, противоспазматическое действие на органы женской репродуктивной системы. 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Способствует устранению застойных явлений в малом тазу. 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Является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уросептиком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оказывает диуретическое действие и применяется при воспалительных заболеваниях мочеполовой системы.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1182231"/>
            <a:ext cx="1481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 Black" pitchFamily="34" charset="0"/>
                <a:cs typeface="Arial" pitchFamily="34" charset="0"/>
              </a:rPr>
              <a:t>ДИКИЙ ЯМС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987824" y="1556792"/>
            <a:ext cx="59766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Является источником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фитостеролов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способствующих нормализации гормонального статуса женского организма. 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Благотворно влияет на течение климактерического периода,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так как поддерживает в тонусе половую систему.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Обладает противовоспалительным, спазмолитическим, желчегонным действием.</a:t>
            </a:r>
          </a:p>
        </p:txBody>
      </p:sp>
      <p:pic>
        <p:nvPicPr>
          <p:cNvPr id="20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 КОМПЛЕКСА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467544" y="1196752"/>
            <a:ext cx="1334169" cy="1334169"/>
            <a:chOff x="539552" y="1484784"/>
            <a:chExt cx="1334169" cy="1334169"/>
          </a:xfrm>
        </p:grpSpPr>
        <p:sp>
          <p:nvSpPr>
            <p:cNvPr id="23" name="Овал 22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5" name="Прямая соединительная линия 24"/>
          <p:cNvCxnSpPr/>
          <p:nvPr/>
        </p:nvCxnSpPr>
        <p:spPr>
          <a:xfrm>
            <a:off x="2843808" y="1268760"/>
            <a:ext cx="0" cy="4896544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endCxn id="24" idx="6"/>
          </p:cNvCxnSpPr>
          <p:nvPr/>
        </p:nvCxnSpPr>
        <p:spPr>
          <a:xfrm flipH="1">
            <a:off x="1801713" y="1628800"/>
            <a:ext cx="1042096" cy="235037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endCxn id="35" idx="6"/>
          </p:cNvCxnSpPr>
          <p:nvPr/>
        </p:nvCxnSpPr>
        <p:spPr>
          <a:xfrm flipH="1" flipV="1">
            <a:off x="1842038" y="3920393"/>
            <a:ext cx="1001770" cy="156679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https://st2.depositphotos.com/3872789/5517/i/950/depositphotos_55173919-stock-photo-thai-medicinal-plants.jpg"/>
          <p:cNvPicPr>
            <a:picLocks noChangeAspect="1" noChangeArrowheads="1"/>
          </p:cNvPicPr>
          <p:nvPr/>
        </p:nvPicPr>
        <p:blipFill>
          <a:blip r:embed="rId4" cstate="print"/>
          <a:srcRect l="14409" r="19212"/>
          <a:stretch>
            <a:fillRect/>
          </a:stretch>
        </p:blipFill>
        <p:spPr bwMode="auto">
          <a:xfrm>
            <a:off x="573707" y="1300436"/>
            <a:ext cx="1121842" cy="1126800"/>
          </a:xfrm>
          <a:prstGeom prst="ellipse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31840" y="1250176"/>
            <a:ext cx="21403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 Black" pitchFamily="34" charset="0"/>
                <a:cs typeface="Arial" pitchFamily="34" charset="0"/>
              </a:rPr>
              <a:t>КЛЕВЕР КРАСНЫЙ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1635765"/>
            <a:ext cx="5400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Содержит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изофлавоноиды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из группы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изофлавонов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биоханин-А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формоно-нетин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куместанов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куместрол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). 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Способствует восстановлению эластичности сосудов, снижая частоту и силу приливов.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Снижает интенсивность работы потовых желез.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Способствует улучшению внешнего вида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Нормализует работу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сердечно-сосудистой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и нервной систем.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Увеличивает половое влечение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1840" y="4274512"/>
            <a:ext cx="1794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 Black" pitchFamily="34" charset="0"/>
                <a:cs typeface="Arial" pitchFamily="34" charset="0"/>
              </a:rPr>
              <a:t>ШИШКИ ХМЕЛЯ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31840" y="4653136"/>
            <a:ext cx="5184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Используются для облегчения менструальных болей и неприятных проявлений климакса, связанных с недостатком эстрогенов. Обладают седативным действием.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722877" y="3973388"/>
            <a:ext cx="1334169" cy="1334169"/>
            <a:chOff x="539552" y="1484784"/>
            <a:chExt cx="1334169" cy="1334169"/>
          </a:xfrm>
        </p:grpSpPr>
        <p:sp>
          <p:nvSpPr>
            <p:cNvPr id="19" name="Овал 18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1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 КОМПЛЕКСА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467544" y="1196752"/>
            <a:ext cx="1334169" cy="1334169"/>
            <a:chOff x="539552" y="1484784"/>
            <a:chExt cx="1334169" cy="1334169"/>
          </a:xfrm>
        </p:grpSpPr>
        <p:sp>
          <p:nvSpPr>
            <p:cNvPr id="24" name="Овал 23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6" name="Прямая соединительная линия 25"/>
          <p:cNvCxnSpPr/>
          <p:nvPr/>
        </p:nvCxnSpPr>
        <p:spPr>
          <a:xfrm>
            <a:off x="2843808" y="1268760"/>
            <a:ext cx="0" cy="4896544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25" idx="6"/>
          </p:cNvCxnSpPr>
          <p:nvPr/>
        </p:nvCxnSpPr>
        <p:spPr>
          <a:xfrm flipH="1" flipV="1">
            <a:off x="1801713" y="1863837"/>
            <a:ext cx="1042095" cy="197011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20" idx="6"/>
          </p:cNvCxnSpPr>
          <p:nvPr/>
        </p:nvCxnSpPr>
        <p:spPr>
          <a:xfrm flipH="1">
            <a:off x="2057046" y="4221088"/>
            <a:ext cx="786762" cy="419385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s://static.my-shop.ru/product/3/359/3582878.jpg"/>
          <p:cNvPicPr>
            <a:picLocks noChangeAspect="1" noChangeArrowheads="1"/>
          </p:cNvPicPr>
          <p:nvPr/>
        </p:nvPicPr>
        <p:blipFill>
          <a:blip r:embed="rId3" cstate="print"/>
          <a:srcRect t="757" r="18667"/>
          <a:stretch>
            <a:fillRect/>
          </a:stretch>
        </p:blipFill>
        <p:spPr bwMode="auto">
          <a:xfrm>
            <a:off x="572320" y="1300436"/>
            <a:ext cx="1124617" cy="1126800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 t="15721" b="7059"/>
          <a:stretch>
            <a:fillRect/>
          </a:stretch>
        </p:blipFill>
        <p:spPr bwMode="auto">
          <a:xfrm>
            <a:off x="827584" y="4077072"/>
            <a:ext cx="1124754" cy="1126800"/>
          </a:xfrm>
          <a:prstGeom prst="ellipse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Группа 54"/>
          <p:cNvGrpSpPr/>
          <p:nvPr/>
        </p:nvGrpSpPr>
        <p:grpSpPr>
          <a:xfrm>
            <a:off x="1331640" y="3501008"/>
            <a:ext cx="1334169" cy="1334169"/>
            <a:chOff x="539552" y="1484784"/>
            <a:chExt cx="1334169" cy="1334169"/>
          </a:xfrm>
        </p:grpSpPr>
        <p:sp>
          <p:nvSpPr>
            <p:cNvPr id="56" name="Овал 55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539552" y="4765476"/>
            <a:ext cx="1334169" cy="1334169"/>
            <a:chOff x="539552" y="1484784"/>
            <a:chExt cx="1334169" cy="1334169"/>
          </a:xfrm>
        </p:grpSpPr>
        <p:sp>
          <p:nvSpPr>
            <p:cNvPr id="53" name="Овал 52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2" cstate="print"/>
          <a:srcRect l="606" r="606"/>
          <a:stretch>
            <a:fillRect/>
          </a:stretch>
        </p:blipFill>
        <p:spPr bwMode="auto">
          <a:xfrm>
            <a:off x="1434924" y="3604692"/>
            <a:ext cx="1127601" cy="1126800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3" cstate="print"/>
          <a:srcRect l="1184" t="9071" r="17359" b="12850"/>
          <a:stretch>
            <a:fillRect/>
          </a:stretch>
        </p:blipFill>
        <p:spPr bwMode="auto">
          <a:xfrm>
            <a:off x="643523" y="4869160"/>
            <a:ext cx="1126227" cy="1126800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3203848" y="1295469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ЛЮЦЕРНА</a:t>
            </a:r>
            <a:endParaRPr lang="ru-RU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3849" y="1655509"/>
            <a:ext cx="54229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Обладает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эстрогеноподобной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активностью, снижает негативные симптомы менопаузы, оказывает мягкое мочегонное действие, выводит шлаки и токсины.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03848" y="246618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ДАМИАНА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03848" y="2826221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Является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афродизиаком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– улучшает настроение, повышает либидо. Облегчает патологические симптомы при менопаузе; снижает частоту и интенсивность приливов.</a:t>
            </a:r>
          </a:p>
          <a:p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203848" y="3697868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КУРИЛЬСКИЙ ЧАЙ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3848" y="4111332"/>
            <a:ext cx="54478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Обладает противомикробным и кровоостанавливающим действием , нормализует деятельность ЖКТ, повышает работоспособность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03848" y="499401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МЕЛИССА</a:t>
            </a:r>
            <a:r>
              <a:rPr lang="ru-RU" dirty="0" smtClean="0">
                <a:latin typeface="Arial Black" pitchFamily="34" charset="0"/>
              </a:rPr>
              <a:t> 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03848" y="5354052"/>
            <a:ext cx="5487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Обладает успокаивающим, спазмолитическим и бактерицидным  действием, улучшает метаболизм.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395536" y="2420888"/>
            <a:ext cx="1334169" cy="1334169"/>
            <a:chOff x="539552" y="1484784"/>
            <a:chExt cx="1334169" cy="1334169"/>
          </a:xfrm>
        </p:grpSpPr>
        <p:sp>
          <p:nvSpPr>
            <p:cNvPr id="38" name="Овал 37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0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41" name="Прямоугольник 40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 КОМПЛЕКСА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755576" y="1052736"/>
            <a:ext cx="1334169" cy="1334169"/>
            <a:chOff x="539552" y="1484784"/>
            <a:chExt cx="1334169" cy="1334169"/>
          </a:xfrm>
        </p:grpSpPr>
        <p:sp>
          <p:nvSpPr>
            <p:cNvPr id="43" name="Овал 42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45" name="Прямая соединительная линия 44"/>
          <p:cNvCxnSpPr/>
          <p:nvPr/>
        </p:nvCxnSpPr>
        <p:spPr>
          <a:xfrm>
            <a:off x="2843808" y="1268760"/>
            <a:ext cx="0" cy="4896544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 flipV="1">
            <a:off x="2051720" y="1412776"/>
            <a:ext cx="792089" cy="216024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1691680" y="2708920"/>
            <a:ext cx="1152128" cy="144016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5" cstate="print"/>
          <a:srcRect l="1814" t="599" r="2419" b="4792"/>
          <a:stretch>
            <a:fillRect/>
          </a:stretch>
        </p:blipFill>
        <p:spPr bwMode="auto">
          <a:xfrm>
            <a:off x="857800" y="1156420"/>
            <a:ext cx="1129721" cy="1126800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30" name="Picture 2" descr="https://hekmacenter.com/en/wp-content/uploads/2014/12/7-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222" y="2524572"/>
            <a:ext cx="1126797" cy="1126800"/>
          </a:xfrm>
          <a:prstGeom prst="ellipse">
            <a:avLst/>
          </a:prstGeom>
          <a:ln>
            <a:noFill/>
          </a:ln>
          <a:effectLst/>
        </p:spPr>
      </p:pic>
      <p:cxnSp>
        <p:nvCxnSpPr>
          <p:cNvPr id="59" name="Прямая соединительная линия 58"/>
          <p:cNvCxnSpPr/>
          <p:nvPr/>
        </p:nvCxnSpPr>
        <p:spPr>
          <a:xfrm flipH="1" flipV="1">
            <a:off x="1835696" y="5157192"/>
            <a:ext cx="1008112" cy="216024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2555776" y="4581128"/>
            <a:ext cx="288032" cy="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tv\Desktop\ПРЕЗА Жен здоровье\woman fon.jpg"/>
          <p:cNvPicPr>
            <a:picLocks noChangeAspect="1" noChangeArrowheads="1"/>
          </p:cNvPicPr>
          <p:nvPr/>
        </p:nvPicPr>
        <p:blipFill>
          <a:blip r:embed="rId2" cstate="print"/>
          <a:srcRect r="36858"/>
          <a:stretch>
            <a:fillRect/>
          </a:stretch>
        </p:blipFill>
        <p:spPr bwMode="auto">
          <a:xfrm>
            <a:off x="-36512" y="0"/>
            <a:ext cx="9213872" cy="68853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80520" y="3284984"/>
            <a:ext cx="4499992" cy="1584176"/>
          </a:xfrm>
          <a:prstGeom prst="rect">
            <a:avLst/>
          </a:prstGeom>
          <a:gradFill>
            <a:gsLst>
              <a:gs pos="0">
                <a:srgbClr val="98416B"/>
              </a:gs>
              <a:gs pos="50000">
                <a:srgbClr val="D85694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2257998"/>
            <a:ext cx="4716016" cy="81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УРОШИЛД </a:t>
            </a:r>
          </a:p>
          <a:p>
            <a:pPr algn="ctr">
              <a:lnSpc>
                <a:spcPts val="2800"/>
              </a:lnSpc>
            </a:pP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КОМФОРТ</a:t>
            </a:r>
            <a:endParaRPr lang="ru-RU" sz="2800" b="1" dirty="0" smtClean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229200"/>
            <a:ext cx="1220193" cy="122019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80112" y="3493457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Поддержка здоровья мочеполовой системы</a:t>
            </a:r>
          </a:p>
        </p:txBody>
      </p:sp>
      <p:pic>
        <p:nvPicPr>
          <p:cNvPr id="7" name="Рисунок 3" descr="Uroshild trans.png"/>
          <p:cNvPicPr>
            <a:picLocks noChangeAspect="1"/>
          </p:cNvPicPr>
          <p:nvPr/>
        </p:nvPicPr>
        <p:blipFill>
          <a:blip r:embed="rId4" cstate="print"/>
          <a:srcRect b="48427"/>
          <a:stretch>
            <a:fillRect/>
          </a:stretch>
        </p:blipFill>
        <p:spPr bwMode="auto">
          <a:xfrm>
            <a:off x="3635896" y="1700808"/>
            <a:ext cx="2047792" cy="359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779912" y="5919296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БАД. НЕ ЯВЛЯЕТСЯ ЛЕКАРСТВЕННЫМ СРЕДСТВОМ. ПЕРЕД ПРИМЕНЕНИЕМ ПРОКОНСУЛЬТИРУЙТЕСЬ СО СПЕЦИАЛИСТОМ. ИМЕЮТСЯ ПРОТИВОПОКАЗАНИЯ.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16216" y="0"/>
            <a:ext cx="2697656" cy="620688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НОВИНКА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476672"/>
            <a:ext cx="5112568" cy="45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ВРАЧИ БЬЮТ ТРЕВОГУ</a:t>
            </a:r>
            <a:endParaRPr lang="ru-RU" sz="2800" b="1" dirty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4472" y="2077668"/>
            <a:ext cx="2682552" cy="1008112"/>
          </a:xfrm>
          <a:prstGeom prst="round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6848" y="2354095"/>
            <a:ext cx="1872208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7"/>
          <p:cNvGrpSpPr>
            <a:grpSpLocks noChangeAspect="1"/>
          </p:cNvGrpSpPr>
          <p:nvPr/>
        </p:nvGrpSpPr>
        <p:grpSpPr>
          <a:xfrm>
            <a:off x="2555776" y="1575904"/>
            <a:ext cx="1853096" cy="1853096"/>
            <a:chOff x="1503853" y="914399"/>
            <a:chExt cx="1334169" cy="1334169"/>
          </a:xfrm>
        </p:grpSpPr>
        <p:sp>
          <p:nvSpPr>
            <p:cNvPr id="9" name="Овал 8"/>
            <p:cNvSpPr/>
            <p:nvPr/>
          </p:nvSpPr>
          <p:spPr>
            <a:xfrm>
              <a:off x="1594926" y="1005472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1503853" y="914399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2843808" y="2348880"/>
            <a:ext cx="1656184" cy="39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ru-RU" sz="32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 26%</a:t>
            </a:r>
            <a:endParaRPr lang="en-US" sz="3200" b="1" dirty="0">
              <a:solidFill>
                <a:srgbClr val="98416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981889"/>
            <a:ext cx="91674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За последние 5 лет в России увеличилась заболеваемость*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4472" y="4100720"/>
            <a:ext cx="3000688" cy="1008112"/>
          </a:xfrm>
          <a:prstGeom prst="round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2832" y="4322926"/>
            <a:ext cx="2376264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ВОСПАЛИТЕЛЬНЫЕ ЗАБОЛЕВАНИЯ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Группа 7"/>
          <p:cNvGrpSpPr>
            <a:grpSpLocks noChangeAspect="1"/>
          </p:cNvGrpSpPr>
          <p:nvPr/>
        </p:nvGrpSpPr>
        <p:grpSpPr>
          <a:xfrm>
            <a:off x="2554713" y="3664136"/>
            <a:ext cx="1853096" cy="1853096"/>
            <a:chOff x="1503853" y="914399"/>
            <a:chExt cx="1334169" cy="1334169"/>
          </a:xfrm>
        </p:grpSpPr>
        <p:sp>
          <p:nvSpPr>
            <p:cNvPr id="17" name="Овал 16"/>
            <p:cNvSpPr/>
            <p:nvPr/>
          </p:nvSpPr>
          <p:spPr>
            <a:xfrm>
              <a:off x="1594926" y="1005472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1503853" y="914399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2771800" y="4574579"/>
            <a:ext cx="15121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22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ru-RU" sz="32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 10%</a:t>
            </a:r>
            <a:endParaRPr lang="en-US" sz="3200" b="1" dirty="0">
              <a:solidFill>
                <a:srgbClr val="98416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63312" y="2077668"/>
            <a:ext cx="2682552" cy="1008112"/>
          </a:xfrm>
          <a:prstGeom prst="round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027696" y="2306619"/>
            <a:ext cx="1872208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ЖЕНСКОЕ БЕСПЛОДИЕ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Группа 7"/>
          <p:cNvGrpSpPr>
            <a:grpSpLocks noChangeAspect="1"/>
          </p:cNvGrpSpPr>
          <p:nvPr/>
        </p:nvGrpSpPr>
        <p:grpSpPr>
          <a:xfrm>
            <a:off x="6756952" y="1575904"/>
            <a:ext cx="1853096" cy="1853096"/>
            <a:chOff x="1503853" y="914399"/>
            <a:chExt cx="1334169" cy="1334169"/>
          </a:xfrm>
        </p:grpSpPr>
        <p:sp>
          <p:nvSpPr>
            <p:cNvPr id="30" name="Овал 29"/>
            <p:cNvSpPr/>
            <p:nvPr/>
          </p:nvSpPr>
          <p:spPr>
            <a:xfrm>
              <a:off x="1594926" y="1005472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1503853" y="914399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6804248" y="2356840"/>
            <a:ext cx="1679832" cy="568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22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32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 1,4     </a:t>
            </a:r>
          </a:p>
          <a:p>
            <a:pPr algn="ctr">
              <a:lnSpc>
                <a:spcPts val="1200"/>
              </a:lnSpc>
            </a:pPr>
            <a:endParaRPr lang="ru-RU" sz="3200" b="1" dirty="0" smtClean="0">
              <a:solidFill>
                <a:srgbClr val="98416B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200"/>
              </a:lnSpc>
            </a:pPr>
            <a:r>
              <a:rPr lang="ru-RU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раза   </a:t>
            </a:r>
            <a:endParaRPr lang="en-US" b="1" dirty="0">
              <a:solidFill>
                <a:srgbClr val="98416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835320" y="4100720"/>
            <a:ext cx="2682552" cy="1008112"/>
          </a:xfrm>
          <a:prstGeom prst="round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979336" y="4364458"/>
            <a:ext cx="1872208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РАК МОЛОЧНОЙ ЖЕЛЕЗЫ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5" name="Группа 7"/>
          <p:cNvGrpSpPr>
            <a:grpSpLocks noChangeAspect="1"/>
          </p:cNvGrpSpPr>
          <p:nvPr/>
        </p:nvGrpSpPr>
        <p:grpSpPr>
          <a:xfrm>
            <a:off x="6755889" y="3664136"/>
            <a:ext cx="1853096" cy="1853096"/>
            <a:chOff x="1503853" y="914399"/>
            <a:chExt cx="1334169" cy="1334169"/>
          </a:xfrm>
        </p:grpSpPr>
        <p:sp>
          <p:nvSpPr>
            <p:cNvPr id="36" name="Овал 35"/>
            <p:cNvSpPr/>
            <p:nvPr/>
          </p:nvSpPr>
          <p:spPr>
            <a:xfrm>
              <a:off x="1594926" y="1005472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1503853" y="914399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7020272" y="4550931"/>
            <a:ext cx="14401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22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3200" b="1" dirty="0" smtClean="0">
                <a:solidFill>
                  <a:srgbClr val="98416B"/>
                </a:solidFill>
                <a:latin typeface="Arial" pitchFamily="34" charset="0"/>
                <a:cs typeface="Arial" pitchFamily="34" charset="0"/>
              </a:rPr>
              <a:t>29%</a:t>
            </a:r>
            <a:endParaRPr lang="en-US" sz="3200" b="1" dirty="0">
              <a:solidFill>
                <a:srgbClr val="98416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95536" y="6309320"/>
            <a:ext cx="64087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i="1" dirty="0" smtClean="0"/>
              <a:t>*По 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данным</a:t>
            </a:r>
            <a:r>
              <a:rPr lang="ru-RU" sz="1400" i="1" dirty="0" smtClean="0"/>
              <a:t> Научного центра акушерства и гинекологии Минздрава РФ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71332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691680" y="3789041"/>
            <a:ext cx="6408712" cy="1800199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691680" y="1340768"/>
            <a:ext cx="6408712" cy="2304256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1560" y="1340768"/>
            <a:ext cx="936104" cy="2304256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8"/>
          <p:cNvSpPr txBox="1">
            <a:spLocks noChangeArrowheads="1"/>
          </p:cNvSpPr>
          <p:nvPr/>
        </p:nvSpPr>
        <p:spPr>
          <a:xfrm>
            <a:off x="1763688" y="3861047"/>
            <a:ext cx="6192688" cy="1728194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2000"/>
              </a:lnSpc>
              <a:buClr>
                <a:srgbClr val="98416B"/>
              </a:buCl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ДЕЙСТВИЕ: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Концентрированный напиток с выраженным антимикробным, детоксикационным, регенерирующим действием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Помогает облегчить дискомфорт, связанный с нарушением работы мочевыводящей системы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675365"/>
            <a:ext cx="4447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УРОШИЛД КОМФОРТ</a:t>
            </a:r>
            <a:endParaRPr lang="ru-RU" sz="2800" b="1" dirty="0" smtClean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050" name="Picture 2" descr="C:\Users\Safonova\Desktop\Постный продукт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9612" y="1484784"/>
            <a:ext cx="720000" cy="720000"/>
          </a:xfrm>
          <a:prstGeom prst="rect">
            <a:avLst/>
          </a:prstGeom>
          <a:noFill/>
        </p:spPr>
      </p:pic>
      <p:pic>
        <p:nvPicPr>
          <p:cNvPr id="2051" name="Picture 3" descr="C:\Users\Safonova\Desktop\Быстрая помощь при нарушениях работы мочевыделительной системы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19612" y="2276872"/>
            <a:ext cx="720000" cy="720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 flipH="1">
            <a:off x="1835696" y="1412776"/>
            <a:ext cx="60486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РЕКОМЕНДАЦИИ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Нарушение режима мочеиспускания 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Профилактика воспалительных заболеваний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мочевыде-лительной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системы (цистит, уретрит,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пиелонефрит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Профилактика формирования кристаллов и песка </a:t>
            </a:r>
            <a:b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 мочекаменной болезни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составе комплексной терапии гипертонической болезни 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комплексной программе снижения веса 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11560" y="3789040"/>
            <a:ext cx="936104" cy="576064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755576" y="3897052"/>
            <a:ext cx="648072" cy="360040"/>
            <a:chOff x="3707904" y="3501008"/>
            <a:chExt cx="648072" cy="360040"/>
          </a:xfrm>
          <a:solidFill>
            <a:srgbClr val="FFFFFF"/>
          </a:solidFill>
        </p:grpSpPr>
        <p:sp>
          <p:nvSpPr>
            <p:cNvPr id="26" name="Нашивка 25"/>
            <p:cNvSpPr/>
            <p:nvPr/>
          </p:nvSpPr>
          <p:spPr>
            <a:xfrm>
              <a:off x="3995936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7" name="Нашивка 26"/>
            <p:cNvSpPr/>
            <p:nvPr/>
          </p:nvSpPr>
          <p:spPr>
            <a:xfrm>
              <a:off x="3707904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AutoShape 6" descr="Картинки по запросу БЕРЕЗЫ Л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Картинки по запросу БЕРЕЗЫ Л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2" name="AutoShape 10" descr="Картинки по запросу БЕРЕЗЫ Л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3059832" y="1321604"/>
            <a:ext cx="5202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ЛИСТ ТОЛОКНЯНКИ, ГОРЕЦ ПТИЧИЙ, </a:t>
            </a:r>
            <a:br>
              <a:rPr lang="ru-RU" dirty="0" smtClean="0">
                <a:latin typeface="Arial Black" pitchFamily="34" charset="0"/>
                <a:cs typeface="Arial" pitchFamily="34" charset="0"/>
              </a:rPr>
            </a:br>
            <a:r>
              <a:rPr lang="ru-RU" dirty="0" smtClean="0">
                <a:latin typeface="Arial Black" pitchFamily="34" charset="0"/>
                <a:cs typeface="Arial" pitchFamily="34" charset="0"/>
              </a:rPr>
              <a:t>КОРЕНЬ СОЛОДКИ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59832" y="2022520"/>
            <a:ext cx="5472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Обладают диуретическим, антисептическим, противовоспалительным действием, способствуют нейтрализации токсинов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59832" y="2824480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ХВОЩ ПОЛЕВОЙ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59832" y="3193812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Содержит соединения кремниевой кислоты, которая специфически препятствует образованию мочевых камней.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9832" y="4327356"/>
            <a:ext cx="5328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Обладает умеренно выраженным мочегонным, желчегонным 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и спазмолитическим действием, усиливает вывод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из организма ионов натрия и хлора.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059832" y="3913892"/>
            <a:ext cx="2151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БЕРЕЗЫ ЛИСТ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9832" y="5282044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ДЯГИЛЯ КОРЕНЬ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59832" y="5642084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Оказывает бактерицидное, мочегонное, потогонное, противовоспалительное действие.  </a:t>
            </a:r>
          </a:p>
        </p:txBody>
      </p:sp>
      <p:pic>
        <p:nvPicPr>
          <p:cNvPr id="40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41" name="Прямоугольник 40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1043608" y="1101268"/>
            <a:ext cx="1334169" cy="1334169"/>
            <a:chOff x="539552" y="1484784"/>
            <a:chExt cx="1334169" cy="1334169"/>
          </a:xfrm>
        </p:grpSpPr>
        <p:sp>
          <p:nvSpPr>
            <p:cNvPr id="43" name="Овал 42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45" name="Прямая соединительная линия 44"/>
          <p:cNvCxnSpPr/>
          <p:nvPr/>
        </p:nvCxnSpPr>
        <p:spPr>
          <a:xfrm>
            <a:off x="2843808" y="1268760"/>
            <a:ext cx="0" cy="4896544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 flipV="1">
            <a:off x="2339752" y="1484784"/>
            <a:ext cx="538039" cy="76471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Группа 46"/>
          <p:cNvGrpSpPr/>
          <p:nvPr/>
        </p:nvGrpSpPr>
        <p:grpSpPr>
          <a:xfrm>
            <a:off x="179512" y="2276872"/>
            <a:ext cx="1334169" cy="1334169"/>
            <a:chOff x="539552" y="1484784"/>
            <a:chExt cx="1334169" cy="1334169"/>
          </a:xfrm>
        </p:grpSpPr>
        <p:sp>
          <p:nvSpPr>
            <p:cNvPr id="48" name="Овал 47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1043608" y="3573016"/>
            <a:ext cx="1334169" cy="1334169"/>
            <a:chOff x="539552" y="1484784"/>
            <a:chExt cx="1334169" cy="1334169"/>
          </a:xfrm>
        </p:grpSpPr>
        <p:sp>
          <p:nvSpPr>
            <p:cNvPr id="51" name="Овал 50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323528" y="4869160"/>
            <a:ext cx="1334169" cy="1334169"/>
            <a:chOff x="539552" y="1484784"/>
            <a:chExt cx="1334169" cy="1334169"/>
          </a:xfrm>
        </p:grpSpPr>
        <p:sp>
          <p:nvSpPr>
            <p:cNvPr id="54" name="Овал 53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56" name="Прямая соединительная линия 55"/>
          <p:cNvCxnSpPr/>
          <p:nvPr/>
        </p:nvCxnSpPr>
        <p:spPr>
          <a:xfrm flipH="1">
            <a:off x="1547664" y="2924944"/>
            <a:ext cx="1296144" cy="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endCxn id="52" idx="6"/>
          </p:cNvCxnSpPr>
          <p:nvPr/>
        </p:nvCxnSpPr>
        <p:spPr>
          <a:xfrm flipH="1">
            <a:off x="2377777" y="4077072"/>
            <a:ext cx="466031" cy="163029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 flipV="1">
            <a:off x="1691680" y="5445224"/>
            <a:ext cx="1152128" cy="144016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4" name="Picture 12" descr="Картинки по запросу БЕРЕЗЫ ЛИСТ"/>
          <p:cNvPicPr>
            <a:picLocks noChangeAspect="1" noChangeArrowheads="1"/>
          </p:cNvPicPr>
          <p:nvPr/>
        </p:nvPicPr>
        <p:blipFill>
          <a:blip r:embed="rId4" cstate="print"/>
          <a:srcRect l="8399" r="16798"/>
          <a:stretch>
            <a:fillRect/>
          </a:stretch>
        </p:blipFill>
        <p:spPr bwMode="auto">
          <a:xfrm>
            <a:off x="1187624" y="3717032"/>
            <a:ext cx="1054792" cy="1004261"/>
          </a:xfrm>
          <a:prstGeom prst="ellipse">
            <a:avLst/>
          </a:prstGeom>
          <a:noFill/>
        </p:spPr>
      </p:pic>
      <p:pic>
        <p:nvPicPr>
          <p:cNvPr id="3074" name="Picture 2" descr="Картинки по запросу ЛИСТ ТОЛОКНЯНКИ"/>
          <p:cNvPicPr>
            <a:picLocks noChangeAspect="1" noChangeArrowheads="1"/>
          </p:cNvPicPr>
          <p:nvPr/>
        </p:nvPicPr>
        <p:blipFill>
          <a:blip r:embed="rId5" cstate="print"/>
          <a:srcRect l="7013" r="26300"/>
          <a:stretch>
            <a:fillRect/>
          </a:stretch>
        </p:blipFill>
        <p:spPr bwMode="auto">
          <a:xfrm>
            <a:off x="1148952" y="1204952"/>
            <a:ext cx="1123480" cy="1126800"/>
          </a:xfrm>
          <a:prstGeom prst="ellipse">
            <a:avLst/>
          </a:prstGeom>
          <a:noFill/>
        </p:spPr>
      </p:pic>
      <p:pic>
        <p:nvPicPr>
          <p:cNvPr id="3076" name="Picture 4" descr="Картинки по запросу ХВОЩ ПОЛЕВОЙ"/>
          <p:cNvPicPr>
            <a:picLocks noChangeAspect="1" noChangeArrowheads="1"/>
          </p:cNvPicPr>
          <p:nvPr/>
        </p:nvPicPr>
        <p:blipFill>
          <a:blip r:embed="rId6" cstate="print"/>
          <a:srcRect l="20669" r="30413" b="26554"/>
          <a:stretch>
            <a:fillRect/>
          </a:stretch>
        </p:blipFill>
        <p:spPr bwMode="auto">
          <a:xfrm>
            <a:off x="284177" y="2380556"/>
            <a:ext cx="1124838" cy="1126800"/>
          </a:xfrm>
          <a:prstGeom prst="ellipse">
            <a:avLst/>
          </a:prstGeom>
          <a:noFill/>
        </p:spPr>
      </p:pic>
      <p:pic>
        <p:nvPicPr>
          <p:cNvPr id="3086" name="Picture 14" descr="Картинки по запросу ДЯГИЛЯ КОРЕНЬ"/>
          <p:cNvPicPr>
            <a:picLocks noChangeAspect="1" noChangeArrowheads="1"/>
          </p:cNvPicPr>
          <p:nvPr/>
        </p:nvPicPr>
        <p:blipFill>
          <a:blip r:embed="rId7" cstate="print"/>
          <a:srcRect l="16617" t="9144" r="18572" b="3919"/>
          <a:stretch>
            <a:fillRect/>
          </a:stretch>
        </p:blipFill>
        <p:spPr bwMode="auto">
          <a:xfrm>
            <a:off x="429329" y="4972844"/>
            <a:ext cx="1122567" cy="11268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Картинки по запросу ДЕВЯСИ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ДЕВЯСИ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131839" y="371703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ВИТАМИН С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31839" y="4077072"/>
            <a:ext cx="5040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Укрепляет стенки капилляров, снижает их проницаемость, осуществляет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антиоксидантную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защиту, активирует местный иммунитет.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1839" y="126876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ДЕВЯСИЛ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31839" y="1628800"/>
            <a:ext cx="4896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Проявляет противовоспалительную,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антимикробную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, желчегонную и мочегонную активность, оказывает ранозаживляющее действие.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31839" y="508518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КЛЮКВА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31840" y="5426060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Богата полифенолами и танинами, которые играют важную роль в поддержании здоровья мочевыводящих путей.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31839" y="256490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САБЕЛЬНИКА БОЛОТНОГО КОРЕНЬ</a:t>
            </a:r>
            <a:br>
              <a:rPr lang="ru-RU" dirty="0" smtClean="0">
                <a:latin typeface="Arial Black" pitchFamily="34" charset="0"/>
                <a:cs typeface="Arial" pitchFamily="34" charset="0"/>
              </a:rPr>
            </a:br>
            <a:r>
              <a:rPr lang="ru-RU" dirty="0" smtClean="0">
                <a:latin typeface="Arial Black" pitchFamily="34" charset="0"/>
                <a:cs typeface="Arial" pitchFamily="34" charset="0"/>
              </a:rPr>
              <a:t>И ПУСТЫРНИК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31839" y="3140968"/>
            <a:ext cx="3578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Оказывают спазмолитическое действие.</a:t>
            </a:r>
          </a:p>
        </p:txBody>
      </p:sp>
      <p:pic>
        <p:nvPicPr>
          <p:cNvPr id="37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38" name="Прямоугольник 37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467544" y="1124744"/>
            <a:ext cx="1334169" cy="1334169"/>
            <a:chOff x="539552" y="1484784"/>
            <a:chExt cx="1334169" cy="1334169"/>
          </a:xfrm>
        </p:grpSpPr>
        <p:sp>
          <p:nvSpPr>
            <p:cNvPr id="40" name="Овал 39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42" name="Прямая соединительная линия 41"/>
          <p:cNvCxnSpPr/>
          <p:nvPr/>
        </p:nvCxnSpPr>
        <p:spPr>
          <a:xfrm>
            <a:off x="2843808" y="1268760"/>
            <a:ext cx="0" cy="4896544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1835696" y="1412776"/>
            <a:ext cx="1008113" cy="216024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Группа 43"/>
          <p:cNvGrpSpPr/>
          <p:nvPr/>
        </p:nvGrpSpPr>
        <p:grpSpPr>
          <a:xfrm>
            <a:off x="1043608" y="2492896"/>
            <a:ext cx="1334169" cy="1334169"/>
            <a:chOff x="539552" y="1484784"/>
            <a:chExt cx="1334169" cy="1334169"/>
          </a:xfrm>
        </p:grpSpPr>
        <p:sp>
          <p:nvSpPr>
            <p:cNvPr id="45" name="Овал 44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294087" y="3901380"/>
            <a:ext cx="1334169" cy="1334169"/>
            <a:chOff x="539552" y="1484784"/>
            <a:chExt cx="1334169" cy="1334169"/>
          </a:xfrm>
        </p:grpSpPr>
        <p:sp>
          <p:nvSpPr>
            <p:cNvPr id="48" name="Овал 47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1187624" y="5085184"/>
            <a:ext cx="1334169" cy="1334169"/>
            <a:chOff x="539552" y="1484784"/>
            <a:chExt cx="1334169" cy="1334169"/>
          </a:xfrm>
        </p:grpSpPr>
        <p:sp>
          <p:nvSpPr>
            <p:cNvPr id="51" name="Овал 50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53" name="Прямая соединительная линия 52"/>
          <p:cNvCxnSpPr/>
          <p:nvPr/>
        </p:nvCxnSpPr>
        <p:spPr>
          <a:xfrm flipH="1">
            <a:off x="2339752" y="2852936"/>
            <a:ext cx="504056" cy="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1619672" y="4437112"/>
            <a:ext cx="1224136" cy="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2411760" y="5229200"/>
            <a:ext cx="432048" cy="144016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2" name="Picture 14" descr="Картинки по запросу КЛЮКВА"/>
          <p:cNvPicPr>
            <a:picLocks noChangeAspect="1" noChangeArrowheads="1"/>
          </p:cNvPicPr>
          <p:nvPr/>
        </p:nvPicPr>
        <p:blipFill>
          <a:blip r:embed="rId3" cstate="print"/>
          <a:srcRect l="3761" r="5641"/>
          <a:stretch>
            <a:fillRect/>
          </a:stretch>
        </p:blipFill>
        <p:spPr bwMode="auto">
          <a:xfrm>
            <a:off x="1311908" y="5301208"/>
            <a:ext cx="1085601" cy="903169"/>
          </a:xfrm>
          <a:prstGeom prst="ellipse">
            <a:avLst/>
          </a:prstGeom>
          <a:noFill/>
        </p:spPr>
      </p:pic>
      <p:pic>
        <p:nvPicPr>
          <p:cNvPr id="2054" name="Picture 6" descr="Картинки по запросу ДЕВЯСИЛ"/>
          <p:cNvPicPr>
            <a:picLocks noChangeAspect="1" noChangeArrowheads="1"/>
          </p:cNvPicPr>
          <p:nvPr/>
        </p:nvPicPr>
        <p:blipFill>
          <a:blip r:embed="rId4" cstate="print"/>
          <a:srcRect l="15105" t="17278" r="27494" b="6479"/>
          <a:stretch>
            <a:fillRect/>
          </a:stretch>
        </p:blipFill>
        <p:spPr bwMode="auto">
          <a:xfrm>
            <a:off x="569052" y="1228428"/>
            <a:ext cx="1131152" cy="1126800"/>
          </a:xfrm>
          <a:prstGeom prst="ellipse">
            <a:avLst/>
          </a:prstGeom>
          <a:noFill/>
        </p:spPr>
      </p:pic>
      <p:pic>
        <p:nvPicPr>
          <p:cNvPr id="2058" name="Picture 10" descr="Картинки по запросу ПУСТЫРНИК"/>
          <p:cNvPicPr>
            <a:picLocks noChangeAspect="1" noChangeArrowheads="1"/>
          </p:cNvPicPr>
          <p:nvPr/>
        </p:nvPicPr>
        <p:blipFill>
          <a:blip r:embed="rId5" cstate="print"/>
          <a:srcRect l="14806" r="18574"/>
          <a:stretch>
            <a:fillRect/>
          </a:stretch>
        </p:blipFill>
        <p:spPr bwMode="auto">
          <a:xfrm>
            <a:off x="1147302" y="2596580"/>
            <a:ext cx="1126780" cy="1126800"/>
          </a:xfrm>
          <a:prstGeom prst="ellipse">
            <a:avLst/>
          </a:prstGeom>
          <a:noFill/>
        </p:spPr>
      </p:pic>
      <p:pic>
        <p:nvPicPr>
          <p:cNvPr id="2060" name="Picture 12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 l="21220" t="21220" r="21220" b="21220"/>
          <a:stretch>
            <a:fillRect/>
          </a:stretch>
        </p:blipFill>
        <p:spPr bwMode="auto">
          <a:xfrm>
            <a:off x="397740" y="4005064"/>
            <a:ext cx="1126863" cy="11268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tv\Desktop\ПРЕЗА Жен здоровье\woman fon.jpg"/>
          <p:cNvPicPr>
            <a:picLocks noChangeAspect="1" noChangeArrowheads="1"/>
          </p:cNvPicPr>
          <p:nvPr/>
        </p:nvPicPr>
        <p:blipFill>
          <a:blip r:embed="rId2" cstate="print"/>
          <a:srcRect r="36858"/>
          <a:stretch>
            <a:fillRect/>
          </a:stretch>
        </p:blipFill>
        <p:spPr bwMode="auto">
          <a:xfrm>
            <a:off x="0" y="0"/>
            <a:ext cx="9213872" cy="6885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627784" y="1484784"/>
            <a:ext cx="6516216" cy="456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ПРИМАЛЕДИС</a:t>
            </a:r>
            <a:endParaRPr lang="ru-RU" sz="2800" b="1" dirty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229200"/>
            <a:ext cx="1220193" cy="122019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95936" y="2053297"/>
            <a:ext cx="375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Комплекс для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биорегуляции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и сохранения красоты женщины</a:t>
            </a:r>
          </a:p>
        </p:txBody>
      </p:sp>
      <p:pic>
        <p:nvPicPr>
          <p:cNvPr id="7" name="Picture 4" descr="C:\Users\Safonova\Desktop\PL_Korobka transperent (Copy).png"/>
          <p:cNvPicPr>
            <a:picLocks noChangeAspect="1" noChangeArrowheads="1"/>
          </p:cNvPicPr>
          <p:nvPr/>
        </p:nvPicPr>
        <p:blipFill>
          <a:blip r:embed="rId4" cstate="print"/>
          <a:srcRect b="45540"/>
          <a:stretch>
            <a:fillRect/>
          </a:stretch>
        </p:blipFill>
        <p:spPr bwMode="auto">
          <a:xfrm>
            <a:off x="3851920" y="2780928"/>
            <a:ext cx="4248472" cy="290371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779912" y="5919296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БАД. НЕ ЯВЛЯЕТСЯ ЛЕКАРСТВЕННЫМ СРЕДСТВОМ. ПЕРЕД ПРИМЕНЕНИЕМ ПРОКОНСУЛЬТИРУЙТЕСЬ СО СПЕЦИАЛИСТОМ. ИМЕЮТСЯ ПРОТИВОПОКАЗАНИЯ.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691680" y="4365103"/>
            <a:ext cx="6408712" cy="1944217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691680" y="1340768"/>
            <a:ext cx="6408712" cy="2808312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1560" y="1340768"/>
            <a:ext cx="936104" cy="4248472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8"/>
          <p:cNvSpPr txBox="1">
            <a:spLocks noChangeArrowheads="1"/>
          </p:cNvSpPr>
          <p:nvPr/>
        </p:nvSpPr>
        <p:spPr>
          <a:xfrm>
            <a:off x="1763688" y="4437113"/>
            <a:ext cx="6192688" cy="2016223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2000"/>
              </a:lnSpc>
              <a:buClr>
                <a:srgbClr val="98416B"/>
              </a:buCl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ДЕЙСТВИЕ: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Восстановление витаминно-минерального статуса 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Защита от вредных факторов окружающей среды и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оксидативного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стресса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Максимальный набор ингредиентов для обновления клеток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Мягко поддерживает гормональный фон</a:t>
            </a:r>
          </a:p>
          <a:p>
            <a:pPr marL="216000" lvl="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Способствует  здоровью костей и суставов</a:t>
            </a: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745540"/>
            <a:ext cx="8532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ПРИМАЛЕДИС</a:t>
            </a:r>
          </a:p>
        </p:txBody>
      </p:sp>
      <p:pic>
        <p:nvPicPr>
          <p:cNvPr id="64514" name="Picture 2" descr="C:\Users\Safonova\Desktop\Anti-Age терапия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9612" y="1412776"/>
            <a:ext cx="684000" cy="684000"/>
          </a:xfrm>
          <a:prstGeom prst="rect">
            <a:avLst/>
          </a:prstGeom>
          <a:noFill/>
        </p:spPr>
      </p:pic>
      <p:pic>
        <p:nvPicPr>
          <p:cNvPr id="64515" name="Picture 3" descr="C:\Users\Safonova\Desktop\Антиоксидантная активность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19612" y="2096867"/>
            <a:ext cx="684000" cy="684000"/>
          </a:xfrm>
          <a:prstGeom prst="rect">
            <a:avLst/>
          </a:prstGeom>
          <a:noFill/>
        </p:spPr>
      </p:pic>
      <p:pic>
        <p:nvPicPr>
          <p:cNvPr id="64516" name="Picture 4" descr="C:\Users\Safonova\Desktop\Баланс гормонов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19612" y="4833232"/>
            <a:ext cx="684000" cy="684000"/>
          </a:xfrm>
          <a:prstGeom prst="rect">
            <a:avLst/>
          </a:prstGeom>
          <a:noFill/>
        </p:spPr>
      </p:pic>
      <p:pic>
        <p:nvPicPr>
          <p:cNvPr id="64517" name="Picture 5" descr="C:\Users\Safonova\Desktop\Гиалуроновая кислота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19612" y="4149140"/>
            <a:ext cx="684000" cy="684000"/>
          </a:xfrm>
          <a:prstGeom prst="rect">
            <a:avLst/>
          </a:prstGeom>
          <a:noFill/>
        </p:spPr>
      </p:pic>
      <p:pic>
        <p:nvPicPr>
          <p:cNvPr id="64518" name="Picture 6" descr="C:\Users\Safonova\Desktop\Для молодости и красоты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19612" y="2780958"/>
            <a:ext cx="684000" cy="684000"/>
          </a:xfrm>
          <a:prstGeom prst="rect">
            <a:avLst/>
          </a:prstGeom>
          <a:noFill/>
        </p:spPr>
      </p:pic>
      <p:pic>
        <p:nvPicPr>
          <p:cNvPr id="64519" name="Picture 7" descr="C:\Users\Safonova\Desktop\Коллаген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19612" y="3465049"/>
            <a:ext cx="684000" cy="684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835696" y="1484784"/>
            <a:ext cx="6120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РЕКОМЕНДАЦИИ: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профилактики дефицита витаминов и минеральных веществ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восстановления микроэлементов в период диет и ограничений в питании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профилактики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остеопороза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нормализации гормонального фона в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предменструальный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период и период менопаузы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питания и восстановления кожи, волос и ногтей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профилактики преждевременного старения кожи 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1560" y="5661248"/>
            <a:ext cx="936104" cy="576064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755576" y="5769260"/>
            <a:ext cx="648072" cy="360040"/>
            <a:chOff x="3707904" y="3501008"/>
            <a:chExt cx="648072" cy="360040"/>
          </a:xfrm>
          <a:solidFill>
            <a:srgbClr val="FFFFFF"/>
          </a:solidFill>
        </p:grpSpPr>
        <p:sp>
          <p:nvSpPr>
            <p:cNvPr id="29" name="Нашивка 28"/>
            <p:cNvSpPr/>
            <p:nvPr/>
          </p:nvSpPr>
          <p:spPr>
            <a:xfrm>
              <a:off x="3995936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0" name="Нашивка 29"/>
            <p:cNvSpPr/>
            <p:nvPr/>
          </p:nvSpPr>
          <p:spPr>
            <a:xfrm>
              <a:off x="3707904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8"/>
          <a:stretch/>
        </p:blipFill>
        <p:spPr>
          <a:xfrm>
            <a:off x="179512" y="1772816"/>
            <a:ext cx="1512168" cy="21850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60017">
                <a:tint val="45000"/>
                <a:satMod val="400000"/>
              </a:srgbClr>
            </a:duotone>
            <a:lum bright="-40000"/>
          </a:blip>
          <a:srcRect l="9641" r="66571"/>
          <a:stretch>
            <a:fillRect/>
          </a:stretch>
        </p:blipFill>
        <p:spPr>
          <a:xfrm>
            <a:off x="395536" y="4321604"/>
            <a:ext cx="1584176" cy="1123620"/>
          </a:xfrm>
          <a:prstGeom prst="rect">
            <a:avLst/>
          </a:prstGeom>
        </p:spPr>
      </p:pic>
      <p:pic>
        <p:nvPicPr>
          <p:cNvPr id="5" name="Рисунок 4"/>
          <p:cNvPicPr>
            <a:picLocks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90904" b="44912"/>
          <a:stretch>
            <a:fillRect/>
          </a:stretch>
        </p:blipFill>
        <p:spPr>
          <a:xfrm>
            <a:off x="395536" y="3501008"/>
            <a:ext cx="648072" cy="64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51720" y="1196752"/>
            <a:ext cx="6912768" cy="4896544"/>
          </a:xfrm>
          <a:prstGeom prst="rect">
            <a:avLst/>
          </a:prstGeom>
          <a:solidFill>
            <a:srgbClr val="F28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385500"/>
            <a:ext cx="81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A10133"/>
                </a:solidFill>
                <a:latin typeface="Arial Black" pitchFamily="34" charset="0"/>
                <a:cs typeface="Arial" pitchFamily="34" charset="0"/>
              </a:rPr>
              <a:t>    ДЕЙСТВИЕ КОМПОНЕНТОВ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83768" y="1240299"/>
            <a:ext cx="63367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Витамин С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–  эффективное средство против физического и эмоционального стресса. Стимулирует синтез коллагена</a:t>
            </a: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Витамин В1 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защищает от умственных переутомлений,  активизирует энергетический обмен.</a:t>
            </a: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Витамины В2 и В5 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– «двигатели» организма, стимулируют выработку энергии. </a:t>
            </a: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Витамин В5 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стимулирует умственную работу.</a:t>
            </a: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Витамин 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B3 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поддерживает </a:t>
            </a:r>
            <a:r>
              <a:rPr lang="ru-RU" sz="1200" dirty="0" smtClean="0">
                <a:solidFill>
                  <a:srgbClr val="11111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стабильность нервной деятельности.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11111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Витамин В6 </a:t>
            </a:r>
            <a:r>
              <a:rPr lang="ru-RU" sz="1200" dirty="0" smtClean="0">
                <a:solidFill>
                  <a:srgbClr val="11111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участвует в синтезе «гормона счастья» </a:t>
            </a:r>
            <a:r>
              <a:rPr lang="ru-RU" sz="1200" dirty="0" err="1" smtClean="0">
                <a:solidFill>
                  <a:srgbClr val="11111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серотонина</a:t>
            </a:r>
            <a:r>
              <a:rPr lang="ru-RU" sz="1200" dirty="0" smtClean="0">
                <a:solidFill>
                  <a:srgbClr val="11111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и смягчает проявления ПМС.</a:t>
            </a:r>
          </a:p>
          <a:p>
            <a:r>
              <a:rPr lang="ru-RU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Железо</a:t>
            </a:r>
            <a:r>
              <a:rPr lang="ru-RU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находится в виде </a:t>
            </a:r>
            <a:r>
              <a:rPr lang="ru-RU" sz="12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пирофосфата</a:t>
            </a:r>
            <a:r>
              <a:rPr lang="ru-RU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- наиболее доступной для организма форме. </a:t>
            </a:r>
          </a:p>
          <a:p>
            <a:r>
              <a:rPr lang="ru-RU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Витамины В2, В6, В9, В12, С</a:t>
            </a:r>
            <a:r>
              <a:rPr lang="ru-RU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необходимы для нормального усвоения </a:t>
            </a:r>
          </a:p>
          <a:p>
            <a:r>
              <a:rPr lang="ru-RU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и использования железа в процессах кроветворения.</a:t>
            </a:r>
            <a:r>
              <a:rPr lang="ru-RU" sz="1200" dirty="0" smtClean="0">
                <a:solidFill>
                  <a:srgbClr val="11111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lvl="0"/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Витамин А (</a:t>
            </a:r>
            <a:r>
              <a:rPr lang="ru-RU" sz="1200" b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ретинол</a:t>
            </a: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)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обеспечивает прочность </a:t>
            </a:r>
            <a:r>
              <a:rPr lang="ru-RU" sz="12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коллагеновых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волокон, препятствует их «склеиванию» под воздействием </a:t>
            </a:r>
            <a:r>
              <a:rPr lang="ru-RU" sz="12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гликации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Биотин  и цинк  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стимулируют синтез кератина – основного структурного элемента волос, укрепляют структуру волос  и способствует твердости ногтевой пластины.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Селен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борется со свободными радикалами и поддерживает эластичность и тургор кожи.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Кальций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участвует в формировании и поддержании структуры костной ткани. Наилучшее усвоение этого минерала обеспечивает его форма в виде </a:t>
            </a:r>
            <a:r>
              <a:rPr lang="ru-RU" sz="1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лактата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а также </a:t>
            </a: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витамин 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</a:t>
            </a: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Марганец  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также усиливают усвоение  и действие кальция, необходим для обмена веществ 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соединительной  ткани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повышения плотности костей.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Таурин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аминокислота, которая играет важную роль в синтезе коллагена, обеспечивающего прочность и эластичность  соединительной  ткани.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 flipH="1">
            <a:off x="1691680" y="2348880"/>
            <a:ext cx="703626" cy="703626"/>
            <a:chOff x="3654146" y="1529015"/>
            <a:chExt cx="703626" cy="703626"/>
          </a:xfrm>
        </p:grpSpPr>
        <p:sp>
          <p:nvSpPr>
            <p:cNvPr id="12" name="Блок-схема: узел 11"/>
            <p:cNvSpPr/>
            <p:nvPr/>
          </p:nvSpPr>
          <p:spPr>
            <a:xfrm>
              <a:off x="3654146" y="1529015"/>
              <a:ext cx="703626" cy="70362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Нашивка 12"/>
            <p:cNvSpPr/>
            <p:nvPr/>
          </p:nvSpPr>
          <p:spPr>
            <a:xfrm flipH="1">
              <a:off x="3851920" y="1700808"/>
              <a:ext cx="308079" cy="360040"/>
            </a:xfrm>
            <a:prstGeom prst="chevron">
              <a:avLst/>
            </a:prstGeom>
            <a:solidFill>
              <a:srgbClr val="F2867E"/>
            </a:solidFill>
            <a:ln>
              <a:solidFill>
                <a:srgbClr val="F286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51720" y="1196752"/>
            <a:ext cx="6912768" cy="3600400"/>
          </a:xfrm>
          <a:prstGeom prst="rect">
            <a:avLst/>
          </a:prstGeom>
          <a:solidFill>
            <a:srgbClr val="F28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385500"/>
            <a:ext cx="81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A10133"/>
                </a:solidFill>
                <a:latin typeface="Arial Black" pitchFamily="34" charset="0"/>
                <a:cs typeface="Arial" pitchFamily="34" charset="0"/>
              </a:rPr>
              <a:t>    ДЕЙСТВИЕ КОМПОНЕНТОВ</a:t>
            </a:r>
          </a:p>
        </p:txBody>
      </p:sp>
      <p:grpSp>
        <p:nvGrpSpPr>
          <p:cNvPr id="13" name="Группа 12"/>
          <p:cNvGrpSpPr/>
          <p:nvPr/>
        </p:nvGrpSpPr>
        <p:grpSpPr>
          <a:xfrm flipH="1">
            <a:off x="1691680" y="2348880"/>
            <a:ext cx="703626" cy="703626"/>
            <a:chOff x="3654146" y="1529015"/>
            <a:chExt cx="703626" cy="703626"/>
          </a:xfrm>
        </p:grpSpPr>
        <p:sp>
          <p:nvSpPr>
            <p:cNvPr id="14" name="Блок-схема: узел 13"/>
            <p:cNvSpPr/>
            <p:nvPr/>
          </p:nvSpPr>
          <p:spPr>
            <a:xfrm>
              <a:off x="3654146" y="1529015"/>
              <a:ext cx="703626" cy="70362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Нашивка 14"/>
            <p:cNvSpPr/>
            <p:nvPr/>
          </p:nvSpPr>
          <p:spPr>
            <a:xfrm flipH="1">
              <a:off x="3851920" y="1700808"/>
              <a:ext cx="308079" cy="360040"/>
            </a:xfrm>
            <a:prstGeom prst="chevron">
              <a:avLst/>
            </a:prstGeom>
            <a:solidFill>
              <a:srgbClr val="F2867E"/>
            </a:solidFill>
            <a:ln>
              <a:solidFill>
                <a:srgbClr val="F286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lum bright="-40000"/>
          </a:blip>
          <a:srcRect l="44993" r="35352"/>
          <a:stretch>
            <a:fillRect/>
          </a:stretch>
        </p:blipFill>
        <p:spPr>
          <a:xfrm>
            <a:off x="395536" y="4149080"/>
            <a:ext cx="1285096" cy="11032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33515" r="56471" b="42105"/>
          <a:stretch>
            <a:fillRect/>
          </a:stretch>
        </p:blipFill>
        <p:spPr>
          <a:xfrm>
            <a:off x="395536" y="3429000"/>
            <a:ext cx="654584" cy="638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1"/>
          <a:stretch/>
        </p:blipFill>
        <p:spPr>
          <a:xfrm>
            <a:off x="179512" y="1628800"/>
            <a:ext cx="1569247" cy="227069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55776" y="1484784"/>
            <a:ext cx="6192688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Коэнзим</a:t>
            </a:r>
            <a:r>
              <a:rPr lang="ru-RU" sz="13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Q10  </a:t>
            </a:r>
            <a:r>
              <a:rPr lang="ru-RU" sz="13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является источником клеточной энергии, это прирожденный борец с усталостью. Мощный антиоксидант, продляет срок жизни клетки, ускоряет синтез коллагена.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Бета-каротин и </a:t>
            </a:r>
            <a:r>
              <a:rPr lang="ru-RU" sz="13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ликопин</a:t>
            </a:r>
            <a:r>
              <a:rPr lang="ru-RU" sz="13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3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снижают повреждающее воздействие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УФ-лучей</a:t>
            </a:r>
            <a:r>
              <a:rPr lang="ru-RU" sz="13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на кожу.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Витамин Е</a:t>
            </a:r>
            <a:r>
              <a:rPr lang="ru-RU" sz="13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является антиоксидантом и важнейшей частью мембран клеток кожи.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Рыбий жир </a:t>
            </a:r>
            <a:r>
              <a:rPr lang="ru-RU" sz="13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– источник омега-3 кислоты, обладает сильными </a:t>
            </a:r>
            <a:r>
              <a:rPr lang="ru-RU" sz="13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антиоксидантными</a:t>
            </a:r>
            <a:r>
              <a:rPr lang="ru-RU" sz="13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свойствами, повышает устойчивость кожи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к </a:t>
            </a:r>
            <a:r>
              <a:rPr lang="ru-RU" sz="13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УФ-излучению</a:t>
            </a:r>
            <a:r>
              <a:rPr lang="ru-RU" sz="13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Льняное масло </a:t>
            </a:r>
            <a:r>
              <a:rPr lang="ru-RU" sz="13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содержит </a:t>
            </a:r>
            <a:r>
              <a:rPr lang="ru-RU" sz="13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лигнан</a:t>
            </a:r>
            <a:r>
              <a:rPr lang="ru-RU" sz="13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— естественный растительный эстроген, который способствует поддержанию нормального гормонального фона женщин.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00" b="1" dirty="0" smtClean="0">
              <a:solidFill>
                <a:srgbClr val="000000"/>
              </a:solidFill>
              <a:ea typeface="Calibri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00" b="1" dirty="0" smtClean="0">
              <a:solidFill>
                <a:srgbClr val="000000"/>
              </a:solidFill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00" b="1" dirty="0" smtClean="0">
              <a:solidFill>
                <a:srgbClr val="000000"/>
              </a:solidFill>
              <a:ea typeface="Calibri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00" b="1" dirty="0" smtClean="0">
              <a:solidFill>
                <a:srgbClr val="000000"/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6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051720" y="1196752"/>
            <a:ext cx="6912768" cy="4392488"/>
          </a:xfrm>
          <a:prstGeom prst="rect">
            <a:avLst/>
          </a:prstGeom>
          <a:solidFill>
            <a:srgbClr val="F28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71600" y="385500"/>
            <a:ext cx="81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A10133"/>
                </a:solidFill>
                <a:latin typeface="Arial Black" pitchFamily="34" charset="0"/>
                <a:cs typeface="Arial" pitchFamily="34" charset="0"/>
              </a:rPr>
              <a:t>    ДЕЙСТВИЕ КОМПОНЕНТОВ</a:t>
            </a:r>
          </a:p>
        </p:txBody>
      </p:sp>
      <p:grpSp>
        <p:nvGrpSpPr>
          <p:cNvPr id="14" name="Группа 13"/>
          <p:cNvGrpSpPr/>
          <p:nvPr/>
        </p:nvGrpSpPr>
        <p:grpSpPr>
          <a:xfrm flipH="1">
            <a:off x="1691680" y="2348880"/>
            <a:ext cx="703626" cy="703626"/>
            <a:chOff x="3654146" y="1529015"/>
            <a:chExt cx="703626" cy="703626"/>
          </a:xfrm>
        </p:grpSpPr>
        <p:sp>
          <p:nvSpPr>
            <p:cNvPr id="15" name="Блок-схема: узел 14"/>
            <p:cNvSpPr/>
            <p:nvPr/>
          </p:nvSpPr>
          <p:spPr>
            <a:xfrm>
              <a:off x="3654146" y="1529015"/>
              <a:ext cx="703626" cy="70362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Нашивка 15"/>
            <p:cNvSpPr/>
            <p:nvPr/>
          </p:nvSpPr>
          <p:spPr>
            <a:xfrm flipH="1">
              <a:off x="3851920" y="1700808"/>
              <a:ext cx="308079" cy="360040"/>
            </a:xfrm>
            <a:prstGeom prst="chevron">
              <a:avLst/>
            </a:prstGeom>
            <a:solidFill>
              <a:srgbClr val="F2867E"/>
            </a:solidFill>
            <a:ln>
              <a:solidFill>
                <a:srgbClr val="F286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lum bright="-40000"/>
          </a:blip>
          <a:srcRect l="79885" b="19649"/>
          <a:stretch>
            <a:fillRect/>
          </a:stretch>
        </p:blipFill>
        <p:spPr>
          <a:xfrm>
            <a:off x="395536" y="4293096"/>
            <a:ext cx="1281929" cy="864096"/>
          </a:xfrm>
          <a:prstGeom prst="rect">
            <a:avLst/>
          </a:prstGeom>
        </p:spPr>
      </p:pic>
      <p:pic>
        <p:nvPicPr>
          <p:cNvPr id="4" name="Рисунок 3"/>
          <p:cNvPicPr>
            <a:picLocks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69326" r="20660" b="39298"/>
          <a:stretch>
            <a:fillRect/>
          </a:stretch>
        </p:blipFill>
        <p:spPr>
          <a:xfrm>
            <a:off x="395536" y="3501007"/>
            <a:ext cx="684000" cy="68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1"/>
          <a:stretch/>
        </p:blipFill>
        <p:spPr>
          <a:xfrm>
            <a:off x="107504" y="1556792"/>
            <a:ext cx="1642202" cy="237626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483768" y="1412776"/>
            <a:ext cx="6192688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Коллаген и </a:t>
            </a:r>
            <a:r>
              <a:rPr lang="ru-RU" sz="1300" b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гиалуроновая</a:t>
            </a:r>
            <a:r>
              <a:rPr lang="ru-RU" sz="13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кислота </a:t>
            </a: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необходимы для укрепления дермы, нормализации работы фибробластов, усиления синтеза собственной </a:t>
            </a:r>
            <a:r>
              <a:rPr lang="ru-RU" sz="13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гиалуроновой</a:t>
            </a: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кислоты и как, следствие, восстановления обменных процессов в соединительной ткани.</a:t>
            </a:r>
            <a:endParaRPr lang="ru-RU" sz="13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Дигидрокверцетин</a:t>
            </a:r>
            <a:r>
              <a:rPr lang="ru-RU" sz="13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и витамин С </a:t>
            </a: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стимулируют синтез коллагена, а также повышают уровень защиты </a:t>
            </a:r>
            <a:r>
              <a:rPr lang="ru-RU" sz="13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коллагеновых</a:t>
            </a: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и </a:t>
            </a:r>
            <a:r>
              <a:rPr lang="ru-RU" sz="13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эластиновых</a:t>
            </a: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волокон от разрушающегося действия </a:t>
            </a:r>
            <a:r>
              <a:rPr lang="ru-RU" sz="13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УФ-лучей</a:t>
            </a: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Экстракт хвоща полевого </a:t>
            </a: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— источник натурального кремния, помогает восстанавливать поврежденные волосы, способствует росту новых волос</a:t>
            </a:r>
            <a:r>
              <a:rPr lang="ru-RU" sz="13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lang="ru-RU" sz="1300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Глюкозамин</a:t>
            </a: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–</a:t>
            </a:r>
            <a:r>
              <a:rPr lang="ru-RU" sz="1300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является основным строительным материалом для соединительной ткани.</a:t>
            </a:r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Изофлавоны</a:t>
            </a:r>
            <a:r>
              <a:rPr lang="ru-RU" sz="13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сои </a:t>
            </a: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являются </a:t>
            </a:r>
            <a:r>
              <a:rPr lang="ru-RU" sz="13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фитоэстрогенами</a:t>
            </a: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– растительными аналогами женских половых гормонов.</a:t>
            </a:r>
            <a:r>
              <a:rPr lang="ru-RU" sz="13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Они </a:t>
            </a: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облегчают самочувствие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 </a:t>
            </a:r>
            <a:r>
              <a:rPr lang="ru-RU" sz="13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предменструальный</a:t>
            </a: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период и в период менопаузы.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Способствуют улучшению состояния кожи за счёт разглаживания морщин и повышения её упругости, положительно влияют на состояние волос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 ногтей.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Опосредованное влияние на увеличение синтеза коллагена делает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их незаменимыми помощниками в борьбе с гормонозависимым и фото-старением кожи.</a:t>
            </a:r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17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04664"/>
            <a:ext cx="500113" cy="500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tv\Desktop\ПРЕЗА Жен здоровье\woman fon.jpg"/>
          <p:cNvPicPr>
            <a:picLocks noChangeAspect="1" noChangeArrowheads="1"/>
          </p:cNvPicPr>
          <p:nvPr/>
        </p:nvPicPr>
        <p:blipFill>
          <a:blip r:embed="rId2" cstate="print"/>
          <a:srcRect r="36858"/>
          <a:stretch>
            <a:fillRect/>
          </a:stretch>
        </p:blipFill>
        <p:spPr bwMode="auto">
          <a:xfrm>
            <a:off x="0" y="0"/>
            <a:ext cx="9213872" cy="68853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80520" y="3284984"/>
            <a:ext cx="4499992" cy="1584176"/>
          </a:xfrm>
          <a:prstGeom prst="rect">
            <a:avLst/>
          </a:prstGeom>
          <a:gradFill>
            <a:gsLst>
              <a:gs pos="0">
                <a:srgbClr val="98416B"/>
              </a:gs>
              <a:gs pos="50000">
                <a:srgbClr val="D85694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156176" y="2708920"/>
            <a:ext cx="3131840" cy="456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ВИКТОРИА</a:t>
            </a:r>
          </a:p>
        </p:txBody>
      </p:sp>
      <p:pic>
        <p:nvPicPr>
          <p:cNvPr id="9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229200"/>
            <a:ext cx="1220193" cy="122019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56176" y="3493457"/>
            <a:ext cx="2483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Сохранение 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молодости</a:t>
            </a:r>
            <a:b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красоты</a:t>
            </a:r>
          </a:p>
        </p:txBody>
      </p:sp>
      <p:pic>
        <p:nvPicPr>
          <p:cNvPr id="7" name="Picture 3" descr="\\FILER\Artlife\дизайнеры\Продукция_3D\BAD redesign\Vip redesign\vctoria\box\vctoria mini\vctoria (Copy).png"/>
          <p:cNvPicPr>
            <a:picLocks noChangeAspect="1" noChangeArrowheads="1"/>
          </p:cNvPicPr>
          <p:nvPr/>
        </p:nvPicPr>
        <p:blipFill>
          <a:blip r:embed="rId4" cstate="print"/>
          <a:srcRect b="44957"/>
          <a:stretch>
            <a:fillRect/>
          </a:stretch>
        </p:blipFill>
        <p:spPr bwMode="auto">
          <a:xfrm>
            <a:off x="3131840" y="2349345"/>
            <a:ext cx="3105908" cy="309587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779912" y="5919296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БАД. НЕ ЯВЛЯЕТСЯ ЛЕКАРСТВЕННЫМ СРЕДСТВОМ. ПЕРЕД ПРИМЕНЕНИЕМ ПРОКОНСУЛЬТИРУЙТЕСЬ СО СПЕЦИАЛИСТОМ. ИМЕЮТСЯ ПРОТИВОПОКАЗАНИЯ.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691680" y="4149081"/>
            <a:ext cx="6408712" cy="2016223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691680" y="1340768"/>
            <a:ext cx="6408712" cy="2592288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11560" y="1340768"/>
            <a:ext cx="936104" cy="3456384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8"/>
          <p:cNvSpPr txBox="1">
            <a:spLocks noChangeArrowheads="1"/>
          </p:cNvSpPr>
          <p:nvPr/>
        </p:nvSpPr>
        <p:spPr>
          <a:xfrm>
            <a:off x="1763688" y="4293096"/>
            <a:ext cx="6192688" cy="1872209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2000"/>
              </a:lnSpc>
              <a:buClr>
                <a:srgbClr val="98416B"/>
              </a:buCl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ДЕЙСТВИЕ: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Способствует трофической поддержки суставов и дермы, ускоряет процессы 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эпителизации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Обладает противовоспалительным и 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антиоксидантным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действием.</a:t>
            </a: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5796136" y="441427"/>
            <a:ext cx="15121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 smtClean="0">
                <a:solidFill>
                  <a:srgbClr val="A10133"/>
                </a:solidFill>
                <a:latin typeface="Arial" pitchFamily="34" charset="0"/>
                <a:cs typeface="Arial" pitchFamily="34" charset="0"/>
              </a:rPr>
              <a:t>ЭФФЕКТИВНОСТЬ</a:t>
            </a:r>
            <a:r>
              <a:rPr lang="en-US" sz="1100" dirty="0" smtClean="0">
                <a:solidFill>
                  <a:srgbClr val="A101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rgbClr val="A10133"/>
                </a:solidFill>
                <a:latin typeface="Arial" pitchFamily="34" charset="0"/>
                <a:cs typeface="Arial" pitchFamily="34" charset="0"/>
              </a:rPr>
              <a:t>КЛИНИЧЕСКИ </a:t>
            </a:r>
            <a:r>
              <a:rPr lang="en-US" sz="1100" dirty="0" smtClean="0">
                <a:solidFill>
                  <a:srgbClr val="A10133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100" dirty="0" smtClean="0">
                <a:solidFill>
                  <a:srgbClr val="A10133"/>
                </a:solidFill>
                <a:latin typeface="Arial" pitchFamily="34" charset="0"/>
                <a:cs typeface="Arial" pitchFamily="34" charset="0"/>
              </a:rPr>
            </a:br>
            <a:r>
              <a:rPr lang="ru-RU" sz="1100" dirty="0" smtClean="0">
                <a:solidFill>
                  <a:srgbClr val="A10133"/>
                </a:solidFill>
                <a:latin typeface="Arial" pitchFamily="34" charset="0"/>
                <a:cs typeface="Arial" pitchFamily="34" charset="0"/>
              </a:rPr>
              <a:t>ДОКАЗАНА </a:t>
            </a:r>
            <a:endParaRPr lang="ru-RU" sz="1100" dirty="0">
              <a:solidFill>
                <a:srgbClr val="A101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" descr="C:\Users\Safonova\Desktop\Доказано клинически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452320" y="404664"/>
            <a:ext cx="673690" cy="67369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476672"/>
            <a:ext cx="8532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ВИКТОРИА</a:t>
            </a:r>
          </a:p>
        </p:txBody>
      </p:sp>
      <p:pic>
        <p:nvPicPr>
          <p:cNvPr id="10" name="Picture 3" descr="C:\Users\Safonova\Desktop\Антиоксидантная активность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37612" y="3411070"/>
            <a:ext cx="648000" cy="648000"/>
          </a:xfrm>
          <a:prstGeom prst="rect">
            <a:avLst/>
          </a:prstGeom>
          <a:noFill/>
        </p:spPr>
      </p:pic>
      <p:pic>
        <p:nvPicPr>
          <p:cNvPr id="11" name="Picture 6" descr="C:\Users\Safonova\Desktop\Для молодости и красоты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37612" y="4077144"/>
            <a:ext cx="648000" cy="648000"/>
          </a:xfrm>
          <a:prstGeom prst="rect">
            <a:avLst/>
          </a:prstGeom>
          <a:noFill/>
        </p:spPr>
      </p:pic>
      <p:pic>
        <p:nvPicPr>
          <p:cNvPr id="12" name="Picture 2" descr="C:\Users\Safonova\Desktop\Anti-Age терапия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37612" y="2744996"/>
            <a:ext cx="648000" cy="648000"/>
          </a:xfrm>
          <a:prstGeom prst="rect">
            <a:avLst/>
          </a:prstGeom>
          <a:noFill/>
        </p:spPr>
      </p:pic>
      <p:pic>
        <p:nvPicPr>
          <p:cNvPr id="1026" name="Picture 2" descr="C:\Users\Safonova\Desktop\Поддержка опорно-двигательной системы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37612" y="1412848"/>
            <a:ext cx="648000" cy="648000"/>
          </a:xfrm>
          <a:prstGeom prst="rect">
            <a:avLst/>
          </a:prstGeom>
          <a:noFill/>
        </p:spPr>
      </p:pic>
      <p:pic>
        <p:nvPicPr>
          <p:cNvPr id="1027" name="Picture 3" descr="C:\Users\Safonova\Desktop\Каркасная таблетка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37612" y="2078922"/>
            <a:ext cx="648000" cy="648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907704" y="1484784"/>
            <a:ext cx="604867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РЕКОМЕНДАЦИИ: 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Снижение тонуса кожи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Высокие нагрузки на опорно-двигательную систему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Профилактика возрастных изменений соединительной ткани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Дегенеративно-дистрофические процессы 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соединительной ткани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Заболевание суставов 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Поддержка при косметологических процедурах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5517232"/>
            <a:ext cx="4095000" cy="728640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611560" y="4941168"/>
            <a:ext cx="936104" cy="576064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755576" y="5049180"/>
            <a:ext cx="648072" cy="360040"/>
            <a:chOff x="3707904" y="3501008"/>
            <a:chExt cx="648072" cy="360040"/>
          </a:xfrm>
          <a:solidFill>
            <a:srgbClr val="FFFFFF"/>
          </a:solidFill>
        </p:grpSpPr>
        <p:sp>
          <p:nvSpPr>
            <p:cNvPr id="33" name="Нашивка 32"/>
            <p:cNvSpPr/>
            <p:nvPr/>
          </p:nvSpPr>
          <p:spPr>
            <a:xfrm>
              <a:off x="3995936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4" name="Нашивка 33"/>
            <p:cNvSpPr/>
            <p:nvPr/>
          </p:nvSpPr>
          <p:spPr>
            <a:xfrm>
              <a:off x="3707904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39552" y="476672"/>
            <a:ext cx="7272808" cy="1368152"/>
          </a:xfrm>
          <a:prstGeom prst="roundRect">
            <a:avLst/>
          </a:prstGeom>
          <a:solidFill>
            <a:srgbClr val="98416B"/>
          </a:solidFill>
          <a:ln w="28575" cap="rnd" cmpd="dbl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852936"/>
            <a:ext cx="7416824" cy="288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  <a:spcBef>
                <a:spcPts val="600"/>
              </a:spcBef>
              <a:spcAft>
                <a:spcPts val="1200"/>
              </a:spcAft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Женский организм ежедневно сталкивается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 негативными факторами: </a:t>
            </a:r>
          </a:p>
          <a:p>
            <a:pPr marL="720000" indent="-457200">
              <a:lnSpc>
                <a:spcPts val="23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неправильный образ жизни</a:t>
            </a:r>
          </a:p>
          <a:p>
            <a:pPr marL="720000" indent="-457200">
              <a:lnSpc>
                <a:spcPts val="23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неполноценное питание</a:t>
            </a:r>
          </a:p>
          <a:p>
            <a:pPr marL="720000" indent="-457200">
              <a:lnSpc>
                <a:spcPts val="23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отсутствие достаточных физических нагрузок</a:t>
            </a:r>
          </a:p>
          <a:p>
            <a:pPr>
              <a:lnSpc>
                <a:spcPts val="2300"/>
              </a:lnSpc>
              <a:spcBef>
                <a:spcPts val="180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результате организму не хватает сил </a:t>
            </a:r>
            <a:b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для полноценной защиты и требуется поддержка. </a:t>
            </a:r>
          </a:p>
          <a:p>
            <a:pPr>
              <a:lnSpc>
                <a:spcPts val="2300"/>
              </a:lnSpc>
              <a:spcBef>
                <a:spcPts val="600"/>
              </a:spcBef>
            </a:pPr>
            <a:endParaRPr lang="ru-RU" sz="2000" dirty="0" smtClean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620688"/>
            <a:ext cx="66247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Основная причина развития этих болезней – нарушенный метаболизм женских половых гормонов эстрогенов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2236802"/>
            <a:ext cx="5004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itchFamily="34" charset="0"/>
                <a:cs typeface="Arial" pitchFamily="34" charset="0"/>
              </a:rPr>
              <a:t>КРОМЕ ТОГО…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9552" y="404664"/>
            <a:ext cx="7272808" cy="1512168"/>
          </a:xfrm>
          <a:prstGeom prst="roundRect">
            <a:avLst/>
          </a:prstGeom>
          <a:noFill/>
          <a:ln w="28575" cap="rnd" cmpd="dbl">
            <a:solidFill>
              <a:srgbClr val="D856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3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ea typeface="+mn-ea"/>
                <a:cs typeface="Arial" pitchFamily="34" charset="0"/>
              </a:rPr>
              <a:t>УНИКАЛЬНЫЕ ИННОВАЦИИ</a:t>
            </a:r>
            <a:b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ea typeface="+mn-ea"/>
                <a:cs typeface="Arial" pitchFamily="34" charset="0"/>
              </a:rPr>
            </a:b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ea typeface="+mn-ea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98416B"/>
                </a:solidFill>
                <a:latin typeface="Arial Black" pitchFamily="34" charset="0"/>
                <a:ea typeface="+mn-ea"/>
                <a:cs typeface="Arial" pitchFamily="34" charset="0"/>
              </a:rPr>
              <a:t>VIP-</a:t>
            </a: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ea typeface="+mn-ea"/>
                <a:cs typeface="Arial" pitchFamily="34" charset="0"/>
              </a:rPr>
              <a:t>КОМПЛЕКСА</a:t>
            </a:r>
            <a:endParaRPr lang="ru-RU" sz="2800" b="1" dirty="0">
              <a:solidFill>
                <a:srgbClr val="98416B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683568" y="1340768"/>
          <a:ext cx="7776864" cy="4752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Овал 10"/>
          <p:cNvSpPr/>
          <p:nvPr/>
        </p:nvSpPr>
        <p:spPr>
          <a:xfrm>
            <a:off x="1403648" y="5229200"/>
            <a:ext cx="792088" cy="792088"/>
          </a:xfrm>
          <a:prstGeom prst="ellipse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175956" y="5229200"/>
            <a:ext cx="792088" cy="792088"/>
          </a:xfrm>
          <a:prstGeom prst="ellipse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876256" y="5229200"/>
            <a:ext cx="792088" cy="792088"/>
          </a:xfrm>
          <a:prstGeom prst="ellipse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D:\Презентация\Женские продукты\сорбент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68689" y="5321633"/>
            <a:ext cx="607223" cy="607223"/>
          </a:xfrm>
          <a:prstGeom prst="rect">
            <a:avLst/>
          </a:prstGeom>
          <a:noFill/>
        </p:spPr>
      </p:pic>
      <p:pic>
        <p:nvPicPr>
          <p:cNvPr id="4099" name="Picture 3" descr="D:\Презентация\Женские продукты\антиоксиданты_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8389" y="5321633"/>
            <a:ext cx="607223" cy="607223"/>
          </a:xfrm>
          <a:prstGeom prst="rect">
            <a:avLst/>
          </a:prstGeom>
          <a:noFill/>
        </p:spPr>
      </p:pic>
      <p:pic>
        <p:nvPicPr>
          <p:cNvPr id="4100" name="Picture 4" descr="D:\Презентация\Женские продукты\каркасная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96081" y="5321633"/>
            <a:ext cx="607223" cy="6072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5040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ea typeface="+mn-ea"/>
                <a:cs typeface="Arial" pitchFamily="34" charset="0"/>
              </a:rPr>
              <a:t>Выгоды </a:t>
            </a:r>
            <a:r>
              <a:rPr lang="en-US" sz="2800" b="1" dirty="0" smtClean="0">
                <a:solidFill>
                  <a:srgbClr val="98416B"/>
                </a:solidFill>
                <a:latin typeface="Arial Black" pitchFamily="34" charset="0"/>
                <a:ea typeface="+mn-ea"/>
                <a:cs typeface="Arial" pitchFamily="34" charset="0"/>
              </a:rPr>
              <a:t>VIP-</a:t>
            </a: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ea typeface="+mn-ea"/>
                <a:cs typeface="Arial" pitchFamily="34" charset="0"/>
              </a:rPr>
              <a:t>комплекса</a:t>
            </a:r>
            <a:endParaRPr lang="ru-RU" sz="2800" b="1" dirty="0">
              <a:solidFill>
                <a:srgbClr val="98416B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5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980728"/>
          <a:ext cx="849694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Овал 15"/>
          <p:cNvSpPr/>
          <p:nvPr/>
        </p:nvSpPr>
        <p:spPr>
          <a:xfrm>
            <a:off x="1331640" y="5013176"/>
            <a:ext cx="792088" cy="792088"/>
          </a:xfrm>
          <a:prstGeom prst="ellipse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283968" y="5013176"/>
            <a:ext cx="792088" cy="792088"/>
          </a:xfrm>
          <a:prstGeom prst="ellipse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308304" y="5013176"/>
            <a:ext cx="792088" cy="792088"/>
          </a:xfrm>
          <a:prstGeom prst="ellipse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D:\Презентация\Женские продукты\сорбент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400737" y="5105609"/>
            <a:ext cx="607223" cy="607223"/>
          </a:xfrm>
          <a:prstGeom prst="rect">
            <a:avLst/>
          </a:prstGeom>
          <a:noFill/>
        </p:spPr>
      </p:pic>
      <p:pic>
        <p:nvPicPr>
          <p:cNvPr id="20" name="Picture 3" descr="D:\Презентация\Женские продукты\антиоксиданты_2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376401" y="5105609"/>
            <a:ext cx="607223" cy="607223"/>
          </a:xfrm>
          <a:prstGeom prst="rect">
            <a:avLst/>
          </a:prstGeom>
          <a:noFill/>
        </p:spPr>
      </p:pic>
      <p:pic>
        <p:nvPicPr>
          <p:cNvPr id="21" name="Picture 4" descr="D:\Презентация\Женские продукты\каркасная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424073" y="5105609"/>
            <a:ext cx="607223" cy="6072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3568" y="2276872"/>
            <a:ext cx="468052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Ноу-хау компании «</a:t>
            </a:r>
            <a:r>
              <a:rPr lang="ru-RU" sz="1600" b="1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Артлайф</a:t>
            </a:r>
            <a:r>
              <a:rPr lang="ru-RU" sz="16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» </a:t>
            </a:r>
          </a:p>
          <a:p>
            <a:pPr marL="216000" indent="-2160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Содержит 8 самых мощных антиоксидантов</a:t>
            </a:r>
          </a:p>
          <a:p>
            <a:pPr marL="216000" indent="-2160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Уникальная формула позволяет многократно увеличить длительность их действия</a:t>
            </a:r>
          </a:p>
          <a:p>
            <a:pPr marL="216000" indent="-2160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Усиливает позитивное влияние в отношении нейровегетативных процессов, устраняя нежелательные </a:t>
            </a:r>
            <a:r>
              <a:rPr lang="ru-RU" sz="16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оксидативные</a:t>
            </a:r>
            <a:r>
              <a:rPr lang="ru-RU" sz="16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реакции, обеспечивает длительную защиту от свободных радикалов.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173038" indent="-173038">
              <a:buFont typeface="Wingdings" pitchFamily="2" charset="2"/>
              <a:buChar char="ü"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5508104" y="2276872"/>
            <a:ext cx="3264294" cy="3179218"/>
          </a:xfrm>
          <a:prstGeom prst="flowChartDocument">
            <a:avLst/>
          </a:prstGeom>
          <a:solidFill>
            <a:srgbClr val="D85694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16000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Один из компонентов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«Цифрол-5»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отдает свой электрон пораженным молекулам.</a:t>
            </a:r>
          </a:p>
          <a:p>
            <a:pPr marL="216000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Другой компонент отдает свой электрон «раненому» защитнику. Так все компоненты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«Цифрол-5» 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поддерживают и усиливают действие друг друга.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484784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АНТИОКСИДАНТНЫЙ КОМПЛЕКС ЦИФРОЛ-5</a:t>
            </a:r>
            <a:endParaRPr lang="ru-RU" sz="2000" dirty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2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04664"/>
            <a:ext cx="500113" cy="500113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47565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</a:t>
            </a:r>
          </a:p>
        </p:txBody>
      </p:sp>
      <p:sp>
        <p:nvSpPr>
          <p:cNvPr id="16" name="Овал 15"/>
          <p:cNvSpPr/>
          <p:nvPr/>
        </p:nvSpPr>
        <p:spPr>
          <a:xfrm>
            <a:off x="6012160" y="4869160"/>
            <a:ext cx="792088" cy="792088"/>
          </a:xfrm>
          <a:prstGeom prst="ellipse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антиоксидант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9446" y="4976446"/>
            <a:ext cx="577516" cy="577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31840" y="2927846"/>
            <a:ext cx="5516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Один из самых богатых природных источников кремния, необходимого для синтеза коллагена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и поддержания целостности соединительной ткани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31840" y="2525415"/>
            <a:ext cx="4292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ЭКСТРАКТ БАМБУКА 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840" y="5016078"/>
            <a:ext cx="5156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Способствуют регенерации, поддерживают тонус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эпителипльных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тканей, обладают общеукрепляющим действием, способствуют замедлению образования морщин.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31840" y="3935958"/>
            <a:ext cx="5372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ЭКСТРАКТЫ АЛОЭ ВЕРА, КОСТОЧЕК</a:t>
            </a:r>
            <a:br>
              <a:rPr lang="ru-RU" dirty="0" smtClean="0">
                <a:latin typeface="Arial Black" pitchFamily="34" charset="0"/>
                <a:cs typeface="Arial" pitchFamily="34" charset="0"/>
              </a:rPr>
            </a:br>
            <a:r>
              <a:rPr lang="ru-RU" dirty="0" smtClean="0">
                <a:latin typeface="Arial Black" pitchFamily="34" charset="0"/>
                <a:cs typeface="Arial" pitchFamily="34" charset="0"/>
              </a:rPr>
              <a:t>КРАСНОГО ВИНОГРАДА, ОРНИТИН</a:t>
            </a:r>
            <a:br>
              <a:rPr lang="ru-RU" dirty="0" smtClean="0">
                <a:latin typeface="Arial Black" pitchFamily="34" charset="0"/>
                <a:cs typeface="Arial" pitchFamily="34" charset="0"/>
              </a:rPr>
            </a:br>
            <a:r>
              <a:rPr lang="ru-RU" dirty="0" smtClean="0">
                <a:latin typeface="Arial Black" pitchFamily="34" charset="0"/>
                <a:cs typeface="Arial" pitchFamily="34" charset="0"/>
              </a:rPr>
              <a:t>И ПАРААМИНОБЕНЗОЙНАЯ КИСЛОТА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1840" y="1775718"/>
            <a:ext cx="5372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Являются физиологическими составляющими соединительной такни, стимулируют ее обновление.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31840" y="1280373"/>
            <a:ext cx="5156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ГЛЮКОЗАМИН И ХОНДРОИТИН 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26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467544" y="1124744"/>
            <a:ext cx="1334169" cy="1334169"/>
            <a:chOff x="539552" y="1484784"/>
            <a:chExt cx="1334169" cy="1334169"/>
          </a:xfrm>
        </p:grpSpPr>
        <p:sp>
          <p:nvSpPr>
            <p:cNvPr id="29" name="Овал 28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>
            <a:off x="2843808" y="1268760"/>
            <a:ext cx="0" cy="4896544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1835697" y="1628800"/>
            <a:ext cx="1008111" cy="216024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Группа 32"/>
          <p:cNvGrpSpPr/>
          <p:nvPr/>
        </p:nvGrpSpPr>
        <p:grpSpPr>
          <a:xfrm>
            <a:off x="971600" y="2636912"/>
            <a:ext cx="1334169" cy="1334169"/>
            <a:chOff x="539552" y="1484784"/>
            <a:chExt cx="1334169" cy="1334169"/>
          </a:xfrm>
        </p:grpSpPr>
        <p:sp>
          <p:nvSpPr>
            <p:cNvPr id="34" name="Овал 33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6" name="Прямая соединительная линия 35"/>
          <p:cNvCxnSpPr/>
          <p:nvPr/>
        </p:nvCxnSpPr>
        <p:spPr>
          <a:xfrm flipH="1">
            <a:off x="2339752" y="2852936"/>
            <a:ext cx="504056" cy="288032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Группа 36"/>
          <p:cNvGrpSpPr/>
          <p:nvPr/>
        </p:nvGrpSpPr>
        <p:grpSpPr>
          <a:xfrm>
            <a:off x="1043608" y="4293096"/>
            <a:ext cx="1334169" cy="1334169"/>
            <a:chOff x="539552" y="1484784"/>
            <a:chExt cx="1334169" cy="1334169"/>
          </a:xfrm>
        </p:grpSpPr>
        <p:sp>
          <p:nvSpPr>
            <p:cNvPr id="38" name="Овал 37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40" name="Прямая соединительная линия 39"/>
          <p:cNvCxnSpPr/>
          <p:nvPr/>
        </p:nvCxnSpPr>
        <p:spPr>
          <a:xfrm flipH="1">
            <a:off x="2339752" y="4653136"/>
            <a:ext cx="504056" cy="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Картинки по запросу ЭКСТРАКТ БАМБУКА"/>
          <p:cNvPicPr>
            <a:picLocks noChangeAspect="1" noChangeArrowheads="1"/>
          </p:cNvPicPr>
          <p:nvPr/>
        </p:nvPicPr>
        <p:blipFill>
          <a:blip r:embed="rId3" cstate="print"/>
          <a:srcRect l="14002" t="3799" r="35006"/>
          <a:stretch>
            <a:fillRect/>
          </a:stretch>
        </p:blipFill>
        <p:spPr bwMode="auto">
          <a:xfrm rot="5400000">
            <a:off x="1071521" y="2740596"/>
            <a:ext cx="1134326" cy="1126800"/>
          </a:xfrm>
          <a:prstGeom prst="ellipse">
            <a:avLst/>
          </a:prstGeom>
          <a:noFill/>
        </p:spPr>
      </p:pic>
      <p:pic>
        <p:nvPicPr>
          <p:cNvPr id="2056" name="Picture 8" descr="Картинки по запросу ЭКСТРАКТЫ АЛОЭ ВЕРА"/>
          <p:cNvPicPr>
            <a:picLocks noChangeAspect="1" noChangeArrowheads="1"/>
          </p:cNvPicPr>
          <p:nvPr/>
        </p:nvPicPr>
        <p:blipFill>
          <a:blip r:embed="rId4" cstate="print"/>
          <a:srcRect l="14431"/>
          <a:stretch>
            <a:fillRect/>
          </a:stretch>
        </p:blipFill>
        <p:spPr bwMode="auto">
          <a:xfrm>
            <a:off x="1146548" y="4396780"/>
            <a:ext cx="1128288" cy="1126800"/>
          </a:xfrm>
          <a:prstGeom prst="ellipse">
            <a:avLst/>
          </a:prstGeom>
          <a:noFill/>
        </p:spPr>
      </p:pic>
      <p:pic>
        <p:nvPicPr>
          <p:cNvPr id="1026" name="Picture 2" descr="C:\Users\skhs\Downloads\Glucosamine_Structural_Formulae_V.1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1" y="1412776"/>
            <a:ext cx="936104" cy="671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 descr="Картинки по запросу витамин е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63888" y="-1611560"/>
            <a:ext cx="304800" cy="304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31840" y="1988840"/>
            <a:ext cx="49685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Сбалансированная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витаминно-минеральная композиция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комплекса в сочетании с экстрактом зеленого чая активирует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микроциркуляцию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обеспечивает регуляцию работы дыхательных  ферментов в клетках, повышает эффективность использования кислорода, тонизирует организм, укрепляет костную ткань, поддерживает здоровье кожи, волос и ногтей.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467544" y="1446759"/>
            <a:ext cx="1334169" cy="1334169"/>
            <a:chOff x="539552" y="1484784"/>
            <a:chExt cx="1334169" cy="1334169"/>
          </a:xfrm>
        </p:grpSpPr>
        <p:sp>
          <p:nvSpPr>
            <p:cNvPr id="20" name="Овал 19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2" name="Прямая соединительная линия 21"/>
          <p:cNvCxnSpPr/>
          <p:nvPr/>
        </p:nvCxnSpPr>
        <p:spPr>
          <a:xfrm>
            <a:off x="2843808" y="1268760"/>
            <a:ext cx="0" cy="3168352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1835696" y="1988840"/>
            <a:ext cx="1008111" cy="216024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/>
          <p:cNvGrpSpPr/>
          <p:nvPr/>
        </p:nvGrpSpPr>
        <p:grpSpPr>
          <a:xfrm>
            <a:off x="1043608" y="3068960"/>
            <a:ext cx="1334169" cy="1334169"/>
            <a:chOff x="539552" y="1484784"/>
            <a:chExt cx="1334169" cy="1334169"/>
          </a:xfrm>
        </p:grpSpPr>
        <p:sp>
          <p:nvSpPr>
            <p:cNvPr id="25" name="Овал 24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7" name="Прямая соединительная линия 26"/>
          <p:cNvCxnSpPr/>
          <p:nvPr/>
        </p:nvCxnSpPr>
        <p:spPr>
          <a:xfrm flipH="1">
            <a:off x="2267744" y="2852936"/>
            <a:ext cx="576064" cy="504056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0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20932" t="8694" r="19127" b="1087"/>
          <a:stretch>
            <a:fillRect/>
          </a:stretch>
        </p:blipFill>
        <p:spPr bwMode="auto">
          <a:xfrm>
            <a:off x="570977" y="1550443"/>
            <a:ext cx="1127303" cy="1126800"/>
          </a:xfrm>
          <a:prstGeom prst="ellipse">
            <a:avLst/>
          </a:prstGeom>
          <a:noFill/>
        </p:spPr>
      </p:pic>
      <p:pic>
        <p:nvPicPr>
          <p:cNvPr id="5122" name="Picture 2" descr="D:\Презентация\Женские продукты\17img88_2.jpg"/>
          <p:cNvPicPr>
            <a:picLocks noChangeAspect="1" noChangeArrowheads="1"/>
          </p:cNvPicPr>
          <p:nvPr/>
        </p:nvPicPr>
        <p:blipFill>
          <a:blip r:embed="rId5" cstate="print"/>
          <a:srcRect l="18701" r="14764"/>
          <a:stretch>
            <a:fillRect/>
          </a:stretch>
        </p:blipFill>
        <p:spPr bwMode="auto">
          <a:xfrm>
            <a:off x="1148394" y="3172644"/>
            <a:ext cx="1124597" cy="11268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ptv\Desktop\ПРЕЗА Жен здоровье\woman fon.jpg"/>
          <p:cNvPicPr>
            <a:picLocks noChangeAspect="1" noChangeArrowheads="1"/>
          </p:cNvPicPr>
          <p:nvPr/>
        </p:nvPicPr>
        <p:blipFill>
          <a:blip r:embed="rId2" cstate="print"/>
          <a:srcRect r="36858"/>
          <a:stretch>
            <a:fillRect/>
          </a:stretch>
        </p:blipFill>
        <p:spPr bwMode="auto">
          <a:xfrm>
            <a:off x="0" y="0"/>
            <a:ext cx="9213872" cy="68853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80520" y="3284984"/>
            <a:ext cx="4499992" cy="1584176"/>
          </a:xfrm>
          <a:prstGeom prst="rect">
            <a:avLst/>
          </a:prstGeom>
          <a:gradFill>
            <a:gsLst>
              <a:gs pos="0">
                <a:srgbClr val="98416B"/>
              </a:gs>
              <a:gs pos="50000">
                <a:srgbClr val="D85694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436096" y="2204864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ПАНБИОЛАКТ</a:t>
            </a:r>
            <a:b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ДЕ-ФЕМ</a:t>
            </a:r>
          </a:p>
        </p:txBody>
      </p:sp>
      <p:pic>
        <p:nvPicPr>
          <p:cNvPr id="12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229200"/>
            <a:ext cx="1220193" cy="1220193"/>
          </a:xfrm>
          <a:prstGeom prst="rect">
            <a:avLst/>
          </a:prstGeom>
          <a:noFill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580112" y="3347120"/>
            <a:ext cx="23762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Восстановление </a:t>
            </a:r>
            <a:endParaRPr lang="ru-RU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икрофлоры и здоровья женской половой системы</a:t>
            </a:r>
          </a:p>
        </p:txBody>
      </p:sp>
      <p:pic>
        <p:nvPicPr>
          <p:cNvPr id="10" name="Picture 2" descr="C:\Users\ptv\Desktop\ПРЕЗА Жен здоровье\Panbiolakt De-Fem trans (Copy).png"/>
          <p:cNvPicPr>
            <a:picLocks noChangeAspect="1" noChangeArrowheads="1"/>
          </p:cNvPicPr>
          <p:nvPr/>
        </p:nvPicPr>
        <p:blipFill>
          <a:blip r:embed="rId4" cstate="print"/>
          <a:srcRect b="46095"/>
          <a:stretch>
            <a:fillRect/>
          </a:stretch>
        </p:blipFill>
        <p:spPr bwMode="auto">
          <a:xfrm>
            <a:off x="3491880" y="1678880"/>
            <a:ext cx="2016224" cy="368189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779912" y="5919296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БАД. НЕ ЯВЛЯЕТСЯ ЛЕКАРСТВЕННЫМ СРЕДСТВОМ. ПЕРЕД ПРИМЕНЕНИЕМ ПРОКОНСУЛЬТИРУЙТЕСЬ СО СПЕЦИАЛИСТОМ. ИМЕЮТСЯ ПРОТИВОПОКАЗАНИЯ.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16216" y="0"/>
            <a:ext cx="2697656" cy="620688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НОВИНКА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691680" y="4077072"/>
            <a:ext cx="6408712" cy="2304256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691680" y="1340768"/>
            <a:ext cx="6408712" cy="2592288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1560" y="1340768"/>
            <a:ext cx="936104" cy="2592288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8"/>
          <p:cNvSpPr txBox="1">
            <a:spLocks noChangeArrowheads="1"/>
          </p:cNvSpPr>
          <p:nvPr/>
        </p:nvSpPr>
        <p:spPr>
          <a:xfrm>
            <a:off x="1763688" y="4149078"/>
            <a:ext cx="6192688" cy="1872209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2000"/>
              </a:lnSpc>
              <a:buClr>
                <a:srgbClr val="98416B"/>
              </a:buCl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ДЕЙСТВИЕ: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Способствует восстановлению вагинальной микрофлоры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Предупреждает воспалительные процессы половых органов и мочевыводящих путей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Повышает активность иммунной системы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Повышает эффективность местных препаратов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Снижает количество рецидивов при лечении бактериальных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инфекций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урогенитального тракта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7704" y="1484784"/>
            <a:ext cx="6120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РЕКОМЕНДАЦИИ: </a:t>
            </a:r>
          </a:p>
          <a:p>
            <a:pPr marL="216000" lvl="0" indent="-2160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комплексной терапии кандидоза и 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дисбактериоза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влагалища, в т.ч. бактериального 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вагиноза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 хронических  инфекций мочевыводящих путей; </a:t>
            </a:r>
          </a:p>
          <a:p>
            <a:pPr marL="216000" lvl="0" indent="-2160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восстановления и поддержки вагинальной микрофлоры при системной и местной терапии антибиотиками, 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цитостатиками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противогрибковыми и противовирусными средствами, после проведения местных гинекологических вмешательств, при применении 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контрацептивов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гормональной терапии, изменении гормонального фона в менопаузе.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11560" y="4077072"/>
            <a:ext cx="936104" cy="576064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755576" y="4185084"/>
            <a:ext cx="648072" cy="360040"/>
            <a:chOff x="3707904" y="3501008"/>
            <a:chExt cx="648072" cy="360040"/>
          </a:xfrm>
          <a:solidFill>
            <a:srgbClr val="FFFFFF"/>
          </a:solidFill>
        </p:grpSpPr>
        <p:sp>
          <p:nvSpPr>
            <p:cNvPr id="28" name="Нашивка 27"/>
            <p:cNvSpPr/>
            <p:nvPr/>
          </p:nvSpPr>
          <p:spPr>
            <a:xfrm>
              <a:off x="3995936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9" name="Нашивка 28"/>
            <p:cNvSpPr/>
            <p:nvPr/>
          </p:nvSpPr>
          <p:spPr>
            <a:xfrm>
              <a:off x="3707904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39552" y="457508"/>
            <a:ext cx="8388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ПАНБИОЛАКТ ДЕ-ФЕМ</a:t>
            </a:r>
          </a:p>
        </p:txBody>
      </p:sp>
      <p:pic>
        <p:nvPicPr>
          <p:cNvPr id="74755" name="Picture 3" descr="C:\Users\Safonova\Desktop\Продукты биотехнологий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55576" y="2276872"/>
            <a:ext cx="720000" cy="720000"/>
          </a:xfrm>
          <a:prstGeom prst="rect">
            <a:avLst/>
          </a:prstGeom>
          <a:noFill/>
        </p:spPr>
      </p:pic>
      <p:pic>
        <p:nvPicPr>
          <p:cNvPr id="12289" name="Picture 1" descr="C:\Users\Safonova\Desktop\Здоровье_женщины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55576" y="1484784"/>
            <a:ext cx="720000" cy="720000"/>
          </a:xfrm>
          <a:prstGeom prst="rect">
            <a:avLst/>
          </a:prstGeom>
          <a:noFill/>
        </p:spPr>
      </p:pic>
      <p:pic>
        <p:nvPicPr>
          <p:cNvPr id="12290" name="Picture 2" descr="C:\Users\Safonova\Desktop\антикандидозное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55576" y="3068960"/>
            <a:ext cx="72000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документ 7"/>
          <p:cNvSpPr/>
          <p:nvPr/>
        </p:nvSpPr>
        <p:spPr>
          <a:xfrm>
            <a:off x="5652120" y="1412776"/>
            <a:ext cx="2952328" cy="3860125"/>
          </a:xfrm>
          <a:prstGeom prst="flowChartDocument">
            <a:avLst/>
          </a:prstGeom>
          <a:solidFill>
            <a:srgbClr val="D85694"/>
          </a:solidFill>
        </p:spPr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Комплекс содержит живые 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микрокапсулированные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бактерии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концентрации —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миллиард (1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ru-RU" sz="14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кое/г.</a:t>
            </a:r>
          </a:p>
          <a:p>
            <a:pPr algn="ctr"/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ПРОБИОТИЧЕСКИЕ </a:t>
            </a:r>
            <a:b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БАКТЕРИИ </a:t>
            </a:r>
            <a:r>
              <a:rPr lang="en-US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Bifidobacterium</a:t>
            </a:r>
            <a:r>
              <a:rPr lang="en-US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Breve</a:t>
            </a:r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Lactobacillus </a:t>
            </a:r>
            <a:r>
              <a:rPr lang="en-US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Casei</a:t>
            </a:r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Lactobacillus </a:t>
            </a:r>
            <a:r>
              <a:rPr lang="en-US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Salivarius</a:t>
            </a:r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Lactoba</a:t>
            </a:r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illus Acidophilus</a:t>
            </a:r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Lactobacillus </a:t>
            </a:r>
            <a:r>
              <a:rPr lang="en-US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Rhamnosus</a:t>
            </a:r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Propionibacterium</a:t>
            </a:r>
            <a:r>
              <a:rPr lang="en-US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Freudenreichii</a:t>
            </a:r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76382" y="4797152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Все бактерии выращены на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гипоаллергенных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средах и безопасны для потребителей 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с непереносимостью лактозы и молочного белка. Обладают естественной устойчивостью к ряду антибиотиков.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176382" y="1789458"/>
            <a:ext cx="446449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98416B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98416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вляются физиологичной комбинацией штаммов, которые легко колонизируют влагалище,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98416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98416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поддерживают в нем кислотный баланс, препятствуют размножению патогенной и условно патогенной микрофлоры, вызывающей инфекционно-воспалительные заболевания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98416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урогенитального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98416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тракта.  Факторы, синтезируемые бактериями, увеличивают иммунный потенциал организма, улучшают переносимость антибиотиков.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98416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15616" y="1412776"/>
            <a:ext cx="4734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ПРОБИОТИЧЕСКИЕ БАКТЕРИИ 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5868144" y="1412776"/>
            <a:ext cx="2736304" cy="2866430"/>
          </a:xfrm>
          <a:prstGeom prst="flowChartDocument">
            <a:avLst/>
          </a:prstGeom>
          <a:solidFill>
            <a:srgbClr val="D8569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ЛИЗАТЫ </a:t>
            </a:r>
            <a:b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ПРОБИОТИЧЕСКИХ БАКТЕРИЙ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Bifidobacterium</a:t>
            </a:r>
            <a:r>
              <a:rPr lang="ru-RU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Adolescentis</a:t>
            </a:r>
            <a:r>
              <a:rPr lang="ru-RU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Bifidobacterium</a:t>
            </a:r>
            <a:r>
              <a:rPr lang="en-US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Longum</a:t>
            </a:r>
            <a:r>
              <a:rPr lang="ru-RU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Lactobacillus </a:t>
            </a:r>
            <a:r>
              <a:rPr lang="en-US" sz="12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Delbrueckii</a:t>
            </a:r>
            <a:endParaRPr lang="ru-RU" sz="12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Subsp</a:t>
            </a:r>
            <a:r>
              <a:rPr lang="ru-RU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Bulgaricus</a:t>
            </a:r>
            <a:r>
              <a:rPr lang="ru-RU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ru-RU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Streptococcus</a:t>
            </a:r>
            <a:r>
              <a:rPr lang="ru-RU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Thermophilus</a:t>
            </a:r>
            <a:r>
              <a:rPr lang="ru-RU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Arabinosum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115616" y="2276872"/>
            <a:ext cx="460851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силивают антибактериальный иммунный ответ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служат источником полезных веществ, необходимых для энергообеспечения кишечного эпителия, снижают активность воспалительных реакций, улучшают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усвоение кальция, положительно влияя на состояние костной системы, кожи и волос.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1412776"/>
            <a:ext cx="4734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  <a:cs typeface="Arial" pitchFamily="34" charset="0"/>
              </a:rPr>
              <a:t>ЛИЗАТЫ ПРОБИОТИЧЕСКИХ БАКТЕРИЙ 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ptv\Desktop\ПРЕЗА Жен здоровье\woman fon.jpg"/>
          <p:cNvPicPr>
            <a:picLocks noChangeAspect="1" noChangeArrowheads="1"/>
          </p:cNvPicPr>
          <p:nvPr/>
        </p:nvPicPr>
        <p:blipFill>
          <a:blip r:embed="rId2" cstate="print"/>
          <a:srcRect r="36858"/>
          <a:stretch>
            <a:fillRect/>
          </a:stretch>
        </p:blipFill>
        <p:spPr bwMode="auto">
          <a:xfrm>
            <a:off x="-36512" y="0"/>
            <a:ext cx="9213872" cy="68853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680520" y="3068960"/>
            <a:ext cx="4499992" cy="1944216"/>
          </a:xfrm>
          <a:prstGeom prst="rect">
            <a:avLst/>
          </a:prstGeom>
          <a:gradFill>
            <a:gsLst>
              <a:gs pos="0">
                <a:srgbClr val="98416B"/>
              </a:gs>
              <a:gs pos="50000">
                <a:srgbClr val="D85694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932040" y="1793865"/>
            <a:ext cx="424847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000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ПЕНКА</a:t>
            </a:r>
            <a:br>
              <a:rPr lang="ru-RU" sz="2000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ДЛЯ ИНТИМНОЙ ГИГИЕНЫ</a:t>
            </a:r>
            <a:br>
              <a:rPr lang="ru-RU" sz="2000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«ЦВЕТОК ЖЕНЩИНЫ» </a:t>
            </a:r>
          </a:p>
        </p:txBody>
      </p:sp>
      <p:pic>
        <p:nvPicPr>
          <p:cNvPr id="11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229200"/>
            <a:ext cx="1220193" cy="122019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32040" y="3165936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Деликатно ухаживает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одновременно поддерживает естественную микрофлору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интимной зоне</a:t>
            </a:r>
          </a:p>
        </p:txBody>
      </p:sp>
      <p:pic>
        <p:nvPicPr>
          <p:cNvPr id="9" name="Picture 2" descr="C:\Users\Safonova\Desktop\Penka Intim trans (Copy).png"/>
          <p:cNvPicPr>
            <a:picLocks noChangeAspect="1" noChangeArrowheads="1"/>
          </p:cNvPicPr>
          <p:nvPr/>
        </p:nvPicPr>
        <p:blipFill>
          <a:blip r:embed="rId4" cstate="print"/>
          <a:srcRect b="47802"/>
          <a:stretch>
            <a:fillRect/>
          </a:stretch>
        </p:blipFill>
        <p:spPr bwMode="auto">
          <a:xfrm>
            <a:off x="3419872" y="1019096"/>
            <a:ext cx="1750831" cy="4715747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516216" y="0"/>
            <a:ext cx="2697656" cy="620688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НОВИНКА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>
            <a:stCxn id="26" idx="2"/>
          </p:cNvCxnSpPr>
          <p:nvPr/>
        </p:nvCxnSpPr>
        <p:spPr>
          <a:xfrm>
            <a:off x="323528" y="2492896"/>
            <a:ext cx="8424936" cy="0"/>
          </a:xfrm>
          <a:prstGeom prst="line">
            <a:avLst/>
          </a:prstGeom>
          <a:ln w="19050">
            <a:solidFill>
              <a:srgbClr val="98416B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325591" y="6387425"/>
            <a:ext cx="525682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КЛИМАКТЕРИЧЕСКИЙ ПЕРИОД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пременопаузальный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2483768" y="1340768"/>
            <a:ext cx="144016" cy="144016"/>
          </a:xfrm>
          <a:prstGeom prst="ellipse">
            <a:avLst/>
          </a:prstGeom>
          <a:solidFill>
            <a:srgbClr val="98416B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8416B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6876256" y="1340768"/>
            <a:ext cx="144016" cy="144016"/>
          </a:xfrm>
          <a:prstGeom prst="ellipse">
            <a:avLst/>
          </a:prstGeom>
          <a:solidFill>
            <a:srgbClr val="98416B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8416B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419872" y="2852936"/>
            <a:ext cx="17281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Угасание функции репродуктивной системы, уменьшение концентрации прогестерона и эстрогена.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3419872" y="4365104"/>
            <a:ext cx="1728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Нерегулярность менструального цикла, «приливы», нарушения в работе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сердечно-сосудистой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системы.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6732240" y="2795444"/>
            <a:ext cx="20522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Окончание гормональных колебаний,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стабилизация уровня эстрогенов (низкие показатели), исчезновение неприятных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менопаузальных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симптомов.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076056" y="1340768"/>
            <a:ext cx="144016" cy="144016"/>
          </a:xfrm>
          <a:prstGeom prst="ellipse">
            <a:avLst/>
          </a:prstGeom>
          <a:solidFill>
            <a:srgbClr val="98416B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8416B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220072" y="2852936"/>
            <a:ext cx="15121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Перестают функционировать яичники и происходит значительное снижение уровней двух вырабатываемых яичниками гормонов (эстрогена и прогестерона),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дисбаланс гормонов.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44016" y="1588150"/>
            <a:ext cx="12596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ЮНОСТЬ</a:t>
            </a:r>
          </a:p>
        </p:txBody>
      </p:sp>
      <p:sp>
        <p:nvSpPr>
          <p:cNvPr id="52" name="Правая фигурная скобка 51"/>
          <p:cNvSpPr/>
          <p:nvPr/>
        </p:nvSpPr>
        <p:spPr>
          <a:xfrm rot="5400000">
            <a:off x="4103948" y="5265204"/>
            <a:ext cx="360040" cy="1728192"/>
          </a:xfrm>
          <a:prstGeom prst="rightBrace">
            <a:avLst/>
          </a:prstGeom>
          <a:ln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grpSp>
        <p:nvGrpSpPr>
          <p:cNvPr id="61" name="Группа 60"/>
          <p:cNvGrpSpPr/>
          <p:nvPr/>
        </p:nvGrpSpPr>
        <p:grpSpPr>
          <a:xfrm>
            <a:off x="611560" y="260648"/>
            <a:ext cx="7848872" cy="891480"/>
            <a:chOff x="-324544" y="2065284"/>
            <a:chExt cx="7042372" cy="1795764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-324544" y="2155072"/>
              <a:ext cx="7042372" cy="1651583"/>
            </a:xfrm>
            <a:prstGeom prst="roundRect">
              <a:avLst/>
            </a:prstGeom>
            <a:solidFill>
              <a:srgbClr val="984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кругленный прямоугольник 62"/>
            <p:cNvSpPr/>
            <p:nvPr/>
          </p:nvSpPr>
          <p:spPr>
            <a:xfrm>
              <a:off x="-324544" y="2065284"/>
              <a:ext cx="7042372" cy="1795764"/>
            </a:xfrm>
            <a:prstGeom prst="roundRect">
              <a:avLst/>
            </a:prstGeom>
            <a:noFill/>
            <a:ln cap="rnd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5" name="Прямоугольник 64"/>
          <p:cNvSpPr/>
          <p:nvPr/>
        </p:nvSpPr>
        <p:spPr>
          <a:xfrm>
            <a:off x="-108520" y="529322"/>
            <a:ext cx="9252520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2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ФИЗИОЛОГИЧЕСКИЕ ИЗМЕНЕНИЯ ЖЕНЩИНЫ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160493" y="1597442"/>
            <a:ext cx="1995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МЕНОПАУЗА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372200" y="154750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ПОСТМЕНОПАУЗА</a:t>
            </a: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(старческий) период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23528" y="2204864"/>
            <a:ext cx="648072" cy="576064"/>
          </a:xfrm>
          <a:prstGeom prst="ellipse">
            <a:avLst/>
          </a:prstGeom>
          <a:solidFill>
            <a:schemeClr val="bg1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17 лет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75655" y="1599183"/>
            <a:ext cx="22322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РЕПРОДУКТИВНЫЙ ПЕРИОД</a:t>
            </a:r>
          </a:p>
        </p:txBody>
      </p:sp>
      <p:sp>
        <p:nvSpPr>
          <p:cNvPr id="38" name="Овал 37"/>
          <p:cNvSpPr/>
          <p:nvPr/>
        </p:nvSpPr>
        <p:spPr>
          <a:xfrm>
            <a:off x="792088" y="1340768"/>
            <a:ext cx="144016" cy="144016"/>
          </a:xfrm>
          <a:prstGeom prst="ellipse">
            <a:avLst/>
          </a:prstGeom>
          <a:solidFill>
            <a:srgbClr val="98416B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8416B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804248" y="4379620"/>
            <a:ext cx="20162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Остеопороз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сердечно-сосудистые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заболевания (повышается риск развития атеросклеротических явлений – стенокардии, инфарктов, инсультов), болезнь Альцгеймера.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44016" y="2852936"/>
            <a:ext cx="1475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Завершается созревание гипоталамических структур, регулирующих функцию репродуктивной системы. 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V="1">
            <a:off x="3419872" y="1939616"/>
            <a:ext cx="0" cy="4153680"/>
          </a:xfrm>
          <a:prstGeom prst="line">
            <a:avLst/>
          </a:prstGeom>
          <a:ln w="19050">
            <a:solidFill>
              <a:srgbClr val="98416B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5148064" y="1913982"/>
            <a:ext cx="0" cy="4111906"/>
          </a:xfrm>
          <a:prstGeom prst="line">
            <a:avLst/>
          </a:prstGeom>
          <a:ln w="19050">
            <a:solidFill>
              <a:srgbClr val="98416B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6732240" y="1872208"/>
            <a:ext cx="0" cy="4221088"/>
          </a:xfrm>
          <a:prstGeom prst="line">
            <a:avLst/>
          </a:prstGeom>
          <a:ln w="19050">
            <a:solidFill>
              <a:srgbClr val="98416B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1691680" y="1913982"/>
            <a:ext cx="0" cy="4153680"/>
          </a:xfrm>
          <a:prstGeom prst="line">
            <a:avLst/>
          </a:prstGeom>
          <a:ln w="19050">
            <a:solidFill>
              <a:srgbClr val="98416B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1691680" y="2852936"/>
            <a:ext cx="1728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Овуляторные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менструальные циклы, время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 для зачатия, вынашивания и рождения детей.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691680" y="4365104"/>
            <a:ext cx="17281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После 35-37 лет яичники снижают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свою активность.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Кожа теряет упругость, на ней появляются морщинки.</a:t>
            </a:r>
          </a:p>
        </p:txBody>
      </p:sp>
      <p:sp>
        <p:nvSpPr>
          <p:cNvPr id="29" name="Овал 28"/>
          <p:cNvSpPr/>
          <p:nvPr/>
        </p:nvSpPr>
        <p:spPr>
          <a:xfrm>
            <a:off x="2987824" y="2204864"/>
            <a:ext cx="792088" cy="576064"/>
          </a:xfrm>
          <a:prstGeom prst="ellipse">
            <a:avLst/>
          </a:prstGeom>
          <a:solidFill>
            <a:schemeClr val="bg1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40-45 лет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788024" y="2204864"/>
            <a:ext cx="792088" cy="576064"/>
          </a:xfrm>
          <a:prstGeom prst="ellipse">
            <a:avLst/>
          </a:prstGeom>
          <a:solidFill>
            <a:schemeClr val="bg1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51-52</a:t>
            </a:r>
            <a:br>
              <a:rPr lang="ru-RU" sz="1200" dirty="0" smtClean="0">
                <a:solidFill>
                  <a:schemeClr val="tx1"/>
                </a:solidFill>
              </a:rPr>
            </a:br>
            <a:r>
              <a:rPr lang="ru-RU" sz="1200" dirty="0" smtClean="0">
                <a:solidFill>
                  <a:schemeClr val="tx1"/>
                </a:solidFill>
              </a:rPr>
              <a:t>года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372200" y="2204864"/>
            <a:ext cx="792088" cy="576064"/>
          </a:xfrm>
          <a:prstGeom prst="ellipse">
            <a:avLst/>
          </a:prstGeom>
          <a:solidFill>
            <a:schemeClr val="bg1"/>
          </a:solidFill>
          <a:ln>
            <a:solidFill>
              <a:srgbClr val="984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65-70 лет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691680" y="3429000"/>
            <a:ext cx="6408712" cy="2304256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691680" y="1340768"/>
            <a:ext cx="6408712" cy="1944216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1560" y="1340768"/>
            <a:ext cx="936104" cy="3384376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8"/>
          <p:cNvSpPr txBox="1">
            <a:spLocks noChangeArrowheads="1"/>
          </p:cNvSpPr>
          <p:nvPr/>
        </p:nvSpPr>
        <p:spPr>
          <a:xfrm>
            <a:off x="1763688" y="3501010"/>
            <a:ext cx="6192688" cy="2016223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2000"/>
              </a:lnSpc>
              <a:buClr>
                <a:srgbClr val="98416B"/>
              </a:buCl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ДЕЙСТВИЕ: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Способствует поддержанию гигиены и здоровья интимных зон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Оказывает противовоспалительное и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иммуномодули-рующее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действие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Сохраняет естественный уровень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pH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Уничтожает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патогены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устраняя причину неприятного запаха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Уменьшает раздражение и дискомфорт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35696" y="1484784"/>
            <a:ext cx="57606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РЕКОМЕНДАЦИИ: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восстановления естественной 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микрофлоры 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интимной зоны 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обеспечения естественного  уровня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устранения раздражения, покраснения, дискомфорта </a:t>
            </a:r>
          </a:p>
          <a:p>
            <a:pPr marL="216000" indent="-21600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уменьшения неприятного запаха</a:t>
            </a:r>
          </a:p>
          <a:p>
            <a:pPr marL="216000" indent="-216000">
              <a:buFont typeface="Wingdings" pitchFamily="2" charset="2"/>
              <a:buChar char="§"/>
            </a:pP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11560" y="4869160"/>
            <a:ext cx="936104" cy="576064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755576" y="4977172"/>
            <a:ext cx="648072" cy="360040"/>
            <a:chOff x="3707904" y="3501008"/>
            <a:chExt cx="648072" cy="360040"/>
          </a:xfrm>
          <a:solidFill>
            <a:srgbClr val="FFFFFF"/>
          </a:solidFill>
        </p:grpSpPr>
        <p:sp>
          <p:nvSpPr>
            <p:cNvPr id="27" name="Нашивка 26"/>
            <p:cNvSpPr/>
            <p:nvPr/>
          </p:nvSpPr>
          <p:spPr>
            <a:xfrm>
              <a:off x="3995936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8" name="Нашивка 27"/>
            <p:cNvSpPr/>
            <p:nvPr/>
          </p:nvSpPr>
          <p:spPr>
            <a:xfrm>
              <a:off x="3707904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6512" y="65262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ПЕНКА ДЛЯ ИНТИМНОЙ ГИГИЕНЫ «ЦВЕТОК ЖЕНЩИНЫ» </a:t>
            </a:r>
          </a:p>
        </p:txBody>
      </p:sp>
      <p:pic>
        <p:nvPicPr>
          <p:cNvPr id="1026" name="Picture 2" descr="C:\Users\Safonova\Desktop\Помощь в пре-,  пост- и климактерический период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9612" y="3789040"/>
            <a:ext cx="720000" cy="720000"/>
          </a:xfrm>
          <a:prstGeom prst="rect">
            <a:avLst/>
          </a:prstGeom>
          <a:noFill/>
        </p:spPr>
      </p:pic>
      <p:pic>
        <p:nvPicPr>
          <p:cNvPr id="1027" name="Picture 3" descr="C:\Users\Safonova\Desktop\Баланс РН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19612" y="2252869"/>
            <a:ext cx="720000" cy="720000"/>
          </a:xfrm>
          <a:prstGeom prst="rect">
            <a:avLst/>
          </a:prstGeom>
          <a:noFill/>
        </p:spPr>
      </p:pic>
      <p:pic>
        <p:nvPicPr>
          <p:cNvPr id="1028" name="Picture 4" descr="C:\Users\Safonova\Desktop\Воспаления предстательной железы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19612" y="3020954"/>
            <a:ext cx="720000" cy="720000"/>
          </a:xfrm>
          <a:prstGeom prst="rect">
            <a:avLst/>
          </a:prstGeom>
          <a:noFill/>
        </p:spPr>
      </p:pic>
      <p:pic>
        <p:nvPicPr>
          <p:cNvPr id="15" name="Picture 3" descr="C:\Users\Safonova\Desktop\Продукты биотехнологий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19612" y="1484784"/>
            <a:ext cx="72000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03848" y="1556792"/>
            <a:ext cx="2592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  <a:cs typeface="Arial" pitchFamily="34" charset="0"/>
              </a:rPr>
              <a:t>УЛЬТРАЛИЗАТЫ</a:t>
            </a:r>
            <a:endParaRPr lang="ru-RU" sz="20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03848" y="2073622"/>
            <a:ext cx="5328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лизаты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полученные способом ферментативного гидролиза, позволяющего сохранить аминокислоты и витамины, устранив при этом эффект токсичности. </a:t>
            </a: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3848" y="3513782"/>
            <a:ext cx="5760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Ультрализаты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используемые компанией «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Артлайф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», имеют самую высокую степень очистки.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539552" y="2060848"/>
            <a:ext cx="1334169" cy="1334169"/>
            <a:chOff x="539552" y="1484784"/>
            <a:chExt cx="1334169" cy="1334169"/>
          </a:xfrm>
        </p:grpSpPr>
        <p:sp>
          <p:nvSpPr>
            <p:cNvPr id="14" name="Овал 13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6" name="Прямая соединительная линия 15"/>
          <p:cNvCxnSpPr/>
          <p:nvPr/>
        </p:nvCxnSpPr>
        <p:spPr>
          <a:xfrm>
            <a:off x="2843808" y="1268760"/>
            <a:ext cx="0" cy="4896544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907704" y="2852936"/>
            <a:ext cx="936104" cy="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Презентация\Женские продукты\1342651.jpg"/>
          <p:cNvPicPr>
            <a:picLocks noChangeAspect="1" noChangeArrowheads="1"/>
          </p:cNvPicPr>
          <p:nvPr/>
        </p:nvPicPr>
        <p:blipFill>
          <a:blip r:embed="rId3" cstate="print"/>
          <a:srcRect l="20423" t="2362" r="6054"/>
          <a:stretch>
            <a:fillRect/>
          </a:stretch>
        </p:blipFill>
        <p:spPr bwMode="auto">
          <a:xfrm>
            <a:off x="640968" y="2164532"/>
            <a:ext cx="1131337" cy="11268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75856" y="1395353"/>
            <a:ext cx="5631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 Black" pitchFamily="34" charset="0"/>
                <a:ea typeface="Times New Roman"/>
                <a:cs typeface="Arial" pitchFamily="34" charset="0"/>
              </a:rPr>
              <a:t>УЛЬТРАЛИЗАТ</a:t>
            </a:r>
            <a:r>
              <a:rPr lang="ru-RU" dirty="0" smtClean="0">
                <a:latin typeface="Arial Black" pitchFamily="34" charset="0"/>
                <a:ea typeface="Times New Roman"/>
                <a:cs typeface="Arial" pitchFamily="34" charset="0"/>
              </a:rPr>
              <a:t> </a:t>
            </a:r>
            <a:r>
              <a:rPr lang="en-US" b="1" dirty="0" smtClean="0">
                <a:latin typeface="Arial Black" pitchFamily="34" charset="0"/>
                <a:ea typeface="Times New Roman"/>
                <a:cs typeface="Arial" pitchFamily="34" charset="0"/>
              </a:rPr>
              <a:t>BIFIDOBACTERIUM BREVE </a:t>
            </a:r>
            <a:endParaRPr lang="ru-RU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75856" y="1844824"/>
            <a:ext cx="52565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Обладает антагонистической активностью  по отношению к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Escherichia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coli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(вызывает уретрит, цистит,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пиелонефрит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Klebsiella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ozaenae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Staphylococcus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aureus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(золотистый стафилококк),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Streptococcus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faecalis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(вызывает циститы и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пиелонефриты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аднекситы). 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Вызывает позитивные изменения вагинальной микрофлоры, проявляющиеся повышением уровня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бифидобактерий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лактобацилл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снижением уровня условно патогенных микроорганизмов, что обеспечивает выраженную коррекцию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дисбиотических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нарушений вагинальной микрофлоры 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и восстановление доминирующего положения молочнокислых бактерий.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5856" y="4653136"/>
            <a:ext cx="56521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Обладает противовоспалительным свойством 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Регулирует пролиферацию (разрастание) клеток эпителия влагалища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Способствует целостности эпителиального барьера влагалища и слизистых.</a:t>
            </a:r>
          </a:p>
        </p:txBody>
      </p:sp>
      <p:pic>
        <p:nvPicPr>
          <p:cNvPr id="11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539552" y="1484784"/>
            <a:ext cx="1334169" cy="1334169"/>
            <a:chOff x="539552" y="1484784"/>
            <a:chExt cx="1334169" cy="1334169"/>
          </a:xfrm>
        </p:grpSpPr>
        <p:sp>
          <p:nvSpPr>
            <p:cNvPr id="14" name="Овал 13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6" name="Прямая соединительная линия 15"/>
          <p:cNvCxnSpPr/>
          <p:nvPr/>
        </p:nvCxnSpPr>
        <p:spPr>
          <a:xfrm>
            <a:off x="2843808" y="1268760"/>
            <a:ext cx="0" cy="4896544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907704" y="2060848"/>
            <a:ext cx="936104" cy="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Презентация\Женские продукты\Bifidobacterium breve M-16V.png"/>
          <p:cNvPicPr>
            <a:picLocks noChangeAspect="1" noChangeArrowheads="1"/>
          </p:cNvPicPr>
          <p:nvPr/>
        </p:nvPicPr>
        <p:blipFill>
          <a:blip r:embed="rId3" cstate="print"/>
          <a:srcRect l="16875" r="15626" b="7335"/>
          <a:stretch>
            <a:fillRect/>
          </a:stretch>
        </p:blipFill>
        <p:spPr bwMode="auto">
          <a:xfrm>
            <a:off x="643236" y="1588468"/>
            <a:ext cx="1126800" cy="11268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87824" y="1988840"/>
            <a:ext cx="56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Ферментирует лактозу и другие сахариды до молочной кислоты. Эффективна  и безопасна в лечении бактериального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вагиноза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87824" y="2564904"/>
            <a:ext cx="5616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Имеет способность разрушать клеточные мембраны бактерий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Выполняет барьерную функцию, защищая организм от патогенных бактерий</a:t>
            </a:r>
          </a:p>
        </p:txBody>
      </p:sp>
      <p:pic>
        <p:nvPicPr>
          <p:cNvPr id="11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1196752"/>
            <a:ext cx="4252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 Black" pitchFamily="34" charset="0"/>
                <a:ea typeface="Times New Roman"/>
                <a:cs typeface="Arial" pitchFamily="34" charset="0"/>
              </a:rPr>
              <a:t>УЛЬТРАЛИЗАТ</a:t>
            </a:r>
            <a:br>
              <a:rPr lang="ru-RU" b="1" dirty="0" smtClean="0">
                <a:latin typeface="Arial Black" pitchFamily="34" charset="0"/>
                <a:ea typeface="Times New Roman"/>
                <a:cs typeface="Arial" pitchFamily="34" charset="0"/>
              </a:rPr>
            </a:br>
            <a:r>
              <a:rPr lang="en-US" b="1" dirty="0" smtClean="0">
                <a:latin typeface="Arial Black" pitchFamily="34" charset="0"/>
                <a:ea typeface="Times New Roman"/>
                <a:cs typeface="Arial" pitchFamily="34" charset="0"/>
              </a:rPr>
              <a:t>LACTOBACILLUS ACIDOPHILUS </a:t>
            </a:r>
            <a:endParaRPr lang="ru-RU" b="1" dirty="0">
              <a:latin typeface="Arial Black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87824" y="4221088"/>
            <a:ext cx="56886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Продуцирует молочную кислоту, которая позволяет снижать уровень кислотности и подавляет рост условно-патогенных микроорганизмов. Обладает высокой противоопухолевой активностью, эффективно подавляет рост гноеродных стафилококков.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87824" y="5517232"/>
            <a:ext cx="5760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Улучшает кровообращение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Оптимизирует иммунный ответ, вызванный эпителиальными клетками влагалища.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87824" y="3502749"/>
            <a:ext cx="3916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 Black" pitchFamily="34" charset="0"/>
                <a:ea typeface="Times New Roman"/>
                <a:cs typeface="Arial" pitchFamily="34" charset="0"/>
              </a:rPr>
              <a:t>УЛЬТРАЛИЗАТ ПЕПТИДНЫЙ</a:t>
            </a:r>
            <a:br>
              <a:rPr lang="ru-RU" b="1" dirty="0" smtClean="0">
                <a:latin typeface="Arial Black" pitchFamily="34" charset="0"/>
                <a:ea typeface="Times New Roman"/>
                <a:cs typeface="Arial" pitchFamily="34" charset="0"/>
              </a:rPr>
            </a:br>
            <a:r>
              <a:rPr lang="en-US" b="1" dirty="0" smtClean="0">
                <a:latin typeface="Arial Black" pitchFamily="34" charset="0"/>
                <a:ea typeface="Times New Roman"/>
                <a:cs typeface="Arial" pitchFamily="34" charset="0"/>
              </a:rPr>
              <a:t>LACTOBACILLUS CASEI</a:t>
            </a:r>
            <a:endParaRPr lang="ru-RU" b="1" dirty="0" smtClean="0">
              <a:latin typeface="Arial Black" pitchFamily="34" charset="0"/>
              <a:ea typeface="Times New Roman"/>
              <a:cs typeface="Arial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67544" y="1340768"/>
            <a:ext cx="1334169" cy="1334169"/>
            <a:chOff x="539552" y="1484784"/>
            <a:chExt cx="1334169" cy="1334169"/>
          </a:xfrm>
        </p:grpSpPr>
        <p:sp>
          <p:nvSpPr>
            <p:cNvPr id="18" name="Овал 17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0" name="Прямая соединительная линия 19"/>
          <p:cNvCxnSpPr/>
          <p:nvPr/>
        </p:nvCxnSpPr>
        <p:spPr>
          <a:xfrm>
            <a:off x="2843808" y="1268760"/>
            <a:ext cx="0" cy="4896544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endCxn id="19" idx="6"/>
          </p:cNvCxnSpPr>
          <p:nvPr/>
        </p:nvCxnSpPr>
        <p:spPr>
          <a:xfrm flipH="1">
            <a:off x="1801713" y="1844824"/>
            <a:ext cx="1042096" cy="163029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971600" y="3789040"/>
            <a:ext cx="1334169" cy="1334169"/>
            <a:chOff x="539552" y="1484784"/>
            <a:chExt cx="1334169" cy="1334169"/>
          </a:xfrm>
        </p:grpSpPr>
        <p:sp>
          <p:nvSpPr>
            <p:cNvPr id="23" name="Овал 22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5" name="Прямая соединительная линия 24"/>
          <p:cNvCxnSpPr/>
          <p:nvPr/>
        </p:nvCxnSpPr>
        <p:spPr>
          <a:xfrm flipH="1">
            <a:off x="2339752" y="4005064"/>
            <a:ext cx="504056" cy="288032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Презентация\Женские продукты\Acidophilus.jpg"/>
          <p:cNvPicPr>
            <a:picLocks noChangeAspect="1" noChangeArrowheads="1"/>
          </p:cNvPicPr>
          <p:nvPr/>
        </p:nvPicPr>
        <p:blipFill>
          <a:blip r:embed="rId3" cstate="print"/>
          <a:srcRect l="15386" t="3493" r="19223"/>
          <a:stretch>
            <a:fillRect/>
          </a:stretch>
        </p:blipFill>
        <p:spPr bwMode="auto">
          <a:xfrm>
            <a:off x="570113" y="1444452"/>
            <a:ext cx="1129030" cy="1126800"/>
          </a:xfrm>
          <a:prstGeom prst="ellipse">
            <a:avLst/>
          </a:prstGeom>
          <a:noFill/>
        </p:spPr>
      </p:pic>
      <p:pic>
        <p:nvPicPr>
          <p:cNvPr id="4099" name="Picture 3" descr="D:\Презентация\Женские продукты\lactobacillus-casei.jpg"/>
          <p:cNvPicPr>
            <a:picLocks noChangeAspect="1" noChangeArrowheads="1"/>
          </p:cNvPicPr>
          <p:nvPr/>
        </p:nvPicPr>
        <p:blipFill>
          <a:blip r:embed="rId4" cstate="print"/>
          <a:srcRect l="17060" r="7874"/>
          <a:stretch>
            <a:fillRect/>
          </a:stretch>
        </p:blipFill>
        <p:spPr bwMode="auto">
          <a:xfrm>
            <a:off x="1073957" y="3892724"/>
            <a:ext cx="1129454" cy="11268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3059832" y="3284984"/>
            <a:ext cx="5748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Black" pitchFamily="34" charset="0"/>
                <a:cs typeface="Arial" pitchFamily="34" charset="0"/>
              </a:rPr>
              <a:t>ЭКСТРАКТ РОМАШКИ, АЛЛАНТОИН И ПАНТЕНОЛ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059832" y="3645024"/>
            <a:ext cx="5544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Обладают заживляющим, увлажняющим действием, уменьшают раздражение и дискомфорт.</a:t>
            </a:r>
          </a:p>
        </p:txBody>
      </p:sp>
      <p:sp>
        <p:nvSpPr>
          <p:cNvPr id="16" name="Блок-схема: узел 15"/>
          <p:cNvSpPr/>
          <p:nvPr/>
        </p:nvSpPr>
        <p:spPr>
          <a:xfrm>
            <a:off x="1954560" y="5661248"/>
            <a:ext cx="673224" cy="7200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059832" y="4574068"/>
            <a:ext cx="51849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Black" pitchFamily="34" charset="0"/>
                <a:cs typeface="Arial" pitchFamily="34" charset="0"/>
              </a:rPr>
              <a:t>ЭКСТРАКТ АЛОЭ ВЕРА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059832" y="4941168"/>
            <a:ext cx="4564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Снимает раздражение и покраснение,  обладает обеззараживающим действием.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059832" y="1340768"/>
            <a:ext cx="5832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Black" pitchFamily="34" charset="0"/>
                <a:cs typeface="Arial" pitchFamily="34" charset="0"/>
              </a:rPr>
              <a:t>МОЛОЧНАЯ КИСЛОТА</a:t>
            </a:r>
            <a:endParaRPr lang="ru-RU" sz="14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59832" y="1700808"/>
            <a:ext cx="5616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Сохраняет естественный уровень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pH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помогает поддержать общее вагинальное здоровье, уничтожает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патогены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устраняя причину неприятного запаха. Воздействует на процессы регенерации и обновление кожи и слизистых.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67544" y="1124744"/>
            <a:ext cx="1334169" cy="1334169"/>
            <a:chOff x="539552" y="1484784"/>
            <a:chExt cx="1334169" cy="1334169"/>
          </a:xfrm>
        </p:grpSpPr>
        <p:sp>
          <p:nvSpPr>
            <p:cNvPr id="24" name="Овал 23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8" name="Прямая соединительная линия 27"/>
          <p:cNvCxnSpPr/>
          <p:nvPr/>
        </p:nvCxnSpPr>
        <p:spPr>
          <a:xfrm>
            <a:off x="2843808" y="1268760"/>
            <a:ext cx="0" cy="4896544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1835697" y="1628800"/>
            <a:ext cx="1008111" cy="216024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971600" y="2636912"/>
            <a:ext cx="1334169" cy="1334169"/>
            <a:chOff x="539552" y="1484784"/>
            <a:chExt cx="1334169" cy="1334169"/>
          </a:xfrm>
        </p:grpSpPr>
        <p:sp>
          <p:nvSpPr>
            <p:cNvPr id="31" name="Овал 30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3" name="Прямая соединительная линия 32"/>
          <p:cNvCxnSpPr>
            <a:endCxn id="32" idx="6"/>
          </p:cNvCxnSpPr>
          <p:nvPr/>
        </p:nvCxnSpPr>
        <p:spPr>
          <a:xfrm flipH="1" flipV="1">
            <a:off x="2305769" y="3303997"/>
            <a:ext cx="538039" cy="52995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 descr="Milchsäure.sv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A10133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92769" y="1410730"/>
            <a:ext cx="1098911" cy="794134"/>
          </a:xfrm>
          <a:prstGeom prst="rect">
            <a:avLst/>
          </a:prstGeom>
          <a:noFill/>
        </p:spPr>
      </p:pic>
      <p:grpSp>
        <p:nvGrpSpPr>
          <p:cNvPr id="34" name="Группа 33"/>
          <p:cNvGrpSpPr/>
          <p:nvPr/>
        </p:nvGrpSpPr>
        <p:grpSpPr>
          <a:xfrm>
            <a:off x="668978" y="4293096"/>
            <a:ext cx="1334169" cy="1334169"/>
            <a:chOff x="539552" y="1484784"/>
            <a:chExt cx="1334169" cy="1334169"/>
          </a:xfrm>
        </p:grpSpPr>
        <p:sp>
          <p:nvSpPr>
            <p:cNvPr id="35" name="Овал 34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6" name="Picture 8" descr="Картинки по запросу &quot;АЛОЭ ВЕРА&quot;&quot;"/>
          <p:cNvPicPr>
            <a:picLocks noChangeAspect="1" noChangeArrowheads="1"/>
          </p:cNvPicPr>
          <p:nvPr/>
        </p:nvPicPr>
        <p:blipFill>
          <a:blip r:embed="rId4" cstate="print"/>
          <a:srcRect l="22047" r="12598" b="2362"/>
          <a:stretch>
            <a:fillRect/>
          </a:stretch>
        </p:blipFill>
        <p:spPr bwMode="auto">
          <a:xfrm>
            <a:off x="770385" y="4396780"/>
            <a:ext cx="1131355" cy="1126800"/>
          </a:xfrm>
          <a:prstGeom prst="ellipse">
            <a:avLst/>
          </a:prstGeom>
          <a:noFill/>
        </p:spPr>
      </p:pic>
      <p:cxnSp>
        <p:nvCxnSpPr>
          <p:cNvPr id="38" name="Прямая соединительная линия 37"/>
          <p:cNvCxnSpPr>
            <a:endCxn id="36" idx="6"/>
          </p:cNvCxnSpPr>
          <p:nvPr/>
        </p:nvCxnSpPr>
        <p:spPr>
          <a:xfrm flipH="1">
            <a:off x="2003147" y="4797152"/>
            <a:ext cx="840661" cy="163029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Картинки по запросу &quot;ромашка&quot;&quot;"/>
          <p:cNvPicPr>
            <a:picLocks noChangeAspect="1" noChangeArrowheads="1"/>
          </p:cNvPicPr>
          <p:nvPr/>
        </p:nvPicPr>
        <p:blipFill>
          <a:blip r:embed="rId5" cstate="print"/>
          <a:srcRect l="14781" t="16117" r="22596" b="4029"/>
          <a:stretch>
            <a:fillRect/>
          </a:stretch>
        </p:blipFill>
        <p:spPr bwMode="auto">
          <a:xfrm>
            <a:off x="1073435" y="2740596"/>
            <a:ext cx="1130499" cy="11268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ptv\Desktop\ПРЕЗА Жен здоровье\woman fon.jpg"/>
          <p:cNvPicPr>
            <a:picLocks noChangeAspect="1" noChangeArrowheads="1"/>
          </p:cNvPicPr>
          <p:nvPr/>
        </p:nvPicPr>
        <p:blipFill>
          <a:blip r:embed="rId2" cstate="print"/>
          <a:srcRect r="36858"/>
          <a:stretch>
            <a:fillRect/>
          </a:stretch>
        </p:blipFill>
        <p:spPr bwMode="auto">
          <a:xfrm>
            <a:off x="-36512" y="0"/>
            <a:ext cx="9213872" cy="6885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680520" y="3284984"/>
            <a:ext cx="4499992" cy="1584176"/>
          </a:xfrm>
          <a:prstGeom prst="rect">
            <a:avLst/>
          </a:prstGeom>
          <a:gradFill>
            <a:gsLst>
              <a:gs pos="0">
                <a:srgbClr val="98416B"/>
              </a:gs>
              <a:gs pos="50000">
                <a:srgbClr val="D85694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28592" y="2348880"/>
            <a:ext cx="3707904" cy="1174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0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ИНТИМ ГЕЛЬ-СМАЗКА</a:t>
            </a:r>
            <a:br>
              <a:rPr lang="ru-RU" sz="20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«ЦВЕТОК ЖЕНЩИНЫ»</a:t>
            </a:r>
          </a:p>
          <a:p>
            <a:pPr>
              <a:lnSpc>
                <a:spcPts val="2800"/>
              </a:lnSpc>
            </a:pPr>
            <a:endParaRPr lang="ru-RU" sz="2000" b="1" dirty="0">
              <a:solidFill>
                <a:srgbClr val="98416B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1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229200"/>
            <a:ext cx="1220193" cy="1220193"/>
          </a:xfrm>
          <a:prstGeom prst="rect">
            <a:avLst/>
          </a:prstGeom>
          <a:noFill/>
        </p:spPr>
      </p:pic>
      <p:pic>
        <p:nvPicPr>
          <p:cNvPr id="4" name="Picture 3" descr="C:\Users\Safonova\Desktop\IntimGelSmazka1 trans (Copy).png"/>
          <p:cNvPicPr>
            <a:picLocks noChangeAspect="1" noChangeArrowheads="1"/>
          </p:cNvPicPr>
          <p:nvPr/>
        </p:nvPicPr>
        <p:blipFill>
          <a:blip r:embed="rId4" cstate="print"/>
          <a:srcRect b="47233"/>
          <a:stretch>
            <a:fillRect/>
          </a:stretch>
        </p:blipFill>
        <p:spPr bwMode="auto">
          <a:xfrm>
            <a:off x="3923928" y="1818407"/>
            <a:ext cx="1564916" cy="384284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508104" y="3501008"/>
            <a:ext cx="334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Средство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гигиенического ухода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увлажнения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691680" y="3501008"/>
            <a:ext cx="6408712" cy="2304256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691680" y="1340768"/>
            <a:ext cx="6408712" cy="1944216"/>
          </a:xfrm>
          <a:prstGeom prst="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1560" y="1340768"/>
            <a:ext cx="936104" cy="2016224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1560" y="3501008"/>
            <a:ext cx="936104" cy="576064"/>
          </a:xfrm>
          <a:prstGeom prst="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55576" y="3609020"/>
            <a:ext cx="648072" cy="360040"/>
            <a:chOff x="3707904" y="3501008"/>
            <a:chExt cx="648072" cy="360040"/>
          </a:xfrm>
          <a:solidFill>
            <a:srgbClr val="FFFFFF"/>
          </a:solidFill>
        </p:grpSpPr>
        <p:sp>
          <p:nvSpPr>
            <p:cNvPr id="24" name="Нашивка 23"/>
            <p:cNvSpPr/>
            <p:nvPr/>
          </p:nvSpPr>
          <p:spPr>
            <a:xfrm>
              <a:off x="3995936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5" name="Нашивка 24"/>
            <p:cNvSpPr/>
            <p:nvPr/>
          </p:nvSpPr>
          <p:spPr>
            <a:xfrm>
              <a:off x="3707904" y="3501008"/>
              <a:ext cx="360040" cy="360040"/>
            </a:xfrm>
            <a:prstGeom prst="chevron">
              <a:avLst/>
            </a:prstGeom>
            <a:grpFill/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4766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ИНТИМ ГЕЛЬ-СМАЗКА «ЦВЕТОК ЖЕНЩИНЫ»</a:t>
            </a:r>
          </a:p>
        </p:txBody>
      </p:sp>
      <p:pic>
        <p:nvPicPr>
          <p:cNvPr id="13" name="Picture 2" descr="C:\Users\Safonova\Desktop\Помощь в пре-,  пост- и климактерический период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9612" y="2348880"/>
            <a:ext cx="720000" cy="720000"/>
          </a:xfrm>
          <a:prstGeom prst="rect">
            <a:avLst/>
          </a:prstGeom>
          <a:noFill/>
        </p:spPr>
      </p:pic>
      <p:pic>
        <p:nvPicPr>
          <p:cNvPr id="14" name="Picture 4" descr="C:\Users\Safonova\Desktop\Воспаления предстательной железы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19612" y="1484784"/>
            <a:ext cx="720000" cy="7200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907704" y="1484785"/>
            <a:ext cx="60486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РЕКОМЕНДАЦИИ: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Сухость слизистой влагалища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Профилактика развития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дисбиоза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 неспецифических инфекционных заболеваний мочеполовой сферы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Состояние после хирургического вмешательства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качестве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лубриканта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при интимной близости </a:t>
            </a:r>
          </a:p>
          <a:p>
            <a:pPr>
              <a:buFont typeface="Wingdings" pitchFamily="2" charset="2"/>
              <a:buChar char="ü"/>
            </a:pP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35696" y="3717032"/>
            <a:ext cx="622818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ДЕЙСТВИЕ: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Предупреждает  развитие воспалительных заболеваний женской половой системы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Способствует  увлажнению слизистой оболочки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Обеспечивает </a:t>
            </a:r>
            <a:r>
              <a:rPr lang="ru-RU" sz="14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рН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 необходимый для поддержания нормальной микрофлоры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Способствуют быстрому заживлению микротрещин</a:t>
            </a:r>
          </a:p>
          <a:p>
            <a:pPr marL="216000" indent="-216000"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Усиливает приток крови к половым органам во время близости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131840" y="1556792"/>
            <a:ext cx="5589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 Black" pitchFamily="34" charset="0"/>
                <a:cs typeface="Arial" pitchFamily="34" charset="0"/>
              </a:rPr>
              <a:t>ЭКСТРАКТ ЦЕТРАРИИ, РОМАШКИ, АЛОЭ ВЕРА</a:t>
            </a:r>
            <a:endParaRPr lang="ru-RU" sz="16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1840" y="1988840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Обладают дезинфицирующим, регенерирующим, увлажняющим действием.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31840" y="3501008"/>
            <a:ext cx="4499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 Black" pitchFamily="34" charset="0"/>
                <a:cs typeface="Arial" pitchFamily="34" charset="0"/>
              </a:rPr>
              <a:t>МОЛОЧНАЯ КИСЛОТА</a:t>
            </a:r>
            <a:endParaRPr lang="ru-RU" sz="16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31840" y="3933056"/>
            <a:ext cx="5040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Сохраняет естественный уровень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pH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помогает поддержать общее вагинальное здоровье, уничтожает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патогены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устраняя причину неприятного запаха. Воздействует на процессы регенерации и обновление кожи и слизистых.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539552" y="1484784"/>
            <a:ext cx="1334169" cy="1334169"/>
            <a:chOff x="539552" y="1484784"/>
            <a:chExt cx="1334169" cy="1334169"/>
          </a:xfrm>
        </p:grpSpPr>
        <p:sp>
          <p:nvSpPr>
            <p:cNvPr id="11" name="Овал 10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7" name="Прямая соединительная линия 16"/>
          <p:cNvCxnSpPr/>
          <p:nvPr/>
        </p:nvCxnSpPr>
        <p:spPr>
          <a:xfrm>
            <a:off x="2843808" y="1268760"/>
            <a:ext cx="0" cy="4896544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1835696" y="1844824"/>
            <a:ext cx="1008113" cy="72008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971600" y="3501008"/>
            <a:ext cx="1334169" cy="1334169"/>
            <a:chOff x="539552" y="1484784"/>
            <a:chExt cx="1334169" cy="1334169"/>
          </a:xfrm>
        </p:grpSpPr>
        <p:sp>
          <p:nvSpPr>
            <p:cNvPr id="23" name="Овал 22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5" name="Прямая соединительная линия 24"/>
          <p:cNvCxnSpPr/>
          <p:nvPr/>
        </p:nvCxnSpPr>
        <p:spPr>
          <a:xfrm flipH="1">
            <a:off x="2339752" y="3717032"/>
            <a:ext cx="504056" cy="288032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0" descr="Milchsäure.sv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A10133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115616" y="3789040"/>
            <a:ext cx="1008112" cy="728518"/>
          </a:xfrm>
          <a:prstGeom prst="rect">
            <a:avLst/>
          </a:prstGeom>
          <a:noFill/>
        </p:spPr>
      </p:pic>
      <p:pic>
        <p:nvPicPr>
          <p:cNvPr id="5122" name="Picture 2" descr="D:\Презентация\Женские продукты\cetrarija1.jpg"/>
          <p:cNvPicPr>
            <a:picLocks noChangeAspect="1" noChangeArrowheads="1"/>
          </p:cNvPicPr>
          <p:nvPr/>
        </p:nvPicPr>
        <p:blipFill>
          <a:blip r:embed="rId4" cstate="print"/>
          <a:srcRect l="16535" r="8504"/>
          <a:stretch>
            <a:fillRect/>
          </a:stretch>
        </p:blipFill>
        <p:spPr bwMode="auto">
          <a:xfrm>
            <a:off x="643556" y="1588468"/>
            <a:ext cx="1126160" cy="11268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167336" y="1268760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Black" pitchFamily="34" charset="0"/>
                <a:cs typeface="Arial" pitchFamily="34" charset="0"/>
              </a:rPr>
              <a:t>L-</a:t>
            </a:r>
            <a:r>
              <a:rPr lang="ru-RU" sz="1600" dirty="0" smtClean="0">
                <a:latin typeface="Arial Black" pitchFamily="34" charset="0"/>
                <a:cs typeface="Arial" pitchFamily="34" charset="0"/>
              </a:rPr>
              <a:t>АРГИНИН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67336" y="1624732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Аминокислота, необходимая для синтеза половых гормонов, которая после 30-35 лет перестает вырабатываться в организме в достаточном количестве.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L-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аргинин повышает сексуальность и чувствительность женщины. Способствует увлажненности слизистых, нормализуя функцию желез, вырабатывающих смазку. 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Ее постоянное обновление препятствует размножению патогенных микроорганизмов во влагалище, тем самым предотвращая зуд и неприятный запах.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7336" y="4242574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itchFamily="34" charset="0"/>
                <a:cs typeface="Arial" pitchFamily="34" charset="0"/>
              </a:rPr>
              <a:t>ГИДРОКСИЭТИЛЦЕЛЛЮЛОЗА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67336" y="4581128"/>
            <a:ext cx="56531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Получают из хлопка, обладает отличными скользящими свойствами, используется в качестве основного  компонента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лубрикантов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9" name="Picture 4" descr="C:\Users\ptv\Desktop\Бренд клайн\брендклайм_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00113" cy="500113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115616" y="447055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8416B"/>
                </a:solidFill>
                <a:latin typeface="Arial Black" pitchFamily="34" charset="0"/>
                <a:cs typeface="Arial" pitchFamily="34" charset="0"/>
              </a:rPr>
              <a:t>ДЕЙСТВИЕ КОМПОНЕНТОВ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467544" y="1484784"/>
            <a:ext cx="1334169" cy="1334169"/>
            <a:chOff x="539552" y="1484784"/>
            <a:chExt cx="1334169" cy="1334169"/>
          </a:xfrm>
        </p:grpSpPr>
        <p:sp>
          <p:nvSpPr>
            <p:cNvPr id="11" name="Овал 10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7" name="Прямая соединительная линия 16"/>
          <p:cNvCxnSpPr/>
          <p:nvPr/>
        </p:nvCxnSpPr>
        <p:spPr>
          <a:xfrm>
            <a:off x="2843808" y="1268760"/>
            <a:ext cx="0" cy="4896544"/>
          </a:xfrm>
          <a:prstGeom prst="line">
            <a:avLst/>
          </a:prstGeom>
          <a:ln w="76200" cmpd="thickThin">
            <a:solidFill>
              <a:srgbClr val="984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1835698" y="1988840"/>
            <a:ext cx="1008110" cy="0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971600" y="4149080"/>
            <a:ext cx="1334169" cy="1334169"/>
            <a:chOff x="539552" y="1484784"/>
            <a:chExt cx="1334169" cy="1334169"/>
          </a:xfrm>
        </p:grpSpPr>
        <p:sp>
          <p:nvSpPr>
            <p:cNvPr id="22" name="Овал 21"/>
            <p:cNvSpPr/>
            <p:nvPr/>
          </p:nvSpPr>
          <p:spPr>
            <a:xfrm>
              <a:off x="630625" y="1575857"/>
              <a:ext cx="1152023" cy="1152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539552" y="1484784"/>
              <a:ext cx="1334169" cy="1334169"/>
            </a:xfrm>
            <a:prstGeom prst="ellipse">
              <a:avLst/>
            </a:prstGeom>
            <a:noFill/>
            <a:ln w="19050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4" name="Прямая соединительная линия 23"/>
          <p:cNvCxnSpPr/>
          <p:nvPr/>
        </p:nvCxnSpPr>
        <p:spPr>
          <a:xfrm flipH="1">
            <a:off x="2339752" y="4365104"/>
            <a:ext cx="504056" cy="288032"/>
          </a:xfrm>
          <a:prstGeom prst="line">
            <a:avLst/>
          </a:prstGeom>
          <a:ln w="12700">
            <a:solidFill>
              <a:srgbClr val="98416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D:\Презентация\Женские продукты\l-arginine-acid-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228" y="1588468"/>
            <a:ext cx="1126800" cy="1126800"/>
          </a:xfrm>
          <a:prstGeom prst="ellipse">
            <a:avLst/>
          </a:prstGeom>
          <a:noFill/>
        </p:spPr>
      </p:pic>
      <p:pic>
        <p:nvPicPr>
          <p:cNvPr id="6147" name="Picture 3" descr="C:\Users\skhs\Downloads\440px-Hydroxyethylcellulose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365104"/>
            <a:ext cx="1002155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4"/>
          <p:cNvSpPr txBox="1">
            <a:spLocks/>
          </p:cNvSpPr>
          <p:nvPr/>
        </p:nvSpPr>
        <p:spPr>
          <a:xfrm>
            <a:off x="971600" y="2708920"/>
            <a:ext cx="6744816" cy="14700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300" b="1" dirty="0">
                <a:solidFill>
                  <a:srgbClr val="98416B"/>
                </a:solidFill>
                <a:latin typeface="Arial" pitchFamily="34" charset="0"/>
                <a:ea typeface="+mn-ea"/>
                <a:cs typeface="Arial" pitchFamily="34" charset="0"/>
              </a:rPr>
              <a:t>МЫ </a:t>
            </a:r>
            <a:r>
              <a:rPr lang="ru-RU" sz="3300" b="1" dirty="0" smtClean="0">
                <a:solidFill>
                  <a:srgbClr val="98416B"/>
                </a:solidFill>
                <a:latin typeface="Arial" pitchFamily="34" charset="0"/>
                <a:ea typeface="+mn-ea"/>
                <a:cs typeface="Arial" pitchFamily="34" charset="0"/>
              </a:rPr>
              <a:t>ЖЕЛАЕМ ВАМ</a:t>
            </a:r>
            <a:r>
              <a:rPr lang="ru-RU" sz="3300" b="1" dirty="0">
                <a:solidFill>
                  <a:srgbClr val="98416B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3300" b="1" dirty="0">
                <a:solidFill>
                  <a:srgbClr val="98416B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300" b="1" dirty="0" smtClean="0">
                <a:solidFill>
                  <a:srgbClr val="98416B"/>
                </a:solidFill>
                <a:latin typeface="Arial" pitchFamily="34" charset="0"/>
                <a:ea typeface="+mn-ea"/>
                <a:cs typeface="Arial" pitchFamily="34" charset="0"/>
              </a:rPr>
              <a:t>КРАСОТЫ</a:t>
            </a:r>
            <a:br>
              <a:rPr lang="ru-RU" sz="3300" b="1" dirty="0" smtClean="0">
                <a:solidFill>
                  <a:srgbClr val="98416B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300" b="1" dirty="0" smtClean="0">
                <a:solidFill>
                  <a:srgbClr val="98416B"/>
                </a:solidFill>
                <a:latin typeface="Arial" pitchFamily="34" charset="0"/>
                <a:ea typeface="+mn-ea"/>
                <a:cs typeface="Arial" pitchFamily="34" charset="0"/>
              </a:rPr>
              <a:t>И ЗДОРОВЬЯ</a:t>
            </a:r>
            <a:r>
              <a:rPr lang="ru-RU" sz="3300" b="1" dirty="0">
                <a:solidFill>
                  <a:srgbClr val="98416B"/>
                </a:solidFill>
                <a:latin typeface="Arial" pitchFamily="34" charset="0"/>
                <a:ea typeface="+mn-ea"/>
                <a:cs typeface="Arial" pitchFamily="34" charset="0"/>
              </a:rPr>
              <a:t>!</a:t>
            </a:r>
          </a:p>
        </p:txBody>
      </p:sp>
      <p:pic>
        <p:nvPicPr>
          <p:cNvPr id="7170" name="Picture 2" descr="D:\Презентация\Женские продукты\Артлайф_бел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772816"/>
            <a:ext cx="3206304" cy="7587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411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187938" y="260648"/>
            <a:ext cx="6768438" cy="792088"/>
            <a:chOff x="-324544" y="2065284"/>
            <a:chExt cx="7042372" cy="1795764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-324544" y="2155072"/>
              <a:ext cx="7042372" cy="1651583"/>
            </a:xfrm>
            <a:prstGeom prst="roundRect">
              <a:avLst/>
            </a:prstGeom>
            <a:solidFill>
              <a:srgbClr val="984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-324544" y="2065284"/>
              <a:ext cx="7042372" cy="1795764"/>
            </a:xfrm>
            <a:prstGeom prst="roundRect">
              <a:avLst/>
            </a:prstGeom>
            <a:noFill/>
            <a:ln cap="rnd">
              <a:solidFill>
                <a:srgbClr val="FF66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Скругленный прямоугольник 24"/>
          <p:cNvSpPr/>
          <p:nvPr/>
        </p:nvSpPr>
        <p:spPr>
          <a:xfrm>
            <a:off x="1475656" y="1916832"/>
            <a:ext cx="6205198" cy="4320480"/>
          </a:xfrm>
          <a:prstGeom prst="roundRect">
            <a:avLst/>
          </a:prstGeom>
          <a:solidFill>
            <a:srgbClr val="FFFFFF">
              <a:alpha val="63922"/>
            </a:srgbClr>
          </a:solidFill>
          <a:ln w="28575" cap="rnd" cmpd="dbl">
            <a:solidFill>
              <a:srgbClr val="D856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91039" y="1700808"/>
            <a:ext cx="3888432" cy="504056"/>
          </a:xfrm>
          <a:prstGeom prst="roundRect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98416B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Изменяются</a:t>
            </a:r>
          </a:p>
          <a:p>
            <a:pPr algn="ctr"/>
            <a:endParaRPr lang="ru-RU" sz="2400" dirty="0">
              <a:solidFill>
                <a:srgbClr val="98416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>
            <a:off x="3064961" y="2564904"/>
            <a:ext cx="432048" cy="432048"/>
          </a:xfrm>
          <a:prstGeom prst="chevron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00400" y="2627620"/>
            <a:ext cx="2751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ГОРМОНАЛЬНЫЙ ФОН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0400" y="32147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БЕЛКОВЫЙ, УГЛЕВОДНЫЙ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 ЖИРОВОЙ ОБМЕН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00400" y="4077072"/>
            <a:ext cx="3960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ПСИХОЭМОЦИОНАЛЬНЫЙ ФОН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00400" y="4734436"/>
            <a:ext cx="170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ПОВЕДЕНИЕ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600400" y="5445224"/>
            <a:ext cx="2985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РАБОТОСПОСОБНОСТЬ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40466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СИМПТОМЫ МЕНОПАУЗЫ</a:t>
            </a:r>
          </a:p>
        </p:txBody>
      </p:sp>
      <p:sp>
        <p:nvSpPr>
          <p:cNvPr id="17" name="Нашивка 16"/>
          <p:cNvSpPr/>
          <p:nvPr/>
        </p:nvSpPr>
        <p:spPr>
          <a:xfrm>
            <a:off x="3064961" y="3266982"/>
            <a:ext cx="432048" cy="432048"/>
          </a:xfrm>
          <a:prstGeom prst="chevron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3064961" y="3969060"/>
            <a:ext cx="432048" cy="432048"/>
          </a:xfrm>
          <a:prstGeom prst="chevron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/>
          <p:cNvSpPr/>
          <p:nvPr/>
        </p:nvSpPr>
        <p:spPr>
          <a:xfrm>
            <a:off x="3064961" y="4671138"/>
            <a:ext cx="432048" cy="432048"/>
          </a:xfrm>
          <a:prstGeom prst="chevron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>
            <a:off x="3064961" y="5373216"/>
            <a:ext cx="432048" cy="432048"/>
          </a:xfrm>
          <a:prstGeom prst="chevron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Нашивка 26"/>
          <p:cNvSpPr/>
          <p:nvPr/>
        </p:nvSpPr>
        <p:spPr>
          <a:xfrm rot="5400000">
            <a:off x="4319231" y="1196752"/>
            <a:ext cx="432048" cy="432048"/>
          </a:xfrm>
          <a:prstGeom prst="chevron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D:\Презентация\Женские продукты\повед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2873" y="4599130"/>
            <a:ext cx="623198" cy="623198"/>
          </a:xfrm>
          <a:prstGeom prst="rect">
            <a:avLst/>
          </a:prstGeom>
          <a:noFill/>
        </p:spPr>
      </p:pic>
      <p:pic>
        <p:nvPicPr>
          <p:cNvPr id="1027" name="Picture 3" descr="D:\Презентация\Женские продукты\работоспособност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2873" y="5301208"/>
            <a:ext cx="623198" cy="623198"/>
          </a:xfrm>
          <a:prstGeom prst="rect">
            <a:avLst/>
          </a:prstGeom>
          <a:noFill/>
        </p:spPr>
      </p:pic>
      <p:pic>
        <p:nvPicPr>
          <p:cNvPr id="1028" name="Picture 4" descr="D:\Презентация\Женские продукты\эмоци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2873" y="3897052"/>
            <a:ext cx="623198" cy="623198"/>
          </a:xfrm>
          <a:prstGeom prst="rect">
            <a:avLst/>
          </a:prstGeom>
          <a:noFill/>
        </p:spPr>
      </p:pic>
      <p:pic>
        <p:nvPicPr>
          <p:cNvPr id="1029" name="Picture 5" descr="D:\Презентация\Женские продукты\баланс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72873" y="2492896"/>
            <a:ext cx="623198" cy="623198"/>
          </a:xfrm>
          <a:prstGeom prst="rect">
            <a:avLst/>
          </a:prstGeom>
          <a:noFill/>
        </p:spPr>
      </p:pic>
      <p:pic>
        <p:nvPicPr>
          <p:cNvPr id="1030" name="Picture 6" descr="D:\Презентация\Женские продукты\обмен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72873" y="3194974"/>
            <a:ext cx="623198" cy="623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3707904" y="2564904"/>
            <a:ext cx="2592288" cy="3672408"/>
          </a:xfrm>
          <a:prstGeom prst="roundRect">
            <a:avLst/>
          </a:prstGeom>
          <a:solidFill>
            <a:srgbClr val="FFFFFF">
              <a:alpha val="69804"/>
            </a:srgbClr>
          </a:solidFill>
          <a:ln w="28575" cap="rnd" cmpd="dbl">
            <a:solidFill>
              <a:srgbClr val="D856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444208" y="2564904"/>
            <a:ext cx="2520280" cy="3672408"/>
          </a:xfrm>
          <a:prstGeom prst="roundRect">
            <a:avLst/>
          </a:prstGeom>
          <a:solidFill>
            <a:srgbClr val="FFFFFF">
              <a:alpha val="69804"/>
            </a:srgbClr>
          </a:solidFill>
          <a:ln w="28575" cap="rnd" cmpd="dbl">
            <a:solidFill>
              <a:srgbClr val="D856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9512" y="2564904"/>
            <a:ext cx="3384376" cy="3672408"/>
          </a:xfrm>
          <a:prstGeom prst="roundRect">
            <a:avLst/>
          </a:prstGeom>
          <a:solidFill>
            <a:srgbClr val="FFFFFF">
              <a:alpha val="69804"/>
            </a:srgbClr>
          </a:solidFill>
          <a:ln w="28575" cap="rnd" cmpd="dbl">
            <a:solidFill>
              <a:srgbClr val="D856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9532" y="3279269"/>
            <a:ext cx="3024336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ts val="1500"/>
              </a:lnSpc>
              <a:spcBef>
                <a:spcPts val="600"/>
              </a:spcBef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Нарушения менструального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цикла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Нарушения работы нервной системы 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Психоэмоциональные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изменения 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Может периодически наблюдаться одышка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Изменения работы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сердечно-сосудистой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системы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Нарушения работы пищеварительной системы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5556" y="1988840"/>
            <a:ext cx="2592288" cy="1080120"/>
          </a:xfrm>
          <a:prstGeom prst="round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19572" y="2073622"/>
            <a:ext cx="2304256" cy="86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lnSpc>
                <a:spcPts val="2000"/>
              </a:lnSpc>
            </a:pPr>
            <a:r>
              <a:rPr lang="ru-RU" b="1" dirty="0" smtClean="0">
                <a:solidFill>
                  <a:schemeClr val="bg1"/>
                </a:solidFill>
                <a:latin typeface="Arial"/>
              </a:rPr>
              <a:t>Ранние</a:t>
            </a:r>
            <a:br>
              <a:rPr lang="ru-RU" b="1" dirty="0" smtClean="0">
                <a:solidFill>
                  <a:schemeClr val="bg1"/>
                </a:solidFill>
                <a:latin typeface="Arial"/>
              </a:rPr>
            </a:br>
            <a:r>
              <a:rPr lang="ru-RU" b="1" dirty="0" smtClean="0">
                <a:solidFill>
                  <a:schemeClr val="bg1"/>
                </a:solidFill>
                <a:latin typeface="Arial"/>
              </a:rPr>
              <a:t>признаки менопаузы</a:t>
            </a:r>
            <a:endParaRPr lang="ru-RU" dirty="0">
              <a:solidFill>
                <a:schemeClr val="bg1"/>
              </a:solidFill>
              <a:latin typeface="inheri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15916" y="1988840"/>
            <a:ext cx="2376264" cy="1080120"/>
          </a:xfrm>
          <a:prstGeom prst="round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43908" y="2073622"/>
            <a:ext cx="2520280" cy="86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lnSpc>
                <a:spcPts val="2000"/>
              </a:lnSpc>
            </a:pPr>
            <a:r>
              <a:rPr lang="ru-RU" b="1" dirty="0" smtClean="0">
                <a:solidFill>
                  <a:schemeClr val="bg1"/>
                </a:solidFill>
                <a:latin typeface="Arial"/>
              </a:rPr>
              <a:t>Промежуточные признаки менопаузы</a:t>
            </a:r>
            <a:endParaRPr lang="ru-RU" dirty="0">
              <a:solidFill>
                <a:schemeClr val="bg1"/>
              </a:solidFill>
              <a:latin typeface="inheri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60232" y="1988840"/>
            <a:ext cx="2088232" cy="1080120"/>
          </a:xfrm>
          <a:prstGeom prst="roundRect">
            <a:avLst/>
          </a:prstGeom>
          <a:solidFill>
            <a:srgbClr val="98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768244" y="2073622"/>
            <a:ext cx="1872208" cy="86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lnSpc>
                <a:spcPts val="2000"/>
              </a:lnSpc>
            </a:pPr>
            <a:r>
              <a:rPr lang="ru-RU" b="1" dirty="0" smtClean="0">
                <a:solidFill>
                  <a:schemeClr val="bg1"/>
                </a:solidFill>
                <a:latin typeface="Arial"/>
              </a:rPr>
              <a:t>Поздние</a:t>
            </a:r>
            <a:br>
              <a:rPr lang="ru-RU" b="1" dirty="0" smtClean="0">
                <a:solidFill>
                  <a:schemeClr val="bg1"/>
                </a:solidFill>
                <a:latin typeface="Arial"/>
              </a:rPr>
            </a:br>
            <a:r>
              <a:rPr lang="ru-RU" b="1" dirty="0" smtClean="0">
                <a:solidFill>
                  <a:schemeClr val="bg1"/>
                </a:solidFill>
                <a:latin typeface="Arial"/>
              </a:rPr>
              <a:t>признаки менопаузы</a:t>
            </a:r>
            <a:endParaRPr lang="ru-RU" dirty="0">
              <a:solidFill>
                <a:schemeClr val="bg1"/>
              </a:solidFill>
              <a:latin typeface="inheri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79912" y="3279269"/>
            <a:ext cx="24482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ts val="1500"/>
              </a:lnSpc>
              <a:spcBef>
                <a:spcPts val="600"/>
              </a:spcBef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Изменения слизистых оболочек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Ломкость ногтей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Выпадение волос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Нарушение работы мочевыделительной системы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Атрофия слизистой оболочки влагалища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Частые бактериальные воспаления влагалища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Clr>
                <a:srgbClr val="98416B"/>
              </a:buClr>
              <a:buFont typeface="Wingdings" pitchFamily="2" charset="2"/>
              <a:buChar char="§"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24228" y="3279269"/>
            <a:ext cx="216024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ts val="1500"/>
              </a:lnSpc>
              <a:spcBef>
                <a:spcPts val="600"/>
              </a:spcBef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Метаболический синдром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Clr>
                <a:srgbClr val="98416B"/>
              </a:buCl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Остеопороз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67544" y="620688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РАССМОТРИМ НЕСКОЛЬКО ГРУПП</a:t>
            </a:r>
            <a:br>
              <a:rPr lang="ru-RU" sz="2000" b="1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СИМПТОМОВ МЕНОПАУЗЫ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1655676" y="1484784"/>
            <a:ext cx="432048" cy="432048"/>
          </a:xfrm>
          <a:prstGeom prst="chevron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Нашивка 24"/>
          <p:cNvSpPr/>
          <p:nvPr/>
        </p:nvSpPr>
        <p:spPr>
          <a:xfrm rot="5400000">
            <a:off x="7524328" y="1484784"/>
            <a:ext cx="432048" cy="432048"/>
          </a:xfrm>
          <a:prstGeom prst="chevron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Нашивка 27"/>
          <p:cNvSpPr/>
          <p:nvPr/>
        </p:nvSpPr>
        <p:spPr>
          <a:xfrm rot="5400000">
            <a:off x="4788024" y="1484784"/>
            <a:ext cx="432048" cy="432048"/>
          </a:xfrm>
          <a:prstGeom prst="chevron">
            <a:avLst/>
          </a:prstGeom>
          <a:solidFill>
            <a:srgbClr val="D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26851</TotalTime>
  <Words>4380</Words>
  <Application>Microsoft Office PowerPoint</Application>
  <PresentationFormat>Экран (4:3)</PresentationFormat>
  <Paragraphs>675</Paragraphs>
  <Slides>79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7" baseType="lpstr">
      <vt:lpstr>Arial</vt:lpstr>
      <vt:lpstr>Arial Black</vt:lpstr>
      <vt:lpstr>Arial Unicode MS</vt:lpstr>
      <vt:lpstr>Calibri</vt:lpstr>
      <vt:lpstr>inherit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Следствия гормонального дисбаланса  в репродуктивном периоде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УНИКАЛЬНЫЕ ИННОВАЦИИ  VIP-КОМПЛЕКСА</vt:lpstr>
      <vt:lpstr>Выгоды VIP-комплекса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Артлайф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Сафонова Елена</dc:creator>
  <cp:lastModifiedBy>Анна Шушпанова</cp:lastModifiedBy>
  <cp:revision>2786</cp:revision>
  <dcterms:created xsi:type="dcterms:W3CDTF">2016-04-28T03:55:20Z</dcterms:created>
  <dcterms:modified xsi:type="dcterms:W3CDTF">2020-02-11T07:49:07Z</dcterms:modified>
</cp:coreProperties>
</file>