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5" r:id="rId3"/>
    <p:sldId id="286" r:id="rId4"/>
    <p:sldId id="288" r:id="rId5"/>
    <p:sldId id="287" r:id="rId6"/>
    <p:sldId id="309" r:id="rId7"/>
    <p:sldId id="278" r:id="rId8"/>
    <p:sldId id="316" r:id="rId9"/>
    <p:sldId id="318" r:id="rId10"/>
    <p:sldId id="317" r:id="rId11"/>
    <p:sldId id="319" r:id="rId12"/>
    <p:sldId id="280" r:id="rId13"/>
    <p:sldId id="320" r:id="rId14"/>
    <p:sldId id="303" r:id="rId15"/>
    <p:sldId id="308" r:id="rId16"/>
    <p:sldId id="312" r:id="rId17"/>
    <p:sldId id="313" r:id="rId18"/>
    <p:sldId id="310" r:id="rId19"/>
    <p:sldId id="315" r:id="rId20"/>
    <p:sldId id="290" r:id="rId21"/>
    <p:sldId id="311" r:id="rId22"/>
    <p:sldId id="306" r:id="rId23"/>
    <p:sldId id="294" r:id="rId24"/>
    <p:sldId id="295" r:id="rId25"/>
    <p:sldId id="297" r:id="rId26"/>
    <p:sldId id="298" r:id="rId27"/>
    <p:sldId id="322" r:id="rId28"/>
    <p:sldId id="301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426"/>
    <a:srgbClr val="007A37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FCA16-A3A7-4830-8B87-BBF701566A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72D7A-74D0-49E0-97CF-7600F4BD14AF}">
      <dgm:prSet/>
      <dgm:spPr/>
      <dgm:t>
        <a:bodyPr/>
        <a:lstStyle/>
        <a:p>
          <a:pPr rtl="0"/>
          <a:r>
            <a:rPr lang="ru-RU" b="1" dirty="0" smtClean="0"/>
            <a:t>Более 1000 лет </a:t>
          </a:r>
          <a:r>
            <a:rPr lang="ru-RU" b="0" dirty="0" smtClean="0"/>
            <a:t>использования в народной медицине</a:t>
          </a:r>
        </a:p>
      </dgm:t>
    </dgm:pt>
    <dgm:pt modelId="{EDD7F263-C647-4AA9-BA56-6C4DDB7B278A}" type="parTrans" cxnId="{27C0B5B9-C375-431D-9C14-EA0F1F0D1A61}">
      <dgm:prSet/>
      <dgm:spPr/>
      <dgm:t>
        <a:bodyPr/>
        <a:lstStyle/>
        <a:p>
          <a:endParaRPr lang="ru-RU"/>
        </a:p>
      </dgm:t>
    </dgm:pt>
    <dgm:pt modelId="{0C42172F-7C63-45DE-8F6A-F44A6C953822}" type="sibTrans" cxnId="{27C0B5B9-C375-431D-9C14-EA0F1F0D1A61}">
      <dgm:prSet/>
      <dgm:spPr/>
      <dgm:t>
        <a:bodyPr/>
        <a:lstStyle/>
        <a:p>
          <a:endParaRPr lang="ru-RU"/>
        </a:p>
      </dgm:t>
    </dgm:pt>
    <dgm:pt modelId="{18405C96-B13B-4C3F-85DE-6F8BB4592027}">
      <dgm:prSet/>
      <dgm:spPr/>
      <dgm:t>
        <a:bodyPr/>
        <a:lstStyle/>
        <a:p>
          <a:pPr rtl="0"/>
          <a:r>
            <a:rPr lang="ru-RU" b="1" dirty="0" smtClean="0"/>
            <a:t>Середина </a:t>
          </a:r>
          <a:r>
            <a:rPr lang="en-US" b="1" dirty="0" smtClean="0"/>
            <a:t>XIX </a:t>
          </a:r>
          <a:r>
            <a:rPr lang="ru-RU" b="1" dirty="0" smtClean="0"/>
            <a:t>века. </a:t>
          </a:r>
          <a:r>
            <a:rPr lang="ru-RU" dirty="0" smtClean="0"/>
            <a:t>Первые клинические исследования Московский медицинский институт</a:t>
          </a:r>
          <a:endParaRPr lang="ru-RU" b="0" dirty="0" smtClean="0"/>
        </a:p>
      </dgm:t>
    </dgm:pt>
    <dgm:pt modelId="{8B087F0F-D2BB-461C-90A3-42044F1A7C7D}" type="parTrans" cxnId="{C63BCF97-DE20-4B87-8ABA-22D5DC0109EB}">
      <dgm:prSet/>
      <dgm:spPr/>
      <dgm:t>
        <a:bodyPr/>
        <a:lstStyle/>
        <a:p>
          <a:endParaRPr lang="ru-RU"/>
        </a:p>
      </dgm:t>
    </dgm:pt>
    <dgm:pt modelId="{1FDD4D53-DA79-4A16-AC66-0166EC70D9FF}" type="sibTrans" cxnId="{C63BCF97-DE20-4B87-8ABA-22D5DC0109EB}">
      <dgm:prSet/>
      <dgm:spPr/>
      <dgm:t>
        <a:bodyPr/>
        <a:lstStyle/>
        <a:p>
          <a:endParaRPr lang="ru-RU"/>
        </a:p>
      </dgm:t>
    </dgm:pt>
    <dgm:pt modelId="{26167251-A45E-421C-8DDC-091BA4B86551}">
      <dgm:prSet/>
      <dgm:spPr/>
      <dgm:t>
        <a:bodyPr/>
        <a:lstStyle/>
        <a:p>
          <a:r>
            <a:rPr lang="ru-RU" b="1" dirty="0" smtClean="0"/>
            <a:t>50-е годы прошлого столетия. </a:t>
          </a:r>
          <a:r>
            <a:rPr lang="ru-RU" dirty="0" smtClean="0"/>
            <a:t>Чага официально признана лекарственным средством.</a:t>
          </a:r>
          <a:endParaRPr lang="ru-RU" b="1" dirty="0" smtClean="0"/>
        </a:p>
      </dgm:t>
    </dgm:pt>
    <dgm:pt modelId="{4CF3B337-5B39-4C7D-9781-546C73213922}" type="parTrans" cxnId="{B7163355-629E-47A2-A535-B066642CC948}">
      <dgm:prSet/>
      <dgm:spPr/>
      <dgm:t>
        <a:bodyPr/>
        <a:lstStyle/>
        <a:p>
          <a:endParaRPr lang="ru-RU"/>
        </a:p>
      </dgm:t>
    </dgm:pt>
    <dgm:pt modelId="{A3725A8A-64C1-4F43-B193-C5E955D79C02}" type="sibTrans" cxnId="{B7163355-629E-47A2-A535-B066642CC948}">
      <dgm:prSet/>
      <dgm:spPr/>
      <dgm:t>
        <a:bodyPr/>
        <a:lstStyle/>
        <a:p>
          <a:endParaRPr lang="ru-RU"/>
        </a:p>
      </dgm:t>
    </dgm:pt>
    <dgm:pt modelId="{C6870071-2BA6-419E-841E-6522A3DAA5AA}" type="pres">
      <dgm:prSet presAssocID="{534FCA16-A3A7-4830-8B87-BBF701566AB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34561-3862-4D5B-A2DF-E1E507FC6060}" type="pres">
      <dgm:prSet presAssocID="{534FCA16-A3A7-4830-8B87-BBF701566ABD}" presName="arrow" presStyleLbl="bgShp" presStyleIdx="0" presStyleCnt="1" custLinFactNeighborX="-3013" custLinFactNeighborY="8929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C60AA48-1210-402E-AF11-928682853280}" type="pres">
      <dgm:prSet presAssocID="{534FCA16-A3A7-4830-8B87-BBF701566ABD}" presName="arrowDiagram3" presStyleCnt="0"/>
      <dgm:spPr/>
    </dgm:pt>
    <dgm:pt modelId="{B89E0971-64D0-428E-A651-05B06214FE2E}" type="pres">
      <dgm:prSet presAssocID="{AE072D7A-74D0-49E0-97CF-7600F4BD14AF}" presName="bullet3a" presStyleLbl="node1" presStyleIdx="0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A4B98F34-8289-40AE-906C-BF5C42643251}" type="pres">
      <dgm:prSet presAssocID="{AE072D7A-74D0-49E0-97CF-7600F4BD14A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50B80-DF08-4FF2-BABA-C3354ABCBCCF}" type="pres">
      <dgm:prSet presAssocID="{18405C96-B13B-4C3F-85DE-6F8BB4592027}" presName="bullet3b" presStyleLbl="node1" presStyleIdx="1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A1F98EE3-2205-4648-9843-C325578950FA}" type="pres">
      <dgm:prSet presAssocID="{18405C96-B13B-4C3F-85DE-6F8BB459202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D6019-CDA4-4668-ABFB-6AA98731D150}" type="pres">
      <dgm:prSet presAssocID="{26167251-A45E-421C-8DDC-091BA4B86551}" presName="bullet3c" presStyleLbl="node1" presStyleIdx="2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E49A683F-5068-49DA-BE85-A6B2CA747577}" type="pres">
      <dgm:prSet presAssocID="{26167251-A45E-421C-8DDC-091BA4B86551}" presName="textBox3c" presStyleLbl="revTx" presStyleIdx="2" presStyleCnt="3" custScaleX="139174" custLinFactNeighborX="18266" custLinFactNeighborY="-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AD481-7EC6-4380-A2BC-E13C1FC60970}" type="presOf" srcId="{AE072D7A-74D0-49E0-97CF-7600F4BD14AF}" destId="{A4B98F34-8289-40AE-906C-BF5C42643251}" srcOrd="0" destOrd="0" presId="urn:microsoft.com/office/officeart/2005/8/layout/arrow2"/>
    <dgm:cxn modelId="{C63BCF97-DE20-4B87-8ABA-22D5DC0109EB}" srcId="{534FCA16-A3A7-4830-8B87-BBF701566ABD}" destId="{18405C96-B13B-4C3F-85DE-6F8BB4592027}" srcOrd="1" destOrd="0" parTransId="{8B087F0F-D2BB-461C-90A3-42044F1A7C7D}" sibTransId="{1FDD4D53-DA79-4A16-AC66-0166EC70D9FF}"/>
    <dgm:cxn modelId="{699A37C3-8038-4DA5-A0AC-A881F774B96B}" type="presOf" srcId="{534FCA16-A3A7-4830-8B87-BBF701566ABD}" destId="{C6870071-2BA6-419E-841E-6522A3DAA5AA}" srcOrd="0" destOrd="0" presId="urn:microsoft.com/office/officeart/2005/8/layout/arrow2"/>
    <dgm:cxn modelId="{27C0B5B9-C375-431D-9C14-EA0F1F0D1A61}" srcId="{534FCA16-A3A7-4830-8B87-BBF701566ABD}" destId="{AE072D7A-74D0-49E0-97CF-7600F4BD14AF}" srcOrd="0" destOrd="0" parTransId="{EDD7F263-C647-4AA9-BA56-6C4DDB7B278A}" sibTransId="{0C42172F-7C63-45DE-8F6A-F44A6C953822}"/>
    <dgm:cxn modelId="{110D2B46-464B-4DFC-9BC3-47904E31D28A}" type="presOf" srcId="{18405C96-B13B-4C3F-85DE-6F8BB4592027}" destId="{A1F98EE3-2205-4648-9843-C325578950FA}" srcOrd="0" destOrd="0" presId="urn:microsoft.com/office/officeart/2005/8/layout/arrow2"/>
    <dgm:cxn modelId="{B7163355-629E-47A2-A535-B066642CC948}" srcId="{534FCA16-A3A7-4830-8B87-BBF701566ABD}" destId="{26167251-A45E-421C-8DDC-091BA4B86551}" srcOrd="2" destOrd="0" parTransId="{4CF3B337-5B39-4C7D-9781-546C73213922}" sibTransId="{A3725A8A-64C1-4F43-B193-C5E955D79C02}"/>
    <dgm:cxn modelId="{66F299C5-2B1C-439D-93C7-6145B7105DD4}" type="presOf" srcId="{26167251-A45E-421C-8DDC-091BA4B86551}" destId="{E49A683F-5068-49DA-BE85-A6B2CA747577}" srcOrd="0" destOrd="0" presId="urn:microsoft.com/office/officeart/2005/8/layout/arrow2"/>
    <dgm:cxn modelId="{DF8B8706-EFB5-48EB-89B7-53A4C11CB111}" type="presParOf" srcId="{C6870071-2BA6-419E-841E-6522A3DAA5AA}" destId="{34734561-3862-4D5B-A2DF-E1E507FC6060}" srcOrd="0" destOrd="0" presId="urn:microsoft.com/office/officeart/2005/8/layout/arrow2"/>
    <dgm:cxn modelId="{598B14A3-85D6-4BD6-ABD3-2D54081A603A}" type="presParOf" srcId="{C6870071-2BA6-419E-841E-6522A3DAA5AA}" destId="{1C60AA48-1210-402E-AF11-928682853280}" srcOrd="1" destOrd="0" presId="urn:microsoft.com/office/officeart/2005/8/layout/arrow2"/>
    <dgm:cxn modelId="{4A482BB8-290D-499C-935E-EFF3AF50CC57}" type="presParOf" srcId="{1C60AA48-1210-402E-AF11-928682853280}" destId="{B89E0971-64D0-428E-A651-05B06214FE2E}" srcOrd="0" destOrd="0" presId="urn:microsoft.com/office/officeart/2005/8/layout/arrow2"/>
    <dgm:cxn modelId="{821BD3A5-9940-4EA8-80A2-282D7CBF7783}" type="presParOf" srcId="{1C60AA48-1210-402E-AF11-928682853280}" destId="{A4B98F34-8289-40AE-906C-BF5C42643251}" srcOrd="1" destOrd="0" presId="urn:microsoft.com/office/officeart/2005/8/layout/arrow2"/>
    <dgm:cxn modelId="{02BBFE98-A7B7-4CEE-A276-47C89A8ABC59}" type="presParOf" srcId="{1C60AA48-1210-402E-AF11-928682853280}" destId="{B0650B80-DF08-4FF2-BABA-C3354ABCBCCF}" srcOrd="2" destOrd="0" presId="urn:microsoft.com/office/officeart/2005/8/layout/arrow2"/>
    <dgm:cxn modelId="{A568B8EC-B897-4220-87CA-D78D95DEBC0C}" type="presParOf" srcId="{1C60AA48-1210-402E-AF11-928682853280}" destId="{A1F98EE3-2205-4648-9843-C325578950FA}" srcOrd="3" destOrd="0" presId="urn:microsoft.com/office/officeart/2005/8/layout/arrow2"/>
    <dgm:cxn modelId="{718CBBCE-37AC-459B-A89B-CBC04ED042F3}" type="presParOf" srcId="{1C60AA48-1210-402E-AF11-928682853280}" destId="{6ECD6019-CDA4-4668-ABFB-6AA98731D150}" srcOrd="4" destOrd="0" presId="urn:microsoft.com/office/officeart/2005/8/layout/arrow2"/>
    <dgm:cxn modelId="{F359DA8D-42E1-4F8D-A31E-8C5322F10931}" type="presParOf" srcId="{1C60AA48-1210-402E-AF11-928682853280}" destId="{E49A683F-5068-49DA-BE85-A6B2CA74757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08867-FE57-4B12-9513-7C1E6A1B75C7}" type="doc">
      <dgm:prSet loTypeId="urn:microsoft.com/office/officeart/2005/8/layout/hList7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02028E9-180E-4F2A-9420-750471756A5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err="1" smtClean="0">
              <a:solidFill>
                <a:srgbClr val="005426"/>
              </a:solidFill>
            </a:rPr>
            <a:t>Артлайф</a:t>
          </a:r>
          <a:r>
            <a:rPr lang="ru-RU" b="1" dirty="0" smtClean="0">
              <a:solidFill>
                <a:srgbClr val="005426"/>
              </a:solidFill>
            </a:rPr>
            <a:t> представляет </a:t>
          </a:r>
          <a:endParaRPr lang="ru-RU" b="1" dirty="0">
            <a:solidFill>
              <a:srgbClr val="005426"/>
            </a:solidFill>
          </a:endParaRPr>
        </a:p>
      </dgm:t>
    </dgm:pt>
    <dgm:pt modelId="{16606338-9DFD-4A95-8961-E561E333F105}" type="parTrans" cxnId="{3AF8C15A-19F6-4B74-ACD0-547B613EFC22}">
      <dgm:prSet/>
      <dgm:spPr/>
      <dgm:t>
        <a:bodyPr/>
        <a:lstStyle/>
        <a:p>
          <a:endParaRPr lang="ru-RU"/>
        </a:p>
      </dgm:t>
    </dgm:pt>
    <dgm:pt modelId="{7E5BFBC8-5945-436B-92C7-9BF5EF57940D}" type="sibTrans" cxnId="{3AF8C15A-19F6-4B74-ACD0-547B613EFC22}">
      <dgm:prSet/>
      <dgm:spPr/>
      <dgm:t>
        <a:bodyPr/>
        <a:lstStyle/>
        <a:p>
          <a:endParaRPr lang="ru-RU"/>
        </a:p>
      </dgm:t>
    </dgm:pt>
    <dgm:pt modelId="{FC62E0A8-A4E1-4635-B70B-26545DD3450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5426"/>
              </a:solidFill>
            </a:rPr>
            <a:t>не имеющий аналогов в мире продукт </a:t>
          </a:r>
          <a:endParaRPr lang="ru-RU" b="1" dirty="0">
            <a:solidFill>
              <a:srgbClr val="005426"/>
            </a:solidFill>
          </a:endParaRPr>
        </a:p>
      </dgm:t>
    </dgm:pt>
    <dgm:pt modelId="{D7496FC6-B828-4BD0-ABDD-98D63B819366}" type="parTrans" cxnId="{CF9C1E72-3DBE-4052-B9F0-B69CC1CB9B9E}">
      <dgm:prSet/>
      <dgm:spPr/>
      <dgm:t>
        <a:bodyPr/>
        <a:lstStyle/>
        <a:p>
          <a:endParaRPr lang="ru-RU"/>
        </a:p>
      </dgm:t>
    </dgm:pt>
    <dgm:pt modelId="{4BCA3152-0B6B-4555-9ABC-667DF53F6285}" type="sibTrans" cxnId="{CF9C1E72-3DBE-4052-B9F0-B69CC1CB9B9E}">
      <dgm:prSet/>
      <dgm:spPr/>
      <dgm:t>
        <a:bodyPr/>
        <a:lstStyle/>
        <a:p>
          <a:endParaRPr lang="ru-RU"/>
        </a:p>
      </dgm:t>
    </dgm:pt>
    <dgm:pt modelId="{5CA3C272-3B3C-4CE6-A300-D7315319F7D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5426"/>
              </a:solidFill>
            </a:rPr>
            <a:t>Клеточный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3000" b="1" dirty="0" smtClean="0">
              <a:solidFill>
                <a:srgbClr val="005426"/>
              </a:solidFill>
            </a:rPr>
            <a:t>СОК ЧАГИ</a:t>
          </a:r>
          <a:endParaRPr lang="ru-RU" sz="3000" b="1" dirty="0">
            <a:solidFill>
              <a:srgbClr val="005426"/>
            </a:solidFill>
          </a:endParaRPr>
        </a:p>
      </dgm:t>
    </dgm:pt>
    <dgm:pt modelId="{F67CDC2C-D7E6-4C8B-8281-2AE87755A99D}" type="parTrans" cxnId="{32D18C3F-803E-41C8-950D-2FF289D13CF8}">
      <dgm:prSet/>
      <dgm:spPr/>
      <dgm:t>
        <a:bodyPr/>
        <a:lstStyle/>
        <a:p>
          <a:endParaRPr lang="ru-RU"/>
        </a:p>
      </dgm:t>
    </dgm:pt>
    <dgm:pt modelId="{C21DB829-D173-4394-8559-951B1EB83BED}" type="sibTrans" cxnId="{32D18C3F-803E-41C8-950D-2FF289D13CF8}">
      <dgm:prSet/>
      <dgm:spPr/>
      <dgm:t>
        <a:bodyPr/>
        <a:lstStyle/>
        <a:p>
          <a:endParaRPr lang="ru-RU"/>
        </a:p>
      </dgm:t>
    </dgm:pt>
    <dgm:pt modelId="{7370F71B-1847-4AC8-B1A9-FD62300EFE19}" type="pres">
      <dgm:prSet presAssocID="{D7608867-FE57-4B12-9513-7C1E6A1B7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51896D-C51E-4DD0-8D9C-D21BD3EB8126}" type="pres">
      <dgm:prSet presAssocID="{D7608867-FE57-4B12-9513-7C1E6A1B75C7}" presName="fgShape" presStyleLbl="fgShp" presStyleIdx="0" presStyleCnt="1"/>
      <dgm:spPr/>
    </dgm:pt>
    <dgm:pt modelId="{E46F0630-0630-4CB0-AFB0-9C0173F00428}" type="pres">
      <dgm:prSet presAssocID="{D7608867-FE57-4B12-9513-7C1E6A1B75C7}" presName="linComp" presStyleCnt="0"/>
      <dgm:spPr/>
    </dgm:pt>
    <dgm:pt modelId="{8742EC35-3B41-4422-886D-AABDAC390BB3}" type="pres">
      <dgm:prSet presAssocID="{702028E9-180E-4F2A-9420-750471756A57}" presName="compNode" presStyleCnt="0"/>
      <dgm:spPr/>
    </dgm:pt>
    <dgm:pt modelId="{9E1D5603-2CAD-4CBF-BD4A-652DD27ED7F2}" type="pres">
      <dgm:prSet presAssocID="{702028E9-180E-4F2A-9420-750471756A57}" presName="bkgdShape" presStyleLbl="node1" presStyleIdx="0" presStyleCnt="3"/>
      <dgm:spPr/>
      <dgm:t>
        <a:bodyPr/>
        <a:lstStyle/>
        <a:p>
          <a:endParaRPr lang="ru-RU"/>
        </a:p>
      </dgm:t>
    </dgm:pt>
    <dgm:pt modelId="{387E8DFB-3344-4CB0-A5A4-FBEF784CABD6}" type="pres">
      <dgm:prSet presAssocID="{702028E9-180E-4F2A-9420-750471756A5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2B020-D4D5-4E34-B4EC-74452B0F2908}" type="pres">
      <dgm:prSet presAssocID="{702028E9-180E-4F2A-9420-750471756A57}" presName="invisiNode" presStyleLbl="node1" presStyleIdx="0" presStyleCnt="3"/>
      <dgm:spPr/>
    </dgm:pt>
    <dgm:pt modelId="{6885938B-F767-4B5D-8283-7973086E9B89}" type="pres">
      <dgm:prSet presAssocID="{702028E9-180E-4F2A-9420-750471756A5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181598-E42A-4389-A792-EA2347ED9B8A}" type="pres">
      <dgm:prSet presAssocID="{7E5BFBC8-5945-436B-92C7-9BF5EF5794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270F98-AF05-4F69-925B-6B3635BE12DA}" type="pres">
      <dgm:prSet presAssocID="{FC62E0A8-A4E1-4635-B70B-26545DD34507}" presName="compNode" presStyleCnt="0"/>
      <dgm:spPr/>
    </dgm:pt>
    <dgm:pt modelId="{CB51B546-247F-4DAF-B509-154091A918A1}" type="pres">
      <dgm:prSet presAssocID="{FC62E0A8-A4E1-4635-B70B-26545DD34507}" presName="bkgdShape" presStyleLbl="node1" presStyleIdx="1" presStyleCnt="3"/>
      <dgm:spPr/>
      <dgm:t>
        <a:bodyPr/>
        <a:lstStyle/>
        <a:p>
          <a:endParaRPr lang="ru-RU"/>
        </a:p>
      </dgm:t>
    </dgm:pt>
    <dgm:pt modelId="{6ED8F5A9-C619-436E-AC4E-2D5F266A157C}" type="pres">
      <dgm:prSet presAssocID="{FC62E0A8-A4E1-4635-B70B-26545DD3450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3B0A0-7C67-4739-898D-F8E257672BB7}" type="pres">
      <dgm:prSet presAssocID="{FC62E0A8-A4E1-4635-B70B-26545DD34507}" presName="invisiNode" presStyleLbl="node1" presStyleIdx="1" presStyleCnt="3"/>
      <dgm:spPr/>
    </dgm:pt>
    <dgm:pt modelId="{37EA6A6F-14D7-4D15-9E23-39F9A0EC1F4B}" type="pres">
      <dgm:prSet presAssocID="{FC62E0A8-A4E1-4635-B70B-26545DD3450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F211F54-369C-4AB9-AF25-61C708D89E93}" type="pres">
      <dgm:prSet presAssocID="{4BCA3152-0B6B-4555-9ABC-667DF53F62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42D786-F492-4F9B-89F5-F030B1D1B17B}" type="pres">
      <dgm:prSet presAssocID="{5CA3C272-3B3C-4CE6-A300-D7315319F7D2}" presName="compNode" presStyleCnt="0"/>
      <dgm:spPr/>
    </dgm:pt>
    <dgm:pt modelId="{4CC3EC9B-9D80-41AC-B78D-1FAB7F8BE2DD}" type="pres">
      <dgm:prSet presAssocID="{5CA3C272-3B3C-4CE6-A300-D7315319F7D2}" presName="bkgdShape" presStyleLbl="node1" presStyleIdx="2" presStyleCnt="3"/>
      <dgm:spPr/>
      <dgm:t>
        <a:bodyPr/>
        <a:lstStyle/>
        <a:p>
          <a:endParaRPr lang="ru-RU"/>
        </a:p>
      </dgm:t>
    </dgm:pt>
    <dgm:pt modelId="{E44175E3-0524-4FDA-9E8B-A4FF4100B084}" type="pres">
      <dgm:prSet presAssocID="{5CA3C272-3B3C-4CE6-A300-D7315319F7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93038-B9B0-499C-9A54-C8A7F6443D33}" type="pres">
      <dgm:prSet presAssocID="{5CA3C272-3B3C-4CE6-A300-D7315319F7D2}" presName="invisiNode" presStyleLbl="node1" presStyleIdx="2" presStyleCnt="3"/>
      <dgm:spPr/>
    </dgm:pt>
    <dgm:pt modelId="{03C4B4CB-3EE1-42FF-91AE-93A5C709E0CC}" type="pres">
      <dgm:prSet presAssocID="{5CA3C272-3B3C-4CE6-A300-D7315319F7D2}" presName="imagNode" presStyleLbl="fgImgPlace1" presStyleIdx="2" presStyleCnt="3" custScaleX="119015" custScaleY="74794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E8BFE57-53F1-4DFC-899A-125DD118B51A}" type="presOf" srcId="{FC62E0A8-A4E1-4635-B70B-26545DD34507}" destId="{CB51B546-247F-4DAF-B509-154091A918A1}" srcOrd="0" destOrd="0" presId="urn:microsoft.com/office/officeart/2005/8/layout/hList7"/>
    <dgm:cxn modelId="{A8861D42-FF95-4F9F-8D41-F4047C11C229}" type="presOf" srcId="{5CA3C272-3B3C-4CE6-A300-D7315319F7D2}" destId="{4CC3EC9B-9D80-41AC-B78D-1FAB7F8BE2DD}" srcOrd="0" destOrd="0" presId="urn:microsoft.com/office/officeart/2005/8/layout/hList7"/>
    <dgm:cxn modelId="{13EE1AF7-6744-4BAD-AAD9-31C176384302}" type="presOf" srcId="{702028E9-180E-4F2A-9420-750471756A57}" destId="{9E1D5603-2CAD-4CBF-BD4A-652DD27ED7F2}" srcOrd="0" destOrd="0" presId="urn:microsoft.com/office/officeart/2005/8/layout/hList7"/>
    <dgm:cxn modelId="{CF9C1E72-3DBE-4052-B9F0-B69CC1CB9B9E}" srcId="{D7608867-FE57-4B12-9513-7C1E6A1B75C7}" destId="{FC62E0A8-A4E1-4635-B70B-26545DD34507}" srcOrd="1" destOrd="0" parTransId="{D7496FC6-B828-4BD0-ABDD-98D63B819366}" sibTransId="{4BCA3152-0B6B-4555-9ABC-667DF53F6285}"/>
    <dgm:cxn modelId="{B08467EF-F531-4358-9047-1DCD117BFC6F}" type="presOf" srcId="{FC62E0A8-A4E1-4635-B70B-26545DD34507}" destId="{6ED8F5A9-C619-436E-AC4E-2D5F266A157C}" srcOrd="1" destOrd="0" presId="urn:microsoft.com/office/officeart/2005/8/layout/hList7"/>
    <dgm:cxn modelId="{15D2D7C5-D404-4158-9B26-099DAF7B1BF1}" type="presOf" srcId="{4BCA3152-0B6B-4555-9ABC-667DF53F6285}" destId="{FF211F54-369C-4AB9-AF25-61C708D89E93}" srcOrd="0" destOrd="0" presId="urn:microsoft.com/office/officeart/2005/8/layout/hList7"/>
    <dgm:cxn modelId="{4F1282D6-6248-48A9-B2F6-12F4FC2D5F5B}" type="presOf" srcId="{D7608867-FE57-4B12-9513-7C1E6A1B75C7}" destId="{7370F71B-1847-4AC8-B1A9-FD62300EFE19}" srcOrd="0" destOrd="0" presId="urn:microsoft.com/office/officeart/2005/8/layout/hList7"/>
    <dgm:cxn modelId="{3AF8C15A-19F6-4B74-ACD0-547B613EFC22}" srcId="{D7608867-FE57-4B12-9513-7C1E6A1B75C7}" destId="{702028E9-180E-4F2A-9420-750471756A57}" srcOrd="0" destOrd="0" parTransId="{16606338-9DFD-4A95-8961-E561E333F105}" sibTransId="{7E5BFBC8-5945-436B-92C7-9BF5EF57940D}"/>
    <dgm:cxn modelId="{421DD81B-4E16-45F7-A10E-646B42130419}" type="presOf" srcId="{5CA3C272-3B3C-4CE6-A300-D7315319F7D2}" destId="{E44175E3-0524-4FDA-9E8B-A4FF4100B084}" srcOrd="1" destOrd="0" presId="urn:microsoft.com/office/officeart/2005/8/layout/hList7"/>
    <dgm:cxn modelId="{8E734B96-565F-4087-AA0C-0724521C109B}" type="presOf" srcId="{702028E9-180E-4F2A-9420-750471756A57}" destId="{387E8DFB-3344-4CB0-A5A4-FBEF784CABD6}" srcOrd="1" destOrd="0" presId="urn:microsoft.com/office/officeart/2005/8/layout/hList7"/>
    <dgm:cxn modelId="{32D18C3F-803E-41C8-950D-2FF289D13CF8}" srcId="{D7608867-FE57-4B12-9513-7C1E6A1B75C7}" destId="{5CA3C272-3B3C-4CE6-A300-D7315319F7D2}" srcOrd="2" destOrd="0" parTransId="{F67CDC2C-D7E6-4C8B-8281-2AE87755A99D}" sibTransId="{C21DB829-D173-4394-8559-951B1EB83BED}"/>
    <dgm:cxn modelId="{033BAE3B-C09F-4286-8ADB-E6E51F1A44FE}" type="presOf" srcId="{7E5BFBC8-5945-436B-92C7-9BF5EF57940D}" destId="{B6181598-E42A-4389-A792-EA2347ED9B8A}" srcOrd="0" destOrd="0" presId="urn:microsoft.com/office/officeart/2005/8/layout/hList7"/>
    <dgm:cxn modelId="{2C8FA79F-9A2C-4E6F-9D00-D1830AEECD52}" type="presParOf" srcId="{7370F71B-1847-4AC8-B1A9-FD62300EFE19}" destId="{6E51896D-C51E-4DD0-8D9C-D21BD3EB8126}" srcOrd="0" destOrd="0" presId="urn:microsoft.com/office/officeart/2005/8/layout/hList7"/>
    <dgm:cxn modelId="{AE526D7C-DFDF-4013-BEB4-9E907657C1B1}" type="presParOf" srcId="{7370F71B-1847-4AC8-B1A9-FD62300EFE19}" destId="{E46F0630-0630-4CB0-AFB0-9C0173F00428}" srcOrd="1" destOrd="0" presId="urn:microsoft.com/office/officeart/2005/8/layout/hList7"/>
    <dgm:cxn modelId="{320C2D3A-C62C-4717-952E-79E76CFCBA73}" type="presParOf" srcId="{E46F0630-0630-4CB0-AFB0-9C0173F00428}" destId="{8742EC35-3B41-4422-886D-AABDAC390BB3}" srcOrd="0" destOrd="0" presId="urn:microsoft.com/office/officeart/2005/8/layout/hList7"/>
    <dgm:cxn modelId="{454043BD-F309-4E3D-88AE-7C3137EB701D}" type="presParOf" srcId="{8742EC35-3B41-4422-886D-AABDAC390BB3}" destId="{9E1D5603-2CAD-4CBF-BD4A-652DD27ED7F2}" srcOrd="0" destOrd="0" presId="urn:microsoft.com/office/officeart/2005/8/layout/hList7"/>
    <dgm:cxn modelId="{E9DCD38C-9871-45FA-9401-3D5A108FC6C2}" type="presParOf" srcId="{8742EC35-3B41-4422-886D-AABDAC390BB3}" destId="{387E8DFB-3344-4CB0-A5A4-FBEF784CABD6}" srcOrd="1" destOrd="0" presId="urn:microsoft.com/office/officeart/2005/8/layout/hList7"/>
    <dgm:cxn modelId="{F66A5B95-A155-49D5-9768-48E1D79DF3C8}" type="presParOf" srcId="{8742EC35-3B41-4422-886D-AABDAC390BB3}" destId="{5D12B020-D4D5-4E34-B4EC-74452B0F2908}" srcOrd="2" destOrd="0" presId="urn:microsoft.com/office/officeart/2005/8/layout/hList7"/>
    <dgm:cxn modelId="{41665A2C-0B6E-40A4-942E-689D9DE76DAF}" type="presParOf" srcId="{8742EC35-3B41-4422-886D-AABDAC390BB3}" destId="{6885938B-F767-4B5D-8283-7973086E9B89}" srcOrd="3" destOrd="0" presId="urn:microsoft.com/office/officeart/2005/8/layout/hList7"/>
    <dgm:cxn modelId="{53E429D5-D82A-4AA5-A769-342076DAD4D9}" type="presParOf" srcId="{E46F0630-0630-4CB0-AFB0-9C0173F00428}" destId="{B6181598-E42A-4389-A792-EA2347ED9B8A}" srcOrd="1" destOrd="0" presId="urn:microsoft.com/office/officeart/2005/8/layout/hList7"/>
    <dgm:cxn modelId="{DD02AFBB-0EA4-457A-8306-E31961DE21BF}" type="presParOf" srcId="{E46F0630-0630-4CB0-AFB0-9C0173F00428}" destId="{7A270F98-AF05-4F69-925B-6B3635BE12DA}" srcOrd="2" destOrd="0" presId="urn:microsoft.com/office/officeart/2005/8/layout/hList7"/>
    <dgm:cxn modelId="{651791F7-2D8A-4B25-8C8E-EA6D3A4A6450}" type="presParOf" srcId="{7A270F98-AF05-4F69-925B-6B3635BE12DA}" destId="{CB51B546-247F-4DAF-B509-154091A918A1}" srcOrd="0" destOrd="0" presId="urn:microsoft.com/office/officeart/2005/8/layout/hList7"/>
    <dgm:cxn modelId="{AE84629E-C22F-4DDC-B7AF-0A41548BCA56}" type="presParOf" srcId="{7A270F98-AF05-4F69-925B-6B3635BE12DA}" destId="{6ED8F5A9-C619-436E-AC4E-2D5F266A157C}" srcOrd="1" destOrd="0" presId="urn:microsoft.com/office/officeart/2005/8/layout/hList7"/>
    <dgm:cxn modelId="{959DFCCD-3154-4796-BD2E-A5FF2EA5AD1B}" type="presParOf" srcId="{7A270F98-AF05-4F69-925B-6B3635BE12DA}" destId="{F2F3B0A0-7C67-4739-898D-F8E257672BB7}" srcOrd="2" destOrd="0" presId="urn:microsoft.com/office/officeart/2005/8/layout/hList7"/>
    <dgm:cxn modelId="{3F27AA78-B69A-446B-BCA3-FE30C3E227BA}" type="presParOf" srcId="{7A270F98-AF05-4F69-925B-6B3635BE12DA}" destId="{37EA6A6F-14D7-4D15-9E23-39F9A0EC1F4B}" srcOrd="3" destOrd="0" presId="urn:microsoft.com/office/officeart/2005/8/layout/hList7"/>
    <dgm:cxn modelId="{A901C2ED-7CB7-425B-A5A0-38F94D882ED6}" type="presParOf" srcId="{E46F0630-0630-4CB0-AFB0-9C0173F00428}" destId="{FF211F54-369C-4AB9-AF25-61C708D89E93}" srcOrd="3" destOrd="0" presId="urn:microsoft.com/office/officeart/2005/8/layout/hList7"/>
    <dgm:cxn modelId="{E9991866-E851-4334-A14A-D598869F8A71}" type="presParOf" srcId="{E46F0630-0630-4CB0-AFB0-9C0173F00428}" destId="{C842D786-F492-4F9B-89F5-F030B1D1B17B}" srcOrd="4" destOrd="0" presId="urn:microsoft.com/office/officeart/2005/8/layout/hList7"/>
    <dgm:cxn modelId="{811918D1-A0CA-4520-A462-B5500CDA8B1D}" type="presParOf" srcId="{C842D786-F492-4F9B-89F5-F030B1D1B17B}" destId="{4CC3EC9B-9D80-41AC-B78D-1FAB7F8BE2DD}" srcOrd="0" destOrd="0" presId="urn:microsoft.com/office/officeart/2005/8/layout/hList7"/>
    <dgm:cxn modelId="{6521BC55-BD59-412A-945E-877F11A2AA49}" type="presParOf" srcId="{C842D786-F492-4F9B-89F5-F030B1D1B17B}" destId="{E44175E3-0524-4FDA-9E8B-A4FF4100B084}" srcOrd="1" destOrd="0" presId="urn:microsoft.com/office/officeart/2005/8/layout/hList7"/>
    <dgm:cxn modelId="{252F5543-7168-47BE-AAD6-1E31269D7B4D}" type="presParOf" srcId="{C842D786-F492-4F9B-89F5-F030B1D1B17B}" destId="{61993038-B9B0-499C-9A54-C8A7F6443D33}" srcOrd="2" destOrd="0" presId="urn:microsoft.com/office/officeart/2005/8/layout/hList7"/>
    <dgm:cxn modelId="{E75103F4-D4A0-4A1C-B8F6-2457E6D657BD}" type="presParOf" srcId="{C842D786-F492-4F9B-89F5-F030B1D1B17B}" destId="{03C4B4CB-3EE1-42FF-91AE-93A5C709E0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72D16-B168-49B2-9E16-A790F326DC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56885-15BB-4AA2-9E7F-3F8AB44D763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Укрепят иммунитет</a:t>
          </a:r>
          <a:endParaRPr lang="ru-RU" sz="1600" b="1" dirty="0"/>
        </a:p>
      </dgm:t>
    </dgm:pt>
    <dgm:pt modelId="{2E69F712-7B96-4AA7-A380-941583170D7A}" type="parTrans" cxnId="{A34666C1-7D90-4061-A99A-9ABB24C38C57}">
      <dgm:prSet/>
      <dgm:spPr/>
      <dgm:t>
        <a:bodyPr/>
        <a:lstStyle/>
        <a:p>
          <a:endParaRPr lang="ru-RU"/>
        </a:p>
      </dgm:t>
    </dgm:pt>
    <dgm:pt modelId="{D8D977B4-D2F6-49D0-AE20-4830E9ED9A90}" type="sibTrans" cxnId="{A34666C1-7D90-4061-A99A-9ABB24C38C57}">
      <dgm:prSet/>
      <dgm:spPr/>
      <dgm:t>
        <a:bodyPr/>
        <a:lstStyle/>
        <a:p>
          <a:endParaRPr lang="ru-RU"/>
        </a:p>
      </dgm:t>
    </dgm:pt>
    <dgm:pt modelId="{A2D0C855-0927-4782-86CC-AF386FD8DF3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500" b="1" dirty="0" smtClean="0"/>
            <a:t>Защитят от свободных радикалов</a:t>
          </a:r>
          <a:endParaRPr lang="ru-RU" sz="1500" b="1" dirty="0"/>
        </a:p>
      </dgm:t>
    </dgm:pt>
    <dgm:pt modelId="{2712E6AE-8C6C-43DA-B955-6BC548BB1700}" type="parTrans" cxnId="{E235F337-23FC-49B3-BE25-67C2ECF19889}">
      <dgm:prSet/>
      <dgm:spPr/>
      <dgm:t>
        <a:bodyPr/>
        <a:lstStyle/>
        <a:p>
          <a:endParaRPr lang="ru-RU"/>
        </a:p>
      </dgm:t>
    </dgm:pt>
    <dgm:pt modelId="{9BC12EDC-F2C6-45F4-B7F8-16BA652B1FE8}" type="sibTrans" cxnId="{E235F337-23FC-49B3-BE25-67C2ECF19889}">
      <dgm:prSet/>
      <dgm:spPr/>
      <dgm:t>
        <a:bodyPr/>
        <a:lstStyle/>
        <a:p>
          <a:endParaRPr lang="ru-RU"/>
        </a:p>
      </dgm:t>
    </dgm:pt>
    <dgm:pt modelId="{A504B316-0968-4D8E-83F3-25C3657C745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Уберегут от стресса и его последствий</a:t>
          </a:r>
          <a:endParaRPr lang="ru-RU" sz="1600" b="1" dirty="0"/>
        </a:p>
      </dgm:t>
    </dgm:pt>
    <dgm:pt modelId="{DD63F84C-264A-4EEA-8E16-36883B448A3B}" type="parTrans" cxnId="{E65264DF-CA28-43BF-9814-B5AB5E52F88B}">
      <dgm:prSet/>
      <dgm:spPr/>
      <dgm:t>
        <a:bodyPr/>
        <a:lstStyle/>
        <a:p>
          <a:endParaRPr lang="ru-RU"/>
        </a:p>
      </dgm:t>
    </dgm:pt>
    <dgm:pt modelId="{BF04B7D2-D34D-42C2-9BF2-8870F3C55DAF}" type="sibTrans" cxnId="{E65264DF-CA28-43BF-9814-B5AB5E52F88B}">
      <dgm:prSet/>
      <dgm:spPr/>
      <dgm:t>
        <a:bodyPr/>
        <a:lstStyle/>
        <a:p>
          <a:endParaRPr lang="ru-RU"/>
        </a:p>
      </dgm:t>
    </dgm:pt>
    <dgm:pt modelId="{7A4F6902-3D82-41FC-9CDC-594F39F2460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Повысят тонус организма</a:t>
          </a:r>
          <a:endParaRPr lang="ru-RU" sz="1800" b="1" dirty="0"/>
        </a:p>
      </dgm:t>
    </dgm:pt>
    <dgm:pt modelId="{78CFED0B-339C-452D-938C-6A5B29FF29F8}" type="parTrans" cxnId="{0A2DE196-62AD-4F16-A550-856C14170B2A}">
      <dgm:prSet/>
      <dgm:spPr/>
      <dgm:t>
        <a:bodyPr/>
        <a:lstStyle/>
        <a:p>
          <a:endParaRPr lang="ru-RU"/>
        </a:p>
      </dgm:t>
    </dgm:pt>
    <dgm:pt modelId="{49537BC3-465D-45CC-B27F-A05F291959A2}" type="sibTrans" cxnId="{0A2DE196-62AD-4F16-A550-856C14170B2A}">
      <dgm:prSet/>
      <dgm:spPr/>
      <dgm:t>
        <a:bodyPr/>
        <a:lstStyle/>
        <a:p>
          <a:endParaRPr lang="ru-RU"/>
        </a:p>
      </dgm:t>
    </dgm:pt>
    <dgm:pt modelId="{BAF07882-5DCC-4C0E-A1C9-E78F533F2E9E}">
      <dgm:prSet custT="1"/>
      <dgm:spPr/>
      <dgm:t>
        <a:bodyPr/>
        <a:lstStyle/>
        <a:p>
          <a:pPr rtl="0"/>
          <a:r>
            <a:rPr lang="ru-RU" sz="1800" b="1" dirty="0" smtClean="0"/>
            <a:t>Выведут токсины</a:t>
          </a:r>
          <a:endParaRPr lang="ru-RU" sz="1800" b="1" dirty="0"/>
        </a:p>
      </dgm:t>
    </dgm:pt>
    <dgm:pt modelId="{B38D0EC5-85FA-4D65-ADD0-A1B97393A078}" type="parTrans" cxnId="{E9E6600F-BB9F-49B3-8945-5A42B2F3B7E1}">
      <dgm:prSet/>
      <dgm:spPr/>
      <dgm:t>
        <a:bodyPr/>
        <a:lstStyle/>
        <a:p>
          <a:endParaRPr lang="ru-RU"/>
        </a:p>
      </dgm:t>
    </dgm:pt>
    <dgm:pt modelId="{9050F91B-6A68-46A0-8C6E-135F1154E119}" type="sibTrans" cxnId="{E9E6600F-BB9F-49B3-8945-5A42B2F3B7E1}">
      <dgm:prSet/>
      <dgm:spPr/>
      <dgm:t>
        <a:bodyPr/>
        <a:lstStyle/>
        <a:p>
          <a:endParaRPr lang="ru-RU"/>
        </a:p>
      </dgm:t>
    </dgm:pt>
    <dgm:pt modelId="{1D2710BC-A29D-4B91-A65E-FFCD6ADA4D7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Помогут восстановить силы после</a:t>
          </a:r>
          <a:r>
            <a:rPr lang="ru-RU" sz="1050" b="1" dirty="0" smtClean="0"/>
            <a:t> </a:t>
          </a:r>
          <a:r>
            <a:rPr lang="ru-RU" sz="1400" b="1" dirty="0" smtClean="0"/>
            <a:t>перенесенной болезни</a:t>
          </a:r>
          <a:endParaRPr lang="ru-RU" sz="1400" b="1" dirty="0"/>
        </a:p>
      </dgm:t>
    </dgm:pt>
    <dgm:pt modelId="{BCCD8DA6-F91E-4384-B0F2-BEEBE83A70E8}" type="parTrans" cxnId="{A67F3ED8-AC28-4525-A95F-0884C1ED4231}">
      <dgm:prSet/>
      <dgm:spPr/>
      <dgm:t>
        <a:bodyPr/>
        <a:lstStyle/>
        <a:p>
          <a:endParaRPr lang="ru-RU"/>
        </a:p>
      </dgm:t>
    </dgm:pt>
    <dgm:pt modelId="{AB3B8E9C-A5B2-460E-A3DA-8645F225C8CA}" type="sibTrans" cxnId="{A67F3ED8-AC28-4525-A95F-0884C1ED4231}">
      <dgm:prSet/>
      <dgm:spPr/>
      <dgm:t>
        <a:bodyPr/>
        <a:lstStyle/>
        <a:p>
          <a:endParaRPr lang="ru-RU"/>
        </a:p>
      </dgm:t>
    </dgm:pt>
    <dgm:pt modelId="{5883B146-4E31-4919-A94D-CB4BF9D1CF0B}" type="pres">
      <dgm:prSet presAssocID="{70272D16-B168-49B2-9E16-A790F326DC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90722-05EE-46A7-8946-5746CC67E3F2}" type="pres">
      <dgm:prSet presAssocID="{19456885-15BB-4AA2-9E7F-3F8AB44D7635}" presName="node" presStyleLbl="node1" presStyleIdx="0" presStyleCnt="6" custScaleX="152821" custScaleY="129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48FCE-D410-4292-88F3-6F8ADC705FB9}" type="pres">
      <dgm:prSet presAssocID="{D8D977B4-D2F6-49D0-AE20-4830E9ED9A9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4ADC32D-0730-4AD3-8BC7-48BFF215CAE7}" type="pres">
      <dgm:prSet presAssocID="{D8D977B4-D2F6-49D0-AE20-4830E9ED9A9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A4BA3A9-C3A6-4DB6-935C-389ADBC33B03}" type="pres">
      <dgm:prSet presAssocID="{A2D0C855-0927-4782-86CC-AF386FD8DF31}" presName="node" presStyleLbl="node1" presStyleIdx="1" presStyleCnt="6" custScaleX="147664" custScaleY="14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DEAF9-27C2-482B-A0C2-CDFC2938EBDE}" type="pres">
      <dgm:prSet presAssocID="{9BC12EDC-F2C6-45F4-B7F8-16BA652B1FE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957C3B9-2859-4A09-9F1F-E3769D29E6B1}" type="pres">
      <dgm:prSet presAssocID="{9BC12EDC-F2C6-45F4-B7F8-16BA652B1FE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012CAB7-8B4B-44A7-9167-9B79CFEDC44D}" type="pres">
      <dgm:prSet presAssocID="{A504B316-0968-4D8E-83F3-25C3657C745D}" presName="node" presStyleLbl="node1" presStyleIdx="2" presStyleCnt="6" custScaleX="156408" custScaleY="13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1A9C-9C92-41A1-B750-0060EA23EC14}" type="pres">
      <dgm:prSet presAssocID="{BF04B7D2-D34D-42C2-9BF2-8870F3C55DA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5931268-7B5A-47B4-BD63-724D547A8F2E}" type="pres">
      <dgm:prSet presAssocID="{BF04B7D2-D34D-42C2-9BF2-8870F3C55DA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9313F56-776E-429B-8503-905AD6021CD4}" type="pres">
      <dgm:prSet presAssocID="{7A4F6902-3D82-41FC-9CDC-594F39F24601}" presName="node" presStyleLbl="node1" presStyleIdx="3" presStyleCnt="6" custScaleX="139851" custScaleY="129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DD54-3BD4-4CDF-933D-8C137B008951}" type="pres">
      <dgm:prSet presAssocID="{49537BC3-465D-45CC-B27F-A05F291959A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5518F05-2384-44E2-8ADC-97C117E0CDB6}" type="pres">
      <dgm:prSet presAssocID="{49537BC3-465D-45CC-B27F-A05F291959A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072D990-1928-40EE-9A72-16DC9F63BD5E}" type="pres">
      <dgm:prSet presAssocID="{BAF07882-5DCC-4C0E-A1C9-E78F533F2E9E}" presName="node" presStyleLbl="node1" presStyleIdx="4" presStyleCnt="6" custScaleX="135487" custScaleY="130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137D3-8281-411A-BC8B-5C867819D5CA}" type="pres">
      <dgm:prSet presAssocID="{9050F91B-6A68-46A0-8C6E-135F1154E11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BD56C4D-D2CC-4014-98A6-C74B73635CA5}" type="pres">
      <dgm:prSet presAssocID="{9050F91B-6A68-46A0-8C6E-135F1154E11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FFEDA58-713B-42BC-B989-96FDE73622DB}" type="pres">
      <dgm:prSet presAssocID="{1D2710BC-A29D-4B91-A65E-FFCD6ADA4D79}" presName="node" presStyleLbl="node1" presStyleIdx="5" presStyleCnt="6" custScaleX="152283" custScaleY="13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5E654-2CE2-4BA9-A9A5-CA3FD4B62388}" type="pres">
      <dgm:prSet presAssocID="{AB3B8E9C-A5B2-460E-A3DA-8645F225C8CA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FF751CE-014E-406E-B0FA-60156CEF2650}" type="pres">
      <dgm:prSet presAssocID="{AB3B8E9C-A5B2-460E-A3DA-8645F225C8CA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9F5929E-317C-43C6-88A5-D6B5DCD4BCBD}" type="presOf" srcId="{9050F91B-6A68-46A0-8C6E-135F1154E119}" destId="{340137D3-8281-411A-BC8B-5C867819D5CA}" srcOrd="0" destOrd="0" presId="urn:microsoft.com/office/officeart/2005/8/layout/cycle2"/>
    <dgm:cxn modelId="{E235F337-23FC-49B3-BE25-67C2ECF19889}" srcId="{70272D16-B168-49B2-9E16-A790F326DCFC}" destId="{A2D0C855-0927-4782-86CC-AF386FD8DF31}" srcOrd="1" destOrd="0" parTransId="{2712E6AE-8C6C-43DA-B955-6BC548BB1700}" sibTransId="{9BC12EDC-F2C6-45F4-B7F8-16BA652B1FE8}"/>
    <dgm:cxn modelId="{951F91A5-9A4A-4756-870D-A6A625797EDA}" type="presOf" srcId="{9BC12EDC-F2C6-45F4-B7F8-16BA652B1FE8}" destId="{0957C3B9-2859-4A09-9F1F-E3769D29E6B1}" srcOrd="1" destOrd="0" presId="urn:microsoft.com/office/officeart/2005/8/layout/cycle2"/>
    <dgm:cxn modelId="{0A2DE196-62AD-4F16-A550-856C14170B2A}" srcId="{70272D16-B168-49B2-9E16-A790F326DCFC}" destId="{7A4F6902-3D82-41FC-9CDC-594F39F24601}" srcOrd="3" destOrd="0" parTransId="{78CFED0B-339C-452D-938C-6A5B29FF29F8}" sibTransId="{49537BC3-465D-45CC-B27F-A05F291959A2}"/>
    <dgm:cxn modelId="{8406DE50-8967-48AF-8BE7-DFB205951BE2}" type="presOf" srcId="{BAF07882-5DCC-4C0E-A1C9-E78F533F2E9E}" destId="{3072D990-1928-40EE-9A72-16DC9F63BD5E}" srcOrd="0" destOrd="0" presId="urn:microsoft.com/office/officeart/2005/8/layout/cycle2"/>
    <dgm:cxn modelId="{A79EB72D-EA0C-4B56-8820-D5B64F101331}" type="presOf" srcId="{BF04B7D2-D34D-42C2-9BF2-8870F3C55DAF}" destId="{E5931268-7B5A-47B4-BD63-724D547A8F2E}" srcOrd="1" destOrd="0" presId="urn:microsoft.com/office/officeart/2005/8/layout/cycle2"/>
    <dgm:cxn modelId="{C7F99622-BF5C-446F-9FDF-02A2F96E7B68}" type="presOf" srcId="{9BC12EDC-F2C6-45F4-B7F8-16BA652B1FE8}" destId="{07CDEAF9-27C2-482B-A0C2-CDFC2938EBDE}" srcOrd="0" destOrd="0" presId="urn:microsoft.com/office/officeart/2005/8/layout/cycle2"/>
    <dgm:cxn modelId="{569C3967-0661-4755-A430-BD6262A4B667}" type="presOf" srcId="{49537BC3-465D-45CC-B27F-A05F291959A2}" destId="{25518F05-2384-44E2-8ADC-97C117E0CDB6}" srcOrd="1" destOrd="0" presId="urn:microsoft.com/office/officeart/2005/8/layout/cycle2"/>
    <dgm:cxn modelId="{3A7433E0-61A3-4F17-885B-8F83B60C592A}" type="presOf" srcId="{A2D0C855-0927-4782-86CC-AF386FD8DF31}" destId="{DA4BA3A9-C3A6-4DB6-935C-389ADBC33B03}" srcOrd="0" destOrd="0" presId="urn:microsoft.com/office/officeart/2005/8/layout/cycle2"/>
    <dgm:cxn modelId="{47D4EB8A-28B2-4D3D-8206-0BA4D8AF7347}" type="presOf" srcId="{AB3B8E9C-A5B2-460E-A3DA-8645F225C8CA}" destId="{3FF751CE-014E-406E-B0FA-60156CEF2650}" srcOrd="1" destOrd="0" presId="urn:microsoft.com/office/officeart/2005/8/layout/cycle2"/>
    <dgm:cxn modelId="{E65264DF-CA28-43BF-9814-B5AB5E52F88B}" srcId="{70272D16-B168-49B2-9E16-A790F326DCFC}" destId="{A504B316-0968-4D8E-83F3-25C3657C745D}" srcOrd="2" destOrd="0" parTransId="{DD63F84C-264A-4EEA-8E16-36883B448A3B}" sibTransId="{BF04B7D2-D34D-42C2-9BF2-8870F3C55DAF}"/>
    <dgm:cxn modelId="{33791513-00EF-4E68-A315-C8A52C2FCE7D}" type="presOf" srcId="{1D2710BC-A29D-4B91-A65E-FFCD6ADA4D79}" destId="{2FFEDA58-713B-42BC-B989-96FDE73622DB}" srcOrd="0" destOrd="0" presId="urn:microsoft.com/office/officeart/2005/8/layout/cycle2"/>
    <dgm:cxn modelId="{DD05DF4B-6615-4046-B52D-30571C8EFC17}" type="presOf" srcId="{BF04B7D2-D34D-42C2-9BF2-8870F3C55DAF}" destId="{39631A9C-9C92-41A1-B750-0060EA23EC14}" srcOrd="0" destOrd="0" presId="urn:microsoft.com/office/officeart/2005/8/layout/cycle2"/>
    <dgm:cxn modelId="{C8BF958D-75A8-4DAD-987F-F2AC10ADC156}" type="presOf" srcId="{AB3B8E9C-A5B2-460E-A3DA-8645F225C8CA}" destId="{AF95E654-2CE2-4BA9-A9A5-CA3FD4B62388}" srcOrd="0" destOrd="0" presId="urn:microsoft.com/office/officeart/2005/8/layout/cycle2"/>
    <dgm:cxn modelId="{E9E6600F-BB9F-49B3-8945-5A42B2F3B7E1}" srcId="{70272D16-B168-49B2-9E16-A790F326DCFC}" destId="{BAF07882-5DCC-4C0E-A1C9-E78F533F2E9E}" srcOrd="4" destOrd="0" parTransId="{B38D0EC5-85FA-4D65-ADD0-A1B97393A078}" sibTransId="{9050F91B-6A68-46A0-8C6E-135F1154E119}"/>
    <dgm:cxn modelId="{06536D37-6987-444D-8B56-DFA38C080016}" type="presOf" srcId="{70272D16-B168-49B2-9E16-A790F326DCFC}" destId="{5883B146-4E31-4919-A94D-CB4BF9D1CF0B}" srcOrd="0" destOrd="0" presId="urn:microsoft.com/office/officeart/2005/8/layout/cycle2"/>
    <dgm:cxn modelId="{3BBF2CA9-FB63-496D-B539-3663D74EADEE}" type="presOf" srcId="{9050F91B-6A68-46A0-8C6E-135F1154E119}" destId="{8BD56C4D-D2CC-4014-98A6-C74B73635CA5}" srcOrd="1" destOrd="0" presId="urn:microsoft.com/office/officeart/2005/8/layout/cycle2"/>
    <dgm:cxn modelId="{527A3960-901F-479B-B1D6-DDB39F50D4B1}" type="presOf" srcId="{49537BC3-465D-45CC-B27F-A05F291959A2}" destId="{A55CDD54-3BD4-4CDF-933D-8C137B008951}" srcOrd="0" destOrd="0" presId="urn:microsoft.com/office/officeart/2005/8/layout/cycle2"/>
    <dgm:cxn modelId="{5ECD07B6-A59A-4573-AD05-5AC520E05627}" type="presOf" srcId="{D8D977B4-D2F6-49D0-AE20-4830E9ED9A90}" destId="{84ADC32D-0730-4AD3-8BC7-48BFF215CAE7}" srcOrd="1" destOrd="0" presId="urn:microsoft.com/office/officeart/2005/8/layout/cycle2"/>
    <dgm:cxn modelId="{0C0FE75C-92BA-4CD9-A1C9-8E4001524238}" type="presOf" srcId="{A504B316-0968-4D8E-83F3-25C3657C745D}" destId="{C012CAB7-8B4B-44A7-9167-9B79CFEDC44D}" srcOrd="0" destOrd="0" presId="urn:microsoft.com/office/officeart/2005/8/layout/cycle2"/>
    <dgm:cxn modelId="{729E0D22-F7D5-47CF-87FC-BA2DB60A66D6}" type="presOf" srcId="{19456885-15BB-4AA2-9E7F-3F8AB44D7635}" destId="{88C90722-05EE-46A7-8946-5746CC67E3F2}" srcOrd="0" destOrd="0" presId="urn:microsoft.com/office/officeart/2005/8/layout/cycle2"/>
    <dgm:cxn modelId="{4CAD46FE-043D-467C-BF14-A1CE8CD0535D}" type="presOf" srcId="{D8D977B4-D2F6-49D0-AE20-4830E9ED9A90}" destId="{C2F48FCE-D410-4292-88F3-6F8ADC705FB9}" srcOrd="0" destOrd="0" presId="urn:microsoft.com/office/officeart/2005/8/layout/cycle2"/>
    <dgm:cxn modelId="{A67F3ED8-AC28-4525-A95F-0884C1ED4231}" srcId="{70272D16-B168-49B2-9E16-A790F326DCFC}" destId="{1D2710BC-A29D-4B91-A65E-FFCD6ADA4D79}" srcOrd="5" destOrd="0" parTransId="{BCCD8DA6-F91E-4384-B0F2-BEEBE83A70E8}" sibTransId="{AB3B8E9C-A5B2-460E-A3DA-8645F225C8CA}"/>
    <dgm:cxn modelId="{A34666C1-7D90-4061-A99A-9ABB24C38C57}" srcId="{70272D16-B168-49B2-9E16-A790F326DCFC}" destId="{19456885-15BB-4AA2-9E7F-3F8AB44D7635}" srcOrd="0" destOrd="0" parTransId="{2E69F712-7B96-4AA7-A380-941583170D7A}" sibTransId="{D8D977B4-D2F6-49D0-AE20-4830E9ED9A90}"/>
    <dgm:cxn modelId="{32FF5973-9C2B-40E7-BC5A-8B73D13E5741}" type="presOf" srcId="{7A4F6902-3D82-41FC-9CDC-594F39F24601}" destId="{29313F56-776E-429B-8503-905AD6021CD4}" srcOrd="0" destOrd="0" presId="urn:microsoft.com/office/officeart/2005/8/layout/cycle2"/>
    <dgm:cxn modelId="{8449AC10-0243-4B84-8BF6-22C56CD828BA}" type="presParOf" srcId="{5883B146-4E31-4919-A94D-CB4BF9D1CF0B}" destId="{88C90722-05EE-46A7-8946-5746CC67E3F2}" srcOrd="0" destOrd="0" presId="urn:microsoft.com/office/officeart/2005/8/layout/cycle2"/>
    <dgm:cxn modelId="{27102125-CBB8-44DE-8C92-345310CA241C}" type="presParOf" srcId="{5883B146-4E31-4919-A94D-CB4BF9D1CF0B}" destId="{C2F48FCE-D410-4292-88F3-6F8ADC705FB9}" srcOrd="1" destOrd="0" presId="urn:microsoft.com/office/officeart/2005/8/layout/cycle2"/>
    <dgm:cxn modelId="{E7864C38-C30E-4A63-B802-F62A3EC16328}" type="presParOf" srcId="{C2F48FCE-D410-4292-88F3-6F8ADC705FB9}" destId="{84ADC32D-0730-4AD3-8BC7-48BFF215CAE7}" srcOrd="0" destOrd="0" presId="urn:microsoft.com/office/officeart/2005/8/layout/cycle2"/>
    <dgm:cxn modelId="{B2F62123-6A23-43F8-9FB4-256E28057BCF}" type="presParOf" srcId="{5883B146-4E31-4919-A94D-CB4BF9D1CF0B}" destId="{DA4BA3A9-C3A6-4DB6-935C-389ADBC33B03}" srcOrd="2" destOrd="0" presId="urn:microsoft.com/office/officeart/2005/8/layout/cycle2"/>
    <dgm:cxn modelId="{4F6788C1-0560-4CD4-B53B-17AEEAE4D223}" type="presParOf" srcId="{5883B146-4E31-4919-A94D-CB4BF9D1CF0B}" destId="{07CDEAF9-27C2-482B-A0C2-CDFC2938EBDE}" srcOrd="3" destOrd="0" presId="urn:microsoft.com/office/officeart/2005/8/layout/cycle2"/>
    <dgm:cxn modelId="{283DE2B5-FB37-4B73-92BC-EB262804D700}" type="presParOf" srcId="{07CDEAF9-27C2-482B-A0C2-CDFC2938EBDE}" destId="{0957C3B9-2859-4A09-9F1F-E3769D29E6B1}" srcOrd="0" destOrd="0" presId="urn:microsoft.com/office/officeart/2005/8/layout/cycle2"/>
    <dgm:cxn modelId="{9DE9B123-6F8E-4B59-A8D4-3AC5D47761FC}" type="presParOf" srcId="{5883B146-4E31-4919-A94D-CB4BF9D1CF0B}" destId="{C012CAB7-8B4B-44A7-9167-9B79CFEDC44D}" srcOrd="4" destOrd="0" presId="urn:microsoft.com/office/officeart/2005/8/layout/cycle2"/>
    <dgm:cxn modelId="{AB47E4D7-D16F-4DF3-B37C-A8475C46E3C0}" type="presParOf" srcId="{5883B146-4E31-4919-A94D-CB4BF9D1CF0B}" destId="{39631A9C-9C92-41A1-B750-0060EA23EC14}" srcOrd="5" destOrd="0" presId="urn:microsoft.com/office/officeart/2005/8/layout/cycle2"/>
    <dgm:cxn modelId="{51C9349F-B78B-4310-B976-845B59290072}" type="presParOf" srcId="{39631A9C-9C92-41A1-B750-0060EA23EC14}" destId="{E5931268-7B5A-47B4-BD63-724D547A8F2E}" srcOrd="0" destOrd="0" presId="urn:microsoft.com/office/officeart/2005/8/layout/cycle2"/>
    <dgm:cxn modelId="{DDA321D6-6B96-4661-9893-0F67AE72D919}" type="presParOf" srcId="{5883B146-4E31-4919-A94D-CB4BF9D1CF0B}" destId="{29313F56-776E-429B-8503-905AD6021CD4}" srcOrd="6" destOrd="0" presId="urn:microsoft.com/office/officeart/2005/8/layout/cycle2"/>
    <dgm:cxn modelId="{D125183D-F577-434D-BDB3-6BD0F851BDD4}" type="presParOf" srcId="{5883B146-4E31-4919-A94D-CB4BF9D1CF0B}" destId="{A55CDD54-3BD4-4CDF-933D-8C137B008951}" srcOrd="7" destOrd="0" presId="urn:microsoft.com/office/officeart/2005/8/layout/cycle2"/>
    <dgm:cxn modelId="{B949B02C-1638-40A9-BAA6-B7BEC8F8FB75}" type="presParOf" srcId="{A55CDD54-3BD4-4CDF-933D-8C137B008951}" destId="{25518F05-2384-44E2-8ADC-97C117E0CDB6}" srcOrd="0" destOrd="0" presId="urn:microsoft.com/office/officeart/2005/8/layout/cycle2"/>
    <dgm:cxn modelId="{12AB341E-F42C-46FD-ABAD-28DAC267F91D}" type="presParOf" srcId="{5883B146-4E31-4919-A94D-CB4BF9D1CF0B}" destId="{3072D990-1928-40EE-9A72-16DC9F63BD5E}" srcOrd="8" destOrd="0" presId="urn:microsoft.com/office/officeart/2005/8/layout/cycle2"/>
    <dgm:cxn modelId="{E84CDC67-B610-43E6-821A-97939E7BD4DA}" type="presParOf" srcId="{5883B146-4E31-4919-A94D-CB4BF9D1CF0B}" destId="{340137D3-8281-411A-BC8B-5C867819D5CA}" srcOrd="9" destOrd="0" presId="urn:microsoft.com/office/officeart/2005/8/layout/cycle2"/>
    <dgm:cxn modelId="{21BC89E4-9608-471C-8C2C-5C62EC2ABE1E}" type="presParOf" srcId="{340137D3-8281-411A-BC8B-5C867819D5CA}" destId="{8BD56C4D-D2CC-4014-98A6-C74B73635CA5}" srcOrd="0" destOrd="0" presId="urn:microsoft.com/office/officeart/2005/8/layout/cycle2"/>
    <dgm:cxn modelId="{2CB9CC76-21E0-4011-8F37-DEFCF7D1DAD4}" type="presParOf" srcId="{5883B146-4E31-4919-A94D-CB4BF9D1CF0B}" destId="{2FFEDA58-713B-42BC-B989-96FDE73622DB}" srcOrd="10" destOrd="0" presId="urn:microsoft.com/office/officeart/2005/8/layout/cycle2"/>
    <dgm:cxn modelId="{178AC144-4FA0-48DD-BA15-8FA2CFE9B675}" type="presParOf" srcId="{5883B146-4E31-4919-A94D-CB4BF9D1CF0B}" destId="{AF95E654-2CE2-4BA9-A9A5-CA3FD4B62388}" srcOrd="11" destOrd="0" presId="urn:microsoft.com/office/officeart/2005/8/layout/cycle2"/>
    <dgm:cxn modelId="{49134559-E03E-4BCE-9129-8F6AF08175C0}" type="presParOf" srcId="{AF95E654-2CE2-4BA9-A9A5-CA3FD4B62388}" destId="{3FF751CE-014E-406E-B0FA-60156CEF26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9D47CC-A56D-48E9-88F0-CC4EE396A7E6}" type="doc">
      <dgm:prSet loTypeId="urn:microsoft.com/office/officeart/2005/8/layout/vList3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1BD13E4-DC84-4327-B347-7CB3A4D3A59C}">
      <dgm:prSet custT="1"/>
      <dgm:spPr/>
      <dgm:t>
        <a:bodyPr/>
        <a:lstStyle/>
        <a:p>
          <a:pPr rtl="0"/>
          <a:r>
            <a:rPr lang="ru-RU" sz="2000" b="1" dirty="0" err="1" smtClean="0">
              <a:solidFill>
                <a:srgbClr val="005426"/>
              </a:solidFill>
            </a:rPr>
            <a:t>Адаптогенные</a:t>
          </a:r>
          <a:r>
            <a:rPr lang="ru-RU" sz="2000" dirty="0" smtClean="0">
              <a:solidFill>
                <a:srgbClr val="005426"/>
              </a:solidFill>
            </a:rPr>
            <a:t>: </a:t>
          </a:r>
        </a:p>
        <a:p>
          <a:pPr rtl="0"/>
          <a:r>
            <a:rPr lang="ru-RU" sz="1300" dirty="0" smtClean="0">
              <a:solidFill>
                <a:srgbClr val="005426"/>
              </a:solidFill>
            </a:rPr>
            <a:t>увеличивает устойчивость к нагрузкам, препятствует утомлению, ускоряют восстановительные процессы в организме</a:t>
          </a:r>
          <a:r>
            <a:rPr lang="ru-RU" sz="1300" dirty="0" smtClean="0"/>
            <a:t>. </a:t>
          </a:r>
          <a:endParaRPr lang="ru-RU" sz="1300" dirty="0"/>
        </a:p>
      </dgm:t>
    </dgm:pt>
    <dgm:pt modelId="{3E849CFC-2F50-41CA-AEC4-1D6E9F076CDB}" type="parTrans" cxnId="{2C5BDAE5-8D8C-4DF1-9A5F-423AAB9D1238}">
      <dgm:prSet/>
      <dgm:spPr/>
      <dgm:t>
        <a:bodyPr/>
        <a:lstStyle/>
        <a:p>
          <a:endParaRPr lang="ru-RU"/>
        </a:p>
      </dgm:t>
    </dgm:pt>
    <dgm:pt modelId="{245B7987-0132-465D-B8E0-33501400B7CF}" type="sibTrans" cxnId="{2C5BDAE5-8D8C-4DF1-9A5F-423AAB9D1238}">
      <dgm:prSet/>
      <dgm:spPr/>
      <dgm:t>
        <a:bodyPr/>
        <a:lstStyle/>
        <a:p>
          <a:endParaRPr lang="ru-RU"/>
        </a:p>
      </dgm:t>
    </dgm:pt>
    <dgm:pt modelId="{80848CFC-B3D5-459B-A9EB-A2AC9600C600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5426"/>
              </a:solidFill>
            </a:rPr>
            <a:t>Иммуностимулирующее действие</a:t>
          </a:r>
          <a:r>
            <a:rPr lang="en-US" sz="2000" dirty="0" smtClean="0">
              <a:solidFill>
                <a:srgbClr val="005426"/>
              </a:solidFill>
            </a:rPr>
            <a:t>: </a:t>
          </a:r>
          <a:endParaRPr lang="ru-RU" sz="2000" dirty="0" smtClean="0">
            <a:solidFill>
              <a:srgbClr val="005426"/>
            </a:solidFill>
          </a:endParaRPr>
        </a:p>
        <a:p>
          <a:pPr rtl="0"/>
          <a:r>
            <a:rPr lang="ru-RU" sz="1400" dirty="0" smtClean="0">
              <a:solidFill>
                <a:srgbClr val="005426"/>
              </a:solidFill>
            </a:rPr>
            <a:t>усиливает сопротивляемость организма к различным возбудителям инфекционных заболеваний. </a:t>
          </a:r>
          <a:endParaRPr lang="ru-RU" sz="1400" dirty="0">
            <a:solidFill>
              <a:srgbClr val="005426"/>
            </a:solidFill>
          </a:endParaRPr>
        </a:p>
      </dgm:t>
    </dgm:pt>
    <dgm:pt modelId="{C8E056A2-8BAF-4045-87E5-E80DBD36156F}" type="parTrans" cxnId="{63D75875-8B91-4C4C-A7B8-EC5D2C23AAF9}">
      <dgm:prSet/>
      <dgm:spPr/>
      <dgm:t>
        <a:bodyPr/>
        <a:lstStyle/>
        <a:p>
          <a:endParaRPr lang="ru-RU"/>
        </a:p>
      </dgm:t>
    </dgm:pt>
    <dgm:pt modelId="{8BF3162B-8180-4176-844C-96ABAF9C6AF0}" type="sibTrans" cxnId="{63D75875-8B91-4C4C-A7B8-EC5D2C23AAF9}">
      <dgm:prSet/>
      <dgm:spPr/>
      <dgm:t>
        <a:bodyPr/>
        <a:lstStyle/>
        <a:p>
          <a:endParaRPr lang="ru-RU"/>
        </a:p>
      </dgm:t>
    </dgm:pt>
    <dgm:pt modelId="{8939AD0E-5C9B-4064-845B-EEAB2EA85EE5}">
      <dgm:prSet custT="1"/>
      <dgm:spPr/>
      <dgm:t>
        <a:bodyPr/>
        <a:lstStyle/>
        <a:p>
          <a:pPr rtl="0"/>
          <a:r>
            <a:rPr lang="ru-RU" sz="2000" b="1" dirty="0" err="1" smtClean="0">
              <a:solidFill>
                <a:srgbClr val="005426"/>
              </a:solidFill>
            </a:rPr>
            <a:t>Антиоксидантная</a:t>
          </a:r>
          <a:r>
            <a:rPr lang="ru-RU" sz="2000" b="1" dirty="0" smtClean="0">
              <a:solidFill>
                <a:srgbClr val="005426"/>
              </a:solidFill>
            </a:rPr>
            <a:t> активность</a:t>
          </a:r>
          <a:r>
            <a:rPr lang="en-US" sz="2000" b="1" dirty="0" smtClean="0">
              <a:solidFill>
                <a:srgbClr val="005426"/>
              </a:solidFill>
            </a:rPr>
            <a:t>: </a:t>
          </a:r>
          <a:endParaRPr lang="ru-RU" sz="2000" b="1" dirty="0" smtClean="0">
            <a:solidFill>
              <a:srgbClr val="005426"/>
            </a:solidFill>
          </a:endParaRPr>
        </a:p>
        <a:p>
          <a:pPr rtl="0"/>
          <a:r>
            <a:rPr lang="ru-RU" sz="1400" dirty="0" smtClean="0">
              <a:solidFill>
                <a:srgbClr val="005426"/>
              </a:solidFill>
            </a:rPr>
            <a:t>защищает организм от свободных радикалов, повышает естественную </a:t>
          </a:r>
          <a:r>
            <a:rPr lang="ru-RU" sz="1400" dirty="0" err="1" smtClean="0">
              <a:solidFill>
                <a:srgbClr val="005426"/>
              </a:solidFill>
            </a:rPr>
            <a:t>антиоксидантную</a:t>
          </a:r>
          <a:r>
            <a:rPr lang="ru-RU" sz="1400" dirty="0" smtClean="0">
              <a:solidFill>
                <a:srgbClr val="005426"/>
              </a:solidFill>
            </a:rPr>
            <a:t> защиту организма, увеличивает устойчивость организма к неблагоприятным факторам внешней среды. </a:t>
          </a:r>
          <a:endParaRPr lang="ru-RU" sz="1300" dirty="0">
            <a:solidFill>
              <a:srgbClr val="005426"/>
            </a:solidFill>
          </a:endParaRPr>
        </a:p>
      </dgm:t>
    </dgm:pt>
    <dgm:pt modelId="{C0CB54B7-5FD5-4CD9-A8AC-1A5546907B58}" type="parTrans" cxnId="{55162EBC-B288-4881-9A39-25EB5E1793AA}">
      <dgm:prSet/>
      <dgm:spPr/>
      <dgm:t>
        <a:bodyPr/>
        <a:lstStyle/>
        <a:p>
          <a:endParaRPr lang="ru-RU"/>
        </a:p>
      </dgm:t>
    </dgm:pt>
    <dgm:pt modelId="{EE33C1AE-FA68-488F-B190-5F802F6C70D9}" type="sibTrans" cxnId="{55162EBC-B288-4881-9A39-25EB5E1793AA}">
      <dgm:prSet/>
      <dgm:spPr/>
      <dgm:t>
        <a:bodyPr/>
        <a:lstStyle/>
        <a:p>
          <a:endParaRPr lang="ru-RU"/>
        </a:p>
      </dgm:t>
    </dgm:pt>
    <dgm:pt modelId="{66A10DA9-E5F9-4789-985C-9864DE76957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5426"/>
              </a:solidFill>
            </a:rPr>
            <a:t>Антитоксические свойства</a:t>
          </a:r>
          <a:r>
            <a:rPr lang="en-US" sz="2000" b="1" dirty="0" smtClean="0">
              <a:solidFill>
                <a:srgbClr val="005426"/>
              </a:solidFill>
            </a:rPr>
            <a:t>: </a:t>
          </a:r>
          <a:endParaRPr lang="ru-RU" sz="2000" b="1" dirty="0" smtClean="0">
            <a:solidFill>
              <a:srgbClr val="005426"/>
            </a:solidFill>
          </a:endParaRPr>
        </a:p>
        <a:p>
          <a:pPr rtl="0"/>
          <a:r>
            <a:rPr lang="ru-RU" sz="1600" dirty="0" smtClean="0">
              <a:solidFill>
                <a:srgbClr val="005426"/>
              </a:solidFill>
            </a:rPr>
            <a:t>способствует снижению концентрации токсических веществ в организме и их </a:t>
          </a:r>
          <a:r>
            <a:rPr lang="ru-RU" sz="1600" dirty="0" smtClean="0">
              <a:solidFill>
                <a:srgbClr val="005426"/>
              </a:solidFill>
            </a:rPr>
            <a:t>выведению, снижает токсичность алкоголя.</a:t>
          </a:r>
          <a:endParaRPr lang="ru-RU" sz="1200" dirty="0">
            <a:solidFill>
              <a:srgbClr val="005426"/>
            </a:solidFill>
          </a:endParaRPr>
        </a:p>
      </dgm:t>
    </dgm:pt>
    <dgm:pt modelId="{07E692F6-E277-4FF7-9413-55DD4F696516}" type="parTrans" cxnId="{CC7DBEC4-9E72-4D91-9E4A-711465388AE0}">
      <dgm:prSet/>
      <dgm:spPr/>
      <dgm:t>
        <a:bodyPr/>
        <a:lstStyle/>
        <a:p>
          <a:endParaRPr lang="ru-RU"/>
        </a:p>
      </dgm:t>
    </dgm:pt>
    <dgm:pt modelId="{C9ABC43D-D198-400A-A417-3B9F9B3D2B2B}" type="sibTrans" cxnId="{CC7DBEC4-9E72-4D91-9E4A-711465388AE0}">
      <dgm:prSet/>
      <dgm:spPr/>
      <dgm:t>
        <a:bodyPr/>
        <a:lstStyle/>
        <a:p>
          <a:endParaRPr lang="ru-RU"/>
        </a:p>
      </dgm:t>
    </dgm:pt>
    <dgm:pt modelId="{FDA54012-74D3-486F-A03B-4D8E25E26FA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5426"/>
              </a:solidFill>
            </a:rPr>
            <a:t>Противоопухолевая активность</a:t>
          </a:r>
          <a:r>
            <a:rPr lang="en-US" sz="2000" b="1" dirty="0" smtClean="0">
              <a:solidFill>
                <a:srgbClr val="005426"/>
              </a:solidFill>
            </a:rPr>
            <a:t>: </a:t>
          </a:r>
          <a:endParaRPr lang="ru-RU" sz="2000" b="1" dirty="0" smtClean="0">
            <a:solidFill>
              <a:srgbClr val="005426"/>
            </a:solidFill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300" dirty="0" smtClean="0">
              <a:solidFill>
                <a:srgbClr val="005426"/>
              </a:solidFill>
            </a:rPr>
            <a:t>c</a:t>
          </a:r>
          <a:r>
            <a:rPr lang="ru-RU" sz="1300" dirty="0" err="1" smtClean="0">
              <a:solidFill>
                <a:srgbClr val="005426"/>
              </a:solidFill>
            </a:rPr>
            <a:t>нижает</a:t>
          </a:r>
          <a:r>
            <a:rPr lang="ru-RU" sz="1300" dirty="0" smtClean="0">
              <a:solidFill>
                <a:srgbClr val="005426"/>
              </a:solidFill>
            </a:rPr>
            <a:t> побочные эффекты радио- и химиотерапии, улучшая качество жизни больных до и после прохождения сеансов традиционного лечения онкологии, помогают избежать развития метастазов.</a:t>
          </a:r>
          <a:endParaRPr lang="ru-RU" sz="1300" dirty="0">
            <a:solidFill>
              <a:srgbClr val="005426"/>
            </a:solidFill>
          </a:endParaRPr>
        </a:p>
      </dgm:t>
    </dgm:pt>
    <dgm:pt modelId="{5BEA9CD7-920F-4833-942A-001E2E1E60B3}" type="parTrans" cxnId="{8D9D94AB-9F35-4779-8CE7-E5527F8D0A9E}">
      <dgm:prSet/>
      <dgm:spPr/>
      <dgm:t>
        <a:bodyPr/>
        <a:lstStyle/>
        <a:p>
          <a:endParaRPr lang="ru-RU"/>
        </a:p>
      </dgm:t>
    </dgm:pt>
    <dgm:pt modelId="{12CC4617-0162-4F58-ABA4-78594C4EA552}" type="sibTrans" cxnId="{8D9D94AB-9F35-4779-8CE7-E5527F8D0A9E}">
      <dgm:prSet/>
      <dgm:spPr/>
      <dgm:t>
        <a:bodyPr/>
        <a:lstStyle/>
        <a:p>
          <a:endParaRPr lang="ru-RU"/>
        </a:p>
      </dgm:t>
    </dgm:pt>
    <dgm:pt modelId="{E6E0EC3D-4822-46D0-AAB4-52736B4D9F3D}" type="pres">
      <dgm:prSet presAssocID="{6A9D47CC-A56D-48E9-88F0-CC4EE396A7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75396-8098-47AD-8125-3039C182DE8A}" type="pres">
      <dgm:prSet presAssocID="{11BD13E4-DC84-4327-B347-7CB3A4D3A59C}" presName="composite" presStyleCnt="0"/>
      <dgm:spPr/>
    </dgm:pt>
    <dgm:pt modelId="{F7B0EA16-C690-4CFC-979B-A4A30C2989AA}" type="pres">
      <dgm:prSet presAssocID="{11BD13E4-DC84-4327-B347-7CB3A4D3A59C}" presName="imgShp" presStyleLbl="fgImgPlace1" presStyleIdx="0" presStyleCnt="5" custLinFactX="-18621" custLinFactNeighborX="-100000" custLinFactNeighborY="-2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072A82-144C-4DF2-91EC-100B716357DD}" type="pres">
      <dgm:prSet presAssocID="{11BD13E4-DC84-4327-B347-7CB3A4D3A59C}" presName="txShp" presStyleLbl="node1" presStyleIdx="0" presStyleCnt="5" custScaleX="136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F92E2-390D-48C9-8189-786F7A1CBF21}" type="pres">
      <dgm:prSet presAssocID="{245B7987-0132-465D-B8E0-33501400B7CF}" presName="spacing" presStyleCnt="0"/>
      <dgm:spPr/>
    </dgm:pt>
    <dgm:pt modelId="{E819E0CE-F6AE-4AC9-A878-97BA86676CC9}" type="pres">
      <dgm:prSet presAssocID="{80848CFC-B3D5-459B-A9EB-A2AC9600C600}" presName="composite" presStyleCnt="0"/>
      <dgm:spPr/>
    </dgm:pt>
    <dgm:pt modelId="{29957F5D-9165-4D89-8570-153B2BE4A508}" type="pres">
      <dgm:prSet presAssocID="{80848CFC-B3D5-459B-A9EB-A2AC9600C600}" presName="imgShp" presStyleLbl="fgImgPlace1" presStyleIdx="1" presStyleCnt="5" custLinFactX="-18621" custLinFactNeighborX="-100000" custLinFactNeighborY="10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7B017B-8C7F-4FC5-AE40-C1315111ED6F}" type="pres">
      <dgm:prSet presAssocID="{80848CFC-B3D5-459B-A9EB-A2AC9600C600}" presName="txShp" presStyleLbl="node1" presStyleIdx="1" presStyleCnt="5" custScaleX="136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6411F-1843-40EF-A7D6-DF39327875DC}" type="pres">
      <dgm:prSet presAssocID="{8BF3162B-8180-4176-844C-96ABAF9C6AF0}" presName="spacing" presStyleCnt="0"/>
      <dgm:spPr/>
    </dgm:pt>
    <dgm:pt modelId="{447312ED-A073-4168-A4D7-307ED532D441}" type="pres">
      <dgm:prSet presAssocID="{8939AD0E-5C9B-4064-845B-EEAB2EA85EE5}" presName="composite" presStyleCnt="0"/>
      <dgm:spPr/>
    </dgm:pt>
    <dgm:pt modelId="{91159D0F-35A5-4057-80C9-052137DF598F}" type="pres">
      <dgm:prSet presAssocID="{8939AD0E-5C9B-4064-845B-EEAB2EA85EE5}" presName="imgShp" presStyleLbl="fgImgPlace1" presStyleIdx="2" presStyleCnt="5" custLinFactX="-18621" custLinFactNeighborX="-100000" custLinFactNeighborY="38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0C9E5A-4004-43C6-BCEC-92BC6AAC35B7}" type="pres">
      <dgm:prSet presAssocID="{8939AD0E-5C9B-4064-845B-EEAB2EA85EE5}" presName="txShp" presStyleLbl="node1" presStyleIdx="2" presStyleCnt="5" custScaleX="136987" custScaleY="134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8B2F5-B875-456C-9A1C-B9E0CA28BDFF}" type="pres">
      <dgm:prSet presAssocID="{EE33C1AE-FA68-488F-B190-5F802F6C70D9}" presName="spacing" presStyleCnt="0"/>
      <dgm:spPr/>
    </dgm:pt>
    <dgm:pt modelId="{BFA6148B-C378-4A41-9EEE-1A8F03998791}" type="pres">
      <dgm:prSet presAssocID="{66A10DA9-E5F9-4789-985C-9864DE769572}" presName="composite" presStyleCnt="0"/>
      <dgm:spPr/>
    </dgm:pt>
    <dgm:pt modelId="{DC55E916-A65C-4F6D-8873-7BE15A6E26A7}" type="pres">
      <dgm:prSet presAssocID="{66A10DA9-E5F9-4789-985C-9864DE769572}" presName="imgShp" presStyleLbl="fgImgPlace1" presStyleIdx="3" presStyleCnt="5" custLinFactX="-9253" custLinFactNeighborX="-100000" custLinFactNeighborY="13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AD1CADC-AD50-4B26-8001-F4FFBFB5AA20}" type="pres">
      <dgm:prSet presAssocID="{66A10DA9-E5F9-4789-985C-9864DE769572}" presName="txShp" presStyleLbl="node1" presStyleIdx="3" presStyleCnt="5" custScaleX="136840" custScaleY="129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A4627-1449-4AA5-827E-23F96AC25C4C}" type="pres">
      <dgm:prSet presAssocID="{C9ABC43D-D198-400A-A417-3B9F9B3D2B2B}" presName="spacing" presStyleCnt="0"/>
      <dgm:spPr/>
    </dgm:pt>
    <dgm:pt modelId="{AE95FE4A-ACAF-4B6C-A52E-C7BD465DF51F}" type="pres">
      <dgm:prSet presAssocID="{FDA54012-74D3-486F-A03B-4D8E25E26FA7}" presName="composite" presStyleCnt="0"/>
      <dgm:spPr/>
    </dgm:pt>
    <dgm:pt modelId="{EAC8AA41-A054-4F05-A53F-DF080EBD61E5}" type="pres">
      <dgm:prSet presAssocID="{FDA54012-74D3-486F-A03B-4D8E25E26FA7}" presName="imgShp" presStyleLbl="fgImgPlace1" presStyleIdx="4" presStyleCnt="5" custLinFactX="-2357" custLinFactNeighborX="-100000" custLinFactNeighborY="-16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A6654F5-AC9B-4845-B977-EDF21AB774D1}" type="pres">
      <dgm:prSet presAssocID="{FDA54012-74D3-486F-A03B-4D8E25E26FA7}" presName="txShp" presStyleLbl="node1" presStyleIdx="4" presStyleCnt="5" custScaleX="136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44AA6-3CC9-4891-8D06-025A58121758}" type="presOf" srcId="{80848CFC-B3D5-459B-A9EB-A2AC9600C600}" destId="{717B017B-8C7F-4FC5-AE40-C1315111ED6F}" srcOrd="0" destOrd="0" presId="urn:microsoft.com/office/officeart/2005/8/layout/vList3"/>
    <dgm:cxn modelId="{DA8FCA2D-4D68-4C41-B467-6935E59CD901}" type="presOf" srcId="{66A10DA9-E5F9-4789-985C-9864DE769572}" destId="{2AD1CADC-AD50-4B26-8001-F4FFBFB5AA20}" srcOrd="0" destOrd="0" presId="urn:microsoft.com/office/officeart/2005/8/layout/vList3"/>
    <dgm:cxn modelId="{8D9D94AB-9F35-4779-8CE7-E5527F8D0A9E}" srcId="{6A9D47CC-A56D-48E9-88F0-CC4EE396A7E6}" destId="{FDA54012-74D3-486F-A03B-4D8E25E26FA7}" srcOrd="4" destOrd="0" parTransId="{5BEA9CD7-920F-4833-942A-001E2E1E60B3}" sibTransId="{12CC4617-0162-4F58-ABA4-78594C4EA552}"/>
    <dgm:cxn modelId="{63D75875-8B91-4C4C-A7B8-EC5D2C23AAF9}" srcId="{6A9D47CC-A56D-48E9-88F0-CC4EE396A7E6}" destId="{80848CFC-B3D5-459B-A9EB-A2AC9600C600}" srcOrd="1" destOrd="0" parTransId="{C8E056A2-8BAF-4045-87E5-E80DBD36156F}" sibTransId="{8BF3162B-8180-4176-844C-96ABAF9C6AF0}"/>
    <dgm:cxn modelId="{49F95804-EBEF-43D3-9B1F-F37D9050217A}" type="presOf" srcId="{11BD13E4-DC84-4327-B347-7CB3A4D3A59C}" destId="{9B072A82-144C-4DF2-91EC-100B716357DD}" srcOrd="0" destOrd="0" presId="urn:microsoft.com/office/officeart/2005/8/layout/vList3"/>
    <dgm:cxn modelId="{26EC7DB8-A067-44B2-8B08-DD4568CB80C3}" type="presOf" srcId="{FDA54012-74D3-486F-A03B-4D8E25E26FA7}" destId="{DA6654F5-AC9B-4845-B977-EDF21AB774D1}" srcOrd="0" destOrd="0" presId="urn:microsoft.com/office/officeart/2005/8/layout/vList3"/>
    <dgm:cxn modelId="{CC7DBEC4-9E72-4D91-9E4A-711465388AE0}" srcId="{6A9D47CC-A56D-48E9-88F0-CC4EE396A7E6}" destId="{66A10DA9-E5F9-4789-985C-9864DE769572}" srcOrd="3" destOrd="0" parTransId="{07E692F6-E277-4FF7-9413-55DD4F696516}" sibTransId="{C9ABC43D-D198-400A-A417-3B9F9B3D2B2B}"/>
    <dgm:cxn modelId="{55162EBC-B288-4881-9A39-25EB5E1793AA}" srcId="{6A9D47CC-A56D-48E9-88F0-CC4EE396A7E6}" destId="{8939AD0E-5C9B-4064-845B-EEAB2EA85EE5}" srcOrd="2" destOrd="0" parTransId="{C0CB54B7-5FD5-4CD9-A8AC-1A5546907B58}" sibTransId="{EE33C1AE-FA68-488F-B190-5F802F6C70D9}"/>
    <dgm:cxn modelId="{BB56E394-0FE5-4C21-83BA-5E6089118FD1}" type="presOf" srcId="{6A9D47CC-A56D-48E9-88F0-CC4EE396A7E6}" destId="{E6E0EC3D-4822-46D0-AAB4-52736B4D9F3D}" srcOrd="0" destOrd="0" presId="urn:microsoft.com/office/officeart/2005/8/layout/vList3"/>
    <dgm:cxn modelId="{82877817-D9B3-4EC0-A6A7-1B47AA64034C}" type="presOf" srcId="{8939AD0E-5C9B-4064-845B-EEAB2EA85EE5}" destId="{240C9E5A-4004-43C6-BCEC-92BC6AAC35B7}" srcOrd="0" destOrd="0" presId="urn:microsoft.com/office/officeart/2005/8/layout/vList3"/>
    <dgm:cxn modelId="{2C5BDAE5-8D8C-4DF1-9A5F-423AAB9D1238}" srcId="{6A9D47CC-A56D-48E9-88F0-CC4EE396A7E6}" destId="{11BD13E4-DC84-4327-B347-7CB3A4D3A59C}" srcOrd="0" destOrd="0" parTransId="{3E849CFC-2F50-41CA-AEC4-1D6E9F076CDB}" sibTransId="{245B7987-0132-465D-B8E0-33501400B7CF}"/>
    <dgm:cxn modelId="{C9BF5C80-FF5A-49A9-8843-DE4CC1224826}" type="presParOf" srcId="{E6E0EC3D-4822-46D0-AAB4-52736B4D9F3D}" destId="{82675396-8098-47AD-8125-3039C182DE8A}" srcOrd="0" destOrd="0" presId="urn:microsoft.com/office/officeart/2005/8/layout/vList3"/>
    <dgm:cxn modelId="{D484E22A-CAD1-434A-906C-4F725D498A94}" type="presParOf" srcId="{82675396-8098-47AD-8125-3039C182DE8A}" destId="{F7B0EA16-C690-4CFC-979B-A4A30C2989AA}" srcOrd="0" destOrd="0" presId="urn:microsoft.com/office/officeart/2005/8/layout/vList3"/>
    <dgm:cxn modelId="{FD4A2EFC-1173-4508-80C4-E0D719294CF6}" type="presParOf" srcId="{82675396-8098-47AD-8125-3039C182DE8A}" destId="{9B072A82-144C-4DF2-91EC-100B716357DD}" srcOrd="1" destOrd="0" presId="urn:microsoft.com/office/officeart/2005/8/layout/vList3"/>
    <dgm:cxn modelId="{89A2BF81-C040-4299-9BE6-3240A07792DF}" type="presParOf" srcId="{E6E0EC3D-4822-46D0-AAB4-52736B4D9F3D}" destId="{725F92E2-390D-48C9-8189-786F7A1CBF21}" srcOrd="1" destOrd="0" presId="urn:microsoft.com/office/officeart/2005/8/layout/vList3"/>
    <dgm:cxn modelId="{BB187589-05D9-4E0D-A60E-72ABDE5CB346}" type="presParOf" srcId="{E6E0EC3D-4822-46D0-AAB4-52736B4D9F3D}" destId="{E819E0CE-F6AE-4AC9-A878-97BA86676CC9}" srcOrd="2" destOrd="0" presId="urn:microsoft.com/office/officeart/2005/8/layout/vList3"/>
    <dgm:cxn modelId="{E4E22508-BABE-4FD0-8797-64BAB36DF54F}" type="presParOf" srcId="{E819E0CE-F6AE-4AC9-A878-97BA86676CC9}" destId="{29957F5D-9165-4D89-8570-153B2BE4A508}" srcOrd="0" destOrd="0" presId="urn:microsoft.com/office/officeart/2005/8/layout/vList3"/>
    <dgm:cxn modelId="{8A011C7B-99A9-4D24-B687-35064724B660}" type="presParOf" srcId="{E819E0CE-F6AE-4AC9-A878-97BA86676CC9}" destId="{717B017B-8C7F-4FC5-AE40-C1315111ED6F}" srcOrd="1" destOrd="0" presId="urn:microsoft.com/office/officeart/2005/8/layout/vList3"/>
    <dgm:cxn modelId="{58D10165-766C-4862-AE27-924E2794F5D8}" type="presParOf" srcId="{E6E0EC3D-4822-46D0-AAB4-52736B4D9F3D}" destId="{9676411F-1843-40EF-A7D6-DF39327875DC}" srcOrd="3" destOrd="0" presId="urn:microsoft.com/office/officeart/2005/8/layout/vList3"/>
    <dgm:cxn modelId="{58032E25-6BF4-4DA1-AADC-D3323A61FB02}" type="presParOf" srcId="{E6E0EC3D-4822-46D0-AAB4-52736B4D9F3D}" destId="{447312ED-A073-4168-A4D7-307ED532D441}" srcOrd="4" destOrd="0" presId="urn:microsoft.com/office/officeart/2005/8/layout/vList3"/>
    <dgm:cxn modelId="{1F5523D6-F5FF-4B66-846D-4C0B222B8CE9}" type="presParOf" srcId="{447312ED-A073-4168-A4D7-307ED532D441}" destId="{91159D0F-35A5-4057-80C9-052137DF598F}" srcOrd="0" destOrd="0" presId="urn:microsoft.com/office/officeart/2005/8/layout/vList3"/>
    <dgm:cxn modelId="{D643BE88-1B1F-4473-9228-FEF9B949310A}" type="presParOf" srcId="{447312ED-A073-4168-A4D7-307ED532D441}" destId="{240C9E5A-4004-43C6-BCEC-92BC6AAC35B7}" srcOrd="1" destOrd="0" presId="urn:microsoft.com/office/officeart/2005/8/layout/vList3"/>
    <dgm:cxn modelId="{98055929-50FD-49FB-93D2-885268C750F2}" type="presParOf" srcId="{E6E0EC3D-4822-46D0-AAB4-52736B4D9F3D}" destId="{A5C8B2F5-B875-456C-9A1C-B9E0CA28BDFF}" srcOrd="5" destOrd="0" presId="urn:microsoft.com/office/officeart/2005/8/layout/vList3"/>
    <dgm:cxn modelId="{C5552437-2B00-45FD-AF04-A1EF4C8D6638}" type="presParOf" srcId="{E6E0EC3D-4822-46D0-AAB4-52736B4D9F3D}" destId="{BFA6148B-C378-4A41-9EEE-1A8F03998791}" srcOrd="6" destOrd="0" presId="urn:microsoft.com/office/officeart/2005/8/layout/vList3"/>
    <dgm:cxn modelId="{235C17C7-0A8C-4A5A-93D6-4704D5F337E4}" type="presParOf" srcId="{BFA6148B-C378-4A41-9EEE-1A8F03998791}" destId="{DC55E916-A65C-4F6D-8873-7BE15A6E26A7}" srcOrd="0" destOrd="0" presId="urn:microsoft.com/office/officeart/2005/8/layout/vList3"/>
    <dgm:cxn modelId="{101E76CD-86E8-4F6B-8ED6-9AD9F323A86D}" type="presParOf" srcId="{BFA6148B-C378-4A41-9EEE-1A8F03998791}" destId="{2AD1CADC-AD50-4B26-8001-F4FFBFB5AA20}" srcOrd="1" destOrd="0" presId="urn:microsoft.com/office/officeart/2005/8/layout/vList3"/>
    <dgm:cxn modelId="{0C05FFAA-2413-42AB-A569-2F241FD10368}" type="presParOf" srcId="{E6E0EC3D-4822-46D0-AAB4-52736B4D9F3D}" destId="{499A4627-1449-4AA5-827E-23F96AC25C4C}" srcOrd="7" destOrd="0" presId="urn:microsoft.com/office/officeart/2005/8/layout/vList3"/>
    <dgm:cxn modelId="{72E480EA-4DE8-4D19-97EC-66B70880E206}" type="presParOf" srcId="{E6E0EC3D-4822-46D0-AAB4-52736B4D9F3D}" destId="{AE95FE4A-ACAF-4B6C-A52E-C7BD465DF51F}" srcOrd="8" destOrd="0" presId="urn:microsoft.com/office/officeart/2005/8/layout/vList3"/>
    <dgm:cxn modelId="{0EB17C8E-4D9F-4DC7-A8BB-4FF944226AAD}" type="presParOf" srcId="{AE95FE4A-ACAF-4B6C-A52E-C7BD465DF51F}" destId="{EAC8AA41-A054-4F05-A53F-DF080EBD61E5}" srcOrd="0" destOrd="0" presId="urn:microsoft.com/office/officeart/2005/8/layout/vList3"/>
    <dgm:cxn modelId="{683DBFAD-5D35-4013-ADA4-989235F3DA06}" type="presParOf" srcId="{AE95FE4A-ACAF-4B6C-A52E-C7BD465DF51F}" destId="{DA6654F5-AC9B-4845-B977-EDF21AB774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336020-9862-4FEA-A31E-2D82B572EB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40A3E-7482-42EC-ADC0-7D8448C419B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Чага абсолютно нетоксична и не вызывает привыкания. </a:t>
          </a:r>
          <a:endParaRPr lang="ru-RU" dirty="0"/>
        </a:p>
      </dgm:t>
    </dgm:pt>
    <dgm:pt modelId="{4349AE57-5462-4F0F-8098-A3AA09BC5FE8}" type="parTrans" cxnId="{479B10B3-A522-4CF0-9147-41F9024028EC}">
      <dgm:prSet/>
      <dgm:spPr/>
      <dgm:t>
        <a:bodyPr/>
        <a:lstStyle/>
        <a:p>
          <a:endParaRPr lang="ru-RU"/>
        </a:p>
      </dgm:t>
    </dgm:pt>
    <dgm:pt modelId="{774F0B92-0E02-4DB5-9209-EE2D6ECCB532}" type="sibTrans" cxnId="{479B10B3-A522-4CF0-9147-41F9024028E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F292A47-D08B-43B9-9E07-F02E17E5414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Для более эффективного воздействии рекомендуем в период приема чаги ограничить употребление мяса, копченых продуктов, консервов и острых приправ.</a:t>
          </a:r>
          <a:endParaRPr lang="ru-RU" dirty="0"/>
        </a:p>
      </dgm:t>
    </dgm:pt>
    <dgm:pt modelId="{E4BDD1F0-186E-4932-9A8C-38C9C158D324}" type="parTrans" cxnId="{65DCFF25-6F4D-45F7-A44F-3296E26BA078}">
      <dgm:prSet/>
      <dgm:spPr/>
      <dgm:t>
        <a:bodyPr/>
        <a:lstStyle/>
        <a:p>
          <a:endParaRPr lang="ru-RU"/>
        </a:p>
      </dgm:t>
    </dgm:pt>
    <dgm:pt modelId="{1625CD75-E941-4FE3-9E4C-A88EC3AF805F}" type="sibTrans" cxnId="{65DCFF25-6F4D-45F7-A44F-3296E26BA07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510F6E-9FCE-4602-B3C9-CD74531AA8B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Не рекомендуется принимать чагу при хроническом колите, дизентерии, а также беременным и кормящим женщинам. </a:t>
          </a:r>
          <a:endParaRPr lang="ru-RU" dirty="0"/>
        </a:p>
      </dgm:t>
    </dgm:pt>
    <dgm:pt modelId="{B6354391-F24B-408A-B270-9356C2BAB2DF}" type="parTrans" cxnId="{D13CC186-6D0C-4645-9B0F-A592856E0C8A}">
      <dgm:prSet/>
      <dgm:spPr/>
      <dgm:t>
        <a:bodyPr/>
        <a:lstStyle/>
        <a:p>
          <a:endParaRPr lang="ru-RU"/>
        </a:p>
      </dgm:t>
    </dgm:pt>
    <dgm:pt modelId="{A34B9A4F-679B-4EFD-AD69-F03160586DF7}" type="sibTrans" cxnId="{D13CC186-6D0C-4645-9B0F-A592856E0C8A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B18125B-D20B-4732-925A-9552FA465B7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Не рекомендуется принимать чагу одновременно с </a:t>
          </a:r>
          <a:r>
            <a:rPr lang="ru-RU" dirty="0" err="1" smtClean="0"/>
            <a:t>пенилициллинсодержащими</a:t>
          </a:r>
          <a:r>
            <a:rPr lang="ru-RU" dirty="0" smtClean="0"/>
            <a:t> </a:t>
          </a:r>
          <a:r>
            <a:rPr lang="ru-RU" dirty="0" smtClean="0"/>
            <a:t>препаратами и внутривенном введении глюкозы. </a:t>
          </a:r>
          <a:endParaRPr lang="ru-RU" dirty="0"/>
        </a:p>
      </dgm:t>
    </dgm:pt>
    <dgm:pt modelId="{21B59A08-0D80-48DF-8B28-39FDD638467B}" type="parTrans" cxnId="{1080BF7E-8A65-4BD5-8C1C-B10D02E1B29B}">
      <dgm:prSet/>
      <dgm:spPr/>
      <dgm:t>
        <a:bodyPr/>
        <a:lstStyle/>
        <a:p>
          <a:endParaRPr lang="ru-RU"/>
        </a:p>
      </dgm:t>
    </dgm:pt>
    <dgm:pt modelId="{C31D59B9-B34F-4E5A-9536-90DF31F86729}" type="sibTrans" cxnId="{1080BF7E-8A65-4BD5-8C1C-B10D02E1B29B}">
      <dgm:prSet/>
      <dgm:spPr/>
      <dgm:t>
        <a:bodyPr/>
        <a:lstStyle/>
        <a:p>
          <a:endParaRPr lang="ru-RU"/>
        </a:p>
      </dgm:t>
    </dgm:pt>
    <dgm:pt modelId="{3EA485DE-8190-489D-816D-2E02136FEF1C}">
      <dgm:prSet/>
      <dgm:spPr/>
    </dgm:pt>
    <dgm:pt modelId="{14FDBEC6-E240-47C3-B587-87A592AFABEB}" type="parTrans" cxnId="{1485D05F-A9B9-431A-ADF1-9FE5D79B6658}">
      <dgm:prSet/>
      <dgm:spPr/>
      <dgm:t>
        <a:bodyPr/>
        <a:lstStyle/>
        <a:p>
          <a:endParaRPr lang="ru-RU"/>
        </a:p>
      </dgm:t>
    </dgm:pt>
    <dgm:pt modelId="{F5099A72-BBC7-4C13-A607-C92A200F0748}" type="sibTrans" cxnId="{1485D05F-A9B9-431A-ADF1-9FE5D79B6658}">
      <dgm:prSet/>
      <dgm:spPr/>
      <dgm:t>
        <a:bodyPr/>
        <a:lstStyle/>
        <a:p>
          <a:endParaRPr lang="ru-RU"/>
        </a:p>
      </dgm:t>
    </dgm:pt>
    <dgm:pt modelId="{20FA4FDD-26DA-41CB-880B-0E45D9D2C13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Препараты из чаги рекомендуется принимать курсами по 4-5 месяцев, а затем делать перерыв в 7-10 дней.</a:t>
          </a:r>
          <a:endParaRPr lang="ru-RU" dirty="0"/>
        </a:p>
      </dgm:t>
    </dgm:pt>
    <dgm:pt modelId="{21F1E69C-8E3C-486C-8490-CD0B9FA59370}" type="sibTrans" cxnId="{0E297653-938B-46BB-813D-FA089F112A9A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B8863A5-4E04-4072-829D-4729EDEF868F}" type="parTrans" cxnId="{0E297653-938B-46BB-813D-FA089F112A9A}">
      <dgm:prSet/>
      <dgm:spPr/>
      <dgm:t>
        <a:bodyPr/>
        <a:lstStyle/>
        <a:p>
          <a:endParaRPr lang="ru-RU"/>
        </a:p>
      </dgm:t>
    </dgm:pt>
    <dgm:pt modelId="{B3E7DF50-2DAB-456E-BAD3-2BE4F1BF1373}" type="pres">
      <dgm:prSet presAssocID="{64336020-9862-4FEA-A31E-2D82B572EB2D}" presName="outerComposite" presStyleCnt="0">
        <dgm:presLayoutVars>
          <dgm:chMax val="5"/>
          <dgm:dir/>
          <dgm:resizeHandles val="exact"/>
        </dgm:presLayoutVars>
      </dgm:prSet>
      <dgm:spPr/>
    </dgm:pt>
    <dgm:pt modelId="{A1D5D090-FBE2-4D72-BF18-EA4E141CEA1C}" type="pres">
      <dgm:prSet presAssocID="{64336020-9862-4FEA-A31E-2D82B572EB2D}" presName="dummyMaxCanvas" presStyleCnt="0">
        <dgm:presLayoutVars/>
      </dgm:prSet>
      <dgm:spPr/>
    </dgm:pt>
    <dgm:pt modelId="{D80E3404-7EDE-4119-B3C1-90878DEBB84D}" type="pres">
      <dgm:prSet presAssocID="{64336020-9862-4FEA-A31E-2D82B572EB2D}" presName="FiveNodes_1" presStyleLbl="node1" presStyleIdx="0" presStyleCnt="5">
        <dgm:presLayoutVars>
          <dgm:bulletEnabled val="1"/>
        </dgm:presLayoutVars>
      </dgm:prSet>
      <dgm:spPr/>
    </dgm:pt>
    <dgm:pt modelId="{42E89DF7-C64F-4F9B-BE85-B0666EAC7FB1}" type="pres">
      <dgm:prSet presAssocID="{64336020-9862-4FEA-A31E-2D82B572EB2D}" presName="FiveNodes_2" presStyleLbl="node1" presStyleIdx="1" presStyleCnt="5">
        <dgm:presLayoutVars>
          <dgm:bulletEnabled val="1"/>
        </dgm:presLayoutVars>
      </dgm:prSet>
      <dgm:spPr/>
    </dgm:pt>
    <dgm:pt modelId="{60106D23-6FC5-4960-BD0A-23DAADF59777}" type="pres">
      <dgm:prSet presAssocID="{64336020-9862-4FEA-A31E-2D82B572EB2D}" presName="FiveNodes_3" presStyleLbl="node1" presStyleIdx="2" presStyleCnt="5">
        <dgm:presLayoutVars>
          <dgm:bulletEnabled val="1"/>
        </dgm:presLayoutVars>
      </dgm:prSet>
      <dgm:spPr/>
    </dgm:pt>
    <dgm:pt modelId="{636CAC59-17EF-4D0A-BC6B-DCC96A4CD986}" type="pres">
      <dgm:prSet presAssocID="{64336020-9862-4FEA-A31E-2D82B572EB2D}" presName="FiveNodes_4" presStyleLbl="node1" presStyleIdx="3" presStyleCnt="5">
        <dgm:presLayoutVars>
          <dgm:bulletEnabled val="1"/>
        </dgm:presLayoutVars>
      </dgm:prSet>
      <dgm:spPr/>
    </dgm:pt>
    <dgm:pt modelId="{947785DF-81DB-4BBB-A9C7-BA99E8DBC231}" type="pres">
      <dgm:prSet presAssocID="{64336020-9862-4FEA-A31E-2D82B572EB2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7E2CE-B273-4C65-9DAE-AB433F2914CD}" type="pres">
      <dgm:prSet presAssocID="{64336020-9862-4FEA-A31E-2D82B572EB2D}" presName="FiveConn_1-2" presStyleLbl="fgAccFollowNode1" presStyleIdx="0" presStyleCnt="4" custLinFactNeighborX="-2925" custLinFactNeighborY="7987">
        <dgm:presLayoutVars>
          <dgm:bulletEnabled val="1"/>
        </dgm:presLayoutVars>
      </dgm:prSet>
      <dgm:spPr/>
    </dgm:pt>
    <dgm:pt modelId="{ACF7F560-DA01-4BCA-B491-D09D66CAE2BC}" type="pres">
      <dgm:prSet presAssocID="{64336020-9862-4FEA-A31E-2D82B572EB2D}" presName="FiveConn_2-3" presStyleLbl="fgAccFollowNode1" presStyleIdx="1" presStyleCnt="4">
        <dgm:presLayoutVars>
          <dgm:bulletEnabled val="1"/>
        </dgm:presLayoutVars>
      </dgm:prSet>
      <dgm:spPr/>
    </dgm:pt>
    <dgm:pt modelId="{CDB7AE7B-DE72-4878-8E2D-57CCB09178B2}" type="pres">
      <dgm:prSet presAssocID="{64336020-9862-4FEA-A31E-2D82B572EB2D}" presName="FiveConn_3-4" presStyleLbl="fgAccFollowNode1" presStyleIdx="2" presStyleCnt="4">
        <dgm:presLayoutVars>
          <dgm:bulletEnabled val="1"/>
        </dgm:presLayoutVars>
      </dgm:prSet>
      <dgm:spPr/>
    </dgm:pt>
    <dgm:pt modelId="{D5F187F3-D810-46A7-9905-61413D633D95}" type="pres">
      <dgm:prSet presAssocID="{64336020-9862-4FEA-A31E-2D82B572EB2D}" presName="FiveConn_4-5" presStyleLbl="fgAccFollowNode1" presStyleIdx="3" presStyleCnt="4">
        <dgm:presLayoutVars>
          <dgm:bulletEnabled val="1"/>
        </dgm:presLayoutVars>
      </dgm:prSet>
      <dgm:spPr/>
    </dgm:pt>
    <dgm:pt modelId="{16F35707-BA23-444C-B5F4-F228C8F07A4C}" type="pres">
      <dgm:prSet presAssocID="{64336020-9862-4FEA-A31E-2D82B572EB2D}" presName="FiveNodes_1_text" presStyleLbl="node1" presStyleIdx="4" presStyleCnt="5">
        <dgm:presLayoutVars>
          <dgm:bulletEnabled val="1"/>
        </dgm:presLayoutVars>
      </dgm:prSet>
      <dgm:spPr/>
    </dgm:pt>
    <dgm:pt modelId="{FB026F74-9800-4149-9CC8-38CF65418D38}" type="pres">
      <dgm:prSet presAssocID="{64336020-9862-4FEA-A31E-2D82B572EB2D}" presName="FiveNodes_2_text" presStyleLbl="node1" presStyleIdx="4" presStyleCnt="5">
        <dgm:presLayoutVars>
          <dgm:bulletEnabled val="1"/>
        </dgm:presLayoutVars>
      </dgm:prSet>
      <dgm:spPr/>
    </dgm:pt>
    <dgm:pt modelId="{774A7B92-1093-4A20-B562-4474C251E24A}" type="pres">
      <dgm:prSet presAssocID="{64336020-9862-4FEA-A31E-2D82B572EB2D}" presName="FiveNodes_3_text" presStyleLbl="node1" presStyleIdx="4" presStyleCnt="5">
        <dgm:presLayoutVars>
          <dgm:bulletEnabled val="1"/>
        </dgm:presLayoutVars>
      </dgm:prSet>
      <dgm:spPr/>
    </dgm:pt>
    <dgm:pt modelId="{9AF99CB3-A6E8-400D-B667-0CA9A9EADA68}" type="pres">
      <dgm:prSet presAssocID="{64336020-9862-4FEA-A31E-2D82B572EB2D}" presName="FiveNodes_4_text" presStyleLbl="node1" presStyleIdx="4" presStyleCnt="5">
        <dgm:presLayoutVars>
          <dgm:bulletEnabled val="1"/>
        </dgm:presLayoutVars>
      </dgm:prSet>
      <dgm:spPr/>
    </dgm:pt>
    <dgm:pt modelId="{15B7D9DE-195D-4D18-88C1-2E9628EBFAE2}" type="pres">
      <dgm:prSet presAssocID="{64336020-9862-4FEA-A31E-2D82B572EB2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95A628-7AC1-4F5F-AC67-35066C097DBA}" type="presOf" srcId="{1F292A47-D08B-43B9-9E07-F02E17E54142}" destId="{60106D23-6FC5-4960-BD0A-23DAADF59777}" srcOrd="0" destOrd="0" presId="urn:microsoft.com/office/officeart/2005/8/layout/vProcess5"/>
    <dgm:cxn modelId="{D13CC186-6D0C-4645-9B0F-A592856E0C8A}" srcId="{64336020-9862-4FEA-A31E-2D82B572EB2D}" destId="{16510F6E-9FCE-4602-B3C9-CD74531AA8BC}" srcOrd="3" destOrd="0" parTransId="{B6354391-F24B-408A-B270-9356C2BAB2DF}" sibTransId="{A34B9A4F-679B-4EFD-AD69-F03160586DF7}"/>
    <dgm:cxn modelId="{24B011FF-FB96-4926-98B0-468DFC128056}" type="presOf" srcId="{8B18125B-D20B-4732-925A-9552FA465B79}" destId="{947785DF-81DB-4BBB-A9C7-BA99E8DBC231}" srcOrd="0" destOrd="0" presId="urn:microsoft.com/office/officeart/2005/8/layout/vProcess5"/>
    <dgm:cxn modelId="{9516E5B9-A2B0-44D1-A0B2-A223C21EE671}" type="presOf" srcId="{20FA4FDD-26DA-41CB-880B-0E45D9D2C13E}" destId="{42E89DF7-C64F-4F9B-BE85-B0666EAC7FB1}" srcOrd="0" destOrd="0" presId="urn:microsoft.com/office/officeart/2005/8/layout/vProcess5"/>
    <dgm:cxn modelId="{25B1CCAA-A308-4CFE-B621-DA929A47E3D6}" type="presOf" srcId="{20FA4FDD-26DA-41CB-880B-0E45D9D2C13E}" destId="{FB026F74-9800-4149-9CC8-38CF65418D38}" srcOrd="1" destOrd="0" presId="urn:microsoft.com/office/officeart/2005/8/layout/vProcess5"/>
    <dgm:cxn modelId="{65DCFF25-6F4D-45F7-A44F-3296E26BA078}" srcId="{64336020-9862-4FEA-A31E-2D82B572EB2D}" destId="{1F292A47-D08B-43B9-9E07-F02E17E54142}" srcOrd="2" destOrd="0" parTransId="{E4BDD1F0-186E-4932-9A8C-38C9C158D324}" sibTransId="{1625CD75-E941-4FE3-9E4C-A88EC3AF805F}"/>
    <dgm:cxn modelId="{4582F7DC-5B00-4E24-B8B8-BA696EC9B1FD}" type="presOf" srcId="{1625CD75-E941-4FE3-9E4C-A88EC3AF805F}" destId="{CDB7AE7B-DE72-4878-8E2D-57CCB09178B2}" srcOrd="0" destOrd="0" presId="urn:microsoft.com/office/officeart/2005/8/layout/vProcess5"/>
    <dgm:cxn modelId="{4E452F9B-7792-4068-B7C8-953F94688B8B}" type="presOf" srcId="{A34B9A4F-679B-4EFD-AD69-F03160586DF7}" destId="{D5F187F3-D810-46A7-9905-61413D633D95}" srcOrd="0" destOrd="0" presId="urn:microsoft.com/office/officeart/2005/8/layout/vProcess5"/>
    <dgm:cxn modelId="{E8882B24-C47E-4E43-9B99-28658CC98820}" type="presOf" srcId="{21F1E69C-8E3C-486C-8490-CD0B9FA59370}" destId="{ACF7F560-DA01-4BCA-B491-D09D66CAE2BC}" srcOrd="0" destOrd="0" presId="urn:microsoft.com/office/officeart/2005/8/layout/vProcess5"/>
    <dgm:cxn modelId="{1080BF7E-8A65-4BD5-8C1C-B10D02E1B29B}" srcId="{64336020-9862-4FEA-A31E-2D82B572EB2D}" destId="{8B18125B-D20B-4732-925A-9552FA465B79}" srcOrd="4" destOrd="0" parTransId="{21B59A08-0D80-48DF-8B28-39FDD638467B}" sibTransId="{C31D59B9-B34F-4E5A-9536-90DF31F86729}"/>
    <dgm:cxn modelId="{E640986E-AF03-4347-94DF-6FAB6873D279}" type="presOf" srcId="{1F292A47-D08B-43B9-9E07-F02E17E54142}" destId="{774A7B92-1093-4A20-B562-4474C251E24A}" srcOrd="1" destOrd="0" presId="urn:microsoft.com/office/officeart/2005/8/layout/vProcess5"/>
    <dgm:cxn modelId="{479B10B3-A522-4CF0-9147-41F9024028EC}" srcId="{64336020-9862-4FEA-A31E-2D82B572EB2D}" destId="{09140A3E-7482-42EC-ADC0-7D8448C419B2}" srcOrd="0" destOrd="0" parTransId="{4349AE57-5462-4F0F-8098-A3AA09BC5FE8}" sibTransId="{774F0B92-0E02-4DB5-9209-EE2D6ECCB532}"/>
    <dgm:cxn modelId="{0E297653-938B-46BB-813D-FA089F112A9A}" srcId="{64336020-9862-4FEA-A31E-2D82B572EB2D}" destId="{20FA4FDD-26DA-41CB-880B-0E45D9D2C13E}" srcOrd="1" destOrd="0" parTransId="{8B8863A5-4E04-4072-829D-4729EDEF868F}" sibTransId="{21F1E69C-8E3C-486C-8490-CD0B9FA59370}"/>
    <dgm:cxn modelId="{1485D05F-A9B9-431A-ADF1-9FE5D79B6658}" srcId="{64336020-9862-4FEA-A31E-2D82B572EB2D}" destId="{3EA485DE-8190-489D-816D-2E02136FEF1C}" srcOrd="5" destOrd="0" parTransId="{14FDBEC6-E240-47C3-B587-87A592AFABEB}" sibTransId="{F5099A72-BBC7-4C13-A607-C92A200F0748}"/>
    <dgm:cxn modelId="{A35942BD-1159-4235-9836-905B5B2B62BA}" type="presOf" srcId="{16510F6E-9FCE-4602-B3C9-CD74531AA8BC}" destId="{9AF99CB3-A6E8-400D-B667-0CA9A9EADA68}" srcOrd="1" destOrd="0" presId="urn:microsoft.com/office/officeart/2005/8/layout/vProcess5"/>
    <dgm:cxn modelId="{3A29CEA7-EA97-4F4D-BEC3-EDEC58ADDD37}" type="presOf" srcId="{09140A3E-7482-42EC-ADC0-7D8448C419B2}" destId="{D80E3404-7EDE-4119-B3C1-90878DEBB84D}" srcOrd="0" destOrd="0" presId="urn:microsoft.com/office/officeart/2005/8/layout/vProcess5"/>
    <dgm:cxn modelId="{C8B85F10-7298-45A6-9CAC-D210933DDF31}" type="presOf" srcId="{16510F6E-9FCE-4602-B3C9-CD74531AA8BC}" destId="{636CAC59-17EF-4D0A-BC6B-DCC96A4CD986}" srcOrd="0" destOrd="0" presId="urn:microsoft.com/office/officeart/2005/8/layout/vProcess5"/>
    <dgm:cxn modelId="{A3F0A4AB-0C3F-4D18-88BA-DCE196C9468C}" type="presOf" srcId="{8B18125B-D20B-4732-925A-9552FA465B79}" destId="{15B7D9DE-195D-4D18-88C1-2E9628EBFAE2}" srcOrd="1" destOrd="0" presId="urn:microsoft.com/office/officeart/2005/8/layout/vProcess5"/>
    <dgm:cxn modelId="{5BA019C5-222D-4878-A514-7B98B4937FEE}" type="presOf" srcId="{774F0B92-0E02-4DB5-9209-EE2D6ECCB532}" destId="{3FB7E2CE-B273-4C65-9DAE-AB433F2914CD}" srcOrd="0" destOrd="0" presId="urn:microsoft.com/office/officeart/2005/8/layout/vProcess5"/>
    <dgm:cxn modelId="{58C528A3-A217-40A2-B86C-6D62CF59CEEA}" type="presOf" srcId="{64336020-9862-4FEA-A31E-2D82B572EB2D}" destId="{B3E7DF50-2DAB-456E-BAD3-2BE4F1BF1373}" srcOrd="0" destOrd="0" presId="urn:microsoft.com/office/officeart/2005/8/layout/vProcess5"/>
    <dgm:cxn modelId="{B56C5335-F677-4052-BB7F-43DAE7558887}" type="presOf" srcId="{09140A3E-7482-42EC-ADC0-7D8448C419B2}" destId="{16F35707-BA23-444C-B5F4-F228C8F07A4C}" srcOrd="1" destOrd="0" presId="urn:microsoft.com/office/officeart/2005/8/layout/vProcess5"/>
    <dgm:cxn modelId="{62DE1068-94F4-420A-9BDF-C0304E7E7B80}" type="presParOf" srcId="{B3E7DF50-2DAB-456E-BAD3-2BE4F1BF1373}" destId="{A1D5D090-FBE2-4D72-BF18-EA4E141CEA1C}" srcOrd="0" destOrd="0" presId="urn:microsoft.com/office/officeart/2005/8/layout/vProcess5"/>
    <dgm:cxn modelId="{A0619769-FF85-4E4F-B1CE-E1C217557B1D}" type="presParOf" srcId="{B3E7DF50-2DAB-456E-BAD3-2BE4F1BF1373}" destId="{D80E3404-7EDE-4119-B3C1-90878DEBB84D}" srcOrd="1" destOrd="0" presId="urn:microsoft.com/office/officeart/2005/8/layout/vProcess5"/>
    <dgm:cxn modelId="{5E6024DD-5F23-43CD-83FF-AC4FF7EACF1B}" type="presParOf" srcId="{B3E7DF50-2DAB-456E-BAD3-2BE4F1BF1373}" destId="{42E89DF7-C64F-4F9B-BE85-B0666EAC7FB1}" srcOrd="2" destOrd="0" presId="urn:microsoft.com/office/officeart/2005/8/layout/vProcess5"/>
    <dgm:cxn modelId="{0702CA8B-D943-475B-BD34-7AA046F15611}" type="presParOf" srcId="{B3E7DF50-2DAB-456E-BAD3-2BE4F1BF1373}" destId="{60106D23-6FC5-4960-BD0A-23DAADF59777}" srcOrd="3" destOrd="0" presId="urn:microsoft.com/office/officeart/2005/8/layout/vProcess5"/>
    <dgm:cxn modelId="{8DE3DB2C-E35C-4D52-8AA6-A07500223861}" type="presParOf" srcId="{B3E7DF50-2DAB-456E-BAD3-2BE4F1BF1373}" destId="{636CAC59-17EF-4D0A-BC6B-DCC96A4CD986}" srcOrd="4" destOrd="0" presId="urn:microsoft.com/office/officeart/2005/8/layout/vProcess5"/>
    <dgm:cxn modelId="{A9BAB69F-51C8-4AF5-9D0F-52DBF5377B5B}" type="presParOf" srcId="{B3E7DF50-2DAB-456E-BAD3-2BE4F1BF1373}" destId="{947785DF-81DB-4BBB-A9C7-BA99E8DBC231}" srcOrd="5" destOrd="0" presId="urn:microsoft.com/office/officeart/2005/8/layout/vProcess5"/>
    <dgm:cxn modelId="{00085C43-E01E-45EE-B3A7-D05656D719A6}" type="presParOf" srcId="{B3E7DF50-2DAB-456E-BAD3-2BE4F1BF1373}" destId="{3FB7E2CE-B273-4C65-9DAE-AB433F2914CD}" srcOrd="6" destOrd="0" presId="urn:microsoft.com/office/officeart/2005/8/layout/vProcess5"/>
    <dgm:cxn modelId="{7376FD2A-918E-4413-89CF-C64F30B48DF8}" type="presParOf" srcId="{B3E7DF50-2DAB-456E-BAD3-2BE4F1BF1373}" destId="{ACF7F560-DA01-4BCA-B491-D09D66CAE2BC}" srcOrd="7" destOrd="0" presId="urn:microsoft.com/office/officeart/2005/8/layout/vProcess5"/>
    <dgm:cxn modelId="{0A70DB51-DDC1-491C-9C49-ED1C6DEC3D56}" type="presParOf" srcId="{B3E7DF50-2DAB-456E-BAD3-2BE4F1BF1373}" destId="{CDB7AE7B-DE72-4878-8E2D-57CCB09178B2}" srcOrd="8" destOrd="0" presId="urn:microsoft.com/office/officeart/2005/8/layout/vProcess5"/>
    <dgm:cxn modelId="{C0120432-4425-4C33-9671-3A935FCEB093}" type="presParOf" srcId="{B3E7DF50-2DAB-456E-BAD3-2BE4F1BF1373}" destId="{D5F187F3-D810-46A7-9905-61413D633D95}" srcOrd="9" destOrd="0" presId="urn:microsoft.com/office/officeart/2005/8/layout/vProcess5"/>
    <dgm:cxn modelId="{868486A8-D9AA-4918-859A-33DBC2CE35B2}" type="presParOf" srcId="{B3E7DF50-2DAB-456E-BAD3-2BE4F1BF1373}" destId="{16F35707-BA23-444C-B5F4-F228C8F07A4C}" srcOrd="10" destOrd="0" presId="urn:microsoft.com/office/officeart/2005/8/layout/vProcess5"/>
    <dgm:cxn modelId="{23E6B1AA-67C0-4107-A97B-5BD4C1B0AE8A}" type="presParOf" srcId="{B3E7DF50-2DAB-456E-BAD3-2BE4F1BF1373}" destId="{FB026F74-9800-4149-9CC8-38CF65418D38}" srcOrd="11" destOrd="0" presId="urn:microsoft.com/office/officeart/2005/8/layout/vProcess5"/>
    <dgm:cxn modelId="{91777DAC-DFDA-4F72-A8DD-C4E93A75417F}" type="presParOf" srcId="{B3E7DF50-2DAB-456E-BAD3-2BE4F1BF1373}" destId="{774A7B92-1093-4A20-B562-4474C251E24A}" srcOrd="12" destOrd="0" presId="urn:microsoft.com/office/officeart/2005/8/layout/vProcess5"/>
    <dgm:cxn modelId="{4BB98996-5067-4C07-80C4-E330FCFC089F}" type="presParOf" srcId="{B3E7DF50-2DAB-456E-BAD3-2BE4F1BF1373}" destId="{9AF99CB3-A6E8-400D-B667-0CA9A9EADA68}" srcOrd="13" destOrd="0" presId="urn:microsoft.com/office/officeart/2005/8/layout/vProcess5"/>
    <dgm:cxn modelId="{15E5EB0D-C95D-4B41-93BD-AEC1B3075172}" type="presParOf" srcId="{B3E7DF50-2DAB-456E-BAD3-2BE4F1BF1373}" destId="{15B7D9DE-195D-4D18-88C1-2E9628EBFA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68D536-CDF8-42F6-84CC-F6D3174E90DB}" type="doc">
      <dgm:prSet loTypeId="urn:microsoft.com/office/officeart/2005/8/layout/vList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00879C7-A99A-44AA-92BD-7BA5E83180C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Уникальный натуральный продукт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ru-RU" dirty="0" smtClean="0">
              <a:solidFill>
                <a:schemeClr val="tx1"/>
              </a:solidFill>
            </a:rPr>
            <a:t>разработанный специалистами </a:t>
          </a:r>
          <a:r>
            <a:rPr lang="ru-RU" dirty="0" err="1" smtClean="0">
              <a:solidFill>
                <a:schemeClr val="tx1"/>
              </a:solidFill>
            </a:rPr>
            <a:t>Артлайф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4150AE12-1A5C-423E-BC06-9852CB064D4D}" type="parTrans" cxnId="{F51A4F02-C78E-4C55-8B28-958D56EA7032}">
      <dgm:prSet/>
      <dgm:spPr/>
      <dgm:t>
        <a:bodyPr/>
        <a:lstStyle/>
        <a:p>
          <a:endParaRPr lang="ru-RU"/>
        </a:p>
      </dgm:t>
    </dgm:pt>
    <dgm:pt modelId="{727ED520-9234-492A-B3D6-534FBDF6D040}" type="sibTrans" cxnId="{F51A4F02-C78E-4C55-8B28-958D56EA7032}">
      <dgm:prSet/>
      <dgm:spPr/>
      <dgm:t>
        <a:bodyPr/>
        <a:lstStyle/>
        <a:p>
          <a:endParaRPr lang="ru-RU"/>
        </a:p>
      </dgm:t>
    </dgm:pt>
    <dgm:pt modelId="{B12EB38F-32FB-44A5-9601-053D8C88474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Сырье собрано в экологически чистых районах сибирской тайги</a:t>
          </a:r>
          <a:endParaRPr lang="ru-RU" dirty="0">
            <a:solidFill>
              <a:schemeClr val="tx1"/>
            </a:solidFill>
          </a:endParaRPr>
        </a:p>
      </dgm:t>
    </dgm:pt>
    <dgm:pt modelId="{08EBFDD8-6E28-42CD-A35F-8FD181BD14F3}" type="parTrans" cxnId="{1741D575-8839-4498-AFCF-C38550403493}">
      <dgm:prSet/>
      <dgm:spPr/>
      <dgm:t>
        <a:bodyPr/>
        <a:lstStyle/>
        <a:p>
          <a:endParaRPr lang="ru-RU"/>
        </a:p>
      </dgm:t>
    </dgm:pt>
    <dgm:pt modelId="{A44FADCB-F2B9-49E4-9A4F-BA5573D034F2}" type="sibTrans" cxnId="{1741D575-8839-4498-AFCF-C38550403493}">
      <dgm:prSet/>
      <dgm:spPr/>
      <dgm:t>
        <a:bodyPr/>
        <a:lstStyle/>
        <a:p>
          <a:endParaRPr lang="ru-RU"/>
        </a:p>
      </dgm:t>
    </dgm:pt>
    <dgm:pt modelId="{0FC562F7-63C6-4A4E-9986-D113E31F784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Качество сырья проверено </a:t>
          </a:r>
          <a:r>
            <a:rPr lang="ru-RU" dirty="0" smtClean="0">
              <a:solidFill>
                <a:schemeClr val="tx1"/>
              </a:solidFill>
            </a:rPr>
            <a:t>на содержание активных веществ, токсичных элементов, </a:t>
          </a:r>
          <a:r>
            <a:rPr lang="ru-RU" dirty="0" err="1" smtClean="0">
              <a:solidFill>
                <a:schemeClr val="tx1"/>
              </a:solidFill>
            </a:rPr>
            <a:t>радионуклеидов</a:t>
          </a:r>
          <a:r>
            <a:rPr lang="ru-RU" dirty="0" smtClean="0">
              <a:solidFill>
                <a:schemeClr val="tx1"/>
              </a:solidFill>
            </a:rPr>
            <a:t>, микробиологии в сертифицированной лаборатории </a:t>
          </a:r>
          <a:r>
            <a:rPr lang="ru-RU" dirty="0" err="1" smtClean="0">
              <a:solidFill>
                <a:schemeClr val="tx1"/>
              </a:solidFill>
            </a:rPr>
            <a:t>Артлайф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A6108CD8-E836-42B9-AB02-A221A8C0CEDE}" type="parTrans" cxnId="{3DB0C868-8340-43F7-A721-EDC60127B358}">
      <dgm:prSet/>
      <dgm:spPr/>
      <dgm:t>
        <a:bodyPr/>
        <a:lstStyle/>
        <a:p>
          <a:endParaRPr lang="ru-RU"/>
        </a:p>
      </dgm:t>
    </dgm:pt>
    <dgm:pt modelId="{BF5E97B6-42BF-4CD8-B3E9-3D6A8556A858}" type="sibTrans" cxnId="{3DB0C868-8340-43F7-A721-EDC60127B358}">
      <dgm:prSet/>
      <dgm:spPr/>
      <dgm:t>
        <a:bodyPr/>
        <a:lstStyle/>
        <a:p>
          <a:endParaRPr lang="ru-RU"/>
        </a:p>
      </dgm:t>
    </dgm:pt>
    <dgm:pt modelId="{6F7438BA-C8A9-497E-A481-390527DCD40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отличие от экстрактов, </a:t>
          </a:r>
          <a:r>
            <a:rPr lang="ru-RU" b="1" dirty="0" smtClean="0">
              <a:solidFill>
                <a:schemeClr val="tx1"/>
              </a:solidFill>
            </a:rPr>
            <a:t>сок чаги содержит максимальное количество полезных веществ </a:t>
          </a:r>
          <a:endParaRPr lang="ru-RU" dirty="0">
            <a:solidFill>
              <a:schemeClr val="tx1"/>
            </a:solidFill>
          </a:endParaRPr>
        </a:p>
      </dgm:t>
    </dgm:pt>
    <dgm:pt modelId="{B4862EA6-FAEE-4976-8322-A583CF546A6E}" type="parTrans" cxnId="{A7EE89BA-3D53-40AA-9DF1-3C360B468963}">
      <dgm:prSet/>
      <dgm:spPr/>
      <dgm:t>
        <a:bodyPr/>
        <a:lstStyle/>
        <a:p>
          <a:endParaRPr lang="ru-RU"/>
        </a:p>
      </dgm:t>
    </dgm:pt>
    <dgm:pt modelId="{851AC6F0-785C-4C20-9F74-C92309351187}" type="sibTrans" cxnId="{A7EE89BA-3D53-40AA-9DF1-3C360B468963}">
      <dgm:prSet/>
      <dgm:spPr/>
      <dgm:t>
        <a:bodyPr/>
        <a:lstStyle/>
        <a:p>
          <a:endParaRPr lang="ru-RU"/>
        </a:p>
      </dgm:t>
    </dgm:pt>
    <dgm:pt modelId="{9E4D92D5-A97A-4FB4-81EC-325A40BE466B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Высокое содержание полисахаридов </a:t>
          </a:r>
          <a:r>
            <a:rPr lang="ru-RU" dirty="0" smtClean="0">
              <a:solidFill>
                <a:schemeClr val="tx1"/>
              </a:solidFill>
            </a:rPr>
            <a:t>в хромогенном комплексе – не менее 4000 мг на 100 </a:t>
          </a:r>
          <a:r>
            <a:rPr lang="ru-RU" dirty="0" err="1" smtClean="0">
              <a:solidFill>
                <a:schemeClr val="tx1"/>
              </a:solidFill>
            </a:rPr>
            <a:t>гр</a:t>
          </a:r>
          <a:r>
            <a:rPr lang="ru-RU" dirty="0" smtClean="0">
              <a:solidFill>
                <a:schemeClr val="tx1"/>
              </a:solidFill>
            </a:rPr>
            <a:t> продукта</a:t>
          </a:r>
          <a:endParaRPr lang="ru-RU" dirty="0">
            <a:solidFill>
              <a:schemeClr val="tx1"/>
            </a:solidFill>
          </a:endParaRPr>
        </a:p>
      </dgm:t>
    </dgm:pt>
    <dgm:pt modelId="{D5F88F0E-F57B-4D63-BC69-33506DE53D07}" type="parTrans" cxnId="{14484D9C-E06F-4CCF-93B1-B2934955AE04}">
      <dgm:prSet/>
      <dgm:spPr/>
      <dgm:t>
        <a:bodyPr/>
        <a:lstStyle/>
        <a:p>
          <a:endParaRPr lang="ru-RU"/>
        </a:p>
      </dgm:t>
    </dgm:pt>
    <dgm:pt modelId="{18227B11-257D-4686-9650-8FC126CF522E}" type="sibTrans" cxnId="{14484D9C-E06F-4CCF-93B1-B2934955AE04}">
      <dgm:prSet/>
      <dgm:spPr/>
      <dgm:t>
        <a:bodyPr/>
        <a:lstStyle/>
        <a:p>
          <a:endParaRPr lang="ru-RU"/>
        </a:p>
      </dgm:t>
    </dgm:pt>
    <dgm:pt modelId="{3B188CF4-E539-42D0-8825-E4F582DB1EF6}" type="pres">
      <dgm:prSet presAssocID="{B468D536-CDF8-42F6-84CC-F6D3174E90D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4CD1D-B773-4532-AF9C-4C7993CCAC0D}" type="pres">
      <dgm:prSet presAssocID="{F00879C7-A99A-44AA-92BD-7BA5E83180C0}" presName="comp" presStyleCnt="0"/>
      <dgm:spPr/>
    </dgm:pt>
    <dgm:pt modelId="{762CE330-3D75-4B14-B2A2-C785A18367FA}" type="pres">
      <dgm:prSet presAssocID="{F00879C7-A99A-44AA-92BD-7BA5E83180C0}" presName="box" presStyleLbl="node1" presStyleIdx="0" presStyleCnt="5"/>
      <dgm:spPr/>
      <dgm:t>
        <a:bodyPr/>
        <a:lstStyle/>
        <a:p>
          <a:endParaRPr lang="ru-RU"/>
        </a:p>
      </dgm:t>
    </dgm:pt>
    <dgm:pt modelId="{9F5B90CC-DE9C-4F5E-B4FB-DB1C7A41862E}" type="pres">
      <dgm:prSet presAssocID="{F00879C7-A99A-44AA-92BD-7BA5E83180C0}" presName="img" presStyleLbl="fgImgPlace1" presStyleIdx="0" presStyleCnt="5" custScaleX="68696" custScaleY="1587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EC9576-A1EC-4CC6-8B79-8249C0E022AC}" type="pres">
      <dgm:prSet presAssocID="{F00879C7-A99A-44AA-92BD-7BA5E83180C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63AEC-16F8-4AB2-A88A-FFF7F7872E6C}" type="pres">
      <dgm:prSet presAssocID="{727ED520-9234-492A-B3D6-534FBDF6D040}" presName="spacer" presStyleCnt="0"/>
      <dgm:spPr/>
    </dgm:pt>
    <dgm:pt modelId="{509BD003-111A-4B45-8DCA-139E1E32B8B2}" type="pres">
      <dgm:prSet presAssocID="{B12EB38F-32FB-44A5-9601-053D8C884748}" presName="comp" presStyleCnt="0"/>
      <dgm:spPr/>
    </dgm:pt>
    <dgm:pt modelId="{A45C86CC-D03A-4C36-9CE7-33AB86887C81}" type="pres">
      <dgm:prSet presAssocID="{B12EB38F-32FB-44A5-9601-053D8C884748}" presName="box" presStyleLbl="node1" presStyleIdx="1" presStyleCnt="5"/>
      <dgm:spPr/>
      <dgm:t>
        <a:bodyPr/>
        <a:lstStyle/>
        <a:p>
          <a:endParaRPr lang="ru-RU"/>
        </a:p>
      </dgm:t>
    </dgm:pt>
    <dgm:pt modelId="{10614F80-099E-41C5-9FA4-6ACC78D90090}" type="pres">
      <dgm:prSet presAssocID="{B12EB38F-32FB-44A5-9601-053D8C884748}" presName="img" presStyleLbl="fgImgPlace1" presStyleIdx="1" presStyleCnt="5" custScaleX="77243" custScaleY="1481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0F87E8-6A7F-4AB9-9780-4F13F992AAE5}" type="pres">
      <dgm:prSet presAssocID="{B12EB38F-32FB-44A5-9601-053D8C88474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8B1D2-D5FC-4CD8-9776-449A58717913}" type="pres">
      <dgm:prSet presAssocID="{A44FADCB-F2B9-49E4-9A4F-BA5573D034F2}" presName="spacer" presStyleCnt="0"/>
      <dgm:spPr/>
    </dgm:pt>
    <dgm:pt modelId="{3791A4AE-AAF4-4BA2-A007-451B45A43779}" type="pres">
      <dgm:prSet presAssocID="{0FC562F7-63C6-4A4E-9986-D113E31F7841}" presName="comp" presStyleCnt="0"/>
      <dgm:spPr/>
    </dgm:pt>
    <dgm:pt modelId="{2D89B5EF-70BC-4DA9-BF29-C4496AD8D5FE}" type="pres">
      <dgm:prSet presAssocID="{0FC562F7-63C6-4A4E-9986-D113E31F7841}" presName="box" presStyleLbl="node1" presStyleIdx="2" presStyleCnt="5"/>
      <dgm:spPr/>
      <dgm:t>
        <a:bodyPr/>
        <a:lstStyle/>
        <a:p>
          <a:endParaRPr lang="ru-RU"/>
        </a:p>
      </dgm:t>
    </dgm:pt>
    <dgm:pt modelId="{669952EB-B0E4-4498-BA1F-B3DAEF6E4551}" type="pres">
      <dgm:prSet presAssocID="{0FC562F7-63C6-4A4E-9986-D113E31F7841}" presName="img" presStyleLbl="fgImgPlace1" presStyleIdx="2" presStyleCnt="5" custScaleX="68696" custScaleY="174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5D1733-25D0-45A5-A4B4-BA1721F2C90B}" type="pres">
      <dgm:prSet presAssocID="{0FC562F7-63C6-4A4E-9986-D113E31F784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3796-3F09-4922-B3C1-5FBAB28C8310}" type="pres">
      <dgm:prSet presAssocID="{BF5E97B6-42BF-4CD8-B3E9-3D6A8556A858}" presName="spacer" presStyleCnt="0"/>
      <dgm:spPr/>
    </dgm:pt>
    <dgm:pt modelId="{A2438213-2BA6-4D3A-B679-B2509B786AC9}" type="pres">
      <dgm:prSet presAssocID="{6F7438BA-C8A9-497E-A481-390527DCD403}" presName="comp" presStyleCnt="0"/>
      <dgm:spPr/>
    </dgm:pt>
    <dgm:pt modelId="{B8FA2196-70B4-41C2-BFA2-87AC2F2FA0EF}" type="pres">
      <dgm:prSet presAssocID="{6F7438BA-C8A9-497E-A481-390527DCD403}" presName="box" presStyleLbl="node1" presStyleIdx="3" presStyleCnt="5"/>
      <dgm:spPr/>
      <dgm:t>
        <a:bodyPr/>
        <a:lstStyle/>
        <a:p>
          <a:endParaRPr lang="ru-RU"/>
        </a:p>
      </dgm:t>
    </dgm:pt>
    <dgm:pt modelId="{6FEE8DD4-C453-48E9-8E66-09AD2B184958}" type="pres">
      <dgm:prSet presAssocID="{6F7438BA-C8A9-497E-A481-390527DCD403}" presName="img" presStyleLbl="fgImgPlace1" presStyleIdx="3" presStyleCnt="5" custScaleX="77243" custScaleY="1602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A55180C-919B-42CC-9687-69F2EDA3ADB0}" type="pres">
      <dgm:prSet presAssocID="{6F7438BA-C8A9-497E-A481-390527DCD40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A385-54AD-4EEA-B2EF-5DC8C71B5BD0}" type="pres">
      <dgm:prSet presAssocID="{851AC6F0-785C-4C20-9F74-C92309351187}" presName="spacer" presStyleCnt="0"/>
      <dgm:spPr/>
    </dgm:pt>
    <dgm:pt modelId="{15C082A0-3B94-4247-979A-04044A928D80}" type="pres">
      <dgm:prSet presAssocID="{9E4D92D5-A97A-4FB4-81EC-325A40BE466B}" presName="comp" presStyleCnt="0"/>
      <dgm:spPr/>
    </dgm:pt>
    <dgm:pt modelId="{ED869090-5A96-4E5C-AA0D-C3F73641CC7A}" type="pres">
      <dgm:prSet presAssocID="{9E4D92D5-A97A-4FB4-81EC-325A40BE466B}" presName="box" presStyleLbl="node1" presStyleIdx="4" presStyleCnt="5"/>
      <dgm:spPr/>
      <dgm:t>
        <a:bodyPr/>
        <a:lstStyle/>
        <a:p>
          <a:endParaRPr lang="ru-RU"/>
        </a:p>
      </dgm:t>
    </dgm:pt>
    <dgm:pt modelId="{E271A6B9-D6BB-4C09-982B-75662DF7C97C}" type="pres">
      <dgm:prSet presAssocID="{9E4D92D5-A97A-4FB4-81EC-325A40BE466B}" presName="img" presStyleLbl="fgImgPlace1" presStyleIdx="4" presStyleCnt="5" custScaleX="78299" custScaleY="17549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FA9277B-25CD-4797-B64E-9B89606F3285}" type="pres">
      <dgm:prSet presAssocID="{9E4D92D5-A97A-4FB4-81EC-325A40BE466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84D9C-E06F-4CCF-93B1-B2934955AE04}" srcId="{B468D536-CDF8-42F6-84CC-F6D3174E90DB}" destId="{9E4D92D5-A97A-4FB4-81EC-325A40BE466B}" srcOrd="4" destOrd="0" parTransId="{D5F88F0E-F57B-4D63-BC69-33506DE53D07}" sibTransId="{18227B11-257D-4686-9650-8FC126CF522E}"/>
    <dgm:cxn modelId="{EDBE7B81-C308-4DA2-B0F5-450EFBD3B2B4}" type="presOf" srcId="{F00879C7-A99A-44AA-92BD-7BA5E83180C0}" destId="{FFEC9576-A1EC-4CC6-8B79-8249C0E022AC}" srcOrd="1" destOrd="0" presId="urn:microsoft.com/office/officeart/2005/8/layout/vList4"/>
    <dgm:cxn modelId="{8BE154BF-8808-4F26-93F9-0B14FCDD0761}" type="presOf" srcId="{9E4D92D5-A97A-4FB4-81EC-325A40BE466B}" destId="{2FA9277B-25CD-4797-B64E-9B89606F3285}" srcOrd="1" destOrd="0" presId="urn:microsoft.com/office/officeart/2005/8/layout/vList4"/>
    <dgm:cxn modelId="{40C0865D-F03C-4905-AB4B-FC5449E70D14}" type="presOf" srcId="{6F7438BA-C8A9-497E-A481-390527DCD403}" destId="{0A55180C-919B-42CC-9687-69F2EDA3ADB0}" srcOrd="1" destOrd="0" presId="urn:microsoft.com/office/officeart/2005/8/layout/vList4"/>
    <dgm:cxn modelId="{1741D575-8839-4498-AFCF-C38550403493}" srcId="{B468D536-CDF8-42F6-84CC-F6D3174E90DB}" destId="{B12EB38F-32FB-44A5-9601-053D8C884748}" srcOrd="1" destOrd="0" parTransId="{08EBFDD8-6E28-42CD-A35F-8FD181BD14F3}" sibTransId="{A44FADCB-F2B9-49E4-9A4F-BA5573D034F2}"/>
    <dgm:cxn modelId="{B8D4A464-BA74-473C-9D6E-32893F0119DB}" type="presOf" srcId="{9E4D92D5-A97A-4FB4-81EC-325A40BE466B}" destId="{ED869090-5A96-4E5C-AA0D-C3F73641CC7A}" srcOrd="0" destOrd="0" presId="urn:microsoft.com/office/officeart/2005/8/layout/vList4"/>
    <dgm:cxn modelId="{F51A4F02-C78E-4C55-8B28-958D56EA7032}" srcId="{B468D536-CDF8-42F6-84CC-F6D3174E90DB}" destId="{F00879C7-A99A-44AA-92BD-7BA5E83180C0}" srcOrd="0" destOrd="0" parTransId="{4150AE12-1A5C-423E-BC06-9852CB064D4D}" sibTransId="{727ED520-9234-492A-B3D6-534FBDF6D040}"/>
    <dgm:cxn modelId="{3DB0C868-8340-43F7-A721-EDC60127B358}" srcId="{B468D536-CDF8-42F6-84CC-F6D3174E90DB}" destId="{0FC562F7-63C6-4A4E-9986-D113E31F7841}" srcOrd="2" destOrd="0" parTransId="{A6108CD8-E836-42B9-AB02-A221A8C0CEDE}" sibTransId="{BF5E97B6-42BF-4CD8-B3E9-3D6A8556A858}"/>
    <dgm:cxn modelId="{BEB26446-C736-4841-B215-3F4CD32AE5D5}" type="presOf" srcId="{B12EB38F-32FB-44A5-9601-053D8C884748}" destId="{670F87E8-6A7F-4AB9-9780-4F13F992AAE5}" srcOrd="1" destOrd="0" presId="urn:microsoft.com/office/officeart/2005/8/layout/vList4"/>
    <dgm:cxn modelId="{2BB9AD5C-5126-4320-9910-C7ADCD12CAE3}" type="presOf" srcId="{B12EB38F-32FB-44A5-9601-053D8C884748}" destId="{A45C86CC-D03A-4C36-9CE7-33AB86887C81}" srcOrd="0" destOrd="0" presId="urn:microsoft.com/office/officeart/2005/8/layout/vList4"/>
    <dgm:cxn modelId="{D6AA8714-39D9-4D59-8D00-C6C7BEC217E7}" type="presOf" srcId="{0FC562F7-63C6-4A4E-9986-D113E31F7841}" destId="{5C5D1733-25D0-45A5-A4B4-BA1721F2C90B}" srcOrd="1" destOrd="0" presId="urn:microsoft.com/office/officeart/2005/8/layout/vList4"/>
    <dgm:cxn modelId="{706D73CC-1198-42D8-BEB8-D5D0D2CA2233}" type="presOf" srcId="{F00879C7-A99A-44AA-92BD-7BA5E83180C0}" destId="{762CE330-3D75-4B14-B2A2-C785A18367FA}" srcOrd="0" destOrd="0" presId="urn:microsoft.com/office/officeart/2005/8/layout/vList4"/>
    <dgm:cxn modelId="{A7EE89BA-3D53-40AA-9DF1-3C360B468963}" srcId="{B468D536-CDF8-42F6-84CC-F6D3174E90DB}" destId="{6F7438BA-C8A9-497E-A481-390527DCD403}" srcOrd="3" destOrd="0" parTransId="{B4862EA6-FAEE-4976-8322-A583CF546A6E}" sibTransId="{851AC6F0-785C-4C20-9F74-C92309351187}"/>
    <dgm:cxn modelId="{61101731-9BFB-4F63-A4F0-20E16023185A}" type="presOf" srcId="{6F7438BA-C8A9-497E-A481-390527DCD403}" destId="{B8FA2196-70B4-41C2-BFA2-87AC2F2FA0EF}" srcOrd="0" destOrd="0" presId="urn:microsoft.com/office/officeart/2005/8/layout/vList4"/>
    <dgm:cxn modelId="{C1453D5A-38E4-4F20-A651-40A3EA764917}" type="presOf" srcId="{B468D536-CDF8-42F6-84CC-F6D3174E90DB}" destId="{3B188CF4-E539-42D0-8825-E4F582DB1EF6}" srcOrd="0" destOrd="0" presId="urn:microsoft.com/office/officeart/2005/8/layout/vList4"/>
    <dgm:cxn modelId="{0BDF519B-539D-4726-93AE-7C751E46EFB2}" type="presOf" srcId="{0FC562F7-63C6-4A4E-9986-D113E31F7841}" destId="{2D89B5EF-70BC-4DA9-BF29-C4496AD8D5FE}" srcOrd="0" destOrd="0" presId="urn:microsoft.com/office/officeart/2005/8/layout/vList4"/>
    <dgm:cxn modelId="{9E5441CD-BFBB-436A-AB29-FB457A93A03E}" type="presParOf" srcId="{3B188CF4-E539-42D0-8825-E4F582DB1EF6}" destId="{0044CD1D-B773-4532-AF9C-4C7993CCAC0D}" srcOrd="0" destOrd="0" presId="urn:microsoft.com/office/officeart/2005/8/layout/vList4"/>
    <dgm:cxn modelId="{05A0E9ED-268C-4DF3-8DD1-88A8AEB0CE11}" type="presParOf" srcId="{0044CD1D-B773-4532-AF9C-4C7993CCAC0D}" destId="{762CE330-3D75-4B14-B2A2-C785A18367FA}" srcOrd="0" destOrd="0" presId="urn:microsoft.com/office/officeart/2005/8/layout/vList4"/>
    <dgm:cxn modelId="{F03CD9DC-9DC2-4E37-818D-1FBCDB40B166}" type="presParOf" srcId="{0044CD1D-B773-4532-AF9C-4C7993CCAC0D}" destId="{9F5B90CC-DE9C-4F5E-B4FB-DB1C7A41862E}" srcOrd="1" destOrd="0" presId="urn:microsoft.com/office/officeart/2005/8/layout/vList4"/>
    <dgm:cxn modelId="{71A96ECC-3B9D-449F-9A21-3149C55C638D}" type="presParOf" srcId="{0044CD1D-B773-4532-AF9C-4C7993CCAC0D}" destId="{FFEC9576-A1EC-4CC6-8B79-8249C0E022AC}" srcOrd="2" destOrd="0" presId="urn:microsoft.com/office/officeart/2005/8/layout/vList4"/>
    <dgm:cxn modelId="{BA315FB1-B137-480A-8BEC-3CA872599BFA}" type="presParOf" srcId="{3B188CF4-E539-42D0-8825-E4F582DB1EF6}" destId="{33463AEC-16F8-4AB2-A88A-FFF7F7872E6C}" srcOrd="1" destOrd="0" presId="urn:microsoft.com/office/officeart/2005/8/layout/vList4"/>
    <dgm:cxn modelId="{72CCC626-0B2B-4CDE-9E34-0DF6A53AAD93}" type="presParOf" srcId="{3B188CF4-E539-42D0-8825-E4F582DB1EF6}" destId="{509BD003-111A-4B45-8DCA-139E1E32B8B2}" srcOrd="2" destOrd="0" presId="urn:microsoft.com/office/officeart/2005/8/layout/vList4"/>
    <dgm:cxn modelId="{026602F4-FE55-4FE9-BA89-83C611500F88}" type="presParOf" srcId="{509BD003-111A-4B45-8DCA-139E1E32B8B2}" destId="{A45C86CC-D03A-4C36-9CE7-33AB86887C81}" srcOrd="0" destOrd="0" presId="urn:microsoft.com/office/officeart/2005/8/layout/vList4"/>
    <dgm:cxn modelId="{661238C7-181D-45A2-8653-306258DAFE2F}" type="presParOf" srcId="{509BD003-111A-4B45-8DCA-139E1E32B8B2}" destId="{10614F80-099E-41C5-9FA4-6ACC78D90090}" srcOrd="1" destOrd="0" presId="urn:microsoft.com/office/officeart/2005/8/layout/vList4"/>
    <dgm:cxn modelId="{EDA9C7F8-7513-4680-BBFD-EECC846EB82E}" type="presParOf" srcId="{509BD003-111A-4B45-8DCA-139E1E32B8B2}" destId="{670F87E8-6A7F-4AB9-9780-4F13F992AAE5}" srcOrd="2" destOrd="0" presId="urn:microsoft.com/office/officeart/2005/8/layout/vList4"/>
    <dgm:cxn modelId="{BEAC9213-AF53-4EA3-A2A0-DF5CF9B27BFA}" type="presParOf" srcId="{3B188CF4-E539-42D0-8825-E4F582DB1EF6}" destId="{2528B1D2-D5FC-4CD8-9776-449A58717913}" srcOrd="3" destOrd="0" presId="urn:microsoft.com/office/officeart/2005/8/layout/vList4"/>
    <dgm:cxn modelId="{EE4AA74F-48A9-424F-93AE-6EBA4354878B}" type="presParOf" srcId="{3B188CF4-E539-42D0-8825-E4F582DB1EF6}" destId="{3791A4AE-AAF4-4BA2-A007-451B45A43779}" srcOrd="4" destOrd="0" presId="urn:microsoft.com/office/officeart/2005/8/layout/vList4"/>
    <dgm:cxn modelId="{C578A79B-1E6A-401E-AD03-7F5A316E4F7E}" type="presParOf" srcId="{3791A4AE-AAF4-4BA2-A007-451B45A43779}" destId="{2D89B5EF-70BC-4DA9-BF29-C4496AD8D5FE}" srcOrd="0" destOrd="0" presId="urn:microsoft.com/office/officeart/2005/8/layout/vList4"/>
    <dgm:cxn modelId="{90BC05DF-EFFE-4095-A4D2-BAA49C713DFA}" type="presParOf" srcId="{3791A4AE-AAF4-4BA2-A007-451B45A43779}" destId="{669952EB-B0E4-4498-BA1F-B3DAEF6E4551}" srcOrd="1" destOrd="0" presId="urn:microsoft.com/office/officeart/2005/8/layout/vList4"/>
    <dgm:cxn modelId="{FA867EE6-FB4A-4963-AF5A-DCF204B9E477}" type="presParOf" srcId="{3791A4AE-AAF4-4BA2-A007-451B45A43779}" destId="{5C5D1733-25D0-45A5-A4B4-BA1721F2C90B}" srcOrd="2" destOrd="0" presId="urn:microsoft.com/office/officeart/2005/8/layout/vList4"/>
    <dgm:cxn modelId="{6785BD20-955D-4D9F-B4E7-4D6D4F1097E7}" type="presParOf" srcId="{3B188CF4-E539-42D0-8825-E4F582DB1EF6}" destId="{36D23796-3F09-4922-B3C1-5FBAB28C8310}" srcOrd="5" destOrd="0" presId="urn:microsoft.com/office/officeart/2005/8/layout/vList4"/>
    <dgm:cxn modelId="{E98E11F7-4239-4155-992C-284172C38363}" type="presParOf" srcId="{3B188CF4-E539-42D0-8825-E4F582DB1EF6}" destId="{A2438213-2BA6-4D3A-B679-B2509B786AC9}" srcOrd="6" destOrd="0" presId="urn:microsoft.com/office/officeart/2005/8/layout/vList4"/>
    <dgm:cxn modelId="{5D03271A-6CCD-4668-9744-1747348708D1}" type="presParOf" srcId="{A2438213-2BA6-4D3A-B679-B2509B786AC9}" destId="{B8FA2196-70B4-41C2-BFA2-87AC2F2FA0EF}" srcOrd="0" destOrd="0" presId="urn:microsoft.com/office/officeart/2005/8/layout/vList4"/>
    <dgm:cxn modelId="{39E6297B-53E5-4716-8EF2-5338C35E95A8}" type="presParOf" srcId="{A2438213-2BA6-4D3A-B679-B2509B786AC9}" destId="{6FEE8DD4-C453-48E9-8E66-09AD2B184958}" srcOrd="1" destOrd="0" presId="urn:microsoft.com/office/officeart/2005/8/layout/vList4"/>
    <dgm:cxn modelId="{4335D79A-C9F3-4385-A187-01D4B5E9EFA5}" type="presParOf" srcId="{A2438213-2BA6-4D3A-B679-B2509B786AC9}" destId="{0A55180C-919B-42CC-9687-69F2EDA3ADB0}" srcOrd="2" destOrd="0" presId="urn:microsoft.com/office/officeart/2005/8/layout/vList4"/>
    <dgm:cxn modelId="{EAD52177-5993-4EF9-A517-F75EA83AE69C}" type="presParOf" srcId="{3B188CF4-E539-42D0-8825-E4F582DB1EF6}" destId="{9A01A385-54AD-4EEA-B2EF-5DC8C71B5BD0}" srcOrd="7" destOrd="0" presId="urn:microsoft.com/office/officeart/2005/8/layout/vList4"/>
    <dgm:cxn modelId="{FB954B35-E87F-43F3-9801-EAA733A755A3}" type="presParOf" srcId="{3B188CF4-E539-42D0-8825-E4F582DB1EF6}" destId="{15C082A0-3B94-4247-979A-04044A928D80}" srcOrd="8" destOrd="0" presId="urn:microsoft.com/office/officeart/2005/8/layout/vList4"/>
    <dgm:cxn modelId="{A552E172-94DD-4D60-9809-662296BBEB20}" type="presParOf" srcId="{15C082A0-3B94-4247-979A-04044A928D80}" destId="{ED869090-5A96-4E5C-AA0D-C3F73641CC7A}" srcOrd="0" destOrd="0" presId="urn:microsoft.com/office/officeart/2005/8/layout/vList4"/>
    <dgm:cxn modelId="{AEE1D096-E93F-4240-85B1-2E064A038764}" type="presParOf" srcId="{15C082A0-3B94-4247-979A-04044A928D80}" destId="{E271A6B9-D6BB-4C09-982B-75662DF7C97C}" srcOrd="1" destOrd="0" presId="urn:microsoft.com/office/officeart/2005/8/layout/vList4"/>
    <dgm:cxn modelId="{FCDB0BDC-E5D9-47CD-BD77-F13F2F93DD06}" type="presParOf" srcId="{15C082A0-3B94-4247-979A-04044A928D80}" destId="{2FA9277B-25CD-4797-B64E-9B89606F32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34561-3862-4D5B-A2DF-E1E507FC6060}">
      <dsp:nvSpPr>
        <dsp:cNvPr id="0" name=""/>
        <dsp:cNvSpPr/>
      </dsp:nvSpPr>
      <dsp:spPr>
        <a:xfrm>
          <a:off x="72033" y="0"/>
          <a:ext cx="6451916" cy="4032448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B89E0971-64D0-428E-A651-05B06214FE2E}">
      <dsp:nvSpPr>
        <dsp:cNvPr id="0" name=""/>
        <dsp:cNvSpPr/>
      </dsp:nvSpPr>
      <dsp:spPr>
        <a:xfrm>
          <a:off x="1085823" y="2783195"/>
          <a:ext cx="167749" cy="16774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4B98F34-8289-40AE-906C-BF5C42643251}">
      <dsp:nvSpPr>
        <dsp:cNvPr id="0" name=""/>
        <dsp:cNvSpPr/>
      </dsp:nvSpPr>
      <dsp:spPr>
        <a:xfrm>
          <a:off x="1169697" y="2867070"/>
          <a:ext cx="1503296" cy="116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87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Более 1000 лет </a:t>
          </a:r>
          <a:r>
            <a:rPr lang="ru-RU" sz="1600" b="0" kern="1200" dirty="0" smtClean="0"/>
            <a:t>использования в народной медицине</a:t>
          </a:r>
        </a:p>
      </dsp:txBody>
      <dsp:txXfrm>
        <a:off x="1169697" y="2867070"/>
        <a:ext cx="1503296" cy="1165377"/>
      </dsp:txXfrm>
    </dsp:sp>
    <dsp:sp modelId="{B0650B80-DF08-4FF2-BABA-C3354ABCBCCF}">
      <dsp:nvSpPr>
        <dsp:cNvPr id="0" name=""/>
        <dsp:cNvSpPr/>
      </dsp:nvSpPr>
      <dsp:spPr>
        <a:xfrm>
          <a:off x="2566537" y="1687176"/>
          <a:ext cx="303240" cy="30324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1F98EE3-2205-4648-9843-C325578950FA}">
      <dsp:nvSpPr>
        <dsp:cNvPr id="0" name=""/>
        <dsp:cNvSpPr/>
      </dsp:nvSpPr>
      <dsp:spPr>
        <a:xfrm>
          <a:off x="2718157" y="1838796"/>
          <a:ext cx="1548460" cy="219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681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Середина </a:t>
          </a:r>
          <a:r>
            <a:rPr lang="en-US" sz="1600" b="1" kern="1200" dirty="0" smtClean="0"/>
            <a:t>XIX </a:t>
          </a:r>
          <a:r>
            <a:rPr lang="ru-RU" sz="1600" b="1" kern="1200" dirty="0" smtClean="0"/>
            <a:t>века. </a:t>
          </a:r>
          <a:r>
            <a:rPr lang="ru-RU" sz="1600" kern="1200" dirty="0" smtClean="0"/>
            <a:t>Первые клинические исследования Московский медицинский институт</a:t>
          </a:r>
          <a:endParaRPr lang="ru-RU" sz="1600" b="0" kern="1200" dirty="0" smtClean="0"/>
        </a:p>
      </dsp:txBody>
      <dsp:txXfrm>
        <a:off x="2718157" y="1838796"/>
        <a:ext cx="1548460" cy="2193651"/>
      </dsp:txXfrm>
    </dsp:sp>
    <dsp:sp modelId="{6ECD6019-CDA4-4668-ABFB-6AA98731D150}">
      <dsp:nvSpPr>
        <dsp:cNvPr id="0" name=""/>
        <dsp:cNvSpPr/>
      </dsp:nvSpPr>
      <dsp:spPr>
        <a:xfrm>
          <a:off x="4347266" y="1020209"/>
          <a:ext cx="419374" cy="41937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E49A683F-5068-49DA-BE85-A6B2CA747577}">
      <dsp:nvSpPr>
        <dsp:cNvPr id="0" name=""/>
        <dsp:cNvSpPr/>
      </dsp:nvSpPr>
      <dsp:spPr>
        <a:xfrm>
          <a:off x="4536499" y="1224123"/>
          <a:ext cx="2155053" cy="280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1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50-е годы прошлого столетия. </a:t>
          </a:r>
          <a:r>
            <a:rPr lang="ru-RU" sz="1600" kern="1200" dirty="0" smtClean="0"/>
            <a:t>Чага официально признана лекарственным средством.</a:t>
          </a:r>
          <a:endParaRPr lang="ru-RU" sz="1600" b="1" kern="1200" dirty="0" smtClean="0"/>
        </a:p>
      </dsp:txBody>
      <dsp:txXfrm>
        <a:off x="4536499" y="1224123"/>
        <a:ext cx="2155053" cy="2802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1D5603-2CAD-4CBF-BD4A-652DD27ED7F2}">
      <dsp:nvSpPr>
        <dsp:cNvPr id="0" name=""/>
        <dsp:cNvSpPr/>
      </dsp:nvSpPr>
      <dsp:spPr>
        <a:xfrm>
          <a:off x="1727" y="0"/>
          <a:ext cx="2688282" cy="56494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5426"/>
              </a:solidFill>
            </a:rPr>
            <a:t>Артлайф</a:t>
          </a:r>
          <a:r>
            <a:rPr lang="ru-RU" sz="3000" b="1" kern="1200" dirty="0" smtClean="0">
              <a:solidFill>
                <a:srgbClr val="005426"/>
              </a:solidFill>
            </a:rPr>
            <a:t> представляет </a:t>
          </a:r>
          <a:endParaRPr lang="ru-RU" sz="3000" b="1" kern="1200" dirty="0">
            <a:solidFill>
              <a:srgbClr val="005426"/>
            </a:solidFill>
          </a:endParaRPr>
        </a:p>
      </dsp:txBody>
      <dsp:txXfrm>
        <a:off x="1727" y="2259796"/>
        <a:ext cx="2688282" cy="2259796"/>
      </dsp:txXfrm>
    </dsp:sp>
    <dsp:sp modelId="{6885938B-F767-4B5D-8283-7973086E9B89}">
      <dsp:nvSpPr>
        <dsp:cNvPr id="0" name=""/>
        <dsp:cNvSpPr/>
      </dsp:nvSpPr>
      <dsp:spPr>
        <a:xfrm>
          <a:off x="405228" y="338969"/>
          <a:ext cx="1881280" cy="1881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51B546-247F-4DAF-B509-154091A918A1}">
      <dsp:nvSpPr>
        <dsp:cNvPr id="0" name=""/>
        <dsp:cNvSpPr/>
      </dsp:nvSpPr>
      <dsp:spPr>
        <a:xfrm>
          <a:off x="2770658" y="0"/>
          <a:ext cx="2688282" cy="56494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5426"/>
              </a:solidFill>
            </a:rPr>
            <a:t>не имеющий аналогов в мире продукт </a:t>
          </a:r>
          <a:endParaRPr lang="ru-RU" sz="3000" b="1" kern="1200" dirty="0">
            <a:solidFill>
              <a:srgbClr val="005426"/>
            </a:solidFill>
          </a:endParaRPr>
        </a:p>
      </dsp:txBody>
      <dsp:txXfrm>
        <a:off x="2770658" y="2259796"/>
        <a:ext cx="2688282" cy="2259796"/>
      </dsp:txXfrm>
    </dsp:sp>
    <dsp:sp modelId="{37EA6A6F-14D7-4D15-9E23-39F9A0EC1F4B}">
      <dsp:nvSpPr>
        <dsp:cNvPr id="0" name=""/>
        <dsp:cNvSpPr/>
      </dsp:nvSpPr>
      <dsp:spPr>
        <a:xfrm>
          <a:off x="3174159" y="338969"/>
          <a:ext cx="1881280" cy="1881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C3EC9B-9D80-41AC-B78D-1FAB7F8BE2DD}">
      <dsp:nvSpPr>
        <dsp:cNvPr id="0" name=""/>
        <dsp:cNvSpPr/>
      </dsp:nvSpPr>
      <dsp:spPr>
        <a:xfrm>
          <a:off x="5539589" y="0"/>
          <a:ext cx="2688282" cy="56494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5426"/>
              </a:solidFill>
            </a:rPr>
            <a:t>Клеточный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solidFill>
                <a:srgbClr val="005426"/>
              </a:solidFill>
            </a:rPr>
            <a:t>СОК ЧАГИ</a:t>
          </a:r>
          <a:endParaRPr lang="ru-RU" sz="3000" b="1" kern="1200" dirty="0">
            <a:solidFill>
              <a:srgbClr val="005426"/>
            </a:solidFill>
          </a:endParaRPr>
        </a:p>
      </dsp:txBody>
      <dsp:txXfrm>
        <a:off x="5539589" y="2259796"/>
        <a:ext cx="2688282" cy="2259796"/>
      </dsp:txXfrm>
    </dsp:sp>
    <dsp:sp modelId="{03C4B4CB-3EE1-42FF-91AE-93A5C709E0CC}">
      <dsp:nvSpPr>
        <dsp:cNvPr id="0" name=""/>
        <dsp:cNvSpPr/>
      </dsp:nvSpPr>
      <dsp:spPr>
        <a:xfrm>
          <a:off x="5764227" y="576067"/>
          <a:ext cx="2239005" cy="140708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51896D-C51E-4DD0-8D9C-D21BD3EB8126}">
      <dsp:nvSpPr>
        <dsp:cNvPr id="0" name=""/>
        <dsp:cNvSpPr/>
      </dsp:nvSpPr>
      <dsp:spPr>
        <a:xfrm>
          <a:off x="329183" y="4519592"/>
          <a:ext cx="7571232" cy="847423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90722-05EE-46A7-8946-5746CC67E3F2}">
      <dsp:nvSpPr>
        <dsp:cNvPr id="0" name=""/>
        <dsp:cNvSpPr/>
      </dsp:nvSpPr>
      <dsp:spPr>
        <a:xfrm>
          <a:off x="3240359" y="-164789"/>
          <a:ext cx="1725592" cy="146075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Укрепят иммунитет</a:t>
          </a:r>
          <a:endParaRPr lang="ru-RU" sz="1600" b="1" kern="1200" dirty="0"/>
        </a:p>
      </dsp:txBody>
      <dsp:txXfrm>
        <a:off x="3240359" y="-164789"/>
        <a:ext cx="1725592" cy="1460759"/>
      </dsp:txXfrm>
    </dsp:sp>
    <dsp:sp modelId="{C2F48FCE-D410-4292-88F3-6F8ADC705FB9}">
      <dsp:nvSpPr>
        <dsp:cNvPr id="0" name=""/>
        <dsp:cNvSpPr/>
      </dsp:nvSpPr>
      <dsp:spPr>
        <a:xfrm rot="1800000">
          <a:off x="4822845" y="797359"/>
          <a:ext cx="23563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00000">
        <a:off x="4822845" y="797359"/>
        <a:ext cx="23563" cy="381091"/>
      </dsp:txXfrm>
    </dsp:sp>
    <dsp:sp modelId="{DA4BA3A9-C3A6-4DB6-935C-389ADBC33B03}">
      <dsp:nvSpPr>
        <dsp:cNvPr id="0" name=""/>
        <dsp:cNvSpPr/>
      </dsp:nvSpPr>
      <dsp:spPr>
        <a:xfrm>
          <a:off x="4739307" y="596145"/>
          <a:ext cx="1667361" cy="163610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Защитят от свободных радикалов</a:t>
          </a:r>
          <a:endParaRPr lang="ru-RU" sz="1500" b="1" kern="1200" dirty="0"/>
        </a:p>
      </dsp:txBody>
      <dsp:txXfrm>
        <a:off x="4739307" y="596145"/>
        <a:ext cx="1667361" cy="1636106"/>
      </dsp:txXfrm>
    </dsp:sp>
    <dsp:sp modelId="{07CDEAF9-27C2-482B-A0C2-CDFC2938EBDE}">
      <dsp:nvSpPr>
        <dsp:cNvPr id="0" name=""/>
        <dsp:cNvSpPr/>
      </dsp:nvSpPr>
      <dsp:spPr>
        <a:xfrm rot="5400000">
          <a:off x="5545920" y="2091245"/>
          <a:ext cx="54136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5545920" y="2091245"/>
        <a:ext cx="54136" cy="381091"/>
      </dsp:txXfrm>
    </dsp:sp>
    <dsp:sp modelId="{C012CAB7-8B4B-44A7-9167-9B79CFEDC44D}">
      <dsp:nvSpPr>
        <dsp:cNvPr id="0" name=""/>
        <dsp:cNvSpPr/>
      </dsp:nvSpPr>
      <dsp:spPr>
        <a:xfrm>
          <a:off x="4689940" y="2334395"/>
          <a:ext cx="1766094" cy="155403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Уберегут от стресса и его последствий</a:t>
          </a:r>
          <a:endParaRPr lang="ru-RU" sz="1600" b="1" kern="1200" dirty="0"/>
        </a:p>
      </dsp:txBody>
      <dsp:txXfrm>
        <a:off x="4689940" y="2334395"/>
        <a:ext cx="1766094" cy="1554038"/>
      </dsp:txXfrm>
    </dsp:sp>
    <dsp:sp modelId="{39631A9C-9C92-41A1-B750-0060EA23EC14}">
      <dsp:nvSpPr>
        <dsp:cNvPr id="0" name=""/>
        <dsp:cNvSpPr/>
      </dsp:nvSpPr>
      <dsp:spPr>
        <a:xfrm rot="9000000">
          <a:off x="4785937" y="3364387"/>
          <a:ext cx="3771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9000000">
        <a:off x="4785937" y="3364387"/>
        <a:ext cx="37710" cy="381091"/>
      </dsp:txXfrm>
    </dsp:sp>
    <dsp:sp modelId="{29313F56-776E-429B-8503-905AD6021CD4}">
      <dsp:nvSpPr>
        <dsp:cNvPr id="0" name=""/>
        <dsp:cNvSpPr/>
      </dsp:nvSpPr>
      <dsp:spPr>
        <a:xfrm>
          <a:off x="3313585" y="3229293"/>
          <a:ext cx="1579140" cy="146145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Повысят тонус организма</a:t>
          </a:r>
          <a:endParaRPr lang="ru-RU" sz="1800" b="1" kern="1200" dirty="0"/>
        </a:p>
      </dsp:txBody>
      <dsp:txXfrm>
        <a:off x="3313585" y="3229293"/>
        <a:ext cx="1579140" cy="1461459"/>
      </dsp:txXfrm>
    </dsp:sp>
    <dsp:sp modelId="{A55CDD54-3BD4-4CDF-933D-8C137B008951}">
      <dsp:nvSpPr>
        <dsp:cNvPr id="0" name=""/>
        <dsp:cNvSpPr/>
      </dsp:nvSpPr>
      <dsp:spPr>
        <a:xfrm rot="12600000">
          <a:off x="3319175" y="3342325"/>
          <a:ext cx="88261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2600000">
        <a:off x="3319175" y="3342325"/>
        <a:ext cx="88261" cy="381091"/>
      </dsp:txXfrm>
    </dsp:sp>
    <dsp:sp modelId="{3072D990-1928-40EE-9A72-16DC9F63BD5E}">
      <dsp:nvSpPr>
        <dsp:cNvPr id="0" name=""/>
        <dsp:cNvSpPr/>
      </dsp:nvSpPr>
      <dsp:spPr>
        <a:xfrm>
          <a:off x="1868390" y="2376264"/>
          <a:ext cx="1529863" cy="1470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Выведут токсины</a:t>
          </a:r>
          <a:endParaRPr lang="ru-RU" sz="1800" b="1" kern="1200" dirty="0"/>
        </a:p>
      </dsp:txBody>
      <dsp:txXfrm>
        <a:off x="1868390" y="2376264"/>
        <a:ext cx="1529863" cy="1470300"/>
      </dsp:txXfrm>
    </dsp:sp>
    <dsp:sp modelId="{340137D3-8281-411A-BC8B-5C867819D5CA}">
      <dsp:nvSpPr>
        <dsp:cNvPr id="0" name=""/>
        <dsp:cNvSpPr/>
      </dsp:nvSpPr>
      <dsp:spPr>
        <a:xfrm rot="16200000">
          <a:off x="2581397" y="2090686"/>
          <a:ext cx="10385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6200000">
        <a:off x="2581397" y="2090686"/>
        <a:ext cx="103850" cy="381091"/>
      </dsp:txXfrm>
    </dsp:sp>
    <dsp:sp modelId="{2FFEDA58-713B-42BC-B989-96FDE73622DB}">
      <dsp:nvSpPr>
        <dsp:cNvPr id="0" name=""/>
        <dsp:cNvSpPr/>
      </dsp:nvSpPr>
      <dsp:spPr>
        <a:xfrm>
          <a:off x="1773564" y="648075"/>
          <a:ext cx="1719517" cy="153224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Помогут восстановить силы после</a:t>
          </a:r>
          <a:r>
            <a:rPr lang="ru-RU" sz="1050" b="1" kern="1200" dirty="0" smtClean="0"/>
            <a:t> </a:t>
          </a:r>
          <a:r>
            <a:rPr lang="ru-RU" sz="1400" b="1" kern="1200" dirty="0" smtClean="0"/>
            <a:t>перенесенной болезни</a:t>
          </a:r>
          <a:endParaRPr lang="ru-RU" sz="1400" b="1" kern="1200" dirty="0"/>
        </a:p>
      </dsp:txBody>
      <dsp:txXfrm>
        <a:off x="1773564" y="648075"/>
        <a:ext cx="1719517" cy="1532246"/>
      </dsp:txXfrm>
    </dsp:sp>
    <dsp:sp modelId="{AF95E654-2CE2-4BA9-A9A5-CA3FD4B62388}">
      <dsp:nvSpPr>
        <dsp:cNvPr id="0" name=""/>
        <dsp:cNvSpPr/>
      </dsp:nvSpPr>
      <dsp:spPr>
        <a:xfrm rot="19800000">
          <a:off x="3361221" y="797130"/>
          <a:ext cx="21718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9800000">
        <a:off x="3361221" y="797130"/>
        <a:ext cx="21718" cy="3810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072A82-144C-4DF2-91EC-100B716357DD}">
      <dsp:nvSpPr>
        <dsp:cNvPr id="0" name=""/>
        <dsp:cNvSpPr/>
      </dsp:nvSpPr>
      <dsp:spPr>
        <a:xfrm rot="10800000">
          <a:off x="370389" y="2177"/>
          <a:ext cx="7488820" cy="76865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9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5426"/>
              </a:solidFill>
            </a:rPr>
            <a:t>Адаптогенные</a:t>
          </a:r>
          <a:r>
            <a:rPr lang="ru-RU" sz="2000" kern="1200" dirty="0" smtClean="0">
              <a:solidFill>
                <a:srgbClr val="005426"/>
              </a:solidFill>
            </a:rPr>
            <a:t>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5426"/>
              </a:solidFill>
            </a:rPr>
            <a:t>увеличивает устойчивость к нагрузкам, препятствует утомлению, ускоряют восстановительные процессы в организме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 rot="10800000">
        <a:off x="370389" y="2177"/>
        <a:ext cx="7488820" cy="768651"/>
      </dsp:txXfrm>
    </dsp:sp>
    <dsp:sp modelId="{F7B0EA16-C690-4CFC-979B-A4A30C2989AA}">
      <dsp:nvSpPr>
        <dsp:cNvPr id="0" name=""/>
        <dsp:cNvSpPr/>
      </dsp:nvSpPr>
      <dsp:spPr>
        <a:xfrm>
          <a:off x="82349" y="2"/>
          <a:ext cx="768651" cy="768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7B017B-8C7F-4FC5-AE40-C1315111ED6F}">
      <dsp:nvSpPr>
        <dsp:cNvPr id="0" name=""/>
        <dsp:cNvSpPr/>
      </dsp:nvSpPr>
      <dsp:spPr>
        <a:xfrm rot="10800000">
          <a:off x="370389" y="1000277"/>
          <a:ext cx="7488820" cy="76865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9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5426"/>
              </a:solidFill>
            </a:rPr>
            <a:t>Иммуностимулирующее действие</a:t>
          </a:r>
          <a:r>
            <a:rPr lang="en-US" sz="2000" kern="1200" dirty="0" smtClean="0">
              <a:solidFill>
                <a:srgbClr val="005426"/>
              </a:solidFill>
            </a:rPr>
            <a:t>: </a:t>
          </a:r>
          <a:endParaRPr lang="ru-RU" sz="2000" kern="1200" dirty="0" smtClean="0">
            <a:solidFill>
              <a:srgbClr val="005426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26"/>
              </a:solidFill>
            </a:rPr>
            <a:t>усиливает сопротивляемость организма к различным возбудителям инфекционных заболеваний. </a:t>
          </a:r>
          <a:endParaRPr lang="ru-RU" sz="1400" kern="1200" dirty="0">
            <a:solidFill>
              <a:srgbClr val="005426"/>
            </a:solidFill>
          </a:endParaRPr>
        </a:p>
      </dsp:txBody>
      <dsp:txXfrm rot="10800000">
        <a:off x="370389" y="1000277"/>
        <a:ext cx="7488820" cy="768651"/>
      </dsp:txXfrm>
    </dsp:sp>
    <dsp:sp modelId="{29957F5D-9165-4D89-8570-153B2BE4A508}">
      <dsp:nvSpPr>
        <dsp:cNvPr id="0" name=""/>
        <dsp:cNvSpPr/>
      </dsp:nvSpPr>
      <dsp:spPr>
        <a:xfrm>
          <a:off x="82349" y="1008110"/>
          <a:ext cx="768651" cy="7686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C9E5A-4004-43C6-BCEC-92BC6AAC35B7}">
      <dsp:nvSpPr>
        <dsp:cNvPr id="0" name=""/>
        <dsp:cNvSpPr/>
      </dsp:nvSpPr>
      <dsp:spPr>
        <a:xfrm rot="10800000">
          <a:off x="366367" y="1998377"/>
          <a:ext cx="7496865" cy="103307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9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5426"/>
              </a:solidFill>
            </a:rPr>
            <a:t>Антиоксидантная</a:t>
          </a:r>
          <a:r>
            <a:rPr lang="ru-RU" sz="2000" b="1" kern="1200" dirty="0" smtClean="0">
              <a:solidFill>
                <a:srgbClr val="005426"/>
              </a:solidFill>
            </a:rPr>
            <a:t> активность</a:t>
          </a:r>
          <a:r>
            <a:rPr lang="en-US" sz="2000" b="1" kern="1200" dirty="0" smtClean="0">
              <a:solidFill>
                <a:srgbClr val="005426"/>
              </a:solidFill>
            </a:rPr>
            <a:t>: </a:t>
          </a:r>
          <a:endParaRPr lang="ru-RU" sz="2000" b="1" kern="1200" dirty="0" smtClean="0">
            <a:solidFill>
              <a:srgbClr val="005426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26"/>
              </a:solidFill>
            </a:rPr>
            <a:t>защищает организм от свободных радикалов, повышает естественную </a:t>
          </a:r>
          <a:r>
            <a:rPr lang="ru-RU" sz="1400" kern="1200" dirty="0" err="1" smtClean="0">
              <a:solidFill>
                <a:srgbClr val="005426"/>
              </a:solidFill>
            </a:rPr>
            <a:t>антиоксидантную</a:t>
          </a:r>
          <a:r>
            <a:rPr lang="ru-RU" sz="1400" kern="1200" dirty="0" smtClean="0">
              <a:solidFill>
                <a:srgbClr val="005426"/>
              </a:solidFill>
            </a:rPr>
            <a:t> защиту организма, увеличивает устойчивость организма к неблагоприятным факторам внешней среды. </a:t>
          </a:r>
          <a:endParaRPr lang="ru-RU" sz="1300" kern="1200" dirty="0">
            <a:solidFill>
              <a:srgbClr val="005426"/>
            </a:solidFill>
          </a:endParaRPr>
        </a:p>
      </dsp:txBody>
      <dsp:txXfrm rot="10800000">
        <a:off x="366367" y="1998377"/>
        <a:ext cx="7496865" cy="1033075"/>
      </dsp:txXfrm>
    </dsp:sp>
    <dsp:sp modelId="{91159D0F-35A5-4057-80C9-052137DF598F}">
      <dsp:nvSpPr>
        <dsp:cNvPr id="0" name=""/>
        <dsp:cNvSpPr/>
      </dsp:nvSpPr>
      <dsp:spPr>
        <a:xfrm>
          <a:off x="82349" y="2160244"/>
          <a:ext cx="768651" cy="7686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D1CADC-AD50-4B26-8001-F4FFBFB5AA20}">
      <dsp:nvSpPr>
        <dsp:cNvPr id="0" name=""/>
        <dsp:cNvSpPr/>
      </dsp:nvSpPr>
      <dsp:spPr>
        <a:xfrm rot="10800000">
          <a:off x="370389" y="3260902"/>
          <a:ext cx="7488820" cy="99540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9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5426"/>
              </a:solidFill>
            </a:rPr>
            <a:t>Антитоксические свойства</a:t>
          </a:r>
          <a:r>
            <a:rPr lang="en-US" sz="2000" b="1" kern="1200" dirty="0" smtClean="0">
              <a:solidFill>
                <a:srgbClr val="005426"/>
              </a:solidFill>
            </a:rPr>
            <a:t>: </a:t>
          </a:r>
          <a:endParaRPr lang="ru-RU" sz="2000" b="1" kern="1200" dirty="0" smtClean="0">
            <a:solidFill>
              <a:srgbClr val="005426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5426"/>
              </a:solidFill>
            </a:rPr>
            <a:t>способствует снижению концентрации токсических веществ в организме и их </a:t>
          </a:r>
          <a:r>
            <a:rPr lang="ru-RU" sz="1600" kern="1200" dirty="0" smtClean="0">
              <a:solidFill>
                <a:srgbClr val="005426"/>
              </a:solidFill>
            </a:rPr>
            <a:t>выведению, снижает токсичность алкоголя.</a:t>
          </a:r>
          <a:endParaRPr lang="ru-RU" sz="1200" kern="1200" dirty="0">
            <a:solidFill>
              <a:srgbClr val="005426"/>
            </a:solidFill>
          </a:endParaRPr>
        </a:p>
      </dsp:txBody>
      <dsp:txXfrm rot="10800000">
        <a:off x="370389" y="3260902"/>
        <a:ext cx="7488820" cy="995404"/>
      </dsp:txXfrm>
    </dsp:sp>
    <dsp:sp modelId="{DC55E916-A65C-4F6D-8873-7BE15A6E26A7}">
      <dsp:nvSpPr>
        <dsp:cNvPr id="0" name=""/>
        <dsp:cNvSpPr/>
      </dsp:nvSpPr>
      <dsp:spPr>
        <a:xfrm>
          <a:off x="154356" y="3384378"/>
          <a:ext cx="768651" cy="7686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6654F5-AC9B-4845-B977-EDF21AB774D1}">
      <dsp:nvSpPr>
        <dsp:cNvPr id="0" name=""/>
        <dsp:cNvSpPr/>
      </dsp:nvSpPr>
      <dsp:spPr>
        <a:xfrm rot="10800000">
          <a:off x="366367" y="4485754"/>
          <a:ext cx="7496865" cy="76865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9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5426"/>
              </a:solidFill>
            </a:rPr>
            <a:t>Противоопухолевая активность</a:t>
          </a:r>
          <a:r>
            <a:rPr lang="en-US" sz="2000" b="1" kern="1200" dirty="0" smtClean="0">
              <a:solidFill>
                <a:srgbClr val="005426"/>
              </a:solidFill>
            </a:rPr>
            <a:t>: </a:t>
          </a:r>
          <a:endParaRPr lang="ru-RU" sz="2000" b="1" kern="1200" dirty="0" smtClean="0">
            <a:solidFill>
              <a:srgbClr val="005426"/>
            </a:solidFill>
          </a:endParaRP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rgbClr val="005426"/>
              </a:solidFill>
            </a:rPr>
            <a:t>c</a:t>
          </a:r>
          <a:r>
            <a:rPr lang="ru-RU" sz="1300" kern="1200" dirty="0" err="1" smtClean="0">
              <a:solidFill>
                <a:srgbClr val="005426"/>
              </a:solidFill>
            </a:rPr>
            <a:t>нижает</a:t>
          </a:r>
          <a:r>
            <a:rPr lang="ru-RU" sz="1300" kern="1200" dirty="0" smtClean="0">
              <a:solidFill>
                <a:srgbClr val="005426"/>
              </a:solidFill>
            </a:rPr>
            <a:t> побочные эффекты радио- и химиотерапии, улучшая качество жизни больных до и после прохождения сеансов традиционного лечения онкологии, помогают избежать развития метастазов.</a:t>
          </a:r>
          <a:endParaRPr lang="ru-RU" sz="1300" kern="1200" dirty="0">
            <a:solidFill>
              <a:srgbClr val="005426"/>
            </a:solidFill>
          </a:endParaRPr>
        </a:p>
      </dsp:txBody>
      <dsp:txXfrm rot="10800000">
        <a:off x="366367" y="4485754"/>
        <a:ext cx="7496865" cy="768651"/>
      </dsp:txXfrm>
    </dsp:sp>
    <dsp:sp modelId="{EAC8AA41-A054-4F05-A53F-DF080EBD61E5}">
      <dsp:nvSpPr>
        <dsp:cNvPr id="0" name=""/>
        <dsp:cNvSpPr/>
      </dsp:nvSpPr>
      <dsp:spPr>
        <a:xfrm>
          <a:off x="207363" y="4472856"/>
          <a:ext cx="768651" cy="7686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E3404-7EDE-4119-B3C1-90878DEBB84D}">
      <dsp:nvSpPr>
        <dsp:cNvPr id="0" name=""/>
        <dsp:cNvSpPr/>
      </dsp:nvSpPr>
      <dsp:spPr>
        <a:xfrm>
          <a:off x="0" y="0"/>
          <a:ext cx="6376308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Чага абсолютно нетоксична и не вызывает привыкания. </a:t>
          </a:r>
          <a:endParaRPr lang="ru-RU" sz="1700" kern="1200" dirty="0"/>
        </a:p>
      </dsp:txBody>
      <dsp:txXfrm>
        <a:off x="0" y="0"/>
        <a:ext cx="5329510" cy="920262"/>
      </dsp:txXfrm>
    </dsp:sp>
    <dsp:sp modelId="{42E89DF7-C64F-4F9B-BE85-B0666EAC7FB1}">
      <dsp:nvSpPr>
        <dsp:cNvPr id="0" name=""/>
        <dsp:cNvSpPr/>
      </dsp:nvSpPr>
      <dsp:spPr>
        <a:xfrm>
          <a:off x="476152" y="1048076"/>
          <a:ext cx="6376308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Препараты из чаги рекомендуется принимать курсами по 4-5 месяцев, а затем делать перерыв в 7-10 дней.</a:t>
          </a:r>
          <a:endParaRPr lang="ru-RU" sz="1700" kern="1200" dirty="0"/>
        </a:p>
      </dsp:txBody>
      <dsp:txXfrm>
        <a:off x="476152" y="1048076"/>
        <a:ext cx="5301985" cy="920262"/>
      </dsp:txXfrm>
    </dsp:sp>
    <dsp:sp modelId="{60106D23-6FC5-4960-BD0A-23DAADF59777}">
      <dsp:nvSpPr>
        <dsp:cNvPr id="0" name=""/>
        <dsp:cNvSpPr/>
      </dsp:nvSpPr>
      <dsp:spPr>
        <a:xfrm>
          <a:off x="952305" y="2096152"/>
          <a:ext cx="6376308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более эффективного воздействии рекомендуем в период приема чаги ограничить употребление мяса, копченых продуктов, консервов и острых приправ.</a:t>
          </a:r>
          <a:endParaRPr lang="ru-RU" sz="1700" kern="1200" dirty="0"/>
        </a:p>
      </dsp:txBody>
      <dsp:txXfrm>
        <a:off x="952305" y="2096152"/>
        <a:ext cx="5301985" cy="920262"/>
      </dsp:txXfrm>
    </dsp:sp>
    <dsp:sp modelId="{636CAC59-17EF-4D0A-BC6B-DCC96A4CD986}">
      <dsp:nvSpPr>
        <dsp:cNvPr id="0" name=""/>
        <dsp:cNvSpPr/>
      </dsp:nvSpPr>
      <dsp:spPr>
        <a:xfrm>
          <a:off x="1428458" y="3144229"/>
          <a:ext cx="6376308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 рекомендуется принимать чагу при хроническом колите, дизентерии, а также беременным и кормящим женщинам. </a:t>
          </a:r>
          <a:endParaRPr lang="ru-RU" sz="1700" kern="1200" dirty="0"/>
        </a:p>
      </dsp:txBody>
      <dsp:txXfrm>
        <a:off x="1428458" y="3144229"/>
        <a:ext cx="5301985" cy="920262"/>
      </dsp:txXfrm>
    </dsp:sp>
    <dsp:sp modelId="{947785DF-81DB-4BBB-A9C7-BA99E8DBC231}">
      <dsp:nvSpPr>
        <dsp:cNvPr id="0" name=""/>
        <dsp:cNvSpPr/>
      </dsp:nvSpPr>
      <dsp:spPr>
        <a:xfrm>
          <a:off x="1904611" y="4192305"/>
          <a:ext cx="6376308" cy="920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 рекомендуется принимать чагу одновременно с </a:t>
          </a:r>
          <a:r>
            <a:rPr lang="ru-RU" sz="1700" kern="1200" dirty="0" err="1" smtClean="0"/>
            <a:t>пенилициллинсодержащими</a:t>
          </a:r>
          <a:r>
            <a:rPr lang="ru-RU" sz="1700" kern="1200" dirty="0" smtClean="0"/>
            <a:t> </a:t>
          </a:r>
          <a:r>
            <a:rPr lang="ru-RU" sz="1700" kern="1200" dirty="0" smtClean="0"/>
            <a:t>препаратами и внутривенном введении глюкозы. </a:t>
          </a:r>
          <a:endParaRPr lang="ru-RU" sz="1700" kern="1200" dirty="0"/>
        </a:p>
      </dsp:txBody>
      <dsp:txXfrm>
        <a:off x="1904611" y="4192305"/>
        <a:ext cx="5301985" cy="920262"/>
      </dsp:txXfrm>
    </dsp:sp>
    <dsp:sp modelId="{3FB7E2CE-B273-4C65-9DAE-AB433F2914CD}">
      <dsp:nvSpPr>
        <dsp:cNvPr id="0" name=""/>
        <dsp:cNvSpPr/>
      </dsp:nvSpPr>
      <dsp:spPr>
        <a:xfrm>
          <a:off x="5760641" y="720078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760641" y="720078"/>
        <a:ext cx="598170" cy="598170"/>
      </dsp:txXfrm>
    </dsp:sp>
    <dsp:sp modelId="{ACF7F560-DA01-4BCA-B491-D09D66CAE2BC}">
      <dsp:nvSpPr>
        <dsp:cNvPr id="0" name=""/>
        <dsp:cNvSpPr/>
      </dsp:nvSpPr>
      <dsp:spPr>
        <a:xfrm>
          <a:off x="6254290" y="172037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254290" y="1720379"/>
        <a:ext cx="598170" cy="598170"/>
      </dsp:txXfrm>
    </dsp:sp>
    <dsp:sp modelId="{CDB7AE7B-DE72-4878-8E2D-57CCB09178B2}">
      <dsp:nvSpPr>
        <dsp:cNvPr id="0" name=""/>
        <dsp:cNvSpPr/>
      </dsp:nvSpPr>
      <dsp:spPr>
        <a:xfrm>
          <a:off x="6730443" y="2753117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730443" y="2753117"/>
        <a:ext cx="598170" cy="598170"/>
      </dsp:txXfrm>
    </dsp:sp>
    <dsp:sp modelId="{D5F187F3-D810-46A7-9905-61413D633D95}">
      <dsp:nvSpPr>
        <dsp:cNvPr id="0" name=""/>
        <dsp:cNvSpPr/>
      </dsp:nvSpPr>
      <dsp:spPr>
        <a:xfrm>
          <a:off x="7206596" y="381141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206596" y="3811419"/>
        <a:ext cx="598170" cy="5981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CE330-3D75-4B14-B2A2-C785A18367FA}">
      <dsp:nvSpPr>
        <dsp:cNvPr id="0" name=""/>
        <dsp:cNvSpPr/>
      </dsp:nvSpPr>
      <dsp:spPr>
        <a:xfrm>
          <a:off x="0" y="110803"/>
          <a:ext cx="8424936" cy="82016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Уникальный натуральный продукт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smtClean="0">
              <a:solidFill>
                <a:schemeClr val="tx1"/>
              </a:solidFill>
            </a:rPr>
            <a:t>разработанный специалистами </a:t>
          </a:r>
          <a:r>
            <a:rPr lang="ru-RU" sz="1600" kern="1200" dirty="0" err="1" smtClean="0">
              <a:solidFill>
                <a:schemeClr val="tx1"/>
              </a:solidFill>
            </a:rPr>
            <a:t>Артлайф</a:t>
          </a:r>
          <a:r>
            <a:rPr lang="ru-RU" sz="1600" kern="1200" dirty="0" smtClean="0">
              <a:solidFill>
                <a:schemeClr val="tx1"/>
              </a:solidFill>
            </a:rPr>
            <a:t>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67003" y="110803"/>
        <a:ext cx="6657932" cy="820161"/>
      </dsp:txXfrm>
    </dsp:sp>
    <dsp:sp modelId="{9F5B90CC-DE9C-4F5E-B4FB-DB1C7A41862E}">
      <dsp:nvSpPr>
        <dsp:cNvPr id="0" name=""/>
        <dsp:cNvSpPr/>
      </dsp:nvSpPr>
      <dsp:spPr>
        <a:xfrm>
          <a:off x="345750" y="0"/>
          <a:ext cx="1157518" cy="10417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C86CC-D03A-4C36-9CE7-33AB86887C81}">
      <dsp:nvSpPr>
        <dsp:cNvPr id="0" name=""/>
        <dsp:cNvSpPr/>
      </dsp:nvSpPr>
      <dsp:spPr>
        <a:xfrm>
          <a:off x="0" y="1199807"/>
          <a:ext cx="8424936" cy="82016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Сырье собрано в экологически чистых районах сибирской тайги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67003" y="1199807"/>
        <a:ext cx="6657932" cy="820161"/>
      </dsp:txXfrm>
    </dsp:sp>
    <dsp:sp modelId="{10614F80-099E-41C5-9FA4-6ACC78D90090}">
      <dsp:nvSpPr>
        <dsp:cNvPr id="0" name=""/>
        <dsp:cNvSpPr/>
      </dsp:nvSpPr>
      <dsp:spPr>
        <a:xfrm>
          <a:off x="273742" y="1123785"/>
          <a:ext cx="1301534" cy="972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9B5EF-70BC-4DA9-BF29-C4496AD8D5FE}">
      <dsp:nvSpPr>
        <dsp:cNvPr id="0" name=""/>
        <dsp:cNvSpPr/>
      </dsp:nvSpPr>
      <dsp:spPr>
        <a:xfrm>
          <a:off x="0" y="2339356"/>
          <a:ext cx="8424936" cy="82016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Качество сырья проверено </a:t>
          </a:r>
          <a:r>
            <a:rPr lang="ru-RU" sz="1600" kern="1200" dirty="0" smtClean="0">
              <a:solidFill>
                <a:schemeClr val="tx1"/>
              </a:solidFill>
            </a:rPr>
            <a:t>на содержание активных веществ, токсичных элементов, </a:t>
          </a:r>
          <a:r>
            <a:rPr lang="ru-RU" sz="1600" kern="1200" dirty="0" err="1" smtClean="0">
              <a:solidFill>
                <a:schemeClr val="tx1"/>
              </a:solidFill>
            </a:rPr>
            <a:t>радионуклеидов</a:t>
          </a:r>
          <a:r>
            <a:rPr lang="ru-RU" sz="1600" kern="1200" dirty="0" smtClean="0">
              <a:solidFill>
                <a:schemeClr val="tx1"/>
              </a:solidFill>
            </a:rPr>
            <a:t>, микробиологии в сертифицированной лаборатории </a:t>
          </a:r>
          <a:r>
            <a:rPr lang="ru-RU" sz="1600" kern="1200" dirty="0" err="1" smtClean="0">
              <a:solidFill>
                <a:schemeClr val="tx1"/>
              </a:solidFill>
            </a:rPr>
            <a:t>Артлайф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67003" y="2339356"/>
        <a:ext cx="6657932" cy="820161"/>
      </dsp:txXfrm>
    </dsp:sp>
    <dsp:sp modelId="{669952EB-B0E4-4498-BA1F-B3DAEF6E4551}">
      <dsp:nvSpPr>
        <dsp:cNvPr id="0" name=""/>
        <dsp:cNvSpPr/>
      </dsp:nvSpPr>
      <dsp:spPr>
        <a:xfrm>
          <a:off x="345750" y="2178007"/>
          <a:ext cx="1157518" cy="1142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A2196-70B4-41C2-BFA2-87AC2F2FA0EF}">
      <dsp:nvSpPr>
        <dsp:cNvPr id="0" name=""/>
        <dsp:cNvSpPr/>
      </dsp:nvSpPr>
      <dsp:spPr>
        <a:xfrm>
          <a:off x="0" y="3518662"/>
          <a:ext cx="8424936" cy="82016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64182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 отличие от экстрактов, </a:t>
          </a:r>
          <a:r>
            <a:rPr lang="ru-RU" sz="1600" b="1" kern="1200" dirty="0" smtClean="0">
              <a:solidFill>
                <a:schemeClr val="tx1"/>
              </a:solidFill>
            </a:rPr>
            <a:t>сок чаги содержит максимальное количество полезных веществ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67003" y="3518662"/>
        <a:ext cx="6657932" cy="820161"/>
      </dsp:txXfrm>
    </dsp:sp>
    <dsp:sp modelId="{6FEE8DD4-C453-48E9-8E66-09AD2B184958}">
      <dsp:nvSpPr>
        <dsp:cNvPr id="0" name=""/>
        <dsp:cNvSpPr/>
      </dsp:nvSpPr>
      <dsp:spPr>
        <a:xfrm>
          <a:off x="273742" y="3402882"/>
          <a:ext cx="1301534" cy="1051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69090-5A96-4E5C-AA0D-C3F73641CC7A}">
      <dsp:nvSpPr>
        <dsp:cNvPr id="0" name=""/>
        <dsp:cNvSpPr/>
      </dsp:nvSpPr>
      <dsp:spPr>
        <a:xfrm>
          <a:off x="0" y="4702270"/>
          <a:ext cx="8424936" cy="82016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Высокое содержание полисахаридов </a:t>
          </a:r>
          <a:r>
            <a:rPr lang="ru-RU" sz="1600" kern="1200" dirty="0" smtClean="0">
              <a:solidFill>
                <a:schemeClr val="tx1"/>
              </a:solidFill>
            </a:rPr>
            <a:t>в хромогенном комплексе – не менее 4000 мг на 100 </a:t>
          </a:r>
          <a:r>
            <a:rPr lang="ru-RU" sz="1600" kern="1200" dirty="0" err="1" smtClean="0">
              <a:solidFill>
                <a:schemeClr val="tx1"/>
              </a:solidFill>
            </a:rPr>
            <a:t>гр</a:t>
          </a:r>
          <a:r>
            <a:rPr lang="ru-RU" sz="1600" kern="1200" dirty="0" smtClean="0">
              <a:solidFill>
                <a:schemeClr val="tx1"/>
              </a:solidFill>
            </a:rPr>
            <a:t> продукта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67003" y="4702270"/>
        <a:ext cx="6657932" cy="820161"/>
      </dsp:txXfrm>
    </dsp:sp>
    <dsp:sp modelId="{E271A6B9-D6BB-4C09-982B-75662DF7C97C}">
      <dsp:nvSpPr>
        <dsp:cNvPr id="0" name=""/>
        <dsp:cNvSpPr/>
      </dsp:nvSpPr>
      <dsp:spPr>
        <a:xfrm>
          <a:off x="264845" y="4536620"/>
          <a:ext cx="1319328" cy="1151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9A82-30FE-4323-A919-A319CC24467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5D0D4-A034-40B2-BE12-0D27502F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13C-5013-41BD-8AA5-7EBAD71E86E8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9A0C-6E7D-483B-99A9-DE7387682658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8708-AFCD-4164-8C9A-278A71D3AB05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73DE-B3C6-4DC7-AAD4-476DD961B17B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5146-2932-4073-8C51-BE081B3903C5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F578-AA6C-4741-88C5-36CBB1435C4F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A944-7C4E-466D-B5DB-558322A69F78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B45D-E683-4DD6-B113-B61AC3849343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0B2-5AB8-4A19-A706-C6DE743F68AD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5E2B-EB9E-4747-BF89-2AFFB8DF9F9A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5D04-F0AC-4797-9113-4CEF0BF3667D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1604-C7EB-4F62-BEF8-5BA4FD57B116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967-D26F-499A-9D81-011EA0980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79D9-64E8-40B4-A509-978CEAD4704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00F9-8184-49D9-B247-FC8CE0A3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haga mda 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3107" y="7656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КЛЕТОЧНЫЙ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00" y="616530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ВСЯ ПОЛЬЗА ЧАГИ ИЗ САМОГО СЕРДЦА КЛЕТКИ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4784"/>
            <a:ext cx="1368152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 Narrow" pitchFamily="34" charset="0"/>
              </a:rPr>
              <a:t>UTM-</a:t>
            </a:r>
            <a:r>
              <a:rPr lang="ru-RU" sz="1200" b="1" dirty="0" smtClean="0">
                <a:latin typeface="Arial Narrow" pitchFamily="34" charset="0"/>
              </a:rPr>
              <a:t>ТЕХНОЛОГИЯ</a:t>
            </a:r>
            <a:endParaRPr lang="ru-RU" sz="1200" b="1" dirty="0">
              <a:latin typeface="Arial Narrow" pitchFamily="34" charset="0"/>
            </a:endParaRPr>
          </a:p>
        </p:txBody>
      </p:sp>
      <p:pic>
        <p:nvPicPr>
          <p:cNvPr id="7" name="Рисунок 6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093296"/>
            <a:ext cx="1623054" cy="517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Научные разработки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Ученые выяснили, что </a:t>
            </a:r>
            <a:r>
              <a:rPr lang="ru-RU" sz="2400" b="1" dirty="0" smtClean="0"/>
              <a:t>при экстрагировании из чаги извлекаются далеко не все полезные вещества</a:t>
            </a:r>
            <a:r>
              <a:rPr lang="ru-RU" sz="2400" dirty="0" smtClean="0"/>
              <a:t>. </a:t>
            </a:r>
          </a:p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800" b="1" dirty="0" smtClean="0"/>
              <a:t>Но как добыть из нее максимум пользы?</a:t>
            </a:r>
          </a:p>
          <a:p>
            <a:pPr algn="ctr">
              <a:buNone/>
            </a:pP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3960440" cy="372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Уникальная 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5"/>
            <a:ext cx="8229600" cy="16561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Разработчики </a:t>
            </a:r>
            <a:r>
              <a:rPr lang="ru-RU" dirty="0" err="1" smtClean="0"/>
              <a:t>Артлайф</a:t>
            </a:r>
            <a:r>
              <a:rPr lang="ru-RU" dirty="0" smtClean="0"/>
              <a:t> </a:t>
            </a:r>
            <a:r>
              <a:rPr lang="ru-RU" b="1" dirty="0" smtClean="0"/>
              <a:t>впервые в мире!!!! </a:t>
            </a:r>
            <a:r>
              <a:rPr lang="ru-RU" dirty="0" smtClean="0"/>
              <a:t>Применили высокопроизводительную, и одновременно щадящую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5301208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/>
              <a:t>при производстве </a:t>
            </a:r>
          </a:p>
          <a:p>
            <a:pPr algn="ctr">
              <a:buNone/>
            </a:pPr>
            <a:r>
              <a:rPr lang="ru-RU" sz="3200" b="1" dirty="0" smtClean="0"/>
              <a:t>«СОК ЧАГИ КЛЕТОЧНЫЙ»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907704" y="3212976"/>
            <a:ext cx="5904656" cy="194421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1880" y="3212976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UTM</a:t>
            </a:r>
            <a:r>
              <a:rPr lang="ru-RU" sz="2800" b="1" dirty="0" smtClean="0"/>
              <a:t>-технологию </a:t>
            </a:r>
          </a:p>
          <a:p>
            <a:pPr lvl="0" algn="ctr"/>
            <a:r>
              <a:rPr lang="ru-RU" dirty="0" smtClean="0"/>
              <a:t>(Ультразвуковую трансмембранную технологию )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6886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052736"/>
            <a:ext cx="3816424" cy="511256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Метод, основанный на воздействии ультразвука на мембраны клетки. </a:t>
            </a:r>
          </a:p>
          <a:p>
            <a:pPr algn="just"/>
            <a:endParaRPr lang="ru-RU" sz="2600" dirty="0" smtClean="0">
              <a:solidFill>
                <a:schemeClr val="tx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Энергия ультразвука, воздействуя на мембраны клетки, высвобождает самые ценные вещества из нее, которые невозможно извлечь другим способом.</a:t>
            </a:r>
          </a:p>
          <a:p>
            <a:pPr algn="just"/>
            <a:endParaRPr lang="ru-RU" sz="3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UTM-технология</a:t>
            </a:r>
            <a:br>
              <a:rPr lang="ru-RU" sz="3200" b="1" dirty="0" smtClean="0"/>
            </a:br>
            <a:r>
              <a:rPr lang="ru-RU" sz="3100" b="1" dirty="0" smtClean="0"/>
              <a:t>Ультразвуковая трансмембранная технология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Технология производства</a:t>
            </a:r>
            <a:br>
              <a:rPr lang="ru-RU" sz="3200" dirty="0" smtClean="0"/>
            </a:br>
            <a:r>
              <a:rPr lang="ru-RU" sz="3200" dirty="0" smtClean="0"/>
              <a:t>клеточного Сока чаги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539552" y="1340768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 dirty="0" smtClean="0"/>
              <a:t>Под воздействием энергии ультразвука определенной частоты на растительные клетки, происходит высвобождение ее содержимого, то есть, клетка разбирается «на кирпичики». </a:t>
            </a:r>
            <a:r>
              <a:rPr lang="ru-RU" sz="2000" b="1" dirty="0" smtClean="0"/>
              <a:t>Данные «кирпичики» являются ценнейшим строительным материалом для нашего организма. </a:t>
            </a:r>
            <a:r>
              <a:rPr lang="ru-RU" sz="2000" dirty="0" smtClean="0"/>
              <a:t>Внутреннее содержимое клетки переходит в водный раствор, после чего происходит процесс многоступенчатой фильтрации - удаляются все балластные вещества.  </a:t>
            </a:r>
          </a:p>
          <a:p>
            <a:pPr marL="0" indent="0" algn="just">
              <a:buNone/>
            </a:pPr>
            <a:r>
              <a:rPr lang="ru-RU" sz="2000" dirty="0" smtClean="0"/>
              <a:t>В результате остаётся клеточный сок с растворёнными в нём комплексами биологически активных веществ. </a:t>
            </a:r>
            <a:r>
              <a:rPr lang="ru-RU" sz="2000" b="1" dirty="0" smtClean="0"/>
              <a:t>Это производные </a:t>
            </a:r>
            <a:r>
              <a:rPr lang="ru-RU" sz="2000" b="1" dirty="0" err="1" smtClean="0"/>
              <a:t>птерина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лупана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бетулина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бета-глюканы</a:t>
            </a:r>
            <a:r>
              <a:rPr lang="ru-RU" sz="2000" b="1" dirty="0" smtClean="0"/>
              <a:t>, тетрациклические </a:t>
            </a:r>
            <a:r>
              <a:rPr lang="ru-RU" sz="2000" b="1" dirty="0" err="1" smtClean="0"/>
              <a:t>тритерпены</a:t>
            </a:r>
            <a:r>
              <a:rPr lang="ru-RU" sz="2000" b="1" dirty="0" smtClean="0"/>
              <a:t>, органические и </a:t>
            </a:r>
            <a:r>
              <a:rPr lang="ru-RU" sz="2000" b="1" dirty="0" err="1" smtClean="0"/>
              <a:t>гуминоподобные</a:t>
            </a:r>
            <a:r>
              <a:rPr lang="ru-RU" sz="2000" b="1" dirty="0" smtClean="0"/>
              <a:t> кислоты. </a:t>
            </a:r>
            <a:r>
              <a:rPr lang="ru-RU" sz="2000" dirty="0" smtClean="0"/>
              <a:t>Сок содержит хромогенный и полисахаридный комплекс в высокой концентрации, а также полный набор микроэлементов в биологически доступной форме.</a:t>
            </a:r>
          </a:p>
          <a:p>
            <a:pPr marL="0" indent="0" algn="just">
              <a:buNone/>
            </a:pPr>
            <a:r>
              <a:rPr lang="ru-RU" sz="2000" b="1" dirty="0" smtClean="0"/>
              <a:t>В отличие от экстрактов, в клеточном соке все содержатся вещества клетки, а не просто вытяжка из нее.   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Сок чаги клеточный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10527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5426"/>
                </a:solidFill>
              </a:rPr>
              <a:t>Всего 15 мл сока чаги клеточного в день </a:t>
            </a:r>
          </a:p>
          <a:p>
            <a:pPr lvl="0" algn="ctr"/>
            <a:r>
              <a:rPr lang="ru-RU" sz="2400" b="1" dirty="0" smtClean="0">
                <a:solidFill>
                  <a:srgbClr val="005426"/>
                </a:solidFill>
              </a:rPr>
              <a:t>при регулярном употреблении</a:t>
            </a:r>
            <a:r>
              <a:rPr lang="en-US" sz="2400" b="1" dirty="0" smtClean="0">
                <a:solidFill>
                  <a:srgbClr val="005426"/>
                </a:solidFill>
              </a:rPr>
              <a:t>:</a:t>
            </a:r>
            <a:endParaRPr lang="ru-RU" sz="2400" b="1" dirty="0" smtClean="0">
              <a:solidFill>
                <a:srgbClr val="00542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culture-chel.ru/Storage/Image/PublicationItem/Image/big/11477/41ffb4_380e97c0ab7abbbcd47841a3321e3b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004970"/>
            <a:ext cx="6130547" cy="379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Для кого продукт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2"/>
            <a:ext cx="3672408" cy="132474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Для старшего поколения</a:t>
            </a:r>
            <a:endParaRPr lang="en-US" sz="2400" dirty="0" smtClean="0"/>
          </a:p>
          <a:p>
            <a:r>
              <a:rPr lang="ru-RU" sz="2400" dirty="0" smtClean="0"/>
              <a:t>Для среднего поколения</a:t>
            </a:r>
          </a:p>
          <a:p>
            <a:r>
              <a:rPr lang="ru-RU" sz="2400" dirty="0" smtClean="0"/>
              <a:t>Для молодежи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4822120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Для тех, кто следит за здоровьем и хочет его сохранить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Для людей с ослабленным состоянием после перенесенной болезни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Для тех, кто болеет</a:t>
            </a:r>
            <a:r>
              <a:rPr lang="en-US" sz="2000" dirty="0" smtClean="0"/>
              <a:t>*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39552" y="260648"/>
            <a:ext cx="8280920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СОК ЧАГИ КЛЕТОЧНЫЙ. ОПИСАНИЕ И СВОЙСТВА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Важные моменты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467544" y="126876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АССОРТИМЕНТ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Факторы, влияющие на здоровье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437112"/>
            <a:ext cx="8208912" cy="180020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На протяжении последних десятилетий усиливается </a:t>
            </a:r>
            <a:r>
              <a:rPr lang="ru-RU" sz="2800" b="1" dirty="0" smtClean="0"/>
              <a:t>негативное влияние факторов окружающей среды </a:t>
            </a:r>
            <a:r>
              <a:rPr lang="ru-RU" sz="2800" dirty="0" smtClean="0"/>
              <a:t>на жизнь и здоровье человека.</a:t>
            </a:r>
            <a:r>
              <a:rPr lang="ru-RU" sz="1200" dirty="0" smtClean="0"/>
              <a:t>       </a:t>
            </a: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2" name="Picture 4" descr="Картинки по запросу негативное влияние факторов окружающей ср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600400" cy="2346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Картинки по запросу загрязнение окружающей среды ав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27727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836712"/>
          <a:ext cx="8424936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16632"/>
            <a:ext cx="820891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Сок чаги клеточный от </a:t>
            </a:r>
            <a:r>
              <a:rPr lang="ru-RU" sz="2800" b="1" dirty="0" err="1" smtClean="0"/>
              <a:t>Артлайф</a:t>
            </a:r>
            <a:r>
              <a:rPr lang="ru-RU" sz="2800" b="1" dirty="0" smtClean="0"/>
              <a:t>. Преимущества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aga dr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10642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79912" y="1124744"/>
            <a:ext cx="5184576" cy="230425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Способ приготовления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268760"/>
            <a:ext cx="4845224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15 мл сока(3 чайные ложки) </a:t>
            </a:r>
            <a:r>
              <a:rPr lang="ru-RU" sz="2800" dirty="0" smtClean="0"/>
              <a:t> </a:t>
            </a:r>
            <a:r>
              <a:rPr lang="ru-RU" sz="2800" b="1" dirty="0" smtClean="0"/>
              <a:t>развести в 150 мл воды</a:t>
            </a:r>
            <a:r>
              <a:rPr lang="ru-RU" sz="2800" dirty="0" smtClean="0"/>
              <a:t>, размешать. </a:t>
            </a:r>
          </a:p>
          <a:p>
            <a:pPr marL="0" indent="0" algn="ctr">
              <a:buNone/>
            </a:pPr>
            <a:r>
              <a:rPr lang="ru-RU" sz="2400" dirty="0" smtClean="0"/>
              <a:t>Можно добавить мед </a:t>
            </a:r>
            <a:r>
              <a:rPr lang="ru-RU" sz="2400" dirty="0" err="1" smtClean="0"/>
              <a:t>по-вкусу</a:t>
            </a:r>
            <a:r>
              <a:rPr lang="ru-RU" sz="2400" dirty="0" smtClean="0"/>
              <a:t>. </a:t>
            </a:r>
            <a:endParaRPr lang="ru-RU" sz="18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4293096"/>
            <a:ext cx="5040560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7944" y="4509120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 бутылочка 500 мл =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порций</a:t>
            </a:r>
            <a:r>
              <a:rPr lang="ru-RU" sz="2400" dirty="0" smtClean="0">
                <a:latin typeface="Arial Black" pitchFamily="34" charset="0"/>
              </a:rPr>
              <a:t> напитка,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5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литров </a:t>
            </a:r>
            <a:r>
              <a:rPr lang="ru-RU" sz="2400" dirty="0" smtClean="0">
                <a:latin typeface="Arial Black" pitchFamily="34" charset="0"/>
              </a:rPr>
              <a:t>сока.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46431">
            <a:off x="3439066" y="2005536"/>
            <a:ext cx="2130749" cy="3007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268760"/>
            <a:ext cx="3744416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Эфирное масло </a:t>
            </a:r>
          </a:p>
          <a:p>
            <a:pPr algn="ctr"/>
            <a:r>
              <a:rPr lang="ru-RU" sz="1200" dirty="0" smtClean="0"/>
              <a:t>оказывает болеутоляющее, кровоочистительное, вяжущее, тонизирующее действие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1196752"/>
            <a:ext cx="3960440" cy="100811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Аскорбиновая кислота</a:t>
            </a:r>
          </a:p>
          <a:p>
            <a:pPr algn="ctr"/>
            <a:r>
              <a:rPr lang="ru-RU" sz="1200" dirty="0" smtClean="0"/>
              <a:t>повышает иммунитет, способствует восстановлению и обновлению хрящей, связок, поддерживает тургор кожи, предотвращают перерождение нормальных клеток в раковые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437112"/>
            <a:ext cx="3600400" cy="792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Каротин(</a:t>
            </a:r>
            <a:r>
              <a:rPr lang="ru-RU" sz="1200" dirty="0" smtClean="0"/>
              <a:t>провитамин А).</a:t>
            </a:r>
          </a:p>
          <a:p>
            <a:pPr algn="ctr"/>
            <a:r>
              <a:rPr lang="ru-RU" sz="1200" dirty="0" smtClean="0"/>
              <a:t> Необходим для правильной работы глаз, обновления клеток кожи, защиты организма от вирусов и бактерий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3573016"/>
            <a:ext cx="3312368" cy="57606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Никотиновая кислота</a:t>
            </a:r>
          </a:p>
          <a:p>
            <a:pPr algn="ctr"/>
            <a:r>
              <a:rPr lang="ru-RU" sz="1200" dirty="0" smtClean="0"/>
              <a:t>необходима для правильной работы сердца и нервной системы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348880"/>
            <a:ext cx="3384376" cy="57606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Гликозиды</a:t>
            </a:r>
          </a:p>
          <a:p>
            <a:pPr algn="ctr"/>
            <a:r>
              <a:rPr lang="ru-RU" sz="1200" dirty="0" smtClean="0"/>
              <a:t>имеют широкое применение в кардиологической практике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284984"/>
            <a:ext cx="3096344" cy="57606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Дубильные вещества</a:t>
            </a:r>
          </a:p>
          <a:p>
            <a:pPr algn="ctr"/>
            <a:r>
              <a:rPr lang="ru-RU" sz="1050" dirty="0" smtClean="0"/>
              <a:t>способствуют очищению ран от инфекции, снимают воспаление, ускоряют заживление</a:t>
            </a:r>
            <a:endParaRPr lang="ru-RU" sz="10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293096"/>
            <a:ext cx="3240360" cy="792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Сапонины</a:t>
            </a:r>
          </a:p>
          <a:p>
            <a:pPr algn="ctr"/>
            <a:r>
              <a:rPr lang="ru-RU" sz="1100" dirty="0" smtClean="0"/>
              <a:t>мочегонное средство, что крайне важно для людей, страдающих болезнями мочевыводящих путей</a:t>
            </a:r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5445224"/>
            <a:ext cx="6120680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Тритерпеновые</a:t>
            </a:r>
            <a:r>
              <a:rPr lang="ru-RU" sz="1600" dirty="0" smtClean="0"/>
              <a:t> спирты</a:t>
            </a:r>
          </a:p>
          <a:p>
            <a:pPr algn="ctr"/>
            <a:r>
              <a:rPr lang="ru-RU" sz="1200" dirty="0" smtClean="0"/>
              <a:t>повышают местный иммунитет, предупреждая развитие на коже воспалительных процессов, вызванных грибком, инфекционными микроорганизмами, вирусами.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2492896"/>
            <a:ext cx="3384376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Инозит</a:t>
            </a:r>
          </a:p>
          <a:p>
            <a:pPr algn="ctr"/>
            <a:r>
              <a:rPr lang="ru-RU" sz="1200" dirty="0" err="1" smtClean="0"/>
              <a:t>витаминоподобное</a:t>
            </a:r>
            <a:r>
              <a:rPr lang="ru-RU" sz="1200" dirty="0" smtClean="0"/>
              <a:t> вещество, усиливающее действие аскорбиновой кислоты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3600" b="1" dirty="0" smtClean="0">
                <a:solidFill>
                  <a:schemeClr val="bg1"/>
                </a:solidFill>
              </a:rPr>
              <a:t>КЛЕТОЧНЫЙ СОК ЛИСТА БЕРЕЗЫ. СОСТАВ.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81495">
            <a:off x="2422214" y="1755186"/>
            <a:ext cx="3908185" cy="3097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941168"/>
            <a:ext cx="3744416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Аскорбиновая кислота</a:t>
            </a:r>
          </a:p>
          <a:p>
            <a:pPr algn="ctr"/>
            <a:r>
              <a:rPr lang="ru-RU" sz="1200" dirty="0" smtClean="0"/>
              <a:t>повышает иммунитет, способствует восстановлению и обновлению хрящей, связок, поддерживает тургор кожи, предотвращают перерождение нормальных клеток в раковые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484784"/>
            <a:ext cx="3600400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Каротин(</a:t>
            </a:r>
            <a:r>
              <a:rPr lang="ru-RU" sz="1200" dirty="0" smtClean="0"/>
              <a:t>провитамин А).</a:t>
            </a:r>
          </a:p>
          <a:p>
            <a:pPr algn="ctr"/>
            <a:r>
              <a:rPr lang="ru-RU" sz="1200" dirty="0" smtClean="0"/>
              <a:t> Необходим для правильной работы глаз, обновления клеток кожи, защиты организма от вирусов и бактерий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4725144"/>
            <a:ext cx="4176464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Флавоноиды</a:t>
            </a:r>
            <a:endParaRPr lang="en-US" sz="1600" dirty="0" smtClean="0"/>
          </a:p>
          <a:p>
            <a:r>
              <a:rPr lang="ru-RU" sz="1200" dirty="0" smtClean="0"/>
              <a:t>являются эффективным профилактическим и лечебным средством против болезней сердца, опухолевых заболеваний, нарушений зрения, вирусных инфекций. Кроме того, эти вещества оказывают выраженное антибактериальное, антигистаминное, противовоспалительное действие 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3140968"/>
            <a:ext cx="3240360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Фенольные соединения</a:t>
            </a:r>
          </a:p>
          <a:p>
            <a:pPr algn="ctr"/>
            <a:r>
              <a:rPr lang="ru-RU" sz="1200" dirty="0" smtClean="0"/>
              <a:t>обладают бактерицидными, вяжущими, противовоспалительными и кровоостанавливающими свойствами</a:t>
            </a:r>
            <a:endParaRPr lang="en-US" sz="1200" dirty="0" smtClean="0"/>
          </a:p>
        </p:txBody>
      </p:sp>
      <p:sp>
        <p:nvSpPr>
          <p:cNvPr id="8" name="Овал 7"/>
          <p:cNvSpPr/>
          <p:nvPr/>
        </p:nvSpPr>
        <p:spPr>
          <a:xfrm>
            <a:off x="6084168" y="4077072"/>
            <a:ext cx="648072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Zn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211960" y="980728"/>
            <a:ext cx="720080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6084168" y="2420888"/>
            <a:ext cx="72008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916832"/>
            <a:ext cx="3240360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Мальтол</a:t>
            </a:r>
            <a:endParaRPr lang="ru-RU" sz="1600" dirty="0" smtClean="0"/>
          </a:p>
          <a:p>
            <a:pPr algn="ctr"/>
            <a:r>
              <a:rPr lang="ru-RU" sz="1200" dirty="0" smtClean="0"/>
              <a:t>сильнейший природный антиоксидант, защищающий организм от свободных радикалов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КЛЕТОЧНЫЙ СОК ПИХТОВЫХ ЛАПОК. СОСТАВ.</a:t>
            </a:r>
          </a:p>
        </p:txBody>
      </p:sp>
      <p:sp>
        <p:nvSpPr>
          <p:cNvPr id="15" name="Овал 14"/>
          <p:cNvSpPr/>
          <p:nvPr/>
        </p:nvSpPr>
        <p:spPr>
          <a:xfrm>
            <a:off x="4067944" y="5301208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763688" y="2924944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051720" y="4221088"/>
            <a:ext cx="72008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483768" y="1124744"/>
            <a:ext cx="711696" cy="71169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Mn</a:t>
            </a:r>
            <a:endParaRPr lang="ru-RU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звероб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988840"/>
            <a:ext cx="1922558" cy="2682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87849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КЛЕТОЧНЫЙ СОК ЗВЕРОБОЯ.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СОСТАВ.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196752"/>
            <a:ext cx="37444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Эфирное масло </a:t>
            </a:r>
          </a:p>
          <a:p>
            <a:pPr algn="ctr"/>
            <a:r>
              <a:rPr lang="ru-RU" sz="1200" dirty="0" smtClean="0"/>
              <a:t>оказывает болеутоляющее, кровоочистительное, вяжущее, тонизирующее действие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1124744"/>
            <a:ext cx="338437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Дубильные вещества</a:t>
            </a:r>
            <a:r>
              <a:rPr lang="en-US" sz="1600" dirty="0" smtClean="0"/>
              <a:t>(</a:t>
            </a:r>
            <a:r>
              <a:rPr lang="ru-RU" sz="1600" dirty="0" smtClean="0"/>
              <a:t>до</a:t>
            </a:r>
            <a:r>
              <a:rPr lang="en-US" sz="1600" dirty="0" smtClean="0"/>
              <a:t> 12%)</a:t>
            </a:r>
            <a:endParaRPr lang="ru-RU" sz="1600" dirty="0" smtClean="0"/>
          </a:p>
          <a:p>
            <a:pPr algn="ctr"/>
            <a:r>
              <a:rPr lang="ru-RU" sz="1200" dirty="0" smtClean="0"/>
              <a:t>обладают бактерицидными, вяжущими, противовоспалительными и кровоостанавливающими свойствами</a:t>
            </a:r>
          </a:p>
          <a:p>
            <a:pPr algn="ctr"/>
            <a:endParaRPr lang="ru-RU" sz="12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988840"/>
            <a:ext cx="338437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Флавоноиды</a:t>
            </a:r>
            <a:r>
              <a:rPr lang="en-US" sz="1600" dirty="0" smtClean="0"/>
              <a:t>:</a:t>
            </a:r>
          </a:p>
          <a:p>
            <a:pPr algn="ctr"/>
            <a:r>
              <a:rPr lang="ru-RU" sz="1200" dirty="0" err="1" smtClean="0"/>
              <a:t>Гиперозид</a:t>
            </a:r>
            <a:r>
              <a:rPr lang="ru-RU" sz="1200" dirty="0" smtClean="0"/>
              <a:t> и рутин – укрепляют стенки сосудов</a:t>
            </a:r>
          </a:p>
          <a:p>
            <a:pPr algn="ctr"/>
            <a:r>
              <a:rPr lang="ru-RU" sz="1200" dirty="0" err="1" smtClean="0"/>
              <a:t>Кверцитрин</a:t>
            </a:r>
            <a:r>
              <a:rPr lang="ru-RU" sz="1200" dirty="0" smtClean="0"/>
              <a:t> - один из наиболее сильных антиоксидантов среди </a:t>
            </a:r>
            <a:r>
              <a:rPr lang="ru-RU" sz="1200" dirty="0" err="1" smtClean="0"/>
              <a:t>флавоноидов</a:t>
            </a:r>
            <a:endParaRPr lang="en-US" sz="1200" dirty="0" smtClean="0"/>
          </a:p>
        </p:txBody>
      </p:sp>
      <p:sp>
        <p:nvSpPr>
          <p:cNvPr id="13" name="Овал 12"/>
          <p:cNvSpPr/>
          <p:nvPr/>
        </p:nvSpPr>
        <p:spPr>
          <a:xfrm>
            <a:off x="4427984" y="501317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11960" y="1196752"/>
            <a:ext cx="720080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104" y="3284984"/>
            <a:ext cx="338437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Каротин(</a:t>
            </a:r>
            <a:r>
              <a:rPr lang="ru-RU" sz="1200" dirty="0" smtClean="0"/>
              <a:t>провитамин А).</a:t>
            </a:r>
          </a:p>
          <a:p>
            <a:pPr algn="ctr"/>
            <a:r>
              <a:rPr lang="ru-RU" sz="1200" dirty="0" smtClean="0"/>
              <a:t> Необходим для правильной работы глаз, обновления клеток кожи, защиты организма от вирусов и бактерий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2276872"/>
            <a:ext cx="316835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Никотиновая кислота</a:t>
            </a:r>
          </a:p>
          <a:p>
            <a:pPr algn="ctr"/>
            <a:r>
              <a:rPr lang="ru-RU" sz="1200" dirty="0" smtClean="0"/>
              <a:t>необходима для правильной работы сердца и нервной системы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3356992"/>
            <a:ext cx="338437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Азулен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200" dirty="0" smtClean="0"/>
              <a:t>это активное противовоспалительное вещество, легкий антисептик</a:t>
            </a:r>
            <a:endParaRPr lang="en-US" sz="12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4293096"/>
            <a:ext cx="396044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Холин(витамин В4)</a:t>
            </a:r>
          </a:p>
          <a:p>
            <a:r>
              <a:rPr lang="ru-RU" sz="1200" dirty="0" smtClean="0"/>
              <a:t>защищает от разрушения мембраны всех клеток, нормализует уровень холестерина в крови, обладает успокаивающим и </a:t>
            </a:r>
            <a:r>
              <a:rPr lang="ru-RU" sz="1200" dirty="0" err="1" smtClean="0"/>
              <a:t>ноотропным</a:t>
            </a:r>
            <a:r>
              <a:rPr lang="ru-RU" sz="1200" dirty="0" smtClean="0"/>
              <a:t> действием – улучшает работу мозга и всей нервной системы человека, а также предупреждает депрессию. </a:t>
            </a:r>
          </a:p>
          <a:p>
            <a:r>
              <a:rPr lang="ru-RU" sz="1200" dirty="0" smtClean="0"/>
              <a:t>Воздействуя на обмен жиров, защищает печень и способствует её нормальному функционированию;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08104" y="4293096"/>
            <a:ext cx="33843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Антоцианы</a:t>
            </a:r>
          </a:p>
          <a:p>
            <a:r>
              <a:rPr lang="ru-RU" sz="1200" dirty="0" smtClean="0"/>
              <a:t>оказывают бактерицидное действие, являются сильными антиоксидантами</a:t>
            </a:r>
            <a:endParaRPr lang="ru-RU" sz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8104" y="5085184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Сапонины</a:t>
            </a:r>
          </a:p>
          <a:p>
            <a:pPr algn="just"/>
            <a:r>
              <a:rPr lang="ru-RU" sz="1200" dirty="0" smtClean="0"/>
              <a:t>усиливают секрецию желез, оказывают диуретическое и гипохолестеринемическое действие. Работают как </a:t>
            </a:r>
            <a:r>
              <a:rPr lang="ru-RU" sz="1200" dirty="0" err="1" smtClean="0"/>
              <a:t>адаптогены</a:t>
            </a:r>
            <a:r>
              <a:rPr lang="ru-RU" sz="1200" dirty="0" smtClean="0"/>
              <a:t>.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8914" name="Picture 2" descr="http://vegecrimea.ru/sites/default/files/boyarshnik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1808154" cy="1663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ЭКСТРАКТ БОЯРЫШНИКА. СОСТАВ.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08720"/>
            <a:ext cx="381642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Флавоноиды</a:t>
            </a:r>
            <a:endParaRPr lang="en-US" sz="1600" dirty="0" smtClean="0"/>
          </a:p>
          <a:p>
            <a:r>
              <a:rPr lang="ru-RU" sz="1200" dirty="0" smtClean="0"/>
              <a:t>являются эффективным профилактическим и лечебным средством против болезней сердца, опухолевых заболеваний, нарушений зрения, вирусных инфекций. Кроме того, эти вещества оказывают выраженное антибактериальное, антигистаминное, противовоспалительное действие 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636912"/>
            <a:ext cx="345638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Каротин(</a:t>
            </a:r>
            <a:r>
              <a:rPr lang="ru-RU" sz="1200" dirty="0" smtClean="0"/>
              <a:t>провитамин А).</a:t>
            </a:r>
          </a:p>
          <a:p>
            <a:pPr algn="ctr"/>
            <a:r>
              <a:rPr lang="ru-RU" sz="1200" dirty="0" smtClean="0"/>
              <a:t> Необходим для правильной работы глаз, обновления клеток кожи, защиты организма от вирусов и бактерий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284984"/>
            <a:ext cx="381642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Холин(витамин В4)</a:t>
            </a:r>
          </a:p>
          <a:p>
            <a:r>
              <a:rPr lang="ru-RU" sz="1100" dirty="0" smtClean="0"/>
              <a:t>защищает от разрушения мембраны всех клеток, нормализует уровень холестерина в крови, обладает успокаивающим и </a:t>
            </a:r>
            <a:r>
              <a:rPr lang="ru-RU" sz="1100" dirty="0" err="1" smtClean="0"/>
              <a:t>ноотропным</a:t>
            </a:r>
            <a:r>
              <a:rPr lang="ru-RU" sz="1100" dirty="0" smtClean="0"/>
              <a:t> действием – улучшает работу мозга и всей нервной системы человека, а также предупреждает депрессию. </a:t>
            </a:r>
          </a:p>
          <a:p>
            <a:r>
              <a:rPr lang="ru-RU" sz="1100" dirty="0" smtClean="0"/>
              <a:t>Воздействуя на обмен жиров, защищает печень и способствует её нормальному </a:t>
            </a:r>
            <a:r>
              <a:rPr lang="ru-RU" sz="1200" dirty="0" smtClean="0"/>
              <a:t>функционированию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420888"/>
            <a:ext cx="34563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Кофейная кислота </a:t>
            </a:r>
          </a:p>
          <a:p>
            <a:r>
              <a:rPr lang="ru-RU" sz="1200" dirty="0" smtClean="0"/>
              <a:t>отличается сильными антибактериальными свойствами, также способствует выделению желчи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64088" y="908720"/>
            <a:ext cx="360040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Тритерпеновые</a:t>
            </a:r>
            <a:r>
              <a:rPr lang="ru-RU" sz="1600" dirty="0" smtClean="0"/>
              <a:t> кислоты</a:t>
            </a:r>
          </a:p>
          <a:p>
            <a:pPr algn="just"/>
            <a:r>
              <a:rPr lang="ru-RU" sz="1200" b="1" dirty="0" err="1" smtClean="0"/>
              <a:t>Урсоловая</a:t>
            </a:r>
            <a:r>
              <a:rPr lang="ru-RU" sz="1200" b="1" dirty="0" smtClean="0"/>
              <a:t> кислота </a:t>
            </a:r>
            <a:r>
              <a:rPr lang="ru-RU" sz="1400" dirty="0" smtClean="0"/>
              <a:t>- </a:t>
            </a:r>
            <a:r>
              <a:rPr lang="ru-RU" sz="1200" dirty="0" smtClean="0"/>
              <a:t>оказывает ранозаживляющее и противовоспалительное действие</a:t>
            </a:r>
          </a:p>
          <a:p>
            <a:pPr algn="just"/>
            <a:r>
              <a:rPr lang="ru-RU" sz="1200" b="1" dirty="0" err="1" smtClean="0"/>
              <a:t>Хлорогеновая</a:t>
            </a:r>
            <a:r>
              <a:rPr lang="ru-RU" sz="1200" b="1" dirty="0" smtClean="0"/>
              <a:t> кислота </a:t>
            </a:r>
            <a:r>
              <a:rPr lang="ru-RU" sz="1200" dirty="0" smtClean="0"/>
              <a:t>-оказывает </a:t>
            </a:r>
            <a:r>
              <a:rPr lang="ru-RU" sz="1200" dirty="0" err="1" smtClean="0"/>
              <a:t>противосклеротическое</a:t>
            </a:r>
            <a:r>
              <a:rPr lang="ru-RU" sz="1200" dirty="0" smtClean="0"/>
              <a:t> действие, полезна для нормализации функции почек, печени, оказывает желчегонное действие.</a:t>
            </a:r>
            <a:endParaRPr lang="ru-RU" sz="1600" dirty="0" smtClean="0"/>
          </a:p>
          <a:p>
            <a:pPr algn="ctr"/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4355976" y="980728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067944" y="1484784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644008" y="1484784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3779912" y="3717032"/>
            <a:ext cx="1800200" cy="1728192"/>
            <a:chOff x="3707904" y="3789040"/>
            <a:chExt cx="1800200" cy="1728192"/>
          </a:xfrm>
        </p:grpSpPr>
        <p:sp>
          <p:nvSpPr>
            <p:cNvPr id="22" name="Овал 21"/>
            <p:cNvSpPr/>
            <p:nvPr/>
          </p:nvSpPr>
          <p:spPr>
            <a:xfrm>
              <a:off x="4283968" y="4365104"/>
              <a:ext cx="720080" cy="64807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</a:t>
              </a:r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355976" y="5013176"/>
              <a:ext cx="576064" cy="50405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32040" y="4149080"/>
              <a:ext cx="576064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Ca</a:t>
              </a:r>
              <a:endParaRPr lang="ru-RU" sz="14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707904" y="4149080"/>
              <a:ext cx="648072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Mg</a:t>
              </a:r>
              <a:endParaRPr lang="ru-RU" sz="14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860032" y="4725144"/>
              <a:ext cx="648072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Mn</a:t>
              </a:r>
              <a:endParaRPr lang="ru-RU" sz="14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779912" y="4725144"/>
              <a:ext cx="576064" cy="50405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Cu</a:t>
              </a:r>
              <a:endParaRPr lang="ru-RU" sz="14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283968" y="3789040"/>
              <a:ext cx="720080" cy="64807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Zn</a:t>
              </a:r>
              <a:endParaRPr lang="ru-RU" dirty="0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5652120" y="3501008"/>
            <a:ext cx="324036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B-</a:t>
            </a:r>
            <a:r>
              <a:rPr lang="ru-RU" sz="1600" dirty="0" err="1" smtClean="0"/>
              <a:t>ситостерин</a:t>
            </a:r>
            <a:endParaRPr lang="ru-RU" sz="1600" dirty="0" smtClean="0"/>
          </a:p>
          <a:p>
            <a:r>
              <a:rPr lang="ru-RU" sz="1200" dirty="0" smtClean="0"/>
              <a:t>Обладает антисклеротическим действием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52120" y="4149080"/>
            <a:ext cx="316835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Гиперозид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400" dirty="0" smtClean="0"/>
              <a:t> укрепляет стенки сосудов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0112" y="4725144"/>
            <a:ext cx="338437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Дубильные вещества</a:t>
            </a:r>
          </a:p>
          <a:p>
            <a:pPr algn="ctr"/>
            <a:r>
              <a:rPr lang="ru-RU" sz="1200" dirty="0" smtClean="0"/>
              <a:t>обладают бактерицидными, вяжущими, противовоспалительными и кровоостанавливающими свойствами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4725144"/>
            <a:ext cx="345638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Эфирное масло </a:t>
            </a:r>
          </a:p>
          <a:p>
            <a:pPr algn="ctr"/>
            <a:r>
              <a:rPr lang="ru-RU" sz="1200" dirty="0" smtClean="0"/>
              <a:t>оказывает болеутоляющее, кровоочистительное, вяжущее, тонизирующее действие</a:t>
            </a:r>
            <a:endParaRPr lang="ru-RU" sz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1520" y="5589240"/>
            <a:ext cx="374441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Фруктоза </a:t>
            </a:r>
          </a:p>
          <a:p>
            <a:pPr algn="ctr"/>
            <a:r>
              <a:rPr lang="ru-RU" sz="1200" dirty="0" smtClean="0"/>
              <a:t>нормализует уровень сахара в крови, укрепляет иммунную систему, снижает риск появления кариеса и диатеза.</a:t>
            </a:r>
            <a:endParaRPr lang="ru-RU" sz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11960" y="5661248"/>
            <a:ext cx="4752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Сорбит</a:t>
            </a:r>
          </a:p>
          <a:p>
            <a:pPr algn="just"/>
            <a:r>
              <a:rPr lang="ru-RU" sz="1200" dirty="0" smtClean="0"/>
              <a:t>Полезен для работы желудочно-кишечного тракта, так как он способствует выделению желудочного сока и желчи</a:t>
            </a:r>
            <a:endParaRPr lang="ru-RU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9938" name="Picture 2" descr="http://www.lechim-prosto.ru/wp-content/uploads/2015/12/Oblepiha-poleznye-svoj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302433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3888" y="980728"/>
            <a:ext cx="237626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Витамины</a:t>
            </a:r>
            <a:r>
              <a:rPr lang="en-US" sz="1200" dirty="0" smtClean="0"/>
              <a:t>: </a:t>
            </a:r>
          </a:p>
          <a:p>
            <a:pPr algn="ctr"/>
            <a:r>
              <a:rPr lang="en-US" sz="1200" dirty="0" smtClean="0"/>
              <a:t>C</a:t>
            </a:r>
            <a:r>
              <a:rPr lang="ru-RU" sz="1200" dirty="0" smtClean="0"/>
              <a:t>, группы В,Е, С, </a:t>
            </a:r>
            <a:r>
              <a:rPr lang="en-US" sz="1200" dirty="0" smtClean="0"/>
              <a:t>F, P, PP, ..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988840"/>
            <a:ext cx="273630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Микроэлементы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200" dirty="0" smtClean="0"/>
              <a:t>железо, калий, цинк, марганец, бор, магний, железо, сера, кремний, </a:t>
            </a:r>
            <a:r>
              <a:rPr lang="ru-RU" sz="1200" dirty="0" err="1" smtClean="0"/>
              <a:t>титан,алюминий</a:t>
            </a:r>
            <a:r>
              <a:rPr lang="ru-RU" sz="1200" dirty="0" smtClean="0"/>
              <a:t>  и другие 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1052736"/>
            <a:ext cx="273630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Каратиноиды</a:t>
            </a:r>
            <a:r>
              <a:rPr lang="ru-RU" sz="1400" dirty="0" smtClean="0"/>
              <a:t>(до 4,5%), </a:t>
            </a:r>
            <a:r>
              <a:rPr lang="ru-RU" sz="1400" dirty="0" err="1" smtClean="0"/>
              <a:t>водорастворимые</a:t>
            </a:r>
            <a:r>
              <a:rPr lang="ru-RU" sz="1400" dirty="0" smtClean="0"/>
              <a:t> углеводы (до 9%), пектины, органические масла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08720"/>
            <a:ext cx="3024336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Тритерпеновые</a:t>
            </a:r>
            <a:r>
              <a:rPr lang="ru-RU" sz="1600" dirty="0" smtClean="0"/>
              <a:t> кислоты</a:t>
            </a:r>
          </a:p>
          <a:p>
            <a:pPr algn="ctr"/>
            <a:r>
              <a:rPr lang="ru-RU" sz="1100" dirty="0" smtClean="0"/>
              <a:t>предупреждают боль в сердце и аритмию, нормализуют кровообращение, оказывают лечебное действие при бессоннице, одышке, атеросклерозе.</a:t>
            </a:r>
            <a:endParaRPr lang="ru-RU" sz="1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204864"/>
            <a:ext cx="302433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В-ситостерин</a:t>
            </a:r>
            <a:endParaRPr lang="ru-RU" dirty="0" smtClean="0"/>
          </a:p>
          <a:p>
            <a:pPr algn="ctr"/>
            <a:r>
              <a:rPr lang="ru-RU" sz="1200" dirty="0" smtClean="0"/>
              <a:t>оказывает антисклеротическое действие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924944"/>
            <a:ext cx="288032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Серотонин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200" dirty="0" smtClean="0"/>
              <a:t>оказывает противоопухолевое действие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5157192"/>
            <a:ext cx="2808312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Холин</a:t>
            </a:r>
          </a:p>
          <a:p>
            <a:pPr algn="ctr"/>
            <a:r>
              <a:rPr lang="ru-RU" sz="1100" dirty="0" smtClean="0"/>
              <a:t>повышает давление крови, предупреждает жировой </a:t>
            </a:r>
            <a:r>
              <a:rPr lang="ru-RU" sz="1100" dirty="0" err="1" smtClean="0"/>
              <a:t>гепатоз</a:t>
            </a:r>
            <a:r>
              <a:rPr lang="ru-RU" sz="1100" dirty="0" smtClean="0"/>
              <a:t> и развитие атеросклероза благодаря уменьшению уровня вредного холестерина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3140968"/>
            <a:ext cx="26642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Флавоноиды</a:t>
            </a:r>
            <a:endParaRPr lang="ru-RU" dirty="0" smtClean="0"/>
          </a:p>
          <a:p>
            <a:pPr algn="ctr"/>
            <a:r>
              <a:rPr lang="ru-RU" sz="1400" dirty="0" smtClean="0"/>
              <a:t>Противораковые антиоксиданты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645024"/>
            <a:ext cx="302433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Фенольные соединения</a:t>
            </a:r>
          </a:p>
          <a:p>
            <a:pPr algn="ctr"/>
            <a:r>
              <a:rPr lang="ru-RU" sz="1200" dirty="0" smtClean="0"/>
              <a:t>ингибируют рост </a:t>
            </a:r>
            <a:r>
              <a:rPr lang="ru-RU" sz="1200" dirty="0" err="1" smtClean="0"/>
              <a:t>грамм-отрицательных</a:t>
            </a:r>
            <a:r>
              <a:rPr lang="ru-RU" sz="1200" dirty="0" smtClean="0"/>
              <a:t> бактерий, включая </a:t>
            </a:r>
            <a:r>
              <a:rPr lang="ru-RU" sz="1200" dirty="0" err="1" smtClean="0"/>
              <a:t>Хеликобактери</a:t>
            </a:r>
            <a:r>
              <a:rPr lang="ru-RU" sz="1200" dirty="0" smtClean="0"/>
              <a:t> </a:t>
            </a:r>
            <a:r>
              <a:rPr lang="ru-RU" sz="1200" dirty="0" err="1" smtClean="0"/>
              <a:t>пилори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5229200"/>
            <a:ext cx="252028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Олеaновая</a:t>
            </a:r>
            <a:r>
              <a:rPr lang="ru-RU" sz="1600" dirty="0" smtClean="0"/>
              <a:t> кислота</a:t>
            </a:r>
          </a:p>
          <a:p>
            <a:pPr algn="ctr"/>
            <a:r>
              <a:rPr lang="ru-RU" sz="1200" dirty="0" smtClean="0"/>
              <a:t>содействует расширению сосудов, улучшая кровообращение и тонизируя.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653136"/>
            <a:ext cx="316835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Янтарная кислота</a:t>
            </a:r>
          </a:p>
          <a:p>
            <a:pPr algn="ctr"/>
            <a:r>
              <a:rPr lang="ru-RU" sz="1200" dirty="0" smtClean="0"/>
              <a:t>снижает вредное отравляющее действие на человеческий организм лекарств (в том числе антибиотиков), а также спиртов и иных вредных веществ. Минимизирует вред от рентгеновского облучения, стрессов, повышенного давления крови.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005064"/>
            <a:ext cx="259228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Урсуловая</a:t>
            </a:r>
            <a:r>
              <a:rPr lang="ru-RU" sz="1600" dirty="0" smtClean="0"/>
              <a:t> кислота</a:t>
            </a:r>
          </a:p>
          <a:p>
            <a:pPr algn="ctr"/>
            <a:r>
              <a:rPr lang="ru-RU" sz="1200" dirty="0" smtClean="0"/>
              <a:t>ярко выраженные противовоспалительные характеристики и ранозаживляющие качества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188640"/>
            <a:ext cx="87849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СОК ОБЛЕПИХИ.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СОСТАВ.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</a:rPr>
              <a:t>ПРОПОЛИС. СОСТАВ </a:t>
            </a:r>
          </a:p>
        </p:txBody>
      </p:sp>
      <p:pic>
        <p:nvPicPr>
          <p:cNvPr id="4" name="Рисунок 3" descr="со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24944"/>
            <a:ext cx="1821359" cy="175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5013176"/>
            <a:ext cx="381642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Микроэлементы</a:t>
            </a:r>
            <a:r>
              <a:rPr lang="en-US" sz="1600" b="1" dirty="0" smtClean="0"/>
              <a:t>:</a:t>
            </a:r>
            <a:r>
              <a:rPr lang="ru-RU" sz="1600" b="1" dirty="0" smtClean="0"/>
              <a:t> </a:t>
            </a:r>
            <a:r>
              <a:rPr lang="ru-RU" sz="1200" dirty="0" smtClean="0"/>
              <a:t>магний, калий, натрий, железо, цинк, марганец, медь, кобальт, фосфор, серу, сурьму, алюминий, хром, селен, кремний, стронций, титан, ванадий, олово и фтор</a:t>
            </a:r>
            <a:endParaRPr lang="ru-RU" sz="16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2564904"/>
            <a:ext cx="302433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Минералы</a:t>
            </a:r>
          </a:p>
          <a:p>
            <a:pPr algn="ctr"/>
            <a:r>
              <a:rPr lang="ru-RU" sz="1200" dirty="0" smtClean="0"/>
              <a:t>значительное содержание Кальция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5301208"/>
            <a:ext cx="302433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Витамины</a:t>
            </a:r>
            <a:r>
              <a:rPr lang="en-US" sz="1400" b="1" dirty="0" smtClean="0"/>
              <a:t>: </a:t>
            </a:r>
          </a:p>
          <a:p>
            <a:pPr algn="ctr"/>
            <a:r>
              <a:rPr lang="en-US" sz="1200" dirty="0" smtClean="0"/>
              <a:t>C</a:t>
            </a:r>
            <a:r>
              <a:rPr lang="ru-RU" sz="1200" dirty="0" smtClean="0"/>
              <a:t>, группы В(В1, В2, В6), А, С, Е, </a:t>
            </a:r>
            <a:r>
              <a:rPr lang="en-US" sz="1200" dirty="0" smtClean="0"/>
              <a:t>H, P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564904"/>
            <a:ext cx="360040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Аминокислоты</a:t>
            </a:r>
          </a:p>
          <a:p>
            <a:pPr algn="ctr"/>
            <a:r>
              <a:rPr lang="ru-RU" sz="1200" dirty="0" err="1" smtClean="0"/>
              <a:t>аланин</a:t>
            </a:r>
            <a:r>
              <a:rPr lang="ru-RU" sz="1200" dirty="0" smtClean="0"/>
              <a:t>, </a:t>
            </a:r>
            <a:r>
              <a:rPr lang="ru-RU" sz="1200" dirty="0" err="1" smtClean="0"/>
              <a:t>β-аланин, α(δ</a:t>
            </a:r>
            <a:r>
              <a:rPr lang="ru-RU" sz="1200" dirty="0" smtClean="0"/>
              <a:t>)-аминомасляная кислота, аргинин, аспарагин, аспарагиновая кислота, </a:t>
            </a:r>
            <a:r>
              <a:rPr lang="ru-RU" sz="1200" dirty="0" err="1" smtClean="0"/>
              <a:t>валин</a:t>
            </a:r>
            <a:r>
              <a:rPr lang="ru-RU" sz="1200" dirty="0" smtClean="0"/>
              <a:t>, </a:t>
            </a:r>
            <a:r>
              <a:rPr lang="ru-RU" sz="1200" dirty="0" err="1" smtClean="0"/>
              <a:t>гидроксипролин</a:t>
            </a:r>
            <a:r>
              <a:rPr lang="ru-RU" sz="1200" dirty="0" smtClean="0"/>
              <a:t>, гистидин, глицин, </a:t>
            </a:r>
            <a:r>
              <a:rPr lang="ru-RU" sz="1200" dirty="0" err="1" smtClean="0"/>
              <a:t>глутаминовая</a:t>
            </a:r>
            <a:r>
              <a:rPr lang="ru-RU" sz="1200" dirty="0" smtClean="0"/>
              <a:t> кислота, изолейцин, лизин, лейцин, метионин, орнитин, </a:t>
            </a:r>
            <a:r>
              <a:rPr lang="ru-RU" sz="1200" dirty="0" err="1" smtClean="0"/>
              <a:t>пироглутаминовая</a:t>
            </a:r>
            <a:r>
              <a:rPr lang="ru-RU" sz="1200" dirty="0" smtClean="0"/>
              <a:t> кислота, </a:t>
            </a:r>
            <a:r>
              <a:rPr lang="ru-RU" sz="1200" dirty="0" err="1" smtClean="0"/>
              <a:t>пролин</a:t>
            </a:r>
            <a:r>
              <a:rPr lang="ru-RU" sz="1200" dirty="0" smtClean="0"/>
              <a:t>,  </a:t>
            </a:r>
            <a:r>
              <a:rPr lang="ru-RU" sz="1200" dirty="0" err="1" smtClean="0"/>
              <a:t>саркозин</a:t>
            </a:r>
            <a:r>
              <a:rPr lang="ru-RU" sz="1200" dirty="0" smtClean="0"/>
              <a:t>, </a:t>
            </a:r>
            <a:r>
              <a:rPr lang="ru-RU" sz="1200" dirty="0" err="1" smtClean="0"/>
              <a:t>серин</a:t>
            </a:r>
            <a:r>
              <a:rPr lang="ru-RU" sz="1200" dirty="0" smtClean="0"/>
              <a:t>, тирозин, </a:t>
            </a:r>
            <a:r>
              <a:rPr lang="ru-RU" sz="1200" dirty="0" err="1" smtClean="0"/>
              <a:t>треонин</a:t>
            </a:r>
            <a:r>
              <a:rPr lang="ru-RU" sz="1200" dirty="0" smtClean="0"/>
              <a:t>, триптофан, </a:t>
            </a:r>
            <a:r>
              <a:rPr lang="ru-RU" sz="1200" dirty="0" err="1" smtClean="0"/>
              <a:t>фенилаланин</a:t>
            </a:r>
            <a:r>
              <a:rPr lang="ru-RU" sz="1200" dirty="0" smtClean="0"/>
              <a:t>, </a:t>
            </a:r>
            <a:r>
              <a:rPr lang="ru-RU" sz="1200" dirty="0" err="1" smtClean="0"/>
              <a:t>цистин</a:t>
            </a:r>
            <a:r>
              <a:rPr lang="ru-RU" sz="1200" dirty="0" smtClean="0"/>
              <a:t> и цистеин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3573016"/>
            <a:ext cx="302433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Флавоноиды</a:t>
            </a:r>
            <a:endParaRPr lang="ru-RU" b="1" dirty="0" smtClean="0"/>
          </a:p>
          <a:p>
            <a:pPr algn="ctr"/>
            <a:r>
              <a:rPr lang="ru-RU" sz="1200" dirty="0" err="1" smtClean="0"/>
              <a:t>апигенин</a:t>
            </a:r>
            <a:r>
              <a:rPr lang="ru-RU" sz="1200" dirty="0" smtClean="0"/>
              <a:t>, </a:t>
            </a:r>
            <a:r>
              <a:rPr lang="ru-RU" sz="1200" dirty="0" err="1" smtClean="0"/>
              <a:t>акацетин</a:t>
            </a:r>
            <a:r>
              <a:rPr lang="ru-RU" sz="1200" dirty="0" smtClean="0"/>
              <a:t>, </a:t>
            </a:r>
            <a:r>
              <a:rPr lang="ru-RU" sz="1200" dirty="0" err="1" smtClean="0"/>
              <a:t>кемпферол</a:t>
            </a:r>
            <a:r>
              <a:rPr lang="ru-RU" sz="1200" dirty="0" smtClean="0"/>
              <a:t>, </a:t>
            </a:r>
            <a:r>
              <a:rPr lang="ru-RU" sz="1200" dirty="0" err="1" smtClean="0"/>
              <a:t>кемпферид</a:t>
            </a:r>
            <a:r>
              <a:rPr lang="ru-RU" sz="1200" dirty="0" smtClean="0"/>
              <a:t> и </a:t>
            </a:r>
            <a:r>
              <a:rPr lang="ru-RU" sz="1200" dirty="0" err="1" smtClean="0"/>
              <a:t>эрманин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4509120"/>
            <a:ext cx="302433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Пиноцембрин</a:t>
            </a:r>
            <a:endParaRPr lang="en-US" b="1" dirty="0" smtClean="0"/>
          </a:p>
          <a:p>
            <a:pPr algn="ctr"/>
            <a:r>
              <a:rPr lang="ru-RU" sz="1200" dirty="0" smtClean="0"/>
              <a:t>Противогрибковое вещество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124744"/>
            <a:ext cx="878497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Всего в прополисе обнаружено </a:t>
            </a:r>
            <a:r>
              <a:rPr lang="ru-RU" sz="1400" b="1" dirty="0" smtClean="0">
                <a:solidFill>
                  <a:schemeClr val="tx1"/>
                </a:solidFill>
              </a:rPr>
              <a:t>16 классов органических </a:t>
            </a:r>
            <a:r>
              <a:rPr lang="ru-RU" sz="1400" dirty="0" smtClean="0">
                <a:solidFill>
                  <a:schemeClr val="tx1"/>
                </a:solidFill>
              </a:rPr>
              <a:t>веществ. Среди биологически активных соединений прополиса, которых в настоящее время идентифицировано </a:t>
            </a:r>
            <a:r>
              <a:rPr lang="ru-RU" sz="1400" b="1" dirty="0" smtClean="0">
                <a:solidFill>
                  <a:schemeClr val="tx1"/>
                </a:solidFill>
              </a:rPr>
              <a:t>более 100</a:t>
            </a:r>
            <a:r>
              <a:rPr lang="ru-RU" sz="1400" dirty="0" smtClean="0">
                <a:solidFill>
                  <a:schemeClr val="tx1"/>
                </a:solidFill>
              </a:rPr>
              <a:t>, важная роль принадлежит низкомолекулярным циклическим веществам: </a:t>
            </a:r>
            <a:r>
              <a:rPr lang="ru-RU" sz="1400" dirty="0" err="1" smtClean="0">
                <a:solidFill>
                  <a:schemeClr val="tx1"/>
                </a:solidFill>
              </a:rPr>
              <a:t>полиенолам</a:t>
            </a:r>
            <a:r>
              <a:rPr lang="ru-RU" sz="1400" dirty="0" smtClean="0">
                <a:solidFill>
                  <a:schemeClr val="tx1"/>
                </a:solidFill>
              </a:rPr>
              <a:t>, спиртам, </a:t>
            </a:r>
            <a:r>
              <a:rPr lang="ru-RU" sz="1400" dirty="0" err="1" smtClean="0">
                <a:solidFill>
                  <a:schemeClr val="tx1"/>
                </a:solidFill>
              </a:rPr>
              <a:t>альдегилам</a:t>
            </a:r>
            <a:r>
              <a:rPr lang="ru-RU" sz="1400" dirty="0" smtClean="0">
                <a:solidFill>
                  <a:schemeClr val="tx1"/>
                </a:solidFill>
              </a:rPr>
              <a:t> и другим.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прополисе идентифицировано более 200 соединений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hag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393305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5426"/>
                </a:solidFill>
                <a:latin typeface="Arial Narrow" pitchFamily="34" charset="0"/>
              </a:rPr>
              <a:t>Вся польза чаги </a:t>
            </a:r>
          </a:p>
          <a:p>
            <a:r>
              <a:rPr lang="ru-RU" sz="3200" b="1" dirty="0" smtClean="0">
                <a:solidFill>
                  <a:srgbClr val="005426"/>
                </a:solidFill>
                <a:latin typeface="Arial Narrow" pitchFamily="34" charset="0"/>
              </a:rPr>
              <a:t>из самого сердца клетки</a:t>
            </a:r>
            <a:endParaRPr lang="ru-RU" sz="3200" b="1" dirty="0">
              <a:solidFill>
                <a:srgbClr val="005426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1075" y="1166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КЛЕТОЧНЫЙ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65304"/>
            <a:ext cx="1623054" cy="517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Статистика заболеваний в мире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941168"/>
            <a:ext cx="2520280" cy="1656184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100" dirty="0" smtClean="0"/>
              <a:t>Заболеваниями </a:t>
            </a:r>
            <a:r>
              <a:rPr lang="ru-RU" sz="3100" b="1" dirty="0" smtClean="0"/>
              <a:t>ЖКТ</a:t>
            </a:r>
            <a:r>
              <a:rPr lang="ru-RU" sz="3100" dirty="0" smtClean="0"/>
              <a:t> страдает порядка </a:t>
            </a:r>
            <a:r>
              <a:rPr lang="ru-RU" sz="3100" b="1" dirty="0" smtClean="0"/>
              <a:t>95% населения.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Наиболее распространенными заболеваниями, ведущих к летальному исходу, за последнее десятилетия по данным ВОЗ стали</a:t>
            </a:r>
            <a:r>
              <a:rPr lang="en-US" dirty="0" smtClean="0"/>
              <a:t>: </a:t>
            </a:r>
            <a:r>
              <a:rPr lang="ru-RU" b="1" dirty="0" err="1" smtClean="0"/>
              <a:t>сердечно-сосудистые</a:t>
            </a:r>
            <a:r>
              <a:rPr lang="ru-RU" b="1" dirty="0" smtClean="0"/>
              <a:t> заболевания, рак</a:t>
            </a:r>
            <a:r>
              <a:rPr lang="ru-RU" dirty="0" smtClean="0"/>
              <a:t>, </a:t>
            </a:r>
            <a:r>
              <a:rPr lang="ru-RU" b="1" dirty="0" smtClean="0"/>
              <a:t>диабет, хронические заболевания легких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700" name="Picture 4" descr="Картинки по запросу серд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2520280" cy="189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1936695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276872"/>
            <a:ext cx="288031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653136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17,5 миллиона человек</a:t>
            </a:r>
            <a:r>
              <a:rPr lang="ru-RU" dirty="0" smtClean="0"/>
              <a:t>, то есть </a:t>
            </a:r>
            <a:r>
              <a:rPr lang="ru-RU" b="1" dirty="0" smtClean="0"/>
              <a:t>3</a:t>
            </a:r>
            <a:r>
              <a:rPr lang="ru-RU" dirty="0" smtClean="0"/>
              <a:t> из каждых </a:t>
            </a:r>
            <a:r>
              <a:rPr lang="ru-RU" b="1" dirty="0" smtClean="0"/>
              <a:t>10</a:t>
            </a:r>
            <a:r>
              <a:rPr lang="ru-RU" dirty="0" smtClean="0"/>
              <a:t>.  умерли</a:t>
            </a:r>
          </a:p>
          <a:p>
            <a:r>
              <a:rPr lang="ru-RU" b="1" i="1" dirty="0" smtClean="0"/>
              <a:t>от </a:t>
            </a:r>
            <a:r>
              <a:rPr lang="ru-RU" b="1" i="1" dirty="0" err="1" smtClean="0"/>
              <a:t>сердечно-сосудистых</a:t>
            </a:r>
            <a:r>
              <a:rPr lang="ru-RU" b="1" i="1" dirty="0" smtClean="0"/>
              <a:t> </a:t>
            </a:r>
            <a:r>
              <a:rPr lang="ru-RU" dirty="0" smtClean="0"/>
              <a:t>заболеваний в 2012 году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86916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 рака </a:t>
            </a:r>
            <a:r>
              <a:rPr lang="ru-RU" sz="2000" dirty="0" smtClean="0"/>
              <a:t>- </a:t>
            </a:r>
            <a:r>
              <a:rPr lang="ru-RU" sz="2000" b="1" dirty="0" smtClean="0"/>
              <a:t>8,2 миллиона </a:t>
            </a:r>
            <a:r>
              <a:rPr lang="ru-RU" sz="2000" dirty="0" smtClean="0"/>
              <a:t>и выявлено 14 миллионов новых случаев заболевания </a:t>
            </a:r>
            <a:endParaRPr lang="ru-RU" dirty="0"/>
          </a:p>
        </p:txBody>
      </p:sp>
      <p:pic>
        <p:nvPicPr>
          <p:cNvPr id="29702" name="Picture 6" descr="Картинки по запросу жк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1800200" cy="240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9223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НОВЫЕ РАЗРАБОТКИ </a:t>
            </a:r>
            <a:b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ПРИРОДНАЯ ЗАЩИТА ОРГАНИЗМА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никогда становится актуальна тема природной безопасной защиты организма.</a:t>
            </a:r>
            <a:endParaRPr lang="ru-RU" b="1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193450" cy="2946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39552" y="53732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Специалисты компании </a:t>
            </a:r>
            <a:r>
              <a:rPr lang="ru-RU" sz="2400" b="1" dirty="0" err="1" smtClean="0"/>
              <a:t>Артлайф</a:t>
            </a:r>
            <a:r>
              <a:rPr lang="ru-RU" sz="2400" dirty="0" smtClean="0"/>
              <a:t> вот уже </a:t>
            </a:r>
            <a:r>
              <a:rPr lang="ru-RU" sz="2400" b="1" dirty="0" smtClean="0"/>
              <a:t>10 лет </a:t>
            </a:r>
            <a:r>
              <a:rPr lang="ru-RU" sz="2400" dirty="0" smtClean="0"/>
              <a:t>ведут активное </a:t>
            </a:r>
            <a:r>
              <a:rPr lang="ru-RU" sz="2400" b="1" dirty="0" smtClean="0"/>
              <a:t>изучение уникального сырья </a:t>
            </a:r>
            <a:r>
              <a:rPr lang="ru-RU" sz="2400" dirty="0" smtClean="0"/>
              <a:t>–  сибирской чаги – и </a:t>
            </a:r>
            <a:r>
              <a:rPr lang="ru-RU" sz="2400" b="1" dirty="0" smtClean="0"/>
              <a:t>разрабатывают продукты </a:t>
            </a:r>
            <a:r>
              <a:rPr lang="ru-RU" sz="2400" dirty="0" smtClean="0"/>
              <a:t>на его основе.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ЧАГА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1268760"/>
            <a:ext cx="799288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Чага – гриб-трутовик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Inonotus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Obliquus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). Является стерильной  формой гриба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инонотуса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скошенного. Произрастает на березе. Распространен практически по всей территории России, в Европе, в Канаде, США. </a:t>
            </a:r>
          </a:p>
          <a:p>
            <a:pPr lvl="0" algn="just">
              <a:defRPr/>
            </a:pPr>
            <a:endParaRPr lang="ru-RU" sz="1050" dirty="0" smtClean="0">
              <a:latin typeface="Arial Narrow" pitchFamily="34" charset="0"/>
            </a:endParaRPr>
          </a:p>
          <a:p>
            <a:pPr lvl="0" algn="just">
              <a:defRPr/>
            </a:pPr>
            <a:endParaRPr lang="ru-RU" sz="1050" b="1" dirty="0" smtClean="0">
              <a:latin typeface="Arial Narrow" pitchFamily="34" charset="0"/>
            </a:endParaRPr>
          </a:p>
          <a:p>
            <a:pPr lvl="0" algn="just">
              <a:defRPr/>
            </a:pPr>
            <a:endParaRPr lang="ru-RU" sz="2000" b="1" dirty="0" smtClean="0">
              <a:latin typeface="Arial Narrow" pitchFamily="34" charset="0"/>
            </a:endParaRPr>
          </a:p>
          <a:p>
            <a:pPr lvl="0" algn="just">
              <a:defRPr/>
            </a:pPr>
            <a:endParaRPr lang="ru-RU" sz="2000" b="1" dirty="0" smtClean="0">
              <a:latin typeface="Arial Narrow" pitchFamily="34" charset="0"/>
            </a:endParaRPr>
          </a:p>
          <a:p>
            <a:pPr lvl="0" algn="just">
              <a:defRPr/>
            </a:pPr>
            <a:endParaRPr lang="ru-RU" sz="2000" b="1" dirty="0" smtClean="0">
              <a:latin typeface="Arial Narrow" pitchFamily="34" charset="0"/>
            </a:endParaRPr>
          </a:p>
          <a:p>
            <a:pPr lvl="0" algn="just">
              <a:defRPr/>
            </a:pPr>
            <a:endParaRPr lang="ru-RU" sz="2000" b="1" dirty="0" smtClean="0">
              <a:latin typeface="Arial Narrow" pitchFamily="34" charset="0"/>
            </a:endParaRPr>
          </a:p>
          <a:p>
            <a:pPr lvl="0" algn="just">
              <a:defRPr/>
            </a:pPr>
            <a:endParaRPr lang="ru-RU" sz="2000" b="1" dirty="0" smtClean="0">
              <a:latin typeface="Arial Narrow" pitchFamily="34" charset="0"/>
            </a:endParaRPr>
          </a:p>
          <a:p>
            <a:pPr lvl="0" algn="just">
              <a:defRPr/>
            </a:pPr>
            <a:r>
              <a:rPr lang="ru-RU" sz="2000" b="1" dirty="0" smtClean="0">
                <a:latin typeface="Arial Narrow" pitchFamily="34" charset="0"/>
              </a:rPr>
              <a:t>Наиболее ценной по содержанию полезных веществ считается чага, выросшая в Сибирской тайге, и собранная с живой березы.</a:t>
            </a:r>
          </a:p>
          <a:p>
            <a:pPr lvl="0" algn="just">
              <a:defRPr/>
            </a:pPr>
            <a:endParaRPr lang="ru-RU" sz="2000" dirty="0" smtClean="0">
              <a:latin typeface="Arial Narrow" pitchFamily="34" charset="0"/>
            </a:endParaRPr>
          </a:p>
          <a:p>
            <a:pPr algn="just">
              <a:defRPr/>
            </a:pPr>
            <a:r>
              <a:rPr lang="ru-RU" sz="2000" dirty="0" smtClean="0"/>
              <a:t>Её богатейший состав обусловлен суровыми условиями выживания и чистотой таежного воздуха. В условиях жесткого климата растениям свойственно накапливать большое количество защитных факторов, которые положительно влияют на здоровье человека.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1828047" cy="1656184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780286"/>
            <a:ext cx="2133600" cy="365125"/>
          </a:xfrm>
        </p:spPr>
        <p:txBody>
          <a:bodyPr/>
          <a:lstStyle/>
          <a:p>
            <a:fld id="{5B120967-D26F-499A-9D81-011EA09805B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71296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СОСТАВ ЧАГИ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240" y="1124744"/>
            <a:ext cx="2196752" cy="100811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Фитонциды</a:t>
            </a:r>
          </a:p>
          <a:p>
            <a:pPr algn="ctr"/>
            <a:r>
              <a:rPr lang="ru-RU" sz="1200" dirty="0" smtClean="0"/>
              <a:t>Позволяют использовать гриб в борьбе с инфекционными заболеваниями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2348880"/>
            <a:ext cx="2772816" cy="136815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Флавоноиды</a:t>
            </a:r>
            <a:endParaRPr lang="ru-RU" dirty="0" smtClean="0"/>
          </a:p>
          <a:p>
            <a:pPr algn="ctr"/>
            <a:r>
              <a:rPr lang="ru-RU" sz="1200" dirty="0" smtClean="0"/>
              <a:t>Оказывают позитивное влияние на зрение, регулируют ритм сердцебиения, функционирование почек и многие другие процессы в организме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365104"/>
            <a:ext cx="3168352" cy="93610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Дубильные вещества</a:t>
            </a:r>
          </a:p>
          <a:p>
            <a:pPr algn="ctr"/>
            <a:r>
              <a:rPr lang="ru-RU" sz="1200" dirty="0" smtClean="0"/>
              <a:t>Способствуют заживлению кожных покровов при псориазе, трофических язвах, экземе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1124744"/>
            <a:ext cx="2880320" cy="72008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Редкие минералы</a:t>
            </a:r>
          </a:p>
          <a:p>
            <a:pPr algn="ctr"/>
            <a:r>
              <a:rPr lang="ru-RU" sz="1200" dirty="0" smtClean="0"/>
              <a:t>Барий, медь, </a:t>
            </a:r>
            <a:r>
              <a:rPr lang="ru-RU" sz="1200" dirty="0" err="1" smtClean="0"/>
              <a:t>серебро,калий</a:t>
            </a:r>
            <a:r>
              <a:rPr lang="ru-RU" sz="1200" dirty="0" smtClean="0"/>
              <a:t>, марганец, цинк, железо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124744"/>
            <a:ext cx="3384376" cy="72008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Полисахариды</a:t>
            </a:r>
            <a:r>
              <a:rPr lang="en-US" sz="1600" b="1" dirty="0" smtClean="0"/>
              <a:t>: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400" dirty="0" smtClean="0"/>
              <a:t>стимулируют естественный иммунитет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4077072"/>
            <a:ext cx="3024336" cy="792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Агарициновая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гуминоподобная</a:t>
            </a:r>
            <a:r>
              <a:rPr lang="ru-RU" sz="1600" b="1" dirty="0" smtClean="0"/>
              <a:t> кислоты</a:t>
            </a:r>
            <a:r>
              <a:rPr lang="en-US" b="1" dirty="0" smtClean="0"/>
              <a:t>: </a:t>
            </a:r>
            <a:endParaRPr lang="ru-RU" b="1" dirty="0" smtClean="0"/>
          </a:p>
          <a:p>
            <a:pPr algn="ctr"/>
            <a:r>
              <a:rPr lang="ru-RU" sz="1400" dirty="0" smtClean="0"/>
              <a:t>участники </a:t>
            </a:r>
            <a:r>
              <a:rPr lang="ru-RU" sz="1400" dirty="0" err="1" smtClean="0"/>
              <a:t>биохомических</a:t>
            </a:r>
            <a:r>
              <a:rPr lang="ru-RU" sz="1400" dirty="0" smtClean="0"/>
              <a:t> реакций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431" y="5421341"/>
            <a:ext cx="3312368" cy="93610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Щавелевая, муравьиная, уксусная кислоты</a:t>
            </a:r>
            <a:r>
              <a:rPr lang="en-US" sz="1600" b="1" dirty="0" smtClean="0"/>
              <a:t>:</a:t>
            </a:r>
          </a:p>
          <a:p>
            <a:pPr algn="ctr"/>
            <a:r>
              <a:rPr lang="ru-RU" sz="1200" dirty="0" smtClean="0"/>
              <a:t>Участники </a:t>
            </a:r>
            <a:r>
              <a:rPr lang="ru-RU" sz="1200" dirty="0" err="1" smtClean="0"/>
              <a:t>биохомических</a:t>
            </a:r>
            <a:r>
              <a:rPr lang="ru-RU" sz="1200" dirty="0" smtClean="0"/>
              <a:t> реакций окисления в организме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445224"/>
            <a:ext cx="4176464" cy="89148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Птерины</a:t>
            </a:r>
            <a:r>
              <a:rPr lang="ru-RU" b="1" dirty="0" smtClean="0"/>
              <a:t> </a:t>
            </a:r>
            <a:r>
              <a:rPr lang="en-US" b="1" dirty="0" smtClean="0"/>
              <a:t>-</a:t>
            </a:r>
          </a:p>
          <a:p>
            <a:pPr algn="just"/>
            <a:r>
              <a:rPr lang="ru-RU" sz="1050" dirty="0" smtClean="0"/>
              <a:t>Вещества, блокирующие деление клеток. </a:t>
            </a:r>
            <a:r>
              <a:rPr lang="ru-RU" sz="1050" dirty="0" err="1" smtClean="0"/>
              <a:t>Антиметастическое</a:t>
            </a:r>
            <a:r>
              <a:rPr lang="ru-RU" sz="1050" dirty="0" smtClean="0"/>
              <a:t>(</a:t>
            </a:r>
            <a:r>
              <a:rPr lang="ru-RU" sz="1050" dirty="0" err="1" smtClean="0"/>
              <a:t>противометастазное</a:t>
            </a:r>
            <a:r>
              <a:rPr lang="ru-RU" sz="1050" dirty="0" smtClean="0"/>
              <a:t>) действие </a:t>
            </a:r>
            <a:r>
              <a:rPr lang="ru-RU" sz="1050" dirty="0" err="1" smtClean="0"/>
              <a:t>птеринов</a:t>
            </a:r>
            <a:r>
              <a:rPr lang="ru-RU" sz="1050" dirty="0" smtClean="0"/>
              <a:t> проявляется даже при небольшой концентрации. При этом, эти продукты безвредны для организма</a:t>
            </a:r>
            <a:endParaRPr lang="en-US" sz="1050" dirty="0" smtClean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58134"/>
            <a:ext cx="2232921" cy="2022994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1520" y="1988840"/>
            <a:ext cx="3312368" cy="22322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Бетулин</a:t>
            </a:r>
            <a:r>
              <a:rPr lang="ru-RU" sz="1600" b="1" dirty="0" smtClean="0">
                <a:solidFill>
                  <a:schemeClr val="tx1"/>
                </a:solidFill>
              </a:rPr>
              <a:t> и его производные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обладают сильнейшим </a:t>
            </a:r>
            <a:r>
              <a:rPr lang="ru-RU" sz="1200" dirty="0" err="1" smtClean="0">
                <a:solidFill>
                  <a:schemeClr val="tx1"/>
                </a:solidFill>
              </a:rPr>
              <a:t>антиоксидантным</a:t>
            </a:r>
            <a:r>
              <a:rPr lang="ru-RU" sz="1200" dirty="0" smtClean="0">
                <a:solidFill>
                  <a:schemeClr val="tx1"/>
                </a:solidFill>
              </a:rPr>
              <a:t> эффектом</a:t>
            </a:r>
            <a:r>
              <a:rPr lang="en-US" sz="1200" dirty="0" smtClean="0">
                <a:solidFill>
                  <a:schemeClr val="tx1"/>
                </a:solidFill>
              </a:rPr>
              <a:t>;</a:t>
            </a:r>
            <a:r>
              <a:rPr lang="ru-RU" sz="1200" dirty="0" smtClean="0">
                <a:solidFill>
                  <a:schemeClr val="tx1"/>
                </a:solidFill>
              </a:rPr>
              <a:t> проявляют активное противоопухолевое действие</a:t>
            </a:r>
            <a:r>
              <a:rPr lang="en-US" sz="1200" dirty="0" smtClean="0">
                <a:solidFill>
                  <a:schemeClr val="tx1"/>
                </a:solidFill>
              </a:rPr>
              <a:t>;</a:t>
            </a:r>
            <a:r>
              <a:rPr lang="ru-RU" sz="1200" dirty="0" smtClean="0">
                <a:solidFill>
                  <a:schemeClr val="tx1"/>
                </a:solidFill>
              </a:rPr>
              <a:t> оказывают сильнейшее </a:t>
            </a:r>
            <a:r>
              <a:rPr lang="ru-RU" sz="1200" dirty="0" err="1" smtClean="0">
                <a:solidFill>
                  <a:schemeClr val="tx1"/>
                </a:solidFill>
              </a:rPr>
              <a:t>гепапротекторное</a:t>
            </a:r>
            <a:r>
              <a:rPr lang="ru-RU" sz="1200" dirty="0" smtClean="0">
                <a:solidFill>
                  <a:schemeClr val="tx1"/>
                </a:solidFill>
              </a:rPr>
              <a:t> действие, особенно при алкогольных поражениях печени. Помимо этого, выявлено антибактериальное и противовирусное действие, особенно в сочетаниях с </a:t>
            </a:r>
            <a:r>
              <a:rPr lang="ru-RU" sz="1200" dirty="0" err="1" smtClean="0">
                <a:solidFill>
                  <a:schemeClr val="tx1"/>
                </a:solidFill>
              </a:rPr>
              <a:t>оцикловиром</a:t>
            </a:r>
            <a:r>
              <a:rPr lang="ru-RU" sz="1200" dirty="0" smtClean="0">
                <a:solidFill>
                  <a:schemeClr val="tx1"/>
                </a:solidFill>
              </a:rPr>
              <a:t>. Доказана высокая эффективность при </a:t>
            </a:r>
            <a:r>
              <a:rPr lang="ru-RU" sz="1200" dirty="0" err="1" smtClean="0">
                <a:solidFill>
                  <a:schemeClr val="tx1"/>
                </a:solidFill>
              </a:rPr>
              <a:t>цитомегаловирусной</a:t>
            </a:r>
            <a:r>
              <a:rPr lang="ru-RU" sz="1200" dirty="0" smtClean="0">
                <a:solidFill>
                  <a:schemeClr val="tx1"/>
                </a:solidFill>
              </a:rPr>
              <a:t> инфекции, и при СПИД. 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Эволюция исследования чаги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1268760"/>
          <a:ext cx="69847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445224"/>
            <a:ext cx="828092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5426"/>
                </a:solidFill>
              </a:rPr>
              <a:t>Научные исследования убедительно доказывают, что </a:t>
            </a:r>
            <a:r>
              <a:rPr lang="ru-RU" sz="1600" b="1" dirty="0" smtClean="0">
                <a:solidFill>
                  <a:srgbClr val="005426"/>
                </a:solidFill>
              </a:rPr>
              <a:t>сибирская чага является непревзойденным биогенным стимулятором</a:t>
            </a:r>
            <a:r>
              <a:rPr lang="ru-RU" sz="1600" dirty="0" smtClean="0">
                <a:solidFill>
                  <a:srgbClr val="005426"/>
                </a:solidFill>
              </a:rPr>
              <a:t>. Многократно усиливая естественную защиту клеток, березовый гриб снижает уровень свободных радикалов в организме, тем самым предотвращая развитие патологических процессов и заболеваний. </a:t>
            </a:r>
            <a:endParaRPr lang="ru-RU" sz="1600" dirty="0">
              <a:solidFill>
                <a:srgbClr val="00542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ag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0" name="Picture 2" descr="http://geografia-ufa.ru/images/China/436fc23f37663f307796fbc733c43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6667500" cy="5000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Артлайф-Корея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2376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Сеть хосписов санаториев для </a:t>
            </a:r>
            <a:r>
              <a:rPr lang="ru-RU" b="1" dirty="0" err="1" smtClean="0"/>
              <a:t>онкобольных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Основное средство </a:t>
            </a:r>
            <a:r>
              <a:rPr lang="ru-RU" sz="2400" dirty="0" err="1" smtClean="0"/>
              <a:t>лечения-экстракт</a:t>
            </a:r>
            <a:r>
              <a:rPr lang="ru-RU" sz="2400" dirty="0" smtClean="0"/>
              <a:t> чаги и продукты из нее. В санатория применяется комплексная терапия</a:t>
            </a:r>
            <a:r>
              <a:rPr lang="en-US" sz="2400" dirty="0" smtClean="0"/>
              <a:t>: </a:t>
            </a:r>
            <a:r>
              <a:rPr lang="ru-RU" sz="2400" dirty="0" smtClean="0"/>
              <a:t>режим дня, диета, физические нагрузки.</a:t>
            </a:r>
          </a:p>
          <a:p>
            <a:r>
              <a:rPr lang="ru-RU" b="1" dirty="0" smtClean="0"/>
              <a:t>Клиники работают более 10 лет</a:t>
            </a:r>
          </a:p>
          <a:p>
            <a:r>
              <a:rPr lang="ru-RU" b="1" dirty="0" smtClean="0"/>
              <a:t>Излеченные пациенты*. </a:t>
            </a:r>
          </a:p>
          <a:p>
            <a:pPr>
              <a:buNone/>
            </a:pPr>
            <a:r>
              <a:rPr lang="ru-RU" sz="2600" dirty="0" smtClean="0"/>
              <a:t>Результаты выходят за рамки понимая официальной медицины</a:t>
            </a:r>
            <a:endParaRPr lang="en-US" dirty="0" smtClean="0"/>
          </a:p>
          <a:p>
            <a:pPr>
              <a:buNone/>
            </a:pPr>
            <a:r>
              <a:rPr lang="ru-RU" sz="2400" dirty="0" smtClean="0"/>
              <a:t>*</a:t>
            </a:r>
            <a:r>
              <a:rPr lang="ru-RU" sz="2000" dirty="0" smtClean="0"/>
              <a:t>Подробнее в журнале «Планета </a:t>
            </a:r>
            <a:r>
              <a:rPr lang="ru-RU" sz="2000" dirty="0" err="1" smtClean="0"/>
              <a:t>Артлайф</a:t>
            </a:r>
            <a:r>
              <a:rPr lang="ru-RU" sz="2000" dirty="0" smtClean="0"/>
              <a:t>» весна 2015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География поставок чаги и продуктов из нее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0967-D26F-499A-9D81-011EA09805B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79457" cy="50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8247</TotalTime>
  <Words>1993</Words>
  <Application>Microsoft Office PowerPoint</Application>
  <PresentationFormat>Экран (4:3)</PresentationFormat>
  <Paragraphs>283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Специальное оформление</vt:lpstr>
      <vt:lpstr>Слайд 1</vt:lpstr>
      <vt:lpstr>Факторы, влияющие на здоровье</vt:lpstr>
      <vt:lpstr>Статистика заболеваний в мире</vt:lpstr>
      <vt:lpstr>НОВЫЕ РАЗРАБОТКИ  ПРИРОДНАЯ ЗАЩИТА ОРГАНИЗМА</vt:lpstr>
      <vt:lpstr>ЧАГА</vt:lpstr>
      <vt:lpstr>Слайд 6</vt:lpstr>
      <vt:lpstr>Эволюция исследования чаги</vt:lpstr>
      <vt:lpstr>Артлайф-Корея</vt:lpstr>
      <vt:lpstr>География поставок чаги и продуктов из нее</vt:lpstr>
      <vt:lpstr>Слайд 10</vt:lpstr>
      <vt:lpstr>Научные разработки</vt:lpstr>
      <vt:lpstr>Уникальная технология</vt:lpstr>
      <vt:lpstr>UTM-технология Ультразвуковая трансмембранная технология</vt:lpstr>
      <vt:lpstr>Технология производства клеточного Сока чаги</vt:lpstr>
      <vt:lpstr>Сок чаги клеточный</vt:lpstr>
      <vt:lpstr>Для кого продукт</vt:lpstr>
      <vt:lpstr>Слайд 17</vt:lpstr>
      <vt:lpstr>Важные моменты</vt:lpstr>
      <vt:lpstr>АССОРТИМЕНТ</vt:lpstr>
      <vt:lpstr>Слайд 20</vt:lpstr>
      <vt:lpstr>Способ приготовления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тары для клеточного сока</dc:title>
  <dc:creator>ptv</dc:creator>
  <cp:lastModifiedBy>Пужевская Татьяна</cp:lastModifiedBy>
  <cp:revision>1159</cp:revision>
  <dcterms:created xsi:type="dcterms:W3CDTF">2016-05-06T10:35:49Z</dcterms:created>
  <dcterms:modified xsi:type="dcterms:W3CDTF">2017-04-17T02:56:58Z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