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1" r:id="rId3"/>
    <p:sldId id="317" r:id="rId4"/>
    <p:sldId id="299" r:id="rId5"/>
    <p:sldId id="316" r:id="rId6"/>
    <p:sldId id="309" r:id="rId7"/>
    <p:sldId id="310" r:id="rId8"/>
    <p:sldId id="311" r:id="rId9"/>
    <p:sldId id="315" r:id="rId10"/>
    <p:sldId id="312" r:id="rId11"/>
    <p:sldId id="308" r:id="rId12"/>
    <p:sldId id="313" r:id="rId13"/>
    <p:sldId id="314" r:id="rId14"/>
    <p:sldId id="258" r:id="rId15"/>
    <p:sldId id="289" r:id="rId16"/>
    <p:sldId id="282" r:id="rId17"/>
    <p:sldId id="295" r:id="rId18"/>
    <p:sldId id="291" r:id="rId19"/>
    <p:sldId id="292" r:id="rId20"/>
    <p:sldId id="293" r:id="rId21"/>
    <p:sldId id="29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B7C"/>
    <a:srgbClr val="46365C"/>
    <a:srgbClr val="846AA6"/>
    <a:srgbClr val="4C3B63"/>
    <a:srgbClr val="927BB1"/>
    <a:srgbClr val="6D548E"/>
    <a:srgbClr val="D3CAE0"/>
    <a:srgbClr val="AF9EC6"/>
    <a:srgbClr val="422100"/>
    <a:srgbClr val="261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CC302-47C9-4346-8E1A-924D90152C4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9D3C-3589-4640-A6DF-258A09A3E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22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9D3C-3589-4640-A6DF-258A09A3E7C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9D3C-3589-4640-A6DF-258A09A3E7C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9D3C-3589-4640-A6DF-258A09A3E7C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9D3C-3589-4640-A6DF-258A09A3E7C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9D3C-3589-4640-A6DF-258A09A3E7C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9D3C-3589-4640-A6DF-258A09A3E7C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C334B-0DAD-4F51-AF1B-2CA25C938E63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B199-E2B6-497E-9013-C069BB67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_neurocom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187624" y="5013176"/>
            <a:ext cx="6624736" cy="1080120"/>
          </a:xfrm>
        </p:spPr>
        <p:txBody>
          <a:bodyPr>
            <a:normAutofit/>
          </a:bodyPr>
          <a:lstStyle/>
          <a:p>
            <a:r>
              <a:rPr lang="ru-RU" sz="4600" b="1" dirty="0" smtClean="0">
                <a:latin typeface="Arial" pitchFamily="34" charset="0"/>
                <a:cs typeface="Arial" pitchFamily="34" charset="0"/>
              </a:rPr>
              <a:t>НЕЙРОКОМФОРТ</a:t>
            </a:r>
            <a:endParaRPr lang="ru-RU" sz="4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932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</a:t>
            </a:r>
            <a:endParaRPr lang="ru-RU" sz="4800" dirty="0">
              <a:solidFill>
                <a:schemeClr val="bg1">
                  <a:lumMod val="8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Рисунок 7" descr="logotip_Artl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623054" cy="51739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йрокомфорт_подложки4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8381" y="1124744"/>
            <a:ext cx="579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ГРИФФОНИЯ (Griffonia simplicifolia)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136268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" name="Picture 3" descr="D:\БАД\НЕйрокомфорт\img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2304256" cy="168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059832" y="1844825"/>
          <a:ext cx="590465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</a:tblGrid>
              <a:tr h="885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 натуральной аминокислоты 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5-ГИДРОКСИТРИПТОФАН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(получают из семян растения)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6D548E"/>
                    </a:solidFill>
                  </a:tcPr>
                </a:tc>
              </a:tr>
              <a:tr h="2282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5-гидрокситриптофан</a:t>
                      </a:r>
                      <a:r>
                        <a:rPr lang="ru-RU" sz="12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является предшественником жизненно важного нейротрансмитера — серотонина. Серотонин — это один из основных нейротрансмитеров, поддерживающих хорошее настроение.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rgbClr val="2D2D2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Эффективна</a:t>
                      </a:r>
                      <a:r>
                        <a:rPr lang="ru-RU" sz="11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при множестве расстройств нервной системы</a:t>
                      </a:r>
                    </a:p>
                    <a:p>
                      <a:pPr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10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Улучшае</a:t>
                      </a:r>
                      <a:r>
                        <a:rPr lang="ru-RU" sz="11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 память,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Подавляет</a:t>
                      </a:r>
                      <a:r>
                        <a:rPr lang="ru-RU" sz="11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головном мозге активность центра контроля аппетита, что ведет к уменьшению влечения к углеводной пище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</a:t>
                      </a:r>
                      <a:r>
                        <a:rPr lang="ru-RU" sz="110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орется</a:t>
                      </a:r>
                      <a:r>
                        <a:rPr lang="ru-RU" sz="11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 проявлениями ПМС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Способствует</a:t>
                      </a:r>
                      <a:r>
                        <a:rPr lang="ru-RU" sz="11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улучшению состояния при мигрени</a:t>
                      </a:r>
                    </a:p>
                  </a:txBody>
                  <a:tcPr>
                    <a:solidFill>
                      <a:srgbClr val="D3CAE0"/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39552" y="5157192"/>
            <a:ext cx="8208912" cy="9361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5190291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</a:rPr>
              <a:t>Витамин В6 </a:t>
            </a:r>
            <a:r>
              <a:rPr lang="ru-RU" sz="1600" dirty="0" smtClean="0">
                <a:solidFill>
                  <a:prstClr val="black"/>
                </a:solidFill>
              </a:rPr>
              <a:t>участвует в синтезе серотонина. Его д</a:t>
            </a:r>
            <a:r>
              <a:rPr lang="ru-RU" sz="1600" dirty="0" smtClean="0"/>
              <a:t>ефицит в рационе может привести к снижению уровня серотонина и/или нарушению процесса преобразования триптофана в ниацин</a:t>
            </a:r>
            <a:endParaRPr lang="ru-RU" sz="1600" dirty="0">
              <a:solidFill>
                <a:srgbClr val="46365C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3568" y="5229200"/>
            <a:ext cx="64807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Нейрокомфорт_подложки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7096" y="1268760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6365C"/>
                </a:solidFill>
                <a:latin typeface="Arial" pitchFamily="34" charset="0"/>
                <a:cs typeface="Arial" pitchFamily="34" charset="0"/>
              </a:rPr>
              <a:t>ПАССИФЛОРА </a:t>
            </a:r>
            <a:endParaRPr lang="ru-RU" sz="2400" b="1" dirty="0">
              <a:solidFill>
                <a:srgbClr val="46365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59832" y="1844825"/>
          <a:ext cx="5904656" cy="184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</a:tblGrid>
              <a:tr h="594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Содержит обладающее седативным действием вещество ПАССИФЛОРИН</a:t>
                      </a:r>
                    </a:p>
                  </a:txBody>
                  <a:tcPr>
                    <a:solidFill>
                      <a:srgbClr val="6D548E"/>
                    </a:solidFill>
                  </a:tcPr>
                </a:tc>
              </a:tr>
              <a:tr h="1205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Снимает  </a:t>
                      </a:r>
                      <a:r>
                        <a:rPr lang="ru-RU" sz="1100" b="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напряжение, оказывает расслабляющее действие</a:t>
                      </a:r>
                      <a:r>
                        <a:rPr lang="ru-RU" sz="1100" b="1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Рекомендована</a:t>
                      </a:r>
                      <a:r>
                        <a:rPr lang="ru-RU" sz="1100" b="0" kern="1200" baseline="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 неврастении, бессоннице, вегетативных нарушениях в климактерическом периоде, при лечении алкоголизма.</a:t>
                      </a: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3CAE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D:\БАД\НЕйрокомфорт\passiflora-uho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232248" cy="17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412023" y="3675417"/>
            <a:ext cx="1926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6365C"/>
                </a:solidFill>
                <a:latin typeface="Arial" pitchFamily="34" charset="0"/>
                <a:cs typeface="Arial" pitchFamily="34" charset="0"/>
              </a:rPr>
              <a:t>ЗВЕРОБОЙ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987824" y="4209090"/>
          <a:ext cx="5904656" cy="202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</a:tblGrid>
              <a:tr h="1178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Содержит геперицин, гиперфорин, псевдогиперицин, </a:t>
                      </a:r>
                      <a:r>
                        <a:rPr lang="ru-RU" sz="1400" b="1" kern="1200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кверцетин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эфирные масла и ксантоны, основной механизм  действия которых связан с нарушением обратного захвата медиаторов и близок к таковому у современных синтетических антидепрессантов</a:t>
                      </a:r>
                    </a:p>
                  </a:txBody>
                  <a:tcPr>
                    <a:solidFill>
                      <a:srgbClr val="6D548E"/>
                    </a:solidFill>
                  </a:tcPr>
                </a:tc>
              </a:tr>
              <a:tr h="84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Обладает </a:t>
                      </a:r>
                      <a:r>
                        <a:rPr lang="ru-RU" sz="11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комплексным механизмом </a:t>
                      </a:r>
                      <a:r>
                        <a:rPr lang="ru-RU" sz="1100" b="0" kern="1200" dirty="0" err="1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антидепрессивного</a:t>
                      </a:r>
                      <a:r>
                        <a:rPr lang="ru-RU" sz="11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действия, что выгодно отличает его от современных антидепрессантов.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Способствует</a:t>
                      </a:r>
                      <a:r>
                        <a:rPr lang="ru-RU" sz="110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устранению нарушений работоспособности, возникающих при стрессе</a:t>
                      </a:r>
                    </a:p>
                  </a:txBody>
                  <a:tcPr>
                    <a:solidFill>
                      <a:srgbClr val="D3CAE0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5" descr="D:\БАД\НЕйрокомфорт\zveroboj-prodyrjavlennyj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19891"/>
            <a:ext cx="2304256" cy="1645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51520" y="6136268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Нейрокомфорт_подложки4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6" y="4509120"/>
            <a:ext cx="2880320" cy="9361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1700808"/>
            <a:ext cx="9000999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400" b="1" dirty="0" smtClean="0">
                <a:solidFill>
                  <a:srgbClr val="9D2B7C"/>
                </a:solidFill>
                <a:latin typeface="Arial" pitchFamily="34" charset="0"/>
                <a:cs typeface="Arial" pitchFamily="34" charset="0"/>
              </a:rPr>
              <a:t>АМИНОКИСЛОТА </a:t>
            </a:r>
            <a:r>
              <a:rPr lang="en-US" sz="2400" b="1" dirty="0" smtClean="0">
                <a:solidFill>
                  <a:srgbClr val="9D2B7C"/>
                </a:solidFill>
                <a:latin typeface="Arial" pitchFamily="34" charset="0"/>
                <a:cs typeface="Arial" pitchFamily="34" charset="0"/>
              </a:rPr>
              <a:t>L-</a:t>
            </a:r>
            <a:r>
              <a:rPr lang="ru-RU" sz="2400" b="1" dirty="0" smtClean="0">
                <a:solidFill>
                  <a:srgbClr val="9D2B7C"/>
                </a:solidFill>
                <a:latin typeface="Arial" pitchFamily="34" charset="0"/>
                <a:cs typeface="Arial" pitchFamily="34" charset="0"/>
              </a:rPr>
              <a:t>ТЕАНИН – ПРИРОДНЫЙ РЕЛАКСАНТ</a:t>
            </a:r>
            <a:endParaRPr lang="ru-RU" sz="2400" b="1" dirty="0">
              <a:solidFill>
                <a:srgbClr val="9D2B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6165304"/>
            <a:ext cx="910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0" name="Picture 2" descr="D:\БАД\НЕйрокомфорт\0e649141531ada9772b86e6d055df9f7d2dedd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2808312" cy="210623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95536" y="465487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Содержание в 2-х капсулах (суточная доза) </a:t>
            </a:r>
            <a:r>
              <a:rPr lang="ru-RU" dirty="0" smtClean="0"/>
              <a:t>- </a:t>
            </a:r>
            <a:r>
              <a:rPr lang="ru-RU" b="1" dirty="0" smtClean="0"/>
              <a:t>100 мг</a:t>
            </a:r>
            <a:endParaRPr lang="ru-RU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63889" y="2276872"/>
          <a:ext cx="5328591" cy="388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1"/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L-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ТЕАНИН - 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уникальное органическое вещество, которое содержится в неферментированных чайных листьях</a:t>
                      </a:r>
                    </a:p>
                  </a:txBody>
                  <a:tcPr>
                    <a:solidFill>
                      <a:srgbClr val="6D548E"/>
                    </a:solidFill>
                  </a:tcPr>
                </a:tc>
              </a:tr>
              <a:tr h="1902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Физиологические эффекты: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Снижает симптомы ПМС;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Снимает расстройства сна;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Снижает кровяное давление;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Уменьшает повреждения головного мозга.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050" b="1" kern="1200" dirty="0" smtClean="0">
                        <a:solidFill>
                          <a:srgbClr val="2D2D2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ru-RU" sz="1050" b="1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Неврологические эффекты: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05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Способствует </a:t>
                      </a: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снижению</a:t>
                      </a:r>
                      <a:r>
                        <a:rPr lang="ru-RU" sz="1050" b="0" kern="1200" baseline="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повседневного напряжения и раздражительности</a:t>
                      </a:r>
                      <a:endParaRPr lang="ru-RU" sz="1050" dirty="0" smtClean="0">
                        <a:solidFill>
                          <a:srgbClr val="2D2D2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05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Уменьшает чувство стресса/тревоги;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05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Улучшает обучение/концентрацию внимания;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05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Способствует выпуску нейромедиаторов; нейропротекторный эффект</a:t>
                      </a:r>
                    </a:p>
                    <a:p>
                      <a:r>
                        <a:rPr lang="ru-RU" sz="105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вызывает </a:t>
                      </a: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зависимости, передозировки и побочных эффектов, может</a:t>
                      </a:r>
                      <a:r>
                        <a:rPr lang="ru-RU" sz="1050" b="0" kern="1200" baseline="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безопасно использоваться в дневные часы. </a:t>
                      </a:r>
                      <a:r>
                        <a:rPr lang="ru-RU" sz="1050" b="0" i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Воздействие теанина на мозг длится около 5 часов.</a:t>
                      </a:r>
                    </a:p>
                  </a:txBody>
                  <a:tcPr>
                    <a:solidFill>
                      <a:srgbClr val="D3CA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Нейрокомфорт_подложки4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6" y="4653136"/>
            <a:ext cx="2880320" cy="9361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1668626"/>
            <a:ext cx="5616623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ru-RU" sz="2800" b="1" dirty="0" smtClean="0">
                <a:solidFill>
                  <a:srgbClr val="9D2B7C"/>
                </a:solidFill>
                <a:latin typeface="Arial" pitchFamily="34" charset="0"/>
                <a:cs typeface="Arial" pitchFamily="34" charset="0"/>
              </a:rPr>
              <a:t>ГЛИЦИН - НЕЙРОМЕДИАТОР</a:t>
            </a:r>
            <a:endParaRPr lang="ru-RU" sz="2800" b="1" dirty="0">
              <a:solidFill>
                <a:srgbClr val="9D2B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6165304"/>
            <a:ext cx="910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47971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Содержание в 2-х капсулах (суточная доза) </a:t>
            </a:r>
            <a:r>
              <a:rPr lang="ru-RU" dirty="0" smtClean="0"/>
              <a:t>- </a:t>
            </a:r>
            <a:r>
              <a:rPr lang="ru-RU" b="1" dirty="0" smtClean="0"/>
              <a:t>280 мг</a:t>
            </a:r>
            <a:endParaRPr lang="ru-RU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2420888"/>
          <a:ext cx="5328591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1"/>
              </a:tblGrid>
              <a:tr h="1053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ГЛИЦИН  - заменимая аминокислота, центральный нейромедиатор тормозного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типа действия</a:t>
                      </a:r>
                    </a:p>
                  </a:txBody>
                  <a:tcPr>
                    <a:solidFill>
                      <a:srgbClr val="6D548E"/>
                    </a:solidFill>
                  </a:tcPr>
                </a:tc>
              </a:tr>
              <a:tr h="2115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Улучшает </a:t>
                      </a: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метаболические</a:t>
                      </a:r>
                      <a:r>
                        <a:rPr lang="ru-RU" sz="1050" b="0" kern="1200" baseline="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процессы в головном мозге.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Оказывает </a:t>
                      </a: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седативное и антидепрессивное действие, снимает психоэмоциональное напряжение, агрессивность и конфликтность.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Облегчает</a:t>
                      </a: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засыпание и нормализует сон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Повышает </a:t>
                      </a: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умственную работоспособность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Ослабляет </a:t>
                      </a: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влечение к алкоголю.</a:t>
                      </a:r>
                      <a:r>
                        <a:rPr lang="ru-RU" sz="1050" dirty="0" smtClean="0"/>
                        <a:t/>
                      </a:r>
                      <a:br>
                        <a:rPr lang="ru-RU" sz="1050" dirty="0" smtClean="0"/>
                      </a:br>
                      <a:r>
                        <a:rPr lang="ru-RU" sz="1050" dirty="0" smtClean="0"/>
                        <a:t/>
                      </a:r>
                      <a:br>
                        <a:rPr lang="ru-RU" sz="1050" dirty="0" smtClean="0"/>
                      </a:br>
                      <a:r>
                        <a:rPr lang="ru-RU" sz="1050" b="1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имеет </a:t>
                      </a:r>
                      <a:r>
                        <a:rPr lang="ru-RU" sz="1050" b="0" kern="120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противопоказаний</a:t>
                      </a:r>
                      <a:r>
                        <a:rPr lang="ru-RU" sz="1050" b="0" kern="1200" baseline="0" dirty="0" smtClean="0">
                          <a:solidFill>
                            <a:srgbClr val="2D2D2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(кроме индивидуальной повышенной чувствительности). </a:t>
                      </a:r>
                      <a:endParaRPr lang="ru-RU" sz="1050" b="0" i="1" kern="1200" dirty="0" smtClean="0">
                        <a:solidFill>
                          <a:srgbClr val="2D2D2D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solidFill>
                      <a:srgbClr val="D3CAE0"/>
                    </a:solidFill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377613" y="2420887"/>
            <a:ext cx="2826235" cy="2063011"/>
            <a:chOff x="377613" y="2420888"/>
            <a:chExt cx="2466195" cy="1800200"/>
          </a:xfrm>
        </p:grpSpPr>
        <p:pic>
          <p:nvPicPr>
            <p:cNvPr id="4099" name="Picture 3" descr="D:\БАД\НЕйрокомфорт\depositphotos_44522729-Structural-model-of-glycine-molecu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613" y="2548706"/>
              <a:ext cx="2466195" cy="1656184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395536" y="2420888"/>
              <a:ext cx="2448272" cy="1800200"/>
            </a:xfrm>
            <a:prstGeom prst="rect">
              <a:avLst/>
            </a:prstGeom>
            <a:noFill/>
            <a:ln>
              <a:solidFill>
                <a:srgbClr val="846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Нейрокомфорт_подложки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34250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D2B7C"/>
                </a:solidFill>
                <a:latin typeface="Arial" pitchFamily="34" charset="0"/>
                <a:cs typeface="Arial" pitchFamily="34" charset="0"/>
              </a:rPr>
              <a:t>ПРЕИМУЩЕСТВА: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664749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оказывает побочных эффектов*, зависимости, может приниматься длительно**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96" y="5944924"/>
            <a:ext cx="8928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*Противопоказания: индивидуальная непереносимость компонентов, беременность и кормление грудью. **По рекомендации врача.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65313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100% натуральный безопасный состав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96" y="6165304"/>
            <a:ext cx="910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4653136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Широкий спектр рекомендаций к применению</a:t>
            </a:r>
          </a:p>
        </p:txBody>
      </p:sp>
      <p:pic>
        <p:nvPicPr>
          <p:cNvPr id="11" name="Рисунок 10" descr="стрел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8660999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Нейрокомфорт_подложки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64096" y="2478995"/>
            <a:ext cx="7668344" cy="33855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91680" y="1412776"/>
            <a:ext cx="7128792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46365C"/>
                </a:solidFill>
                <a:latin typeface="Arial" pitchFamily="34" charset="0"/>
                <a:ea typeface="+mn-ea"/>
                <a:cs typeface="Arial" pitchFamily="34" charset="0"/>
              </a:rPr>
              <a:t>Рекомендации к применению:</a:t>
            </a:r>
            <a:endParaRPr lang="ru-RU" sz="3600" b="1" dirty="0">
              <a:solidFill>
                <a:srgbClr val="46365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088" y="2199674"/>
            <a:ext cx="7668344" cy="906451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2088" y="3287308"/>
            <a:ext cx="7668344" cy="46689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24136" y="3313439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 работе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требующей постоянной концентрации внимания</a:t>
            </a:r>
            <a:endParaRPr lang="ru-RU" sz="1600" b="1" dirty="0" smtClean="0">
              <a:solidFill>
                <a:srgbClr val="2D2D2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4136" y="2203993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D2D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повышенном уровне психоэмоционального напряжения </a:t>
            </a:r>
            <a:r>
              <a:rPr lang="ru-RU" sz="1600" dirty="0" smtClean="0">
                <a:solidFill>
                  <a:srgbClr val="2D2D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(в том числе, во время экзаменов, в конфликтных ситуациях, при сверхурочной работе, «синдроме менеджера» и т.д.)</a:t>
            </a:r>
            <a:endParaRPr lang="ru-RU" sz="1600" b="1" dirty="0" smtClean="0">
              <a:solidFill>
                <a:srgbClr val="2D2D2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088" y="3898215"/>
            <a:ext cx="7668344" cy="46689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2088" y="5554398"/>
            <a:ext cx="7668344" cy="46689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24136" y="5626406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составе программ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коррекции вредных привычек</a:t>
            </a:r>
            <a:endParaRPr lang="ru-RU" sz="1600" dirty="0" smtClean="0">
              <a:solidFill>
                <a:srgbClr val="2D2D2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4136" y="3933056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D2D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Женщинам </a:t>
            </a:r>
            <a:r>
              <a:rPr lang="ru-RU" sz="1600" dirty="0" smtClean="0">
                <a:solidFill>
                  <a:srgbClr val="2D2D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 время ПМС, климактерических расстройствах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2088" y="4978334"/>
            <a:ext cx="7668344" cy="50405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24136" y="5050342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D2D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головных болях</a:t>
            </a:r>
            <a:r>
              <a:rPr lang="ru-RU" sz="1600" dirty="0" smtClean="0">
                <a:solidFill>
                  <a:srgbClr val="2D2D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связанных с нервным напряжением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2088" y="4437112"/>
            <a:ext cx="7668344" cy="46689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24136" y="4471953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D2D2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легкой бессоннице</a:t>
            </a:r>
            <a:endParaRPr lang="ru-RU" sz="1600" dirty="0" smtClean="0">
              <a:solidFill>
                <a:srgbClr val="2D2D2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96" y="6165304"/>
            <a:ext cx="910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6" name="Picture 3" descr="\\FILER\Artlife\дизайнеры\Продукция_3D\БАДы 3D\NEW design\Нейрокомфорт\097_neurocomfort_r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175595" cy="1897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350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Нейрокомфорт_подложки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563888" y="1340768"/>
            <a:ext cx="5025752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46365C"/>
                </a:solidFill>
                <a:latin typeface="Arial" pitchFamily="34" charset="0"/>
                <a:ea typeface="+mn-ea"/>
                <a:cs typeface="Arial" pitchFamily="34" charset="0"/>
              </a:rPr>
              <a:t>Берегите здоровье нервной системы!</a:t>
            </a:r>
            <a:endParaRPr lang="ru-RU" sz="3600" b="1" dirty="0">
              <a:solidFill>
                <a:srgbClr val="46365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9" name="Picture 5" descr="D:\БАД\НЕйрокомфорт\realistic_front-f1a8bd3fd4ed3e180e74f0be5c743d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3347864" cy="37232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2564904"/>
            <a:ext cx="460851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/>
              <a:t> Соблюдайте режим дня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/>
              <a:t> Высыпайтесь </a:t>
            </a:r>
            <a:r>
              <a:rPr lang="ru-RU" sz="1600" i="1" dirty="0" smtClean="0"/>
              <a:t>(взрослым необходимо спать не менее 7-8 часов в сутки)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/>
              <a:t> Питайтесь правильно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/>
              <a:t> Больше двигайтесь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/>
              <a:t> Откажитесь от вредных привычек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/>
              <a:t> Проводите больше времени с близкими людьми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/>
              <a:t> Посещайте баню или парную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/>
              <a:t> Найдите увлекательное хобби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/>
              <a:t> Учитесь противостоять стрессу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/>
              <a:t> В случае необходимости обращайтесь к специалистам-психологам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773939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Установлено,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что своевременная профилактика снижает риск формирования депрессивных расстройств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logotip_Artli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6021288"/>
            <a:ext cx="792088" cy="252500"/>
          </a:xfrm>
          <a:prstGeom prst="rect">
            <a:avLst/>
          </a:prstGeom>
        </p:spPr>
      </p:pic>
      <p:pic>
        <p:nvPicPr>
          <p:cNvPr id="10" name="Picture 3" descr="\\FILER\Artlife\дизайнеры\Продукция_3D\БАДы 3D\NEW design\Нейрокомфорт\097_neurocomfort_r_m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8640"/>
            <a:ext cx="178458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ейрокомфорт_подложки4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33872"/>
            <a:ext cx="5832648" cy="8549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46365C"/>
                </a:solidFill>
                <a:latin typeface="Arial" pitchFamily="34" charset="0"/>
                <a:ea typeface="+mn-ea"/>
                <a:cs typeface="Arial" pitchFamily="34" charset="0"/>
              </a:rPr>
              <a:t>ПРОГРАММНЫЙ ПОДХОД</a:t>
            </a:r>
            <a:endParaRPr lang="ru-RU" sz="3200" b="1" dirty="0">
              <a:solidFill>
                <a:srgbClr val="46365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 descr="logotip_Artli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154" y="5589240"/>
            <a:ext cx="929622" cy="296343"/>
          </a:xfrm>
          <a:prstGeom prst="rect">
            <a:avLst/>
          </a:prstGeom>
          <a:effectLst/>
        </p:spPr>
      </p:pic>
      <p:pic>
        <p:nvPicPr>
          <p:cNvPr id="9" name="Рисунок 8" descr="бады_групп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7006" y="1998753"/>
            <a:ext cx="6817362" cy="4094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136268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ейрокомфорт_подложки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493912"/>
            <a:ext cx="8136904" cy="1143000"/>
          </a:xfrm>
        </p:spPr>
        <p:txBody>
          <a:bodyPr>
            <a:normAutofit/>
          </a:bodyPr>
          <a:lstStyle/>
          <a:p>
            <a:pPr algn="l"/>
            <a:r>
              <a:rPr lang="ru-RU" sz="3100" b="1" u="sng" dirty="0" smtClean="0">
                <a:solidFill>
                  <a:srgbClr val="46365C"/>
                </a:solidFill>
              </a:rPr>
              <a:t>Программа «Анти-стресс»</a:t>
            </a:r>
            <a:br>
              <a:rPr lang="ru-RU" sz="3100" b="1" u="sng" dirty="0" smtClean="0">
                <a:solidFill>
                  <a:srgbClr val="46365C"/>
                </a:solidFill>
              </a:rPr>
            </a:br>
            <a:r>
              <a:rPr lang="ru-RU" sz="1800" b="1" dirty="0" smtClean="0">
                <a:solidFill>
                  <a:srgbClr val="46365C"/>
                </a:solidFill>
              </a:rPr>
              <a:t>ПОВЫШЕНИЕ УСТОЙЧИВОСТИ К ВЫСОКОМУ УРОВНЮ ПСИХОЭМОЦИОНАЛЬНОГО НАПРЯЖЕНИЯ, УЛУЧШЕНИЕ КАЧЕСТВА СНА </a:t>
            </a:r>
            <a:endParaRPr lang="ru-RU" sz="1800" b="1" dirty="0">
              <a:solidFill>
                <a:srgbClr val="46365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208276"/>
            <a:ext cx="910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821528"/>
          <a:ext cx="8352928" cy="2839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4868"/>
                <a:gridCol w="2564495"/>
                <a:gridCol w="366356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Способ применения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Действие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Нейрокомфорт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капсулы утром и днем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Поддерживает процессы саморегулирования нервной системы, помогает безопасно выйти из стрессовой ситуации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Лецитин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1 столовой ложке в день во время еды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Восполняет дефицит</a:t>
                      </a:r>
                      <a:r>
                        <a:rPr lang="ru-RU" sz="1600" baseline="0" dirty="0" smtClean="0"/>
                        <a:t> фосфолипидов, который приводит к нарушениям работы нервной системы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Нейростабил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1-2 таблетки вечером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Способствует усилению седативного эффекта и нормализации сна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ейрокомфорт_подложки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704856" cy="1143000"/>
          </a:xfrm>
        </p:spPr>
        <p:txBody>
          <a:bodyPr>
            <a:normAutofit/>
          </a:bodyPr>
          <a:lstStyle/>
          <a:p>
            <a:pPr algn="l"/>
            <a:r>
              <a:rPr lang="ru-RU" sz="3100" b="1" u="sng" dirty="0" smtClean="0">
                <a:solidFill>
                  <a:srgbClr val="46365C"/>
                </a:solidFill>
              </a:rPr>
              <a:t>Программа «Высокая работоспособность»</a:t>
            </a:r>
            <a:br>
              <a:rPr lang="ru-RU" sz="3100" b="1" u="sng" dirty="0" smtClean="0">
                <a:solidFill>
                  <a:srgbClr val="46365C"/>
                </a:solidFill>
              </a:rPr>
            </a:br>
            <a:r>
              <a:rPr lang="ru-RU" sz="1600" b="1" dirty="0" smtClean="0">
                <a:solidFill>
                  <a:srgbClr val="4C3B63"/>
                </a:solidFill>
              </a:rPr>
              <a:t>ПРОФИЛАКТИКА СТРЕССА, ПОВЫШЕНИЕ УСТОЙЧИВОСТИ К ВЫСОКИМ ФИЗИЧЕСКИМ И УМСТВЕННЫМ НАГРУЗКАМ</a:t>
            </a:r>
            <a:endParaRPr lang="ru-RU" sz="1600" b="1" dirty="0">
              <a:solidFill>
                <a:srgbClr val="4C3B6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208276"/>
            <a:ext cx="910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780928"/>
          <a:ext cx="8424936" cy="3083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2"/>
                <a:gridCol w="2217088"/>
                <a:gridCol w="33995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применения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Нейрокомфорт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капсулы утром и днем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Поддерживает процессы саморегулирования нервной системы, помогает уравновесить настроение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Глазорол Интенсив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капсула 2 раза в день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Защита зрения,</a:t>
                      </a:r>
                      <a:r>
                        <a:rPr lang="ru-RU" sz="1600" baseline="0" dirty="0" smtClean="0"/>
                        <a:t> способствует устойчивости к высоким зрительным нагрузкам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Рудвитол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капсула в день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Профилактика ОРЗ, повышение</a:t>
                      </a:r>
                      <a:r>
                        <a:rPr lang="ru-RU" sz="1600" baseline="0" dirty="0" smtClean="0"/>
                        <a:t> устойчивости к инфекциям и вирусам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йрокомфорт_подложки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052736"/>
            <a:ext cx="576064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ФАКТОР СТРЕССА</a:t>
            </a:r>
          </a:p>
        </p:txBody>
      </p:sp>
      <p:pic>
        <p:nvPicPr>
          <p:cNvPr id="11" name="Рисунок 10" descr="logotip_Artl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72159"/>
            <a:ext cx="1407030" cy="448529"/>
          </a:xfrm>
          <a:prstGeom prst="rect">
            <a:avLst/>
          </a:prstGeom>
        </p:spPr>
      </p:pic>
      <p:pic>
        <p:nvPicPr>
          <p:cNvPr id="3074" name="Picture 2" descr="D:\БАД\НЕйрокомфорт\graph-7_icon-icons.com_580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29947"/>
            <a:ext cx="1352131" cy="10801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67744" y="2348880"/>
            <a:ext cx="6192688" cy="72008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3140968"/>
            <a:ext cx="6192688" cy="64807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3861048"/>
            <a:ext cx="6192688" cy="122413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2420888"/>
            <a:ext cx="5976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Депрессия распространена во всем мире. По оценкам ВОЗ от нее страдает более 300 миллионов человек</a:t>
            </a:r>
          </a:p>
          <a:p>
            <a:endParaRPr lang="ru-RU" dirty="0" smtClean="0"/>
          </a:p>
          <a:p>
            <a:r>
              <a:rPr lang="ru-RU" dirty="0" smtClean="0"/>
              <a:t>В состоянии стресса постоянно находятся 87% россиян </a:t>
            </a:r>
          </a:p>
          <a:p>
            <a:endParaRPr lang="ru-RU" dirty="0" smtClean="0"/>
          </a:p>
          <a:p>
            <a:r>
              <a:rPr lang="ru-RU" dirty="0" smtClean="0"/>
              <a:t>Вследствие стрессов, почти 80% людей зарабатывают болезнь, называемую синдромом хронической усталости (слабость, «песок» в глазах, головные боли, бессонница, раздражительность)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Нейрокомфорт_подложки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08912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 smtClean="0">
                <a:solidFill>
                  <a:srgbClr val="46365C"/>
                </a:solidFill>
              </a:rPr>
              <a:t>Женская программа</a:t>
            </a:r>
            <a:br>
              <a:rPr lang="ru-RU" sz="3100" b="1" u="sng" dirty="0" smtClean="0">
                <a:solidFill>
                  <a:srgbClr val="46365C"/>
                </a:solidFill>
              </a:rPr>
            </a:br>
            <a:r>
              <a:rPr lang="ru-RU" sz="1700" b="1" dirty="0" smtClean="0">
                <a:solidFill>
                  <a:srgbClr val="4C3B63"/>
                </a:solidFill>
              </a:rPr>
              <a:t>ПОВЫШЕНИЕ УСТОЙЧИВОСТИ К СТРЕССУ ВО ВРЕМЯ ГОРМОНАЛЬНЫХ ПЕРЕСТРОЕК ОРГАНИЗМА</a:t>
            </a: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b="1" dirty="0">
              <a:solidFill>
                <a:srgbClr val="46365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208276"/>
            <a:ext cx="910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3525232"/>
          <a:ext cx="8208912" cy="2352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2288"/>
                <a:gridCol w="208823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Способ применения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Действие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45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Нейрокомфорт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45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капсулы в день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Помогает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снять тревожность, уравновесить настроение, повысить общий тонус</a:t>
                      </a:r>
                      <a:endParaRPr lang="ru-RU" sz="1600" dirty="0"/>
                    </a:p>
                  </a:txBody>
                  <a:tcPr/>
                </a:tc>
              </a:tr>
              <a:tr h="5065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45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Формула женщины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45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таблетки в день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 фитоэстрогенов. Улучшает гормональный фон</a:t>
                      </a:r>
                    </a:p>
                  </a:txBody>
                  <a:tcPr/>
                </a:tc>
              </a:tr>
              <a:tr h="35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45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Дискавери Очарование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45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схеме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Общеукрепляющее действие, профилактика гипоксии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06084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Многие женщины остро переживают состояния гормонального дисбаланса (при предменструальном синдроме или менопаузе): одни отмечают, что стали более раздражительны, другие испытывают состояние эмоциональной подавленности, третьи жалуются на слезливость и сентиментальность. В некоторых случаях пониженное настроение может привести к депрессии.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Нейрокомфорт_подложки4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352928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 smtClean="0">
                <a:solidFill>
                  <a:srgbClr val="46365C"/>
                </a:solidFill>
              </a:rPr>
              <a:t>Программа коррекции вредных привычек</a:t>
            </a:r>
            <a:br>
              <a:rPr lang="ru-RU" sz="3100" b="1" u="sng" dirty="0" smtClean="0">
                <a:solidFill>
                  <a:srgbClr val="46365C"/>
                </a:solidFill>
              </a:rPr>
            </a:br>
            <a:r>
              <a:rPr lang="ru-RU" sz="1600" i="1" dirty="0" smtClean="0"/>
              <a:t> </a:t>
            </a:r>
            <a:r>
              <a:rPr lang="ru-RU" sz="1800" b="1" dirty="0" smtClean="0">
                <a:solidFill>
                  <a:srgbClr val="4C3B63"/>
                </a:solidFill>
              </a:rPr>
              <a:t>СНИЖЕНИЕ НЕВРОЗА ПРИ ОТКАЗЕ ОТ КУРЕНИЯ И АБСТИНЕНТНОМ СИНДРОМЕ</a:t>
            </a: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b="1" dirty="0">
              <a:solidFill>
                <a:srgbClr val="46365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165304"/>
            <a:ext cx="910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3193812"/>
          <a:ext cx="8208912" cy="2108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2664296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Способ применения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Действие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Нейрокомфорт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капсулы в день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Уменьшает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 нервозности, страха, </a:t>
                      </a:r>
                      <a:r>
                        <a:rPr lang="ru-RU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тревожные ощущения* </a:t>
                      </a:r>
                      <a:endParaRPr lang="ru-RU" sz="1600" dirty="0"/>
                    </a:p>
                  </a:txBody>
                  <a:tcPr/>
                </a:tc>
              </a:tr>
              <a:tr h="48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Токсфайтер люкс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3-4 капсулы утром и днем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Способствует </a:t>
                      </a:r>
                      <a:r>
                        <a:rPr lang="ru-RU" sz="1600" baseline="0" dirty="0" smtClean="0"/>
                        <a:t>выведению токсических веществ из организма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Хепар формула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таблетка 3 раза в день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Улучшает детоксикационную</a:t>
                      </a:r>
                      <a:r>
                        <a:rPr lang="ru-RU" sz="1600" baseline="0" dirty="0" smtClean="0"/>
                        <a:t> функцию печени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14563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результате воздействия токсических веществ и алкоголя нервные клетки мозга (нейроны) лишаются питательной поддержки и погибают. Подобные нарушения могут изменить настроение и поведение человека.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57007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*Может применяться во время отказа от курения или при абстинентном синдроме (похмелье), в том числе, в качестве дополнения к основной терапии.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ast page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Нейрокомфорт_подложки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logotip_Artl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72159"/>
            <a:ext cx="1407030" cy="448529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55576" y="3289683"/>
          <a:ext cx="7704856" cy="237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4892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ГЛАВНЫЕ ПРИЗНАКИ СТРЕССА</a:t>
                      </a:r>
                    </a:p>
                  </a:txBody>
                  <a:tcPr>
                    <a:solidFill>
                      <a:srgbClr val="6D54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6D548E"/>
                    </a:solidFill>
                  </a:tcPr>
                </a:tc>
              </a:tr>
              <a:tr h="188236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Неконтролируемая тревога 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Беспокойство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Мышечное напряжение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Усталость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3CA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Раздражительность, 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Нетерпеливость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Бессонница или расстройства сна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Трудности с концентрацией внимания</a:t>
                      </a:r>
                    </a:p>
                  </a:txBody>
                  <a:tcPr>
                    <a:solidFill>
                      <a:srgbClr val="D3CAE0"/>
                    </a:solidFill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403648" y="1700808"/>
            <a:ext cx="6480720" cy="1440160"/>
            <a:chOff x="1187624" y="4725144"/>
            <a:chExt cx="6480720" cy="1440160"/>
          </a:xfrm>
        </p:grpSpPr>
        <p:sp>
          <p:nvSpPr>
            <p:cNvPr id="10" name="Стрелка вниз 9"/>
            <p:cNvSpPr/>
            <p:nvPr/>
          </p:nvSpPr>
          <p:spPr>
            <a:xfrm rot="16200000">
              <a:off x="2087724" y="3897052"/>
              <a:ext cx="1440160" cy="3096344"/>
            </a:xfrm>
            <a:prstGeom prst="downArrow">
              <a:avLst/>
            </a:prstGeom>
            <a:gradFill>
              <a:gsLst>
                <a:gs pos="0">
                  <a:srgbClr val="927BB1"/>
                </a:gs>
                <a:gs pos="80000">
                  <a:srgbClr val="AF9EC6"/>
                </a:gs>
                <a:gs pos="100000">
                  <a:srgbClr val="D3CAE0"/>
                </a:gs>
              </a:gsLst>
            </a:gra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624" y="5229200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ХРОНИЧЕСКИЙ СТРЕСС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427984" y="5085184"/>
              <a:ext cx="3240360" cy="648072"/>
            </a:xfrm>
            <a:prstGeom prst="rect">
              <a:avLst/>
            </a:prstGeom>
            <a:solidFill>
              <a:srgbClr val="846A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9992" y="5219908"/>
              <a:ext cx="3168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</a:rPr>
                <a:t>ХРОНИЧЕСКИЕ ЗАБОЛЕВАНИЯ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908720"/>
            <a:ext cx="576064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ФАКТОР СТРЕССА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ейрокомфорт_подложки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logotip_Artl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72159"/>
            <a:ext cx="1407030" cy="448529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11560" y="3645025"/>
          <a:ext cx="7992888" cy="23580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4296"/>
                <a:gridCol w="2664296"/>
                <a:gridCol w="2664296"/>
              </a:tblGrid>
              <a:tr h="616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dirty="0" smtClean="0"/>
                        <a:t>Головной мозг</a:t>
                      </a:r>
                      <a:endParaRPr lang="ru-RU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Сердце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Опорно-двигательная система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717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Стресс вызывает резкие перемены настроения (гнев, раздражительность),  проблемы с концентрацией, чувство внезапной усталости, расстройства сна, головные боли, психические расстройства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Повышается частота сердцебиений, кровяное давление, уровень холестерина, шум в ушах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Спазмы мышц и другие нарушения двигательной функции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СТРЕСС ОКАЗЫВАЕТ НЕГАТИВНОЕ ВОЗДЕЙСТВИЕ НА МНОГИЕ СИСТЕМЫ ОРГАНИЗМА</a:t>
            </a:r>
          </a:p>
        </p:txBody>
      </p:sp>
      <p:pic>
        <p:nvPicPr>
          <p:cNvPr id="16" name="Picture 3" descr="D:\контрактники\картинки\foot_angle1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20887"/>
            <a:ext cx="1224133" cy="1224137"/>
          </a:xfrm>
          <a:prstGeom prst="rect">
            <a:avLst/>
          </a:prstGeom>
          <a:noFill/>
        </p:spPr>
      </p:pic>
      <p:pic>
        <p:nvPicPr>
          <p:cNvPr id="5123" name="Picture 3" descr="D:\БАД\алконейтрал\51-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420889"/>
            <a:ext cx="1080120" cy="1080120"/>
          </a:xfrm>
          <a:prstGeom prst="rect">
            <a:avLst/>
          </a:prstGeom>
          <a:noFill/>
        </p:spPr>
      </p:pic>
      <p:pic>
        <p:nvPicPr>
          <p:cNvPr id="1026" name="Picture 2" descr="C:\Users\Yarygin\Downloads\97--blac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403648" y="2348880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ейрокомфорт_подложки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logotip_Artl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72159"/>
            <a:ext cx="1407030" cy="448529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552" y="3380658"/>
          <a:ext cx="7992888" cy="2568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Пищеварительная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система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6D54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Дыхательная система</a:t>
                      </a:r>
                    </a:p>
                  </a:txBody>
                  <a:tcPr>
                    <a:solidFill>
                      <a:srgbClr val="6D54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Кожа</a:t>
                      </a:r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D548E"/>
                    </a:solidFill>
                  </a:tcPr>
                </a:tc>
              </a:tr>
              <a:tr h="1928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Может являться причиной болей в желудке, тошноты и </a:t>
                      </a:r>
                      <a:r>
                        <a:rPr lang="ru-RU" sz="1400" dirty="0" err="1" smtClean="0"/>
                        <a:t>рефлюкса</a:t>
                      </a:r>
                      <a:r>
                        <a:rPr lang="ru-RU" sz="1400" dirty="0" smtClean="0"/>
                        <a:t> (рвоты). Привести к потере аппетита или внезапной тяге к определенной пище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3CA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Ощущение нехватки воздуха, невозможностью сделать глубокий вдох, одышкой,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изредка приступами удушья.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Учащаются простудные заболевания.</a:t>
                      </a:r>
                    </a:p>
                  </a:txBody>
                  <a:tcPr>
                    <a:solidFill>
                      <a:srgbClr val="D3C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Различные высыпания, покраснения, шелушения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D3CAE0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D:\контрактники\картинки\22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892" y="2212856"/>
            <a:ext cx="1043460" cy="1043460"/>
          </a:xfrm>
          <a:prstGeom prst="rect">
            <a:avLst/>
          </a:prstGeom>
          <a:noFill/>
        </p:spPr>
      </p:pic>
      <p:pic>
        <p:nvPicPr>
          <p:cNvPr id="8" name="Picture 2" descr="D:\контрактники\картинки\stomach16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6292" y="2140848"/>
            <a:ext cx="1296140" cy="1296144"/>
          </a:xfrm>
          <a:prstGeom prst="rect">
            <a:avLst/>
          </a:prstGeom>
          <a:noFill/>
        </p:spPr>
      </p:pic>
      <p:pic>
        <p:nvPicPr>
          <p:cNvPr id="4101" name="Picture 5" descr="D:\БАД\НЕйрокомфорт\16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0588" y="2212856"/>
            <a:ext cx="1126432" cy="1126432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7504" y="980728"/>
            <a:ext cx="91450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СТРЕСС ОКАЗЫВАЕТ НЕГАТИВНОЕ ВОЗДЕЙСТВИЕ НА МНОГИЕ СИСТЕМЫ ОРГАНИЗМА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Нейрокомфорт_подложки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1052736"/>
            <a:ext cx="3106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Новинка!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Рисунок 11" descr="logotip_Artl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1514" y="191784"/>
            <a:ext cx="902974" cy="287848"/>
          </a:xfrm>
          <a:prstGeom prst="rect">
            <a:avLst/>
          </a:prstGeom>
        </p:spPr>
      </p:pic>
      <p:pic>
        <p:nvPicPr>
          <p:cNvPr id="9" name="Picture 3" descr="D:\БАД\НЕйрокомфорт\depositphotos_44522729-Structural-model-of-glycine-molecu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08920"/>
            <a:ext cx="2808312" cy="1885934"/>
          </a:xfrm>
          <a:prstGeom prst="rect">
            <a:avLst/>
          </a:prstGeom>
          <a:noFill/>
        </p:spPr>
      </p:pic>
      <p:pic>
        <p:nvPicPr>
          <p:cNvPr id="2051" name="Picture 3" descr="\\FILER\Artlife\дизайнеры\Продукция_3D\БАДы 3D\NEW design\Нейрокомфорт\097_neurocomfort_r_m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7" y="1844824"/>
            <a:ext cx="2230732" cy="3600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5373216"/>
            <a:ext cx="8136904" cy="64807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D:\БАД\НЕйрокомфорт\124748715_5155516_zverobo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04607">
            <a:off x="1890533" y="3674720"/>
            <a:ext cx="2162940" cy="186460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6136268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6276" y="5445224"/>
            <a:ext cx="6920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46365C"/>
                </a:solidFill>
                <a:latin typeface="Arial" pitchFamily="34" charset="0"/>
                <a:cs typeface="Arial" pitchFamily="34" charset="0"/>
              </a:rPr>
              <a:t>Натуральный биоактивный комплекс</a:t>
            </a:r>
            <a:endParaRPr lang="ru-RU" sz="2800" b="1" dirty="0">
              <a:solidFill>
                <a:srgbClr val="46365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Нейрокомфорт_подложки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048035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C3B63"/>
                </a:solidFill>
              </a:rPr>
              <a:t>Поддержка</a:t>
            </a:r>
            <a:br>
              <a:rPr lang="ru-RU" b="1" dirty="0" smtClean="0">
                <a:solidFill>
                  <a:srgbClr val="4C3B63"/>
                </a:solidFill>
              </a:rPr>
            </a:br>
            <a:r>
              <a:rPr lang="ru-RU" b="1" dirty="0" smtClean="0">
                <a:solidFill>
                  <a:srgbClr val="4C3B63"/>
                </a:solidFill>
              </a:rPr>
              <a:t>процессов саморегулирования </a:t>
            </a:r>
          </a:p>
          <a:p>
            <a:pPr algn="ctr"/>
            <a:r>
              <a:rPr lang="ru-RU" b="1" dirty="0" smtClean="0">
                <a:solidFill>
                  <a:srgbClr val="4C3B63"/>
                </a:solidFill>
              </a:rPr>
              <a:t>нервной системы</a:t>
            </a:r>
            <a:endParaRPr lang="ru-RU" b="1" dirty="0">
              <a:solidFill>
                <a:srgbClr val="4C3B6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405906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C3B63"/>
                </a:solidFill>
              </a:rPr>
              <a:t>Нейропротекторный эффект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(устранение напряжения и избыточного возбуждения)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048035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C3B63"/>
                </a:solidFill>
              </a:rPr>
              <a:t>Улучшение питания </a:t>
            </a:r>
          </a:p>
          <a:p>
            <a:pPr algn="ctr"/>
            <a:r>
              <a:rPr lang="ru-RU" b="1" dirty="0" smtClean="0">
                <a:solidFill>
                  <a:srgbClr val="4C3B63"/>
                </a:solidFill>
              </a:rPr>
              <a:t>и метаболических процессов </a:t>
            </a:r>
          </a:p>
          <a:p>
            <a:pPr algn="ctr"/>
            <a:r>
              <a:rPr lang="ru-RU" b="1" dirty="0" smtClean="0">
                <a:solidFill>
                  <a:srgbClr val="4C3B63"/>
                </a:solidFill>
              </a:rPr>
              <a:t>в головном мозге</a:t>
            </a:r>
            <a:endParaRPr lang="ru-RU" b="1" dirty="0">
              <a:solidFill>
                <a:srgbClr val="4C3B63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629204" y="3068960"/>
            <a:ext cx="1656184" cy="792088"/>
          </a:xfrm>
          <a:prstGeom prst="downArrow">
            <a:avLst/>
          </a:prstGeom>
          <a:gradFill>
            <a:gsLst>
              <a:gs pos="0">
                <a:srgbClr val="927BB1"/>
              </a:gs>
              <a:gs pos="80000">
                <a:srgbClr val="AF9EC6"/>
              </a:gs>
              <a:gs pos="100000">
                <a:srgbClr val="D3CAE0"/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92900" y="3068960"/>
            <a:ext cx="1656184" cy="792088"/>
          </a:xfrm>
          <a:prstGeom prst="downArrow">
            <a:avLst/>
          </a:prstGeom>
          <a:gradFill>
            <a:gsLst>
              <a:gs pos="0">
                <a:srgbClr val="927BB1"/>
              </a:gs>
              <a:gs pos="80000">
                <a:srgbClr val="AF9EC6"/>
              </a:gs>
              <a:gs pos="100000">
                <a:srgbClr val="D3CAE0"/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437516" y="3068960"/>
            <a:ext cx="1656184" cy="792088"/>
          </a:xfrm>
          <a:prstGeom prst="downArrow">
            <a:avLst/>
          </a:prstGeom>
          <a:gradFill>
            <a:gsLst>
              <a:gs pos="0">
                <a:srgbClr val="927BB1"/>
              </a:gs>
              <a:gs pos="80000">
                <a:srgbClr val="AF9EC6"/>
              </a:gs>
              <a:gs pos="100000">
                <a:srgbClr val="D3CAE0"/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043608" y="2924944"/>
            <a:ext cx="6840760" cy="144016"/>
          </a:xfrm>
          <a:prstGeom prst="rect">
            <a:avLst/>
          </a:prstGeom>
          <a:solidFill>
            <a:srgbClr val="D3C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6136268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2204864"/>
            <a:ext cx="504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46365C"/>
                </a:solidFill>
                <a:latin typeface="Arial" pitchFamily="34" charset="0"/>
                <a:cs typeface="Arial" pitchFamily="34" charset="0"/>
              </a:rPr>
              <a:t>НАПРАВЛЕНИЯ ДЕЙСТВИЯ</a:t>
            </a:r>
            <a:endParaRPr lang="ru-RU" sz="2800" b="1" dirty="0">
              <a:solidFill>
                <a:srgbClr val="46365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Нейрокомфорт_подложки4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1393612"/>
            <a:ext cx="612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46365C"/>
                </a:solidFill>
                <a:latin typeface="Arial" pitchFamily="34" charset="0"/>
                <a:cs typeface="Arial" pitchFamily="34" charset="0"/>
              </a:rPr>
              <a:t>КОМБИНИРОВАННАЯ ФОРМУЛА</a:t>
            </a:r>
            <a:endParaRPr lang="ru-RU" sz="2800" b="1" dirty="0">
              <a:solidFill>
                <a:srgbClr val="46365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603937"/>
            <a:ext cx="273630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300"/>
              </a:lnSpc>
            </a:pPr>
            <a:r>
              <a:rPr lang="ru-RU" b="1" dirty="0" smtClean="0">
                <a:solidFill>
                  <a:srgbClr val="46365C"/>
                </a:solidFill>
                <a:latin typeface="Arial" pitchFamily="34" charset="0"/>
                <a:ea typeface="Times New Roman"/>
                <a:cs typeface="Arial" pitchFamily="34" charset="0"/>
              </a:rPr>
              <a:t>3 натуральных экстракта </a:t>
            </a:r>
          </a:p>
          <a:p>
            <a:pPr lvl="0" algn="ctr">
              <a:lnSpc>
                <a:spcPts val="2300"/>
              </a:lnSpc>
            </a:pPr>
            <a:r>
              <a:rPr lang="ru-RU" sz="1200" dirty="0" smtClean="0">
                <a:solidFill>
                  <a:srgbClr val="46365C"/>
                </a:solidFill>
                <a:latin typeface="Arial" pitchFamily="34" charset="0"/>
                <a:ea typeface="Times New Roman"/>
                <a:cs typeface="Arial" pitchFamily="34" charset="0"/>
              </a:rPr>
              <a:t>с антидепрессантным действием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37199" y="5511146"/>
            <a:ext cx="1457771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300"/>
              </a:lnSpc>
            </a:pPr>
            <a:r>
              <a:rPr lang="ru-RU" sz="2400" b="1" dirty="0" smtClean="0">
                <a:solidFill>
                  <a:srgbClr val="46365C"/>
                </a:solidFill>
                <a:latin typeface="Arial" pitchFamily="34" charset="0"/>
                <a:ea typeface="Times New Roman"/>
                <a:cs typeface="Arial" pitchFamily="34" charset="0"/>
              </a:rPr>
              <a:t>ГЛИЦИН</a:t>
            </a:r>
            <a:endParaRPr lang="ru-RU" sz="2400" dirty="0">
              <a:solidFill>
                <a:srgbClr val="46365C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5373216"/>
            <a:ext cx="2286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2300"/>
              </a:lnSpc>
            </a:pPr>
            <a:r>
              <a:rPr lang="ru-RU" sz="2400" b="1" dirty="0" smtClean="0">
                <a:solidFill>
                  <a:srgbClr val="46365C"/>
                </a:solidFill>
                <a:latin typeface="Arial" pitchFamily="34" charset="0"/>
                <a:ea typeface="Times New Roman"/>
                <a:cs typeface="Arial" pitchFamily="34" charset="0"/>
              </a:rPr>
              <a:t>ВИТАМИНЫ </a:t>
            </a:r>
          </a:p>
          <a:p>
            <a:pPr lvl="0" algn="ctr">
              <a:lnSpc>
                <a:spcPts val="2300"/>
              </a:lnSpc>
            </a:pPr>
            <a:r>
              <a:rPr lang="ru-RU" sz="2400" b="1" dirty="0" smtClean="0">
                <a:solidFill>
                  <a:srgbClr val="46365C"/>
                </a:solidFill>
                <a:latin typeface="Arial" pitchFamily="34" charset="0"/>
                <a:ea typeface="Times New Roman"/>
                <a:cs typeface="Arial" pitchFamily="34" charset="0"/>
              </a:rPr>
              <a:t>С и В6 </a:t>
            </a:r>
            <a:endParaRPr lang="ru-RU" sz="2400" dirty="0">
              <a:solidFill>
                <a:srgbClr val="46365C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3717032"/>
            <a:ext cx="273630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b="1" dirty="0" smtClean="0">
                <a:solidFill>
                  <a:srgbClr val="46365C"/>
                </a:solidFill>
                <a:latin typeface="Arial" pitchFamily="34" charset="0"/>
                <a:ea typeface="Times New Roman"/>
                <a:cs typeface="Arial" pitchFamily="34" charset="0"/>
              </a:rPr>
              <a:t>L-</a:t>
            </a:r>
            <a:r>
              <a:rPr lang="ru-RU" sz="2400" b="1" dirty="0" smtClean="0">
                <a:solidFill>
                  <a:srgbClr val="46365C"/>
                </a:solidFill>
                <a:latin typeface="Arial" pitchFamily="34" charset="0"/>
                <a:ea typeface="Times New Roman"/>
                <a:cs typeface="Arial" pitchFamily="34" charset="0"/>
              </a:rPr>
              <a:t>ТЕАНИН</a:t>
            </a:r>
          </a:p>
          <a:p>
            <a:pPr lvl="0" algn="ctr">
              <a:lnSpc>
                <a:spcPts val="2300"/>
              </a:lnSpc>
            </a:pPr>
            <a:r>
              <a:rPr lang="ru-RU" sz="1400" dirty="0" smtClean="0">
                <a:solidFill>
                  <a:srgbClr val="46365C"/>
                </a:solidFill>
                <a:latin typeface="Arial" pitchFamily="34" charset="0"/>
                <a:ea typeface="Times New Roman"/>
                <a:cs typeface="Arial" pitchFamily="34" charset="0"/>
              </a:rPr>
              <a:t>природная аминокислота </a:t>
            </a:r>
          </a:p>
        </p:txBody>
      </p:sp>
      <p:pic>
        <p:nvPicPr>
          <p:cNvPr id="13" name="Picture 3" descr="D:\work\маркетинг\БАДы\Нейрокомфорт\презентационное\рам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3240360" cy="1764202"/>
          </a:xfrm>
          <a:prstGeom prst="rect">
            <a:avLst/>
          </a:prstGeom>
          <a:noFill/>
        </p:spPr>
      </p:pic>
      <p:pic>
        <p:nvPicPr>
          <p:cNvPr id="15" name="Picture 3" descr="D:\work\маркетинг\БАДы\Нейрокомфорт\презентационное\рам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833150"/>
            <a:ext cx="3240360" cy="1764202"/>
          </a:xfrm>
          <a:prstGeom prst="rect">
            <a:avLst/>
          </a:prstGeom>
          <a:noFill/>
        </p:spPr>
      </p:pic>
      <p:pic>
        <p:nvPicPr>
          <p:cNvPr id="17" name="Picture 3" descr="D:\work\маркетинг\БАДы\Нейрокомфорт\презентационное\рам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3240360" cy="1764202"/>
          </a:xfrm>
          <a:prstGeom prst="rect">
            <a:avLst/>
          </a:prstGeom>
          <a:noFill/>
        </p:spPr>
      </p:pic>
      <p:pic>
        <p:nvPicPr>
          <p:cNvPr id="22" name="Picture 3" descr="D:\work\маркетинг\БАДы\Нейрокомфорт\презентационное\рам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33150"/>
            <a:ext cx="3240360" cy="176420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67544" y="200161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Соединение в одном продукте растительных экстрактов с седативным действием и аминокислот позволяет повысить эффективность в отношении хронических стрессовых воздействий</a:t>
            </a:r>
            <a:endParaRPr lang="ru-RU" b="1" dirty="0" smtClean="0">
              <a:solidFill>
                <a:srgbClr val="2D2D2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Нейрокомфорт_подложки4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5269" y="1239143"/>
            <a:ext cx="608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ПРИРОДНЫХ «АНТИДЕПРЕССАНТА»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746936"/>
            <a:ext cx="67687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rgbClr val="46365C"/>
                </a:solidFill>
              </a:rPr>
              <a:t>Природные «антидепрессанты» сегодня признаны официальной медициной и используются как для профилактики, так для коррекции разных заболеваний нервной системы</a:t>
            </a:r>
            <a:r>
              <a:rPr lang="ru-RU" sz="1600" dirty="0" smtClean="0"/>
              <a:t>. </a:t>
            </a:r>
          </a:p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rgbClr val="46365C"/>
                </a:solidFill>
              </a:rPr>
              <a:t>В отличие от синтетических действуют мягче, не вызывают зависимости и подходят для длительного применения.</a:t>
            </a:r>
            <a:endParaRPr lang="ru-RU" sz="1600" dirty="0">
              <a:solidFill>
                <a:srgbClr val="46365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136268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БАД. НЕ ЯВЛЯЕТСЯ ЛЕКАРСТВОМ.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Имеются противопоказания. Перед применение рекомендуется проконсультироваться с врачом.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" name="Picture 2" descr="D:\БАД\НЕйрокомфорт\passiflora-uho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036" y="1844824"/>
            <a:ext cx="1596259" cy="1281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D:\БАД\НЕйрокомфорт\img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4300" y="1828467"/>
            <a:ext cx="1757240" cy="1287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D:\БАД\НЕйрокомфорт\zveroboj-prodyrjavlennyj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1777" y="1838892"/>
            <a:ext cx="1722633" cy="1230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043608" y="3246881"/>
            <a:ext cx="18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6365C"/>
                </a:solidFill>
                <a:latin typeface="Arial" pitchFamily="34" charset="0"/>
                <a:cs typeface="Arial" pitchFamily="34" charset="0"/>
              </a:rPr>
              <a:t>ПАССИФЛОРА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6308" y="3212976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6365C"/>
                </a:solidFill>
                <a:latin typeface="Arial" pitchFamily="34" charset="0"/>
                <a:cs typeface="Arial" pitchFamily="34" charset="0"/>
              </a:rPr>
              <a:t>ГРИФФОНИЯ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5847" y="3203684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6365C"/>
                </a:solidFill>
                <a:latin typeface="Arial" pitchFamily="34" charset="0"/>
                <a:cs typeface="Arial" pitchFamily="34" charset="0"/>
              </a:rPr>
              <a:t>ЗВЕРОБОЙ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5445224"/>
            <a:ext cx="8136904" cy="64807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576" y="5373216"/>
            <a:ext cx="64807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!</a:t>
            </a:r>
            <a:endParaRPr lang="ru-RU" sz="5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5589240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6365C"/>
                </a:solidFill>
                <a:latin typeface="Arial" pitchFamily="34" charset="0"/>
                <a:cs typeface="Arial" pitchFamily="34" charset="0"/>
              </a:rPr>
              <a:t>Все вещества подобраны в оптимальных безопасных дозировках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1377</Words>
  <Application>Microsoft Office PowerPoint</Application>
  <PresentationFormat>Экран (4:3)</PresentationFormat>
  <Paragraphs>223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НЕЙРОКОМФОРТ</vt:lpstr>
      <vt:lpstr>ФАКТОР СТРЕССА</vt:lpstr>
      <vt:lpstr>ФАКТОР СТРЕССА</vt:lpstr>
      <vt:lpstr>СТРЕСС ОКАЗЫВАЕТ НЕГАТИВНОЕ ВОЗДЕЙСТВИЕ НА МНОГИЕ СИСТЕМЫ ОРГАНИЗМА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Рекомендации к применению:</vt:lpstr>
      <vt:lpstr>Берегите здоровье нервной системы!</vt:lpstr>
      <vt:lpstr>ПРОГРАММНЫЙ ПОДХОД</vt:lpstr>
      <vt:lpstr>Программа «Анти-стресс» ПОВЫШЕНИЕ УСТОЙЧИВОСТИ К ВЫСОКОМУ УРОВНЮ ПСИХОЭМОЦИОНАЛЬНОГО НАПРЯЖЕНИЯ, УЛУЧШЕНИЕ КАЧЕСТВА СНА </vt:lpstr>
      <vt:lpstr>Программа «Высокая работоспособность» ПРОФИЛАКТИКА СТРЕССА, ПОВЫШЕНИЕ УСТОЙЧИВОСТИ К ВЫСОКИМ ФИЗИЧЕСКИМ И УМСТВЕННЫМ НАГРУЗКАМ</vt:lpstr>
      <vt:lpstr>Женская программа ПОВЫШЕНИЕ УСТОЙЧИВОСТИ К СТРЕССУ ВО ВРЕМЯ ГОРМОНАЛЬНЫХ ПЕРЕСТРОЕК ОРГАНИЗМА </vt:lpstr>
      <vt:lpstr>Программа коррекции вредных привычек  СНИЖЕНИЕ НЕВРОЗА ПРИ ОТКАЗЕ ОТ КУРЕНИЯ И АБСТИНЕНТНОМ СИНДРОМЕ </vt:lpstr>
      <vt:lpstr>Слайд 22</vt:lpstr>
    </vt:vector>
  </TitlesOfParts>
  <Company>Артлайф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Глюкосил Норма</dc:title>
  <dc:creator>Шушпанова Анна</dc:creator>
  <cp:lastModifiedBy>Шушпанова Анна</cp:lastModifiedBy>
  <cp:revision>300</cp:revision>
  <dcterms:created xsi:type="dcterms:W3CDTF">2017-01-17T03:22:29Z</dcterms:created>
  <dcterms:modified xsi:type="dcterms:W3CDTF">2017-09-05T01:18:16Z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