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3" r:id="rId3"/>
    <p:sldId id="390" r:id="rId4"/>
    <p:sldId id="409" r:id="rId5"/>
    <p:sldId id="392" r:id="rId6"/>
    <p:sldId id="413" r:id="rId7"/>
    <p:sldId id="391" r:id="rId8"/>
    <p:sldId id="423" r:id="rId9"/>
    <p:sldId id="393" r:id="rId10"/>
    <p:sldId id="420" r:id="rId11"/>
    <p:sldId id="394" r:id="rId12"/>
    <p:sldId id="395" r:id="rId13"/>
    <p:sldId id="422" r:id="rId14"/>
    <p:sldId id="396" r:id="rId15"/>
    <p:sldId id="397" r:id="rId16"/>
    <p:sldId id="398" r:id="rId17"/>
    <p:sldId id="418" r:id="rId18"/>
    <p:sldId id="419" r:id="rId19"/>
    <p:sldId id="414" r:id="rId20"/>
    <p:sldId id="289" r:id="rId21"/>
    <p:sldId id="368" r:id="rId22"/>
    <p:sldId id="287" r:id="rId23"/>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AA7"/>
    <a:srgbClr val="D1D2D4"/>
    <a:srgbClr val="F7BECA"/>
    <a:srgbClr val="6C4796"/>
    <a:srgbClr val="FF0000"/>
    <a:srgbClr val="EC1B30"/>
    <a:srgbClr val="91DFDD"/>
    <a:srgbClr val="DEE2F3"/>
    <a:srgbClr val="DEF6F3"/>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5461" autoAdjust="0"/>
  </p:normalViewPr>
  <p:slideViewPr>
    <p:cSldViewPr snapToGrid="0">
      <p:cViewPr varScale="1">
        <p:scale>
          <a:sx n="110" d="100"/>
          <a:sy n="110" d="100"/>
        </p:scale>
        <p:origin x="60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431587D-9204-477B-88F2-5496823541A1}" type="datetimeFigureOut">
              <a:rPr lang="en-US" smtClean="0"/>
              <a:t>10/30/2020</a:t>
            </a:fld>
            <a:endParaRPr lang="en-US"/>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702CE01-D9E7-4607-8B56-188BE6C42675}" type="slidenum">
              <a:rPr lang="en-US" smtClean="0"/>
              <a:t>‹#›</a:t>
            </a:fld>
            <a:endParaRPr lang="en-US"/>
          </a:p>
        </p:txBody>
      </p:sp>
    </p:spTree>
    <p:extLst>
      <p:ext uri="{BB962C8B-B14F-4D97-AF65-F5344CB8AC3E}">
        <p14:creationId xmlns:p14="http://schemas.microsoft.com/office/powerpoint/2010/main" val="263010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702CE01-D9E7-4607-8B56-188BE6C42675}" type="slidenum">
              <a:rPr lang="en-US" smtClean="0"/>
              <a:t>3</a:t>
            </a:fld>
            <a:endParaRPr lang="en-US"/>
          </a:p>
        </p:txBody>
      </p:sp>
    </p:spTree>
    <p:extLst>
      <p:ext uri="{BB962C8B-B14F-4D97-AF65-F5344CB8AC3E}">
        <p14:creationId xmlns:p14="http://schemas.microsoft.com/office/powerpoint/2010/main" val="29808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166353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40876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170160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226812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326288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246752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220556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335236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377258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274320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113F1FD-C59A-4B02-9B65-490BBB2699A1}" type="datetimeFigureOut">
              <a:rPr lang="ru-RU" smtClean="0"/>
              <a:pPr/>
              <a:t>30.10.2020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566ECF-6C00-4AEE-B914-06C794FB334D}" type="slidenum">
              <a:rPr lang="ru-RU" smtClean="0"/>
              <a:pPr/>
              <a:t>‹#›</a:t>
            </a:fld>
            <a:endParaRPr lang="ru-RU"/>
          </a:p>
        </p:txBody>
      </p:sp>
    </p:spTree>
    <p:extLst>
      <p:ext uri="{BB962C8B-B14F-4D97-AF65-F5344CB8AC3E}">
        <p14:creationId xmlns:p14="http://schemas.microsoft.com/office/powerpoint/2010/main" val="357826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3F1FD-C59A-4B02-9B65-490BBB2699A1}" type="datetimeFigureOut">
              <a:rPr lang="ru-RU" smtClean="0"/>
              <a:pPr/>
              <a:t>30.10.2020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66ECF-6C00-4AEE-B914-06C794FB334D}" type="slidenum">
              <a:rPr lang="ru-RU" smtClean="0"/>
              <a:pPr/>
              <a:t>‹#›</a:t>
            </a:fld>
            <a:endParaRPr lang="ru-RU"/>
          </a:p>
        </p:txBody>
      </p:sp>
    </p:spTree>
    <p:extLst>
      <p:ext uri="{BB962C8B-B14F-4D97-AF65-F5344CB8AC3E}">
        <p14:creationId xmlns:p14="http://schemas.microsoft.com/office/powerpoint/2010/main" val="651486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avirol.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wallpapertag.com/wallpaper/full/f/f/7/901651-cool-snowing-desktop-background-3840x2160-for-androi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https://wallpapertag.com/wallpaper/full/f/f/7/901651-cool-snowing-desktop-background-3840x2160-for-android.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9" name="Группа 8">
            <a:extLst>
              <a:ext uri="{FF2B5EF4-FFF2-40B4-BE49-F238E27FC236}">
                <a16:creationId xmlns:a16="http://schemas.microsoft.com/office/drawing/2014/main" id="{B24BC12C-6E84-4860-AB54-F21FE776FCAD}"/>
              </a:ext>
            </a:extLst>
          </p:cNvPr>
          <p:cNvGrpSpPr/>
          <p:nvPr/>
        </p:nvGrpSpPr>
        <p:grpSpPr>
          <a:xfrm>
            <a:off x="0" y="0"/>
            <a:ext cx="12188389" cy="6858000"/>
            <a:chOff x="3611" y="-86"/>
            <a:chExt cx="12188389" cy="6858000"/>
          </a:xfrm>
        </p:grpSpPr>
        <p:pic>
          <p:nvPicPr>
            <p:cNvPr id="8" name="Рисунок 7">
              <a:extLst>
                <a:ext uri="{FF2B5EF4-FFF2-40B4-BE49-F238E27FC236}">
                  <a16:creationId xmlns:a16="http://schemas.microsoft.com/office/drawing/2014/main" id="{BD0CEB49-98A4-4736-9771-37F55B99D0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1" y="-86"/>
              <a:ext cx="12188389" cy="6858000"/>
            </a:xfrm>
            <a:prstGeom prst="rect">
              <a:avLst/>
            </a:prstGeom>
          </p:spPr>
        </p:pic>
        <p:sp>
          <p:nvSpPr>
            <p:cNvPr id="7" name="Прямоугольник 6"/>
            <p:cNvSpPr/>
            <p:nvPr/>
          </p:nvSpPr>
          <p:spPr>
            <a:xfrm>
              <a:off x="889000" y="0"/>
              <a:ext cx="1354668" cy="2641600"/>
            </a:xfrm>
            <a:prstGeom prst="rect">
              <a:avLst/>
            </a:prstGeom>
            <a:solidFill>
              <a:srgbClr val="EC1B3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3600" b="1" dirty="0" smtClean="0"/>
                <a:t>ноябрь</a:t>
              </a:r>
              <a:endParaRPr lang="ru-RU" sz="3600" b="1" dirty="0"/>
            </a:p>
          </p:txBody>
        </p:sp>
      </p:grpSp>
    </p:spTree>
    <p:extLst>
      <p:ext uri="{BB962C8B-B14F-4D97-AF65-F5344CB8AC3E}">
        <p14:creationId xmlns:p14="http://schemas.microsoft.com/office/powerpoint/2010/main" val="58648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
            <a:ext cx="12192152" cy="6857913"/>
          </a:xfrm>
          <a:prstGeom prst="rect">
            <a:avLst/>
          </a:prstGeom>
        </p:spPr>
      </p:pic>
      <p:graphicFrame>
        <p:nvGraphicFramePr>
          <p:cNvPr id="13" name="Таблица 12"/>
          <p:cNvGraphicFramePr>
            <a:graphicFrameLocks noGrp="1"/>
          </p:cNvGraphicFramePr>
          <p:nvPr>
            <p:extLst>
              <p:ext uri="{D42A27DB-BD31-4B8C-83A1-F6EECF244321}">
                <p14:modId xmlns:p14="http://schemas.microsoft.com/office/powerpoint/2010/main" val="2528133769"/>
              </p:ext>
            </p:extLst>
          </p:nvPr>
        </p:nvGraphicFramePr>
        <p:xfrm>
          <a:off x="2928258" y="4554583"/>
          <a:ext cx="4815838" cy="557347"/>
        </p:xfrm>
        <a:graphic>
          <a:graphicData uri="http://schemas.openxmlformats.org/drawingml/2006/table">
            <a:tbl>
              <a:tblPr firstRow="1" bandRow="1">
                <a:tableStyleId>{5C22544A-7EE6-4342-B048-85BDC9FD1C3A}</a:tableStyleId>
              </a:tblPr>
              <a:tblGrid>
                <a:gridCol w="2389654">
                  <a:extLst>
                    <a:ext uri="{9D8B030D-6E8A-4147-A177-3AD203B41FA5}">
                      <a16:colId xmlns:a16="http://schemas.microsoft.com/office/drawing/2014/main" val="2779534484"/>
                    </a:ext>
                  </a:extLst>
                </a:gridCol>
                <a:gridCol w="2426184">
                  <a:extLst>
                    <a:ext uri="{9D8B030D-6E8A-4147-A177-3AD203B41FA5}">
                      <a16:colId xmlns:a16="http://schemas.microsoft.com/office/drawing/2014/main" val="1638774083"/>
                    </a:ext>
                  </a:extLst>
                </a:gridCol>
              </a:tblGrid>
              <a:tr h="557347">
                <a:tc>
                  <a:txBody>
                    <a:bodyPr/>
                    <a:lstStyle/>
                    <a:p>
                      <a:pPr algn="ctr"/>
                      <a:r>
                        <a:rPr lang="ru-RU" sz="1200" b="1" i="0" kern="1200" dirty="0" smtClean="0">
                          <a:solidFill>
                            <a:schemeClr val="bg1"/>
                          </a:solidFill>
                          <a:latin typeface="+mn-lt"/>
                          <a:ea typeface="+mn-ea"/>
                          <a:cs typeface="Times New Roman" pitchFamily="18" charset="0"/>
                        </a:rPr>
                        <a:t>Терпентиновые леденцы</a:t>
                      </a:r>
                    </a:p>
                  </a:txBody>
                  <a:tcPr>
                    <a:solidFill>
                      <a:srgbClr val="32A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bg1"/>
                          </a:solidFill>
                          <a:latin typeface="+mn-lt"/>
                          <a:ea typeface="+mn-ea"/>
                          <a:cs typeface="Times New Roman" pitchFamily="18" charset="0"/>
                        </a:rPr>
                        <a:t>Чай </a:t>
                      </a:r>
                      <a:r>
                        <a:rPr lang="ru-RU" sz="1200" b="1" i="0" kern="1200" dirty="0" err="1" smtClean="0">
                          <a:solidFill>
                            <a:schemeClr val="bg1"/>
                          </a:solidFill>
                          <a:latin typeface="+mn-lt"/>
                          <a:ea typeface="+mn-ea"/>
                          <a:cs typeface="Times New Roman" pitchFamily="18" charset="0"/>
                        </a:rPr>
                        <a:t>пуэр</a:t>
                      </a:r>
                      <a:r>
                        <a:rPr lang="ru-RU" sz="1200" b="1" i="0" kern="1200" dirty="0" smtClean="0">
                          <a:solidFill>
                            <a:schemeClr val="bg1"/>
                          </a:solidFill>
                          <a:latin typeface="+mn-lt"/>
                          <a:ea typeface="+mn-ea"/>
                          <a:cs typeface="Times New Roman" pitchFamily="18" charset="0"/>
                        </a:rPr>
                        <a:t> императорский</a:t>
                      </a:r>
                    </a:p>
                    <a:p>
                      <a:pPr algn="ctr"/>
                      <a:endParaRPr lang="ru-RU" sz="1200" b="1" i="0" kern="1200" dirty="0" smtClean="0">
                        <a:solidFill>
                          <a:schemeClr val="bg1"/>
                        </a:solidFill>
                        <a:latin typeface="+mn-lt"/>
                        <a:ea typeface="+mn-ea"/>
                        <a:cs typeface="Times New Roman" pitchFamily="18" charset="0"/>
                      </a:endParaRPr>
                    </a:p>
                  </a:txBody>
                  <a:tcPr>
                    <a:solidFill>
                      <a:srgbClr val="32AAA7"/>
                    </a:solidFill>
                  </a:tcPr>
                </a:tc>
                <a:extLst>
                  <a:ext uri="{0D108BD9-81ED-4DB2-BD59-A6C34878D82A}">
                    <a16:rowId xmlns:a16="http://schemas.microsoft.com/office/drawing/2014/main" val="1534013652"/>
                  </a:ext>
                </a:extLst>
              </a:tr>
            </a:tbl>
          </a:graphicData>
        </a:graphic>
      </p:graphicFrame>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8258" y="2020389"/>
            <a:ext cx="2346960" cy="234696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136" y="2020389"/>
            <a:ext cx="2346960" cy="2346960"/>
          </a:xfrm>
          <a:prstGeom prst="rect">
            <a:avLst/>
          </a:prstGeom>
        </p:spPr>
      </p:pic>
    </p:spTree>
    <p:extLst>
      <p:ext uri="{BB962C8B-B14F-4D97-AF65-F5344CB8AC3E}">
        <p14:creationId xmlns:p14="http://schemas.microsoft.com/office/powerpoint/2010/main" val="420050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 y="0"/>
            <a:ext cx="12192152" cy="685791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506" y="1829883"/>
            <a:ext cx="4174958" cy="476535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740" y="1835138"/>
            <a:ext cx="4174958" cy="4765357"/>
          </a:xfrm>
          <a:prstGeom prst="rect">
            <a:avLst/>
          </a:prstGeom>
        </p:spPr>
      </p:pic>
      <p:sp>
        <p:nvSpPr>
          <p:cNvPr id="11" name="Прямоугольник 10"/>
          <p:cNvSpPr/>
          <p:nvPr/>
        </p:nvSpPr>
        <p:spPr>
          <a:xfrm>
            <a:off x="7105740" y="2566143"/>
            <a:ext cx="4174957" cy="3631763"/>
          </a:xfrm>
          <a:prstGeom prst="rect">
            <a:avLst/>
          </a:prstGeom>
        </p:spPr>
        <p:txBody>
          <a:bodyPr wrap="square">
            <a:spAutoFit/>
          </a:bodyPr>
          <a:lstStyle/>
          <a:p>
            <a:pPr lvl="0"/>
            <a:endParaRPr lang="ru-RU" sz="1000" dirty="0" smtClean="0">
              <a:solidFill>
                <a:schemeClr val="tx1">
                  <a:lumMod val="65000"/>
                  <a:lumOff val="35000"/>
                </a:schemeClr>
              </a:solidFill>
            </a:endParaRPr>
          </a:p>
          <a:p>
            <a:pPr lvl="0" algn="just"/>
            <a:r>
              <a:rPr lang="ru-RU" sz="1000" b="1" dirty="0"/>
              <a:t>Вспомните вкус лета!</a:t>
            </a:r>
          </a:p>
          <a:p>
            <a:pPr lvl="0" algn="just"/>
            <a:r>
              <a:rPr lang="ru-RU" sz="1000" dirty="0"/>
              <a:t>Яркий, сочный, экзотический завтрак, десять минут солнечного лета посреди зимы… Хотите? Легко! Каша "Три злака с ананасом".</a:t>
            </a:r>
          </a:p>
          <a:p>
            <a:pPr lvl="0" algn="just"/>
            <a:endParaRPr lang="ru-RU" sz="1000" dirty="0"/>
          </a:p>
          <a:p>
            <a:pPr lvl="0" algn="just"/>
            <a:r>
              <a:rPr lang="ru-RU" sz="1000" dirty="0"/>
              <a:t>Летний вкус тропического фрукта украсит любой прием пищи. А невероятная полезность всех компонентов превращает простую кашу в «завтрак олимпийца». </a:t>
            </a:r>
          </a:p>
          <a:p>
            <a:pPr lvl="0" algn="just"/>
            <a:endParaRPr lang="ru-RU" sz="1000" dirty="0"/>
          </a:p>
          <a:p>
            <a:pPr lvl="0" algn="just"/>
            <a:r>
              <a:rPr lang="ru-RU" sz="1000" dirty="0"/>
              <a:t>Каши на основе злаков – это источник углеводов, клетчатки и белка, именно поэтому они занимают важное место в диетическом рационе. Растворимые пищевые волокна связывают и выводят из желудочно-кишечного тракта излишки жиров и являются питательной средой для микрофлоры кишечника. </a:t>
            </a:r>
            <a:r>
              <a:rPr lang="ru-RU" sz="1000" dirty="0" err="1"/>
              <a:t>Лактулоза</a:t>
            </a:r>
            <a:r>
              <a:rPr lang="ru-RU" sz="1000" dirty="0"/>
              <a:t> обладает </a:t>
            </a:r>
            <a:r>
              <a:rPr lang="ru-RU" sz="1000" dirty="0" err="1"/>
              <a:t>пребиотическими</a:t>
            </a:r>
            <a:r>
              <a:rPr lang="ru-RU" sz="1000" dirty="0"/>
              <a:t> свойствами и оказывает положительное влияние на состояние </a:t>
            </a:r>
            <a:r>
              <a:rPr lang="ru-RU" sz="1000" dirty="0" err="1"/>
              <a:t>микробиоты</a:t>
            </a:r>
            <a:r>
              <a:rPr lang="ru-RU" sz="1000" dirty="0"/>
              <a:t>. Уникальная низкокалорийная формула делает продукт идеальным для рациона людей, контролирующих массу тела, и даже страдающих сахарным диабетом. </a:t>
            </a:r>
          </a:p>
          <a:p>
            <a:pPr lvl="0" algn="just"/>
            <a:endParaRPr lang="ru-RU" sz="1000" dirty="0"/>
          </a:p>
          <a:p>
            <a:pPr lvl="0" algn="just"/>
            <a:r>
              <a:rPr lang="ru-RU" sz="1000" dirty="0"/>
              <a:t>Летний завтрак  с пользой для здоровья!</a:t>
            </a:r>
          </a:p>
          <a:p>
            <a:pPr lvl="0"/>
            <a:endParaRPr lang="ru-RU" sz="1000" dirty="0"/>
          </a:p>
          <a:p>
            <a:pPr lvl="0"/>
            <a:r>
              <a:rPr lang="en-US" sz="1000" b="1" i="1" dirty="0" smtClean="0"/>
              <a:t>#</a:t>
            </a:r>
            <a:r>
              <a:rPr lang="ru-RU" sz="1000" b="1" i="1" dirty="0" smtClean="0"/>
              <a:t>функциональноепитание </a:t>
            </a:r>
            <a:r>
              <a:rPr lang="en-US" sz="1000" b="1" i="1" dirty="0" smtClean="0"/>
              <a:t>#</a:t>
            </a:r>
            <a:r>
              <a:rPr lang="ru-RU" sz="1000" b="1" i="1" dirty="0" err="1" smtClean="0"/>
              <a:t>продуктыбыстрогоприготовления</a:t>
            </a:r>
            <a:r>
              <a:rPr lang="ru-RU" sz="1000" b="1" i="1" dirty="0" smtClean="0"/>
              <a:t>  </a:t>
            </a:r>
            <a:r>
              <a:rPr lang="en-US" sz="1000" b="1" i="1" dirty="0" smtClean="0"/>
              <a:t>#</a:t>
            </a:r>
            <a:r>
              <a:rPr lang="ru-RU" sz="1000" b="1" i="1" dirty="0" err="1" smtClean="0"/>
              <a:t>артлайф</a:t>
            </a:r>
            <a:r>
              <a:rPr lang="ru-RU" sz="1000" b="1" i="1" dirty="0" smtClean="0"/>
              <a:t>  </a:t>
            </a:r>
            <a:r>
              <a:rPr lang="en-US" sz="1000" b="1" i="1" dirty="0" smtClean="0"/>
              <a:t>#</a:t>
            </a:r>
            <a:r>
              <a:rPr lang="ru-RU" sz="1000" b="1" i="1" dirty="0" err="1" smtClean="0"/>
              <a:t>вкус_лета</a:t>
            </a:r>
            <a:endParaRPr lang="ru-RU" sz="1000" b="1" i="1" dirty="0"/>
          </a:p>
        </p:txBody>
      </p:sp>
      <p:sp>
        <p:nvSpPr>
          <p:cNvPr id="9" name="Прямоугольник 8"/>
          <p:cNvSpPr/>
          <p:nvPr/>
        </p:nvSpPr>
        <p:spPr>
          <a:xfrm>
            <a:off x="2549505" y="2718543"/>
            <a:ext cx="4174959" cy="3477875"/>
          </a:xfrm>
          <a:prstGeom prst="rect">
            <a:avLst/>
          </a:prstGeom>
        </p:spPr>
        <p:txBody>
          <a:bodyPr wrap="square">
            <a:spAutoFit/>
          </a:bodyPr>
          <a:lstStyle/>
          <a:p>
            <a:pPr lvl="0" algn="just"/>
            <a:r>
              <a:rPr lang="ru-RU" sz="1000" b="1" dirty="0"/>
              <a:t> </a:t>
            </a:r>
          </a:p>
          <a:p>
            <a:pPr lvl="0" algn="just"/>
            <a:r>
              <a:rPr lang="ru-RU" sz="1000" b="1" dirty="0" smtClean="0"/>
              <a:t>Бодрящее </a:t>
            </a:r>
            <a:r>
              <a:rPr lang="ru-RU" sz="1000" b="1" dirty="0"/>
              <a:t>и нежное </a:t>
            </a:r>
            <a:r>
              <a:rPr lang="ru-RU" sz="1000" b="1" dirty="0" smtClean="0"/>
              <a:t>утро</a:t>
            </a:r>
          </a:p>
          <a:p>
            <a:pPr lvl="0" algn="just"/>
            <a:endParaRPr lang="ru-RU" sz="1000" b="1" dirty="0"/>
          </a:p>
          <a:p>
            <a:pPr lvl="0" algn="just"/>
            <a:r>
              <a:rPr lang="ru-RU" sz="1000" dirty="0"/>
              <a:t>Пейте кофе и молодейте! Звучит как научная фантастика? Но нет, это реальность! С нашим кофе «Ирландские сливки», обогащенным коллагеном, витаминами С, Е и В.</a:t>
            </a:r>
          </a:p>
          <a:p>
            <a:pPr lvl="0" algn="just"/>
            <a:endParaRPr lang="ru-RU" sz="1000" dirty="0"/>
          </a:p>
          <a:p>
            <a:pPr lvl="0" algn="just"/>
            <a:r>
              <a:rPr lang="ru-RU" sz="1000" dirty="0"/>
              <a:t>Каждый из компонентов направлен на поддержание красоты и молодости кожи. Например, </a:t>
            </a:r>
            <a:r>
              <a:rPr lang="ru-RU" sz="1000" dirty="0" err="1"/>
              <a:t>дигидрокверцетин</a:t>
            </a:r>
            <a:r>
              <a:rPr lang="ru-RU" sz="1000" dirty="0"/>
              <a:t> – антиоксидант природного происхождения, работает на уровне клеточных мембран. Его взаимодействие с витаминами С и Е повышает уровень защиты коллагеновых и </a:t>
            </a:r>
            <a:r>
              <a:rPr lang="ru-RU" sz="1000" dirty="0" err="1"/>
              <a:t>эластиновых</a:t>
            </a:r>
            <a:r>
              <a:rPr lang="ru-RU" sz="1000" dirty="0"/>
              <a:t> волокон от разрушающего действия УФ-лучей. Витамины группы В необходимы для эффективного роста и деления клеток. </a:t>
            </a:r>
          </a:p>
          <a:p>
            <a:pPr lvl="0" algn="just"/>
            <a:endParaRPr lang="ru-RU" sz="1000" dirty="0"/>
          </a:p>
          <a:p>
            <a:pPr lvl="0" algn="just"/>
            <a:r>
              <a:rPr lang="ru-RU" sz="1000" dirty="0"/>
              <a:t>Но вы, наверняка, забудете про его чудесные «</a:t>
            </a:r>
            <a:r>
              <a:rPr lang="ru-RU" sz="1000" dirty="0" err="1"/>
              <a:t>молодильные</a:t>
            </a:r>
            <a:r>
              <a:rPr lang="ru-RU" sz="1000" dirty="0"/>
              <a:t>» свойства, когда почувствуете нежный аромат и ощутите изысканный вкус. Кофе «Ирландские сливки» изготовлен из высококачественных сортов натурального кофе. Он станет прекрасным дополнением вашего доброго утра, согреет в зимние холода и взбодрит в конце трудного дня. </a:t>
            </a:r>
          </a:p>
          <a:p>
            <a:pPr lvl="0"/>
            <a:endParaRPr lang="ru-RU" sz="1000" dirty="0"/>
          </a:p>
          <a:p>
            <a:pPr lvl="0"/>
            <a:r>
              <a:rPr lang="ru-RU" sz="1000" b="1" i="1" dirty="0" smtClean="0"/>
              <a:t>#</a:t>
            </a:r>
            <a:r>
              <a:rPr lang="ru-RU" sz="1000" b="1" i="1" dirty="0" err="1"/>
              <a:t>артлайф</a:t>
            </a:r>
            <a:r>
              <a:rPr lang="ru-RU" sz="1000" b="1" i="1" dirty="0"/>
              <a:t> #функциональноепитание #</a:t>
            </a:r>
            <a:r>
              <a:rPr lang="ru-RU" sz="1000" b="1" i="1" dirty="0" smtClean="0"/>
              <a:t>здоровье </a:t>
            </a:r>
            <a:r>
              <a:rPr lang="en-US" sz="1000" b="1" i="1" dirty="0" smtClean="0"/>
              <a:t>#</a:t>
            </a:r>
            <a:r>
              <a:rPr lang="ru-RU" sz="1000" b="1" i="1" dirty="0" smtClean="0"/>
              <a:t>кофе</a:t>
            </a:r>
            <a:endParaRPr lang="ru-RU" sz="1000" b="1" i="1" dirty="0"/>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8229" y="1158388"/>
            <a:ext cx="1654834" cy="1654834"/>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3818" y="1133215"/>
            <a:ext cx="1585327" cy="15853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 y="0"/>
            <a:ext cx="12192152" cy="685791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506" y="1829883"/>
            <a:ext cx="4174958" cy="476535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5740" y="1835138"/>
            <a:ext cx="4174958" cy="4765357"/>
          </a:xfrm>
          <a:prstGeom prst="rect">
            <a:avLst/>
          </a:prstGeom>
        </p:spPr>
      </p:pic>
      <p:sp>
        <p:nvSpPr>
          <p:cNvPr id="5" name="Прямоугольник 4"/>
          <p:cNvSpPr/>
          <p:nvPr/>
        </p:nvSpPr>
        <p:spPr>
          <a:xfrm>
            <a:off x="7103405" y="2727169"/>
            <a:ext cx="4177292" cy="3854901"/>
          </a:xfrm>
          <a:prstGeom prst="rect">
            <a:avLst/>
          </a:prstGeom>
        </p:spPr>
        <p:txBody>
          <a:bodyPr wrap="square">
            <a:spAutoFit/>
          </a:bodyPr>
          <a:lstStyle/>
          <a:p>
            <a:r>
              <a:rPr lang="ru-RU" sz="1050" b="1" dirty="0"/>
              <a:t> </a:t>
            </a:r>
            <a:r>
              <a:rPr lang="ru-RU" sz="1000" b="1" dirty="0" smtClean="0"/>
              <a:t>Источник </a:t>
            </a:r>
            <a:r>
              <a:rPr lang="ru-RU" sz="1000" b="1" dirty="0"/>
              <a:t>полноценного белка!</a:t>
            </a:r>
          </a:p>
          <a:p>
            <a:pPr algn="just"/>
            <a:r>
              <a:rPr lang="ru-RU" sz="1000" dirty="0"/>
              <a:t>Следите за питанием, но не всегда есть время на обед? Мы с удовольствием вам поможем! Полноценный прием пищи всего за 5 минут. Для этого вам понадобится – кружка, ложка, горячая вода и суп-пюре «Гороховый». </a:t>
            </a:r>
          </a:p>
          <a:p>
            <a:pPr algn="just"/>
            <a:endParaRPr lang="ru-RU" sz="1000" dirty="0"/>
          </a:p>
          <a:p>
            <a:pPr algn="just"/>
            <a:r>
              <a:rPr lang="ru-RU" sz="1000" dirty="0"/>
              <a:t>Горох – источник полноценного белка, без которого невозможно нормальное функционирование организма. А витаминный комплекс, входящий в состав продукта, обогатит ваш рацион витаминами группы В, антиоксидантами А и Е, а также биотином (витамин Н), который необходим для нормального обмена жиров и белка. </a:t>
            </a:r>
          </a:p>
          <a:p>
            <a:pPr algn="just"/>
            <a:endParaRPr lang="ru-RU" sz="1000" dirty="0"/>
          </a:p>
          <a:p>
            <a:pPr algn="just"/>
            <a:r>
              <a:rPr lang="ru-RU" sz="1000" dirty="0"/>
              <a:t>У нашего горохового супа нет недостатков. А вот достоинств предостаточно:</a:t>
            </a:r>
          </a:p>
          <a:p>
            <a:pPr algn="just"/>
            <a:r>
              <a:rPr lang="ru-RU" sz="1000" dirty="0"/>
              <a:t>- вкусно</a:t>
            </a:r>
          </a:p>
          <a:p>
            <a:pPr algn="just"/>
            <a:r>
              <a:rPr lang="ru-RU" sz="1000" dirty="0"/>
              <a:t>- полезно</a:t>
            </a:r>
          </a:p>
          <a:p>
            <a:pPr algn="just"/>
            <a:r>
              <a:rPr lang="ru-RU" sz="1000" dirty="0"/>
              <a:t>- сытно</a:t>
            </a:r>
          </a:p>
          <a:p>
            <a:pPr algn="just"/>
            <a:r>
              <a:rPr lang="ru-RU" sz="1000" dirty="0"/>
              <a:t>- быстро</a:t>
            </a:r>
          </a:p>
          <a:p>
            <a:pPr algn="just"/>
            <a:endParaRPr lang="ru-RU" sz="1000" dirty="0"/>
          </a:p>
          <a:p>
            <a:pPr algn="just"/>
            <a:r>
              <a:rPr lang="ru-RU" sz="1000" dirty="0"/>
              <a:t>Активная жизнь без вреда для здоровья!</a:t>
            </a:r>
          </a:p>
          <a:p>
            <a:endParaRPr lang="ru-RU" sz="1100" dirty="0" smtClean="0"/>
          </a:p>
          <a:p>
            <a:r>
              <a:rPr lang="ru-RU" sz="1100" b="1" i="1" dirty="0"/>
              <a:t>#</a:t>
            </a:r>
            <a:r>
              <a:rPr lang="ru-RU" sz="1100" b="1" i="1" dirty="0" err="1" smtClean="0"/>
              <a:t>функциональноепитание</a:t>
            </a:r>
            <a:r>
              <a:rPr lang="ru-RU" sz="1100" b="1" i="1" dirty="0" smtClean="0"/>
              <a:t> </a:t>
            </a:r>
          </a:p>
          <a:p>
            <a:endParaRPr lang="ru-RU" sz="1100" b="1" i="1" dirty="0"/>
          </a:p>
          <a:p>
            <a:r>
              <a:rPr lang="ru-RU" sz="1100" b="1" i="1" dirty="0" smtClean="0"/>
              <a:t>#</a:t>
            </a:r>
            <a:r>
              <a:rPr lang="ru-RU" sz="1100" b="1" i="1" dirty="0" err="1" smtClean="0"/>
              <a:t>продуктыбыстрогоприготовления</a:t>
            </a:r>
            <a:r>
              <a:rPr lang="ru-RU" sz="1100" b="1" i="1" dirty="0" smtClean="0"/>
              <a:t>  </a:t>
            </a:r>
            <a:r>
              <a:rPr lang="ru-RU" sz="1100" b="1" i="1" dirty="0"/>
              <a:t>#</a:t>
            </a:r>
            <a:r>
              <a:rPr lang="ru-RU" sz="1100" b="1" i="1" dirty="0" err="1" smtClean="0"/>
              <a:t>артлайф</a:t>
            </a:r>
            <a:endParaRPr lang="ru-RU" sz="1100" b="1" i="1" dirty="0"/>
          </a:p>
        </p:txBody>
      </p:sp>
      <p:sp>
        <p:nvSpPr>
          <p:cNvPr id="8" name="Прямоугольник 7"/>
          <p:cNvSpPr/>
          <p:nvPr/>
        </p:nvSpPr>
        <p:spPr>
          <a:xfrm>
            <a:off x="2652621" y="2557836"/>
            <a:ext cx="3968725" cy="4062651"/>
          </a:xfrm>
          <a:prstGeom prst="rect">
            <a:avLst/>
          </a:prstGeom>
        </p:spPr>
        <p:txBody>
          <a:bodyPr wrap="square">
            <a:spAutoFit/>
          </a:bodyPr>
          <a:lstStyle/>
          <a:p>
            <a:pPr algn="just"/>
            <a:r>
              <a:rPr lang="ru-RU" sz="900" dirty="0"/>
              <a:t> </a:t>
            </a:r>
            <a:endParaRPr lang="ru-RU" sz="900" b="1" dirty="0"/>
          </a:p>
          <a:p>
            <a:pPr algn="just"/>
            <a:r>
              <a:rPr lang="ru-RU" sz="900" b="1" dirty="0" err="1" smtClean="0"/>
              <a:t>Микробиота</a:t>
            </a:r>
            <a:r>
              <a:rPr lang="ru-RU" sz="900" b="1" dirty="0" smtClean="0"/>
              <a:t> - </a:t>
            </a:r>
            <a:r>
              <a:rPr lang="ru-RU" sz="900" b="1" dirty="0"/>
              <a:t>всему голова</a:t>
            </a:r>
          </a:p>
          <a:p>
            <a:pPr algn="just"/>
            <a:r>
              <a:rPr lang="ru-RU" sz="900" dirty="0"/>
              <a:t>Часто не можете найти время для полноценного обеда? Хватаете утром бутерброд и бегом на работу? Ваш организм не скажет «спасибо» за такое питание. </a:t>
            </a:r>
          </a:p>
          <a:p>
            <a:pPr algn="just"/>
            <a:r>
              <a:rPr lang="ru-RU" sz="900" dirty="0"/>
              <a:t>Дефицит пищевых волокон в питании человека ведет к замедлению кишечной перистальтики, снижению разнообразия </a:t>
            </a:r>
            <a:r>
              <a:rPr lang="ru-RU" sz="900" dirty="0" err="1"/>
              <a:t>микробиоты</a:t>
            </a:r>
            <a:r>
              <a:rPr lang="ru-RU" sz="900" dirty="0"/>
              <a:t> и росту патогенных микроорганизмов. Из-за этого снижается сопротивляемость к вирусам и инфекциям, ухудшается состояние кожи, может возникать слабость и хроническая усталость. </a:t>
            </a:r>
          </a:p>
          <a:p>
            <a:pPr algn="just"/>
            <a:r>
              <a:rPr lang="ru-RU" sz="900" dirty="0"/>
              <a:t>Решение есть! Полезным перекусом или даже заменой приему пищи может стать </a:t>
            </a:r>
            <a:r>
              <a:rPr lang="ru-RU" sz="900" dirty="0" err="1"/>
              <a:t>мультизлаковый</a:t>
            </a:r>
            <a:r>
              <a:rPr lang="ru-RU" sz="900" dirty="0"/>
              <a:t> кисель с </a:t>
            </a:r>
            <a:r>
              <a:rPr lang="ru-RU" sz="900" dirty="0" err="1"/>
              <a:t>комбучей</a:t>
            </a:r>
            <a:r>
              <a:rPr lang="ru-RU" sz="900" dirty="0"/>
              <a:t>, чагой и алоэ вера. </a:t>
            </a:r>
          </a:p>
          <a:p>
            <a:pPr algn="just"/>
            <a:endParaRPr lang="ru-RU" sz="900" dirty="0"/>
          </a:p>
          <a:p>
            <a:pPr algn="just"/>
            <a:r>
              <a:rPr lang="ru-RU" sz="900" dirty="0"/>
              <a:t>•	ферментированные хлопья овса, риса и ржи обладают высокой пищевой ценностью и стимулируют рост полезной микрофлоры кишечника</a:t>
            </a:r>
          </a:p>
          <a:p>
            <a:pPr algn="just"/>
            <a:r>
              <a:rPr lang="ru-RU" sz="900" dirty="0"/>
              <a:t>•	алоэ и чага помогают регулировать кислотность желудка, предупреждая воспалительные процессы</a:t>
            </a:r>
          </a:p>
          <a:p>
            <a:pPr algn="just"/>
            <a:r>
              <a:rPr lang="ru-RU" sz="900" dirty="0"/>
              <a:t>•	экстракт овса обладает обволакивающим действием, способствуя восстановлению слизистых </a:t>
            </a:r>
          </a:p>
          <a:p>
            <a:pPr algn="just"/>
            <a:r>
              <a:rPr lang="ru-RU" sz="900" dirty="0"/>
              <a:t>•	</a:t>
            </a:r>
            <a:r>
              <a:rPr lang="ru-RU" sz="900" dirty="0" err="1"/>
              <a:t>комбуча</a:t>
            </a:r>
            <a:r>
              <a:rPr lang="ru-RU" sz="900" dirty="0"/>
              <a:t> повышает общий жизненный тонус, поддерживает активность </a:t>
            </a:r>
            <a:r>
              <a:rPr lang="ru-RU" sz="900" dirty="0" err="1"/>
              <a:t>нормофлоры</a:t>
            </a:r>
            <a:r>
              <a:rPr lang="ru-RU" sz="900" dirty="0"/>
              <a:t> и улучшает перистальтику</a:t>
            </a:r>
          </a:p>
          <a:p>
            <a:pPr algn="just"/>
            <a:endParaRPr lang="ru-RU" sz="900" dirty="0"/>
          </a:p>
          <a:p>
            <a:pPr algn="just"/>
            <a:r>
              <a:rPr lang="ru-RU" sz="900" dirty="0"/>
              <a:t>Не кисель, а настоящий витаминный коктейль! Особенно его живительную силу ощутят те, кто уже знаком с проблемами пищеварительной системы. </a:t>
            </a:r>
          </a:p>
          <a:p>
            <a:endParaRPr lang="ru-RU" sz="1100" dirty="0"/>
          </a:p>
          <a:p>
            <a:r>
              <a:rPr lang="ru-RU" sz="1100" b="1" i="1" dirty="0" smtClean="0"/>
              <a:t>#</a:t>
            </a:r>
            <a:r>
              <a:rPr lang="ru-RU" sz="1100" b="1" i="1" dirty="0" err="1"/>
              <a:t>артлайф</a:t>
            </a:r>
            <a:r>
              <a:rPr lang="ru-RU" sz="1100" b="1" i="1" dirty="0"/>
              <a:t> </a:t>
            </a:r>
            <a:r>
              <a:rPr lang="ru-RU" sz="1100" b="1" i="1" dirty="0" smtClean="0"/>
              <a:t>#кисель #перекус  </a:t>
            </a:r>
            <a:r>
              <a:rPr lang="ru-RU" sz="1100" b="1" i="1" dirty="0"/>
              <a:t>#</a:t>
            </a:r>
            <a:r>
              <a:rPr lang="ru-RU" sz="1100" b="1" i="1" dirty="0" smtClean="0"/>
              <a:t>здоровье </a:t>
            </a:r>
            <a:r>
              <a:rPr lang="ru-RU" sz="1100" b="1" i="1" dirty="0"/>
              <a:t>#функциональноепитание </a:t>
            </a:r>
            <a:endParaRPr lang="ru-RU" sz="1100" b="1" i="1" dirty="0">
              <a:solidFill>
                <a:schemeClr val="tx1">
                  <a:lumMod val="65000"/>
                  <a:lumOff val="35000"/>
                </a:schemeClr>
              </a:solidFill>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5795" y="1145924"/>
            <a:ext cx="1461980" cy="1461980"/>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287" y="1168566"/>
            <a:ext cx="1612490" cy="16124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 y="0"/>
            <a:ext cx="12192152" cy="685791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506" y="1829883"/>
            <a:ext cx="4174958" cy="476535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0103" y="1739274"/>
            <a:ext cx="4772297" cy="4861222"/>
          </a:xfrm>
          <a:prstGeom prst="rect">
            <a:avLst/>
          </a:prstGeom>
        </p:spPr>
      </p:pic>
      <p:sp>
        <p:nvSpPr>
          <p:cNvPr id="5" name="Прямоугольник 4"/>
          <p:cNvSpPr/>
          <p:nvPr/>
        </p:nvSpPr>
        <p:spPr>
          <a:xfrm>
            <a:off x="6810102" y="2727169"/>
            <a:ext cx="4772297" cy="3885679"/>
          </a:xfrm>
          <a:prstGeom prst="rect">
            <a:avLst/>
          </a:prstGeom>
        </p:spPr>
        <p:txBody>
          <a:bodyPr wrap="square">
            <a:spAutoFit/>
          </a:bodyPr>
          <a:lstStyle/>
          <a:p>
            <a:pPr algn="just"/>
            <a:r>
              <a:rPr lang="ru-RU" sz="900" b="1" dirty="0"/>
              <a:t>Еще больше пользы</a:t>
            </a:r>
          </a:p>
          <a:p>
            <a:pPr algn="just"/>
            <a:r>
              <a:rPr lang="ru-RU" sz="900" dirty="0"/>
              <a:t>Интенсивный вкус с древесными оттенками, нотками шоколада и сухофруктов. Уже ощущаете его на языке? Попробовав китайский чай </a:t>
            </a:r>
            <a:r>
              <a:rPr lang="ru-RU" sz="900" dirty="0" err="1"/>
              <a:t>пуэр</a:t>
            </a:r>
            <a:r>
              <a:rPr lang="ru-RU" sz="900" dirty="0"/>
              <a:t> хотя бы раз в жизни, вы не сможете его забыть. </a:t>
            </a:r>
          </a:p>
          <a:p>
            <a:pPr algn="just"/>
            <a:r>
              <a:rPr lang="ru-RU" sz="900" dirty="0"/>
              <a:t>В Китае его неповторимый вкус ценят с древнейших времен, а за выдающиеся целебные свойства </a:t>
            </a:r>
            <a:r>
              <a:rPr lang="ru-RU" sz="900" dirty="0" err="1"/>
              <a:t>пуэр</a:t>
            </a:r>
            <a:r>
              <a:rPr lang="ru-RU" sz="900" dirty="0"/>
              <a:t> называют «лекарством от семи болезней». Мы усилили его состав грибным комплексом</a:t>
            </a:r>
            <a:r>
              <a:rPr lang="ru-RU" sz="900" dirty="0" smtClean="0"/>
              <a:t>:</a:t>
            </a:r>
            <a:endParaRPr lang="ru-RU" sz="900" dirty="0"/>
          </a:p>
          <a:p>
            <a:pPr algn="just"/>
            <a:r>
              <a:rPr lang="ru-RU" sz="900" dirty="0" smtClean="0"/>
              <a:t>Чага </a:t>
            </a:r>
            <a:r>
              <a:rPr lang="ru-RU" sz="900" dirty="0"/>
              <a:t>— березовый гриб. Активирует защитные силы организма, обладает мощным противовоспалительными и противоопухолевыми </a:t>
            </a:r>
            <a:r>
              <a:rPr lang="ru-RU" sz="900" dirty="0" smtClean="0"/>
              <a:t>свойствами</a:t>
            </a:r>
            <a:endParaRPr lang="ru-RU" sz="900" dirty="0"/>
          </a:p>
          <a:p>
            <a:pPr algn="just"/>
            <a:r>
              <a:rPr lang="ru-RU" sz="900" dirty="0"/>
              <a:t> </a:t>
            </a:r>
            <a:r>
              <a:rPr lang="ru-RU" sz="900" dirty="0" smtClean="0"/>
              <a:t>Гриб </a:t>
            </a:r>
            <a:r>
              <a:rPr lang="ru-RU" sz="900" dirty="0" err="1"/>
              <a:t>шиитаке</a:t>
            </a:r>
            <a:r>
              <a:rPr lang="ru-RU" sz="900" dirty="0"/>
              <a:t> — обладает иммуностимулирующим действием, способствует снижению уровня холестерина в </a:t>
            </a:r>
            <a:r>
              <a:rPr lang="ru-RU" sz="900" dirty="0" smtClean="0"/>
              <a:t>крови</a:t>
            </a:r>
            <a:endParaRPr lang="ru-RU" sz="900" dirty="0"/>
          </a:p>
          <a:p>
            <a:pPr algn="just"/>
            <a:r>
              <a:rPr lang="ru-RU" sz="900" dirty="0"/>
              <a:t> </a:t>
            </a:r>
            <a:r>
              <a:rPr lang="ru-RU" sz="900" dirty="0" err="1" smtClean="0"/>
              <a:t>Маитаке</a:t>
            </a:r>
            <a:r>
              <a:rPr lang="ru-RU" sz="900" dirty="0" smtClean="0"/>
              <a:t> </a:t>
            </a:r>
            <a:r>
              <a:rPr lang="ru-RU" sz="900" dirty="0"/>
              <a:t>— в японских трактатах упоминается как "король грибов". Он предупреждает заболевания органов пищеварения и дает мощный заряд сил и энергии</a:t>
            </a:r>
          </a:p>
          <a:p>
            <a:pPr algn="just"/>
            <a:endParaRPr lang="ru-RU" sz="900" dirty="0"/>
          </a:p>
          <a:p>
            <a:pPr algn="just"/>
            <a:r>
              <a:rPr lang="ru-RU" sz="900" dirty="0"/>
              <a:t>Благодаря этим компонентам новый чай приобретает поистине целительные свойства.</a:t>
            </a:r>
          </a:p>
          <a:p>
            <a:pPr algn="just"/>
            <a:r>
              <a:rPr lang="ru-RU" sz="900" dirty="0"/>
              <a:t>•	нормализует липидный обмен и предупреждает сердечно-сосудистые заболевания</a:t>
            </a:r>
          </a:p>
          <a:p>
            <a:pPr algn="just"/>
            <a:r>
              <a:rPr lang="ru-RU" sz="900" dirty="0"/>
              <a:t>•	усиливает иммунитет и повышает сопротивляемость вирусным инфекциям </a:t>
            </a:r>
          </a:p>
          <a:p>
            <a:pPr algn="just"/>
            <a:r>
              <a:rPr lang="ru-RU" sz="900" dirty="0"/>
              <a:t>•	снижает артериальное давление и улучшает свойства крови</a:t>
            </a:r>
          </a:p>
          <a:p>
            <a:pPr algn="just"/>
            <a:r>
              <a:rPr lang="ru-RU" sz="900" dirty="0"/>
              <a:t>•	нормализует уровень глюкозы в крови</a:t>
            </a:r>
          </a:p>
          <a:p>
            <a:pPr algn="just"/>
            <a:r>
              <a:rPr lang="ru-RU" sz="900" dirty="0"/>
              <a:t>•	способствует восстановлению клеток печени</a:t>
            </a:r>
          </a:p>
          <a:p>
            <a:pPr algn="just"/>
            <a:r>
              <a:rPr lang="ru-RU" sz="900" dirty="0"/>
              <a:t>•	поддерживает </a:t>
            </a:r>
            <a:r>
              <a:rPr lang="ru-RU" sz="900" dirty="0" err="1"/>
              <a:t>нормофлору</a:t>
            </a:r>
            <a:r>
              <a:rPr lang="ru-RU" sz="900" dirty="0"/>
              <a:t> и стимулирует перистальтику кишечника </a:t>
            </a:r>
          </a:p>
          <a:p>
            <a:pPr algn="just"/>
            <a:r>
              <a:rPr lang="ru-RU" sz="900" dirty="0"/>
              <a:t>•	предупреждает почечные заболевания</a:t>
            </a:r>
          </a:p>
          <a:p>
            <a:r>
              <a:rPr lang="ru-RU" sz="900" dirty="0" smtClean="0"/>
              <a:t>Теперь </a:t>
            </a:r>
            <a:r>
              <a:rPr lang="ru-RU" sz="900" dirty="0"/>
              <a:t>это по-настоящему чудодейственное средство. Лекарство от семи болезней!</a:t>
            </a:r>
          </a:p>
          <a:p>
            <a:endParaRPr lang="ru-RU" sz="1050" dirty="0"/>
          </a:p>
          <a:p>
            <a:r>
              <a:rPr lang="ru-RU" sz="1100" b="1" i="1" dirty="0" smtClean="0"/>
              <a:t>#</a:t>
            </a:r>
            <a:r>
              <a:rPr lang="ru-RU" sz="1100" b="1" i="1" dirty="0" err="1"/>
              <a:t>функциональноепитание</a:t>
            </a:r>
            <a:r>
              <a:rPr lang="ru-RU" sz="1100" b="1" i="1" dirty="0"/>
              <a:t> </a:t>
            </a:r>
            <a:r>
              <a:rPr lang="ru-RU" sz="1100" b="1" i="1" dirty="0" smtClean="0"/>
              <a:t>#</a:t>
            </a:r>
            <a:r>
              <a:rPr lang="ru-RU" sz="1100" b="1" i="1" dirty="0" err="1"/>
              <a:t>артлайф</a:t>
            </a:r>
            <a:r>
              <a:rPr lang="ru-RU" sz="1100" b="1" i="1" dirty="0"/>
              <a:t> </a:t>
            </a:r>
            <a:r>
              <a:rPr lang="en-US" sz="1100" b="1" i="1" dirty="0" smtClean="0"/>
              <a:t>#</a:t>
            </a:r>
            <a:r>
              <a:rPr lang="ru-RU" sz="1100" b="1" i="1" dirty="0" smtClean="0"/>
              <a:t>чай</a:t>
            </a:r>
            <a:r>
              <a:rPr lang="en-US" sz="1100" b="1" i="1" dirty="0" smtClean="0"/>
              <a:t> #</a:t>
            </a:r>
            <a:r>
              <a:rPr lang="ru-RU" sz="1100" b="1" i="1" dirty="0" smtClean="0"/>
              <a:t>здоровье</a:t>
            </a:r>
            <a:endParaRPr lang="ru-RU" sz="1100" b="1" i="1" dirty="0"/>
          </a:p>
        </p:txBody>
      </p:sp>
      <p:sp>
        <p:nvSpPr>
          <p:cNvPr id="8" name="Прямоугольник 7"/>
          <p:cNvSpPr/>
          <p:nvPr/>
        </p:nvSpPr>
        <p:spPr>
          <a:xfrm>
            <a:off x="2549506" y="2557836"/>
            <a:ext cx="4174957" cy="3924151"/>
          </a:xfrm>
          <a:prstGeom prst="rect">
            <a:avLst/>
          </a:prstGeom>
        </p:spPr>
        <p:txBody>
          <a:bodyPr wrap="square">
            <a:spAutoFit/>
          </a:bodyPr>
          <a:lstStyle/>
          <a:p>
            <a:r>
              <a:rPr lang="ru-RU" sz="900" dirty="0"/>
              <a:t> </a:t>
            </a:r>
            <a:r>
              <a:rPr lang="ru-RU" sz="900" b="1" dirty="0" smtClean="0"/>
              <a:t>Сила </a:t>
            </a:r>
            <a:r>
              <a:rPr lang="ru-RU" sz="900" b="1" dirty="0"/>
              <a:t>Сибири в каждом леденце</a:t>
            </a:r>
          </a:p>
          <a:p>
            <a:pPr algn="just"/>
            <a:r>
              <a:rPr lang="ru-RU" sz="900" dirty="0"/>
              <a:t>Легкое свежее дыхание. Чтобы оно всегда было таким, очень важно беречь здоровье горла и полости рта. Отличными помощниками в этом станут терпентиновые леденцы с эвкалиптом и прополисом по таежному рецепту</a:t>
            </a:r>
            <a:r>
              <a:rPr lang="ru-RU" sz="900" dirty="0" smtClean="0"/>
              <a:t>.</a:t>
            </a:r>
            <a:endParaRPr lang="ru-RU" sz="900" dirty="0"/>
          </a:p>
          <a:p>
            <a:pPr algn="just"/>
            <a:r>
              <a:rPr lang="ru-RU" sz="900" dirty="0"/>
              <a:t>Издревле наши предки использовали живицу в качестве природного антисептика. А современные ученые доказали, что она ускоряет обменные процессы и способствует быстрому восстановлению слизистых. Мы взяли это чудодейственное средство за основу наших терпентиновых леденцов.  </a:t>
            </a:r>
          </a:p>
          <a:p>
            <a:pPr algn="just"/>
            <a:r>
              <a:rPr lang="ru-RU" sz="900" dirty="0"/>
              <a:t>•	Леденцы с живицей и прополисом обладают уникальной способностью ускорять обновление тканей. Прополис богат витаминами, минералами, аминокислотами, содержит в общей сложности 284 элемента. Это самое эффективное средство при ангине на любой стадии. </a:t>
            </a:r>
          </a:p>
          <a:p>
            <a:pPr algn="just"/>
            <a:endParaRPr lang="ru-RU" sz="900" dirty="0"/>
          </a:p>
          <a:p>
            <a:pPr algn="just"/>
            <a:r>
              <a:rPr lang="ru-RU" sz="900" dirty="0"/>
              <a:t>•	Леденцы с живицей и эвкалиптовым маслом оказывают выраженный антисептический эффект, надежно защищая от вирусов гриппа и простуды. Активизируют дыхание, очищают лёгкие, способствуют разжижению и выведению мокроты при кашле.</a:t>
            </a:r>
          </a:p>
          <a:p>
            <a:pPr algn="just"/>
            <a:r>
              <a:rPr lang="ru-RU" sz="900" dirty="0"/>
              <a:t> </a:t>
            </a:r>
          </a:p>
          <a:p>
            <a:pPr algn="just"/>
            <a:r>
              <a:rPr lang="ru-RU" sz="900" dirty="0"/>
              <a:t>Терпентиновые леденцы – идеальное средство для поддержания местного иммунитета в сезон простуд. Кроме этого они отлично освежают дыхание и борются с бактериями в полости рта, что делает их незаменимыми в комплексной терапии при лечении стоматитов. </a:t>
            </a:r>
          </a:p>
          <a:p>
            <a:pPr algn="just"/>
            <a:endParaRPr lang="ru-RU" sz="900" dirty="0"/>
          </a:p>
          <a:p>
            <a:pPr algn="just"/>
            <a:r>
              <a:rPr lang="ru-RU" sz="900" dirty="0"/>
              <a:t>Старинные рецепты на страже легкого дыхания. </a:t>
            </a:r>
          </a:p>
          <a:p>
            <a:endParaRPr lang="ru-RU" sz="1100" dirty="0"/>
          </a:p>
          <a:p>
            <a:r>
              <a:rPr lang="ru-RU" sz="1100" b="1" i="1" dirty="0"/>
              <a:t>#</a:t>
            </a:r>
            <a:r>
              <a:rPr lang="ru-RU" sz="1100" b="1" i="1" dirty="0" err="1"/>
              <a:t>функциональноепитание</a:t>
            </a:r>
            <a:r>
              <a:rPr lang="ru-RU" sz="1100" b="1" i="1" dirty="0"/>
              <a:t> </a:t>
            </a:r>
            <a:endParaRPr lang="ru-RU" sz="1100" b="1" i="1" dirty="0" smtClean="0"/>
          </a:p>
          <a:p>
            <a:r>
              <a:rPr lang="ru-RU" sz="1100" b="1" i="1" dirty="0" smtClean="0"/>
              <a:t>#</a:t>
            </a:r>
            <a:r>
              <a:rPr lang="ru-RU" sz="1100" b="1" i="1" dirty="0" err="1"/>
              <a:t>продуктыбыстрогоприготовления</a:t>
            </a:r>
            <a:r>
              <a:rPr lang="ru-RU" sz="1100" b="1" i="1" dirty="0"/>
              <a:t>  #</a:t>
            </a:r>
            <a:r>
              <a:rPr lang="ru-RU" sz="1100" b="1" i="1" dirty="0" err="1"/>
              <a:t>артлайф</a:t>
            </a:r>
            <a:r>
              <a:rPr lang="ru-RU" sz="1100" b="1" i="1" dirty="0"/>
              <a:t>  </a:t>
            </a:r>
            <a:r>
              <a:rPr lang="ru-RU" sz="1100" b="1" i="1" dirty="0" smtClean="0"/>
              <a:t>#</a:t>
            </a:r>
            <a:r>
              <a:rPr lang="ru-RU" sz="1100" b="1" i="1" dirty="0" err="1" smtClean="0"/>
              <a:t>сила_сибири</a:t>
            </a:r>
            <a:endParaRPr lang="ru-RU" sz="1100" b="1" i="1"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6808" y="1026260"/>
            <a:ext cx="1426027" cy="1426027"/>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608" y="956568"/>
            <a:ext cx="1565410" cy="1565410"/>
          </a:xfrm>
          <a:prstGeom prst="rect">
            <a:avLst/>
          </a:prstGeom>
        </p:spPr>
      </p:pic>
    </p:spTree>
    <p:extLst>
      <p:ext uri="{BB962C8B-B14F-4D97-AF65-F5344CB8AC3E}">
        <p14:creationId xmlns:p14="http://schemas.microsoft.com/office/powerpoint/2010/main" val="55853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
            <a:ext cx="12192150" cy="6857912"/>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4086030208"/>
              </p:ext>
            </p:extLst>
          </p:nvPr>
        </p:nvGraphicFramePr>
        <p:xfrm>
          <a:off x="2644351" y="4626350"/>
          <a:ext cx="6864411" cy="974118"/>
        </p:xfrm>
        <a:graphic>
          <a:graphicData uri="http://schemas.openxmlformats.org/drawingml/2006/table">
            <a:tbl>
              <a:tblPr firstRow="1" bandRow="1">
                <a:tableStyleId>{5C22544A-7EE6-4342-B048-85BDC9FD1C3A}</a:tableStyleId>
              </a:tblPr>
              <a:tblGrid>
                <a:gridCol w="2288137">
                  <a:extLst>
                    <a:ext uri="{9D8B030D-6E8A-4147-A177-3AD203B41FA5}">
                      <a16:colId xmlns:a16="http://schemas.microsoft.com/office/drawing/2014/main" val="4111831101"/>
                    </a:ext>
                  </a:extLst>
                </a:gridCol>
                <a:gridCol w="2288137">
                  <a:extLst>
                    <a:ext uri="{9D8B030D-6E8A-4147-A177-3AD203B41FA5}">
                      <a16:colId xmlns:a16="http://schemas.microsoft.com/office/drawing/2014/main" val="1450865313"/>
                    </a:ext>
                  </a:extLst>
                </a:gridCol>
                <a:gridCol w="2288137">
                  <a:extLst>
                    <a:ext uri="{9D8B030D-6E8A-4147-A177-3AD203B41FA5}">
                      <a16:colId xmlns:a16="http://schemas.microsoft.com/office/drawing/2014/main" val="2775466849"/>
                    </a:ext>
                  </a:extLst>
                </a:gridCol>
              </a:tblGrid>
              <a:tr h="487059">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200" b="1" i="0" kern="1200" dirty="0" smtClean="0">
                          <a:solidFill>
                            <a:schemeClr val="bg1"/>
                          </a:solidFill>
                          <a:latin typeface="+mn-lt"/>
                          <a:ea typeface="+mn-ea"/>
                          <a:cs typeface="Times New Roman" pitchFamily="18" charset="0"/>
                        </a:rPr>
                        <a:t>Подарочный набор</a:t>
                      </a:r>
                    </a:p>
                    <a:p>
                      <a:pPr marL="0" marR="0" indent="0" algn="ctr" defTabSz="914400" rtl="0" eaLnBrk="1" fontAlgn="auto" latinLnBrk="0" hangingPunct="1">
                        <a:lnSpc>
                          <a:spcPts val="1200"/>
                        </a:lnSpc>
                        <a:spcBef>
                          <a:spcPts val="0"/>
                        </a:spcBef>
                        <a:spcAft>
                          <a:spcPts val="0"/>
                        </a:spcAft>
                        <a:buClrTx/>
                        <a:buSzTx/>
                        <a:buFontTx/>
                        <a:buNone/>
                        <a:tabLst/>
                        <a:defRPr/>
                      </a:pPr>
                      <a:r>
                        <a:rPr lang="en-US" sz="1200" b="1" i="0" kern="1200" dirty="0" smtClean="0">
                          <a:solidFill>
                            <a:schemeClr val="bg1"/>
                          </a:solidFill>
                          <a:latin typeface="+mn-lt"/>
                          <a:ea typeface="+mn-ea"/>
                          <a:cs typeface="Times New Roman" pitchFamily="18" charset="0"/>
                        </a:rPr>
                        <a:t>#</a:t>
                      </a:r>
                      <a:r>
                        <a:rPr lang="ru-RU" sz="1200" b="1" i="0" kern="1200" dirty="0" smtClean="0">
                          <a:solidFill>
                            <a:schemeClr val="bg1"/>
                          </a:solidFill>
                          <a:latin typeface="+mn-lt"/>
                          <a:ea typeface="+mn-ea"/>
                          <a:cs typeface="Times New Roman" pitchFamily="18" charset="0"/>
                        </a:rPr>
                        <a:t>малиновое</a:t>
                      </a:r>
                      <a:r>
                        <a:rPr lang="ru-RU" sz="1200" b="1" i="0" kern="1200" baseline="0" dirty="0" smtClean="0">
                          <a:solidFill>
                            <a:schemeClr val="bg1"/>
                          </a:solidFill>
                          <a:latin typeface="+mn-lt"/>
                          <a:ea typeface="+mn-ea"/>
                          <a:cs typeface="Times New Roman" pitchFamily="18" charset="0"/>
                        </a:rPr>
                        <a:t> настроение</a:t>
                      </a:r>
                      <a:endParaRPr lang="ru-RU" sz="1200" b="1" i="0" kern="1200" dirty="0" smtClean="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200" b="1" i="0" kern="1200" dirty="0" smtClean="0">
                          <a:solidFill>
                            <a:schemeClr val="bg1"/>
                          </a:solidFill>
                          <a:latin typeface="+mn-lt"/>
                          <a:ea typeface="+mn-ea"/>
                          <a:cs typeface="Times New Roman" pitchFamily="18" charset="0"/>
                        </a:rPr>
                        <a:t>Подарочный набор</a:t>
                      </a:r>
                    </a:p>
                    <a:p>
                      <a:pPr marL="0" marR="0" indent="0" algn="ctr" defTabSz="914400" rtl="0" eaLnBrk="1" fontAlgn="auto" latinLnBrk="0" hangingPunct="1">
                        <a:lnSpc>
                          <a:spcPts val="1200"/>
                        </a:lnSpc>
                        <a:spcBef>
                          <a:spcPts val="0"/>
                        </a:spcBef>
                        <a:spcAft>
                          <a:spcPts val="0"/>
                        </a:spcAft>
                        <a:buClrTx/>
                        <a:buSzTx/>
                        <a:buFontTx/>
                        <a:buNone/>
                        <a:tabLst/>
                        <a:defRPr/>
                      </a:pPr>
                      <a:r>
                        <a:rPr lang="en-US" sz="1200" b="1" i="0" kern="1200" dirty="0" smtClean="0">
                          <a:solidFill>
                            <a:schemeClr val="bg1"/>
                          </a:solidFill>
                          <a:latin typeface="+mn-lt"/>
                          <a:ea typeface="+mn-ea"/>
                          <a:cs typeface="Times New Roman" pitchFamily="18" charset="0"/>
                        </a:rPr>
                        <a:t>#</a:t>
                      </a:r>
                      <a:r>
                        <a:rPr lang="ru-RU" sz="1200" b="1" i="0" kern="1200" dirty="0" smtClean="0">
                          <a:solidFill>
                            <a:schemeClr val="bg1"/>
                          </a:solidFill>
                          <a:latin typeface="+mn-lt"/>
                          <a:ea typeface="+mn-ea"/>
                          <a:cs typeface="Times New Roman" pitchFamily="18" charset="0"/>
                        </a:rPr>
                        <a:t>мандариновое</a:t>
                      </a:r>
                      <a:r>
                        <a:rPr lang="ru-RU" sz="1200" b="1" i="0" kern="1200" baseline="0" dirty="0" smtClean="0">
                          <a:solidFill>
                            <a:schemeClr val="bg1"/>
                          </a:solidFill>
                          <a:latin typeface="+mn-lt"/>
                          <a:ea typeface="+mn-ea"/>
                          <a:cs typeface="Times New Roman" pitchFamily="18" charset="0"/>
                        </a:rPr>
                        <a:t> настроение</a:t>
                      </a:r>
                      <a:endParaRPr lang="ru-RU" sz="1200" b="1" i="0" kern="1200" dirty="0" smtClean="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200" b="1" i="0" kern="1200" dirty="0" smtClean="0">
                          <a:solidFill>
                            <a:schemeClr val="bg1"/>
                          </a:solidFill>
                          <a:latin typeface="+mn-lt"/>
                          <a:ea typeface="+mn-ea"/>
                          <a:cs typeface="Times New Roman" pitchFamily="18" charset="0"/>
                        </a:rPr>
                        <a:t>Подарочный набор</a:t>
                      </a:r>
                    </a:p>
                    <a:p>
                      <a:pPr marL="0" marR="0" indent="0" algn="ctr" defTabSz="914400" rtl="0" eaLnBrk="1" fontAlgn="auto" latinLnBrk="0" hangingPunct="1">
                        <a:lnSpc>
                          <a:spcPts val="1200"/>
                        </a:lnSpc>
                        <a:spcBef>
                          <a:spcPts val="0"/>
                        </a:spcBef>
                        <a:spcAft>
                          <a:spcPts val="0"/>
                        </a:spcAft>
                        <a:buClrTx/>
                        <a:buSzTx/>
                        <a:buFontTx/>
                        <a:buNone/>
                        <a:tabLst/>
                        <a:defRPr/>
                      </a:pPr>
                      <a:r>
                        <a:rPr lang="en-US" sz="1200" b="1" i="0" kern="1200" dirty="0" smtClean="0">
                          <a:solidFill>
                            <a:schemeClr val="bg1"/>
                          </a:solidFill>
                          <a:latin typeface="+mn-lt"/>
                          <a:ea typeface="+mn-ea"/>
                          <a:cs typeface="Times New Roman" pitchFamily="18" charset="0"/>
                        </a:rPr>
                        <a:t>#</a:t>
                      </a:r>
                      <a:r>
                        <a:rPr lang="ru-RU" sz="1200" b="1" i="0" kern="1200" dirty="0" smtClean="0">
                          <a:solidFill>
                            <a:schemeClr val="bg1"/>
                          </a:solidFill>
                          <a:latin typeface="+mn-lt"/>
                          <a:ea typeface="+mn-ea"/>
                          <a:cs typeface="Times New Roman" pitchFamily="18" charset="0"/>
                        </a:rPr>
                        <a:t>праздничное</a:t>
                      </a:r>
                      <a:r>
                        <a:rPr lang="ru-RU" sz="1200" b="1" i="0" kern="1200" baseline="0" dirty="0" smtClean="0">
                          <a:solidFill>
                            <a:schemeClr val="bg1"/>
                          </a:solidFill>
                          <a:latin typeface="+mn-lt"/>
                          <a:ea typeface="+mn-ea"/>
                          <a:cs typeface="Times New Roman" pitchFamily="18" charset="0"/>
                        </a:rPr>
                        <a:t> настроение</a:t>
                      </a:r>
                      <a:endParaRPr lang="ru-RU" sz="1200" b="1" i="0" kern="1200" dirty="0" smtClean="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extLst>
                  <a:ext uri="{0D108BD9-81ED-4DB2-BD59-A6C34878D82A}">
                    <a16:rowId xmlns:a16="http://schemas.microsoft.com/office/drawing/2014/main" val="2079144108"/>
                  </a:ext>
                </a:extLst>
              </a:tr>
              <a:tr h="4870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b="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11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035438"/>
                  </a:ext>
                </a:extLst>
              </a:tr>
            </a:tbl>
          </a:graphicData>
        </a:graphic>
      </p:graphicFrame>
      <p:sp>
        <p:nvSpPr>
          <p:cNvPr id="8" name="Прямоугольник 7"/>
          <p:cNvSpPr/>
          <p:nvPr/>
        </p:nvSpPr>
        <p:spPr>
          <a:xfrm>
            <a:off x="2685916" y="2352884"/>
            <a:ext cx="2118842" cy="20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375" y="2182387"/>
            <a:ext cx="2237225" cy="223722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3448" y="2182387"/>
            <a:ext cx="2295315" cy="2295315"/>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3299" y="2182387"/>
            <a:ext cx="2250466" cy="22504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8" y="87"/>
            <a:ext cx="12192150" cy="6857912"/>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506" y="1389617"/>
            <a:ext cx="4560678" cy="520562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948" y="1389618"/>
            <a:ext cx="4565282" cy="5210878"/>
          </a:xfrm>
          <a:prstGeom prst="rect">
            <a:avLst/>
          </a:prstGeom>
        </p:spPr>
      </p:pic>
      <p:sp>
        <p:nvSpPr>
          <p:cNvPr id="7" name="Прямоугольник 6"/>
          <p:cNvSpPr/>
          <p:nvPr/>
        </p:nvSpPr>
        <p:spPr>
          <a:xfrm>
            <a:off x="2512541" y="1807953"/>
            <a:ext cx="4283675" cy="3785652"/>
          </a:xfrm>
          <a:prstGeom prst="rect">
            <a:avLst/>
          </a:prstGeom>
        </p:spPr>
        <p:txBody>
          <a:bodyPr wrap="square">
            <a:spAutoFit/>
          </a:bodyPr>
          <a:lstStyle/>
          <a:p>
            <a:r>
              <a:rPr lang="ru-RU" sz="1000" b="1" dirty="0"/>
              <a:t> </a:t>
            </a:r>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dirty="0"/>
          </a:p>
        </p:txBody>
      </p:sp>
      <p:sp>
        <p:nvSpPr>
          <p:cNvPr id="9" name="Прямоугольник 8"/>
          <p:cNvSpPr/>
          <p:nvPr/>
        </p:nvSpPr>
        <p:spPr>
          <a:xfrm>
            <a:off x="2512540" y="2804160"/>
            <a:ext cx="4597644" cy="4001095"/>
          </a:xfrm>
          <a:prstGeom prst="rect">
            <a:avLst/>
          </a:prstGeom>
        </p:spPr>
        <p:txBody>
          <a:bodyPr wrap="square">
            <a:spAutoFit/>
          </a:bodyPr>
          <a:lstStyle/>
          <a:p>
            <a:pPr algn="just"/>
            <a:r>
              <a:rPr lang="ru-RU" sz="1100" b="1" dirty="0"/>
              <a:t>"Подарочный набор #малиновое настроение"</a:t>
            </a:r>
          </a:p>
          <a:p>
            <a:pPr algn="just"/>
            <a:endParaRPr lang="ru-RU" sz="1100" dirty="0"/>
          </a:p>
          <a:p>
            <a:pPr algn="just"/>
            <a:r>
              <a:rPr lang="ru-RU" sz="1100" dirty="0"/>
              <a:t>Ласковые руки любимой женщины — дарят любовь и нежность. Сильные и надежные руки матери — дарят ощущение безопасности и заботы. Женские руки олицетворяют собой целый мир, наполненный вниманием и участием. И они требуют к себе особенного отношения. </a:t>
            </a:r>
          </a:p>
          <a:p>
            <a:pPr algn="just"/>
            <a:r>
              <a:rPr lang="ru-RU" sz="1100" dirty="0"/>
              <a:t>Подарите своим любимым женщинам бережный уход за руками. </a:t>
            </a:r>
          </a:p>
          <a:p>
            <a:pPr algn="just"/>
            <a:endParaRPr lang="ru-RU" sz="1100" dirty="0"/>
          </a:p>
          <a:p>
            <a:pPr algn="just"/>
            <a:r>
              <a:rPr lang="ru-RU" sz="1100" dirty="0"/>
              <a:t>•	Нежное крем-мыло с тонким ароматом малины питает и смягчает кожу рук, защищает ее от потери влаги, высыхания и шелушения, способствует восстановлению кислотно-щелочного и липидного баланса. А красивая форма варежки со скандинавским узором усилит новогоднее настроение. </a:t>
            </a:r>
          </a:p>
          <a:p>
            <a:pPr algn="just"/>
            <a:r>
              <a:rPr lang="ru-RU" sz="1100" dirty="0"/>
              <a:t>•	«Витаминный» крем обладает приятной текстурой и тонким ароматом малины. Подарит коже необычайную мягкость и увлажнит ее. Содержит витамины, которые питают кожу и поддерживают тонус.</a:t>
            </a:r>
          </a:p>
          <a:p>
            <a:pPr algn="just"/>
            <a:endParaRPr lang="ru-RU" sz="1100" dirty="0"/>
          </a:p>
          <a:p>
            <a:pPr algn="just"/>
            <a:r>
              <a:rPr lang="ru-RU" sz="1100" dirty="0"/>
              <a:t>Сохраните красоту любимых рук. </a:t>
            </a:r>
          </a:p>
          <a:p>
            <a:pPr algn="just"/>
            <a:r>
              <a:rPr lang="ru-RU" sz="1000" dirty="0"/>
              <a:t>С наступающим новым годом!</a:t>
            </a:r>
          </a:p>
          <a:p>
            <a:pPr algn="just"/>
            <a:endParaRPr lang="ru-RU" sz="800" dirty="0" smtClean="0">
              <a:solidFill>
                <a:schemeClr val="tx1">
                  <a:lumMod val="65000"/>
                  <a:lumOff val="35000"/>
                </a:schemeClr>
              </a:solidFill>
            </a:endParaRPr>
          </a:p>
          <a:p>
            <a:endParaRPr lang="ru-RU" sz="700" dirty="0">
              <a:solidFill>
                <a:schemeClr val="tx1">
                  <a:lumMod val="65000"/>
                  <a:lumOff val="35000"/>
                </a:schemeClr>
              </a:solidFill>
            </a:endParaRPr>
          </a:p>
          <a:p>
            <a:r>
              <a:rPr lang="en-US" sz="1100" b="1" i="1" dirty="0" smtClean="0">
                <a:solidFill>
                  <a:schemeClr val="tx1">
                    <a:lumMod val="65000"/>
                    <a:lumOff val="35000"/>
                  </a:schemeClr>
                </a:solidFill>
              </a:rPr>
              <a:t>#</a:t>
            </a:r>
            <a:r>
              <a:rPr lang="ru-RU" sz="1100" b="1" i="1" dirty="0" err="1" smtClean="0">
                <a:solidFill>
                  <a:schemeClr val="tx1">
                    <a:lumMod val="65000"/>
                    <a:lumOff val="35000"/>
                  </a:schemeClr>
                </a:solidFill>
              </a:rPr>
              <a:t>артлайф</a:t>
            </a:r>
            <a:r>
              <a:rPr lang="en-US" sz="1100" b="1" i="1" dirty="0" smtClean="0">
                <a:solidFill>
                  <a:schemeClr val="tx1">
                    <a:lumMod val="65000"/>
                    <a:lumOff val="35000"/>
                  </a:schemeClr>
                </a:solidFill>
              </a:rPr>
              <a:t> #</a:t>
            </a:r>
            <a:r>
              <a:rPr lang="ru-RU" sz="1100" b="1" i="1" dirty="0" smtClean="0">
                <a:solidFill>
                  <a:schemeClr val="tx1">
                    <a:lumMod val="65000"/>
                    <a:lumOff val="35000"/>
                  </a:schemeClr>
                </a:solidFill>
              </a:rPr>
              <a:t>кожа </a:t>
            </a:r>
            <a:r>
              <a:rPr lang="en-US" sz="1100" b="1" i="1" dirty="0" smtClean="0">
                <a:solidFill>
                  <a:schemeClr val="tx1">
                    <a:lumMod val="65000"/>
                    <a:lumOff val="35000"/>
                  </a:schemeClr>
                </a:solidFill>
              </a:rPr>
              <a:t>#</a:t>
            </a:r>
            <a:r>
              <a:rPr lang="ru-RU" sz="1100" b="1" i="1" dirty="0" smtClean="0">
                <a:solidFill>
                  <a:schemeClr val="tx1">
                    <a:lumMod val="65000"/>
                    <a:lumOff val="35000"/>
                  </a:schemeClr>
                </a:solidFill>
              </a:rPr>
              <a:t>красота </a:t>
            </a:r>
            <a:r>
              <a:rPr lang="en-US" sz="1100" b="1" i="1" dirty="0" smtClean="0">
                <a:solidFill>
                  <a:schemeClr val="tx1">
                    <a:lumMod val="65000"/>
                    <a:lumOff val="35000"/>
                  </a:schemeClr>
                </a:solidFill>
              </a:rPr>
              <a:t>#</a:t>
            </a:r>
            <a:r>
              <a:rPr lang="ru-RU" sz="1100" b="1" i="1" dirty="0" smtClean="0">
                <a:solidFill>
                  <a:schemeClr val="tx1">
                    <a:lumMod val="65000"/>
                    <a:lumOff val="35000"/>
                  </a:schemeClr>
                </a:solidFill>
              </a:rPr>
              <a:t>молодость</a:t>
            </a:r>
          </a:p>
          <a:p>
            <a:endParaRPr lang="en-US" sz="1000" i="1" dirty="0">
              <a:solidFill>
                <a:schemeClr val="tx1">
                  <a:lumMod val="65000"/>
                  <a:lumOff val="35000"/>
                </a:schemeClr>
              </a:solidFill>
            </a:endParaRPr>
          </a:p>
        </p:txBody>
      </p:sp>
      <p:sp>
        <p:nvSpPr>
          <p:cNvPr id="11" name="Прямоугольник 10"/>
          <p:cNvSpPr/>
          <p:nvPr/>
        </p:nvSpPr>
        <p:spPr>
          <a:xfrm>
            <a:off x="7315946" y="2569029"/>
            <a:ext cx="4414500" cy="3447098"/>
          </a:xfrm>
          <a:prstGeom prst="rect">
            <a:avLst/>
          </a:prstGeom>
        </p:spPr>
        <p:txBody>
          <a:bodyPr wrap="square">
            <a:spAutoFit/>
          </a:bodyPr>
          <a:lstStyle/>
          <a:p>
            <a:pPr algn="just"/>
            <a:r>
              <a:rPr lang="ru-RU" sz="1100" b="1" dirty="0"/>
              <a:t>"Подарочный набор #мандариновое настроение"</a:t>
            </a:r>
          </a:p>
          <a:p>
            <a:pPr algn="just"/>
            <a:endParaRPr lang="ru-RU" sz="1100" dirty="0"/>
          </a:p>
          <a:p>
            <a:pPr algn="just"/>
            <a:r>
              <a:rPr lang="ru-RU" sz="1100" dirty="0"/>
              <a:t>Этот запах… Сладкий и пряный, его невозможно перепутать ни с чем. Запах радости и восторга, запах нового года… Запах МАНДАРИНОВ! </a:t>
            </a:r>
          </a:p>
          <a:p>
            <a:pPr algn="just"/>
            <a:endParaRPr lang="ru-RU" sz="1100" dirty="0"/>
          </a:p>
          <a:p>
            <a:pPr algn="just"/>
            <a:r>
              <a:rPr lang="ru-RU" sz="1100" dirty="0"/>
              <a:t>Мандариновая квинтэссенция, самый новогодний изо всех новогодних подарков — набор цитрусовых косметических средств.</a:t>
            </a:r>
          </a:p>
          <a:p>
            <a:pPr algn="just"/>
            <a:endParaRPr lang="ru-RU" sz="1100" dirty="0"/>
          </a:p>
          <a:p>
            <a:pPr algn="just"/>
            <a:r>
              <a:rPr lang="ru-RU" sz="1100" dirty="0"/>
              <a:t>•	Мандариновое молочко для тела содержит </a:t>
            </a:r>
            <a:r>
              <a:rPr lang="ru-RU" sz="1100" dirty="0" err="1"/>
              <a:t>гиалуроновую</a:t>
            </a:r>
            <a:r>
              <a:rPr lang="ru-RU" sz="1100" dirty="0"/>
              <a:t> кислоту, которая заботится о коже и хорошо увлажняет её</a:t>
            </a:r>
          </a:p>
          <a:p>
            <a:pPr algn="just"/>
            <a:r>
              <a:rPr lang="ru-RU" sz="1100" dirty="0"/>
              <a:t>•	Мандариновый бальзам для гy6 восстанавливает сухую потрескавшуюся кожу губ и обеспечивает глубокое увлажнение, а при </a:t>
            </a:r>
            <a:r>
              <a:rPr lang="ru-RU" sz="1100" dirty="0" smtClean="0"/>
              <a:t>регулярном использовании </a:t>
            </a:r>
            <a:r>
              <a:rPr lang="ru-RU" sz="1100" dirty="0"/>
              <a:t>придает губам дополнительный объем и полноту.</a:t>
            </a:r>
          </a:p>
          <a:p>
            <a:pPr algn="just"/>
            <a:endParaRPr lang="ru-RU" sz="1100" dirty="0"/>
          </a:p>
          <a:p>
            <a:pPr algn="just"/>
            <a:r>
              <a:rPr lang="ru-RU" sz="1100" dirty="0"/>
              <a:t>Подарите своим близким новогоднее настроение в красивой коробке. Мы его уже упаковали! Вам осталось только </a:t>
            </a:r>
            <a:r>
              <a:rPr lang="ru-RU" sz="1100" dirty="0" smtClean="0"/>
              <a:t>преподнести</a:t>
            </a:r>
            <a:r>
              <a:rPr lang="ru-RU" sz="1100" dirty="0"/>
              <a:t>.</a:t>
            </a:r>
          </a:p>
          <a:p>
            <a:endParaRPr lang="ru-RU" sz="1000" i="1" dirty="0" smtClean="0"/>
          </a:p>
          <a:p>
            <a:r>
              <a:rPr lang="ru-RU" sz="1000" b="1" i="1" dirty="0" smtClean="0"/>
              <a:t>#</a:t>
            </a:r>
            <a:r>
              <a:rPr lang="ru-RU" sz="1000" b="1" i="1" dirty="0" err="1"/>
              <a:t>артлайф</a:t>
            </a:r>
            <a:r>
              <a:rPr lang="ru-RU" sz="1000" b="1" i="1" dirty="0"/>
              <a:t> </a:t>
            </a:r>
            <a:r>
              <a:rPr lang="ru-RU" sz="1000" b="1" i="1" dirty="0" smtClean="0"/>
              <a:t>#красота #уход</a:t>
            </a:r>
            <a:endParaRPr lang="ru-RU" sz="1000" b="1" i="1" dirty="0">
              <a:solidFill>
                <a:schemeClr val="tx1">
                  <a:lumMod val="65000"/>
                  <a:lumOff val="35000"/>
                </a:schemeClr>
              </a:solidFill>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757" y="1161755"/>
            <a:ext cx="1600643" cy="1600643"/>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7933" y="1161755"/>
            <a:ext cx="1453736" cy="14537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8" y="87"/>
            <a:ext cx="12192150" cy="685791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931" y="1949449"/>
            <a:ext cx="4174958" cy="4765357"/>
          </a:xfrm>
          <a:prstGeom prst="rect">
            <a:avLst/>
          </a:prstGeom>
        </p:spPr>
      </p:pic>
      <p:sp>
        <p:nvSpPr>
          <p:cNvPr id="9" name="Прямоугольник 8"/>
          <p:cNvSpPr/>
          <p:nvPr/>
        </p:nvSpPr>
        <p:spPr>
          <a:xfrm>
            <a:off x="4404714" y="2462141"/>
            <a:ext cx="3968578" cy="4401205"/>
          </a:xfrm>
          <a:prstGeom prst="rect">
            <a:avLst/>
          </a:prstGeom>
        </p:spPr>
        <p:txBody>
          <a:bodyPr wrap="square">
            <a:spAutoFit/>
          </a:bodyPr>
          <a:lstStyle/>
          <a:p>
            <a:pPr algn="r"/>
            <a:r>
              <a:rPr lang="ru-RU" sz="1000" b="1" dirty="0"/>
              <a:t> </a:t>
            </a:r>
          </a:p>
          <a:p>
            <a:pPr algn="just"/>
            <a:r>
              <a:rPr lang="ru-RU" sz="1000" b="1" dirty="0"/>
              <a:t>"Подарочный набор #праздничное настроение"</a:t>
            </a:r>
          </a:p>
          <a:p>
            <a:pPr algn="just"/>
            <a:endParaRPr lang="ru-RU" sz="1000" dirty="0"/>
          </a:p>
          <a:p>
            <a:pPr algn="just"/>
            <a:r>
              <a:rPr lang="ru-RU" sz="1000" dirty="0"/>
              <a:t>Как встретишь новый год, так его и проведешь. Так встретьте его роскошной женщиной! Блеск софитов, звон бокалов и сияние бриллиантов…</a:t>
            </a:r>
          </a:p>
          <a:p>
            <a:pPr algn="just"/>
            <a:endParaRPr lang="ru-RU" sz="1000" dirty="0"/>
          </a:p>
          <a:p>
            <a:pPr algn="just"/>
            <a:r>
              <a:rPr lang="ru-RU" sz="1000" dirty="0"/>
              <a:t>Главным помощником в создании сногсшибательного образа станет наш праздничный набор, в составе которого жидкие </a:t>
            </a:r>
            <a:r>
              <a:rPr lang="ru-RU" sz="1000" dirty="0" err="1"/>
              <a:t>патчи</a:t>
            </a:r>
            <a:r>
              <a:rPr lang="ru-RU" sz="1000" dirty="0"/>
              <a:t> и сыворотка для лица. </a:t>
            </a:r>
          </a:p>
          <a:p>
            <a:pPr algn="just"/>
            <a:endParaRPr lang="ru-RU" sz="1000" dirty="0"/>
          </a:p>
          <a:p>
            <a:pPr algn="just"/>
            <a:r>
              <a:rPr lang="ru-RU" sz="1000" dirty="0"/>
              <a:t>•	Жидкие </a:t>
            </a:r>
            <a:r>
              <a:rPr lang="ru-RU" sz="1000" dirty="0" err="1"/>
              <a:t>патчи</a:t>
            </a:r>
            <a:r>
              <a:rPr lang="ru-RU" sz="1000" dirty="0"/>
              <a:t> — это эффективная и удобная форма ухода за кожей вокруг глаз. Пептидный комплекс образует защитную пленку, предотвращая потерю влаги, помогает заметно сократить темные круги, мелкие морщины, отечность и мешки под глазами. Они удобны в использовании – быстро впитываются и не требуют смывания. </a:t>
            </a:r>
          </a:p>
          <a:p>
            <a:pPr algn="just"/>
            <a:r>
              <a:rPr lang="ru-RU" sz="1000" dirty="0"/>
              <a:t>•	Увлажняющая сыворотка для лица с </a:t>
            </a:r>
            <a:r>
              <a:rPr lang="ru-RU" sz="1000" dirty="0" err="1"/>
              <a:t>гиалуроновой</a:t>
            </a:r>
            <a:r>
              <a:rPr lang="ru-RU" sz="1000" dirty="0"/>
              <a:t> кислотой и пептидами мгновенно увлажняет лицо, не создавая липкой пленки. Входящие в состав компоненты обладают выраженным </a:t>
            </a:r>
            <a:r>
              <a:rPr lang="ru-RU" sz="1000" dirty="0" err="1"/>
              <a:t>ботокс</a:t>
            </a:r>
            <a:r>
              <a:rPr lang="ru-RU" sz="1000" dirty="0"/>
              <a:t>-эффектом. </a:t>
            </a:r>
          </a:p>
          <a:p>
            <a:pPr algn="just"/>
            <a:endParaRPr lang="ru-RU" sz="1000" dirty="0"/>
          </a:p>
          <a:p>
            <a:pPr algn="just"/>
            <a:r>
              <a:rPr lang="ru-RU" sz="1000" dirty="0"/>
              <a:t>Безупречность и лоск кожи, ясный, сияющий взгляд… Ты — совершенство. </a:t>
            </a:r>
          </a:p>
          <a:p>
            <a:pPr algn="just"/>
            <a:r>
              <a:rPr lang="ru-RU" sz="1000" dirty="0"/>
              <a:t>Позволь себе быть роскошной. </a:t>
            </a:r>
          </a:p>
          <a:p>
            <a:endParaRPr lang="ru-RU" sz="1000" i="1" dirty="0" smtClean="0">
              <a:solidFill>
                <a:schemeClr val="tx1">
                  <a:lumMod val="65000"/>
                  <a:lumOff val="35000"/>
                </a:schemeClr>
              </a:solidFill>
            </a:endParaRPr>
          </a:p>
          <a:p>
            <a:r>
              <a:rPr lang="en-US" sz="1000" b="1" i="1" dirty="0" smtClean="0"/>
              <a:t>#</a:t>
            </a:r>
            <a:r>
              <a:rPr lang="ru-RU" sz="1000" b="1" i="1" dirty="0" err="1"/>
              <a:t>артлайф</a:t>
            </a:r>
            <a:r>
              <a:rPr lang="ru-RU" sz="1000" b="1" i="1" dirty="0"/>
              <a:t>  </a:t>
            </a:r>
            <a:r>
              <a:rPr lang="en-US" sz="1000" b="1" i="1" dirty="0" smtClean="0"/>
              <a:t>#</a:t>
            </a:r>
            <a:r>
              <a:rPr lang="ru-RU" sz="1000" b="1" i="1" dirty="0" smtClean="0"/>
              <a:t>здоровье </a:t>
            </a:r>
            <a:r>
              <a:rPr lang="en-US" sz="1000" b="1" i="1" dirty="0" smtClean="0"/>
              <a:t>#</a:t>
            </a:r>
            <a:r>
              <a:rPr lang="ru-RU" sz="1000" b="1" i="1" dirty="0" smtClean="0"/>
              <a:t>красота </a:t>
            </a:r>
            <a:r>
              <a:rPr lang="en-US" sz="1000" b="1" i="1" dirty="0" smtClean="0"/>
              <a:t>#</a:t>
            </a:r>
            <a:r>
              <a:rPr lang="ru-RU" sz="1000" b="1" i="1" dirty="0" smtClean="0"/>
              <a:t>уход</a:t>
            </a:r>
            <a:r>
              <a:rPr lang="en-US" sz="1000" b="1" i="1" dirty="0" smtClean="0"/>
              <a:t> #</a:t>
            </a:r>
            <a:r>
              <a:rPr lang="ru-RU" sz="1000" b="1" i="1" dirty="0" smtClean="0"/>
              <a:t>уход  </a:t>
            </a:r>
            <a:endParaRPr lang="ru-RU" sz="1000" b="1" i="1" dirty="0"/>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7994" y="1202682"/>
            <a:ext cx="1452246" cy="14522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0"/>
            <a:ext cx="12192150" cy="6857911"/>
            <a:chOff x="-150" y="89"/>
            <a:chExt cx="12192150" cy="6857911"/>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 y="89"/>
              <a:ext cx="12192150" cy="6857911"/>
            </a:xfrm>
            <a:prstGeom prst="rect">
              <a:avLst/>
            </a:prstGeom>
          </p:spPr>
        </p:pic>
        <p:sp>
          <p:nvSpPr>
            <p:cNvPr id="8" name="Прямоугольник 7"/>
            <p:cNvSpPr/>
            <p:nvPr/>
          </p:nvSpPr>
          <p:spPr>
            <a:xfrm>
              <a:off x="2686050" y="2206048"/>
              <a:ext cx="1815196" cy="1927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aphicFrame>
        <p:nvGraphicFramePr>
          <p:cNvPr id="11" name="Таблица 10"/>
          <p:cNvGraphicFramePr>
            <a:graphicFrameLocks noGrp="1"/>
          </p:cNvGraphicFramePr>
          <p:nvPr>
            <p:extLst>
              <p:ext uri="{D42A27DB-BD31-4B8C-83A1-F6EECF244321}">
                <p14:modId xmlns:p14="http://schemas.microsoft.com/office/powerpoint/2010/main" val="959792985"/>
              </p:ext>
            </p:extLst>
          </p:nvPr>
        </p:nvGraphicFramePr>
        <p:xfrm>
          <a:off x="2505799" y="4484406"/>
          <a:ext cx="7378429" cy="1055180"/>
        </p:xfrm>
        <a:graphic>
          <a:graphicData uri="http://schemas.openxmlformats.org/drawingml/2006/table">
            <a:tbl>
              <a:tblPr firstRow="1" bandRow="1">
                <a:tableStyleId>{5C22544A-7EE6-4342-B048-85BDC9FD1C3A}</a:tableStyleId>
              </a:tblPr>
              <a:tblGrid>
                <a:gridCol w="2463345">
                  <a:extLst>
                    <a:ext uri="{9D8B030D-6E8A-4147-A177-3AD203B41FA5}">
                      <a16:colId xmlns:a16="http://schemas.microsoft.com/office/drawing/2014/main" val="4111831101"/>
                    </a:ext>
                  </a:extLst>
                </a:gridCol>
                <a:gridCol w="2455607">
                  <a:extLst>
                    <a:ext uri="{9D8B030D-6E8A-4147-A177-3AD203B41FA5}">
                      <a16:colId xmlns:a16="http://schemas.microsoft.com/office/drawing/2014/main" val="1450865313"/>
                    </a:ext>
                  </a:extLst>
                </a:gridCol>
                <a:gridCol w="2459477">
                  <a:extLst>
                    <a:ext uri="{9D8B030D-6E8A-4147-A177-3AD203B41FA5}">
                      <a16:colId xmlns:a16="http://schemas.microsoft.com/office/drawing/2014/main" val="2775466849"/>
                    </a:ext>
                  </a:extLst>
                </a:gridCol>
              </a:tblGrid>
              <a:tr h="399471">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lang="ru-RU" sz="1400" b="1" kern="1200" dirty="0" smtClean="0">
                        <a:solidFill>
                          <a:schemeClr val="lt1"/>
                        </a:solidFill>
                        <a:latin typeface="+mn-lt"/>
                        <a:ea typeface="+mn-ea"/>
                        <a:cs typeface="+mn-cs"/>
                      </a:endParaRPr>
                    </a:p>
                    <a:p>
                      <a:pPr marL="0" marR="0" indent="0" algn="ctr" defTabSz="914400" rtl="0" eaLnBrk="1" fontAlgn="auto" latinLnBrk="0" hangingPunct="1">
                        <a:lnSpc>
                          <a:spcPts val="1500"/>
                        </a:lnSpc>
                        <a:spcBef>
                          <a:spcPts val="0"/>
                        </a:spcBef>
                        <a:spcAft>
                          <a:spcPts val="0"/>
                        </a:spcAft>
                        <a:buClrTx/>
                        <a:buSzTx/>
                        <a:buFontTx/>
                        <a:buNone/>
                        <a:tabLst/>
                        <a:defRPr/>
                      </a:pPr>
                      <a:r>
                        <a:rPr lang="ru-RU" sz="1400" b="1" kern="1200" dirty="0" smtClean="0">
                          <a:solidFill>
                            <a:schemeClr val="lt1"/>
                          </a:solidFill>
                          <a:latin typeface="+mn-lt"/>
                          <a:ea typeface="+mn-ea"/>
                          <a:cs typeface="+mn-cs"/>
                        </a:rPr>
                        <a:t>День народного единства России</a:t>
                      </a:r>
                    </a:p>
                    <a:p>
                      <a:pPr marL="0" marR="0" indent="0" algn="ctr" defTabSz="914400" rtl="0" eaLnBrk="1" fontAlgn="auto" latinLnBrk="0" hangingPunct="1">
                        <a:lnSpc>
                          <a:spcPts val="1200"/>
                        </a:lnSpc>
                        <a:spcBef>
                          <a:spcPts val="0"/>
                        </a:spcBef>
                        <a:spcAft>
                          <a:spcPts val="0"/>
                        </a:spcAft>
                        <a:buClrTx/>
                        <a:buSzTx/>
                        <a:buFontTx/>
                        <a:buNone/>
                        <a:tabLst/>
                        <a:defRPr/>
                      </a:pPr>
                      <a:endParaRPr lang="ru-RU" sz="1400" b="0" i="0" dirty="0">
                        <a:solidFill>
                          <a:schemeClr val="bg1"/>
                        </a:solidFill>
                        <a:latin typeface="Times New Roman" pitchFamily="18" charset="0"/>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dirty="0" smtClean="0"/>
                        <a:t>Всемирный день науки</a:t>
                      </a:r>
                      <a:endParaRPr lang="ru-RU" sz="1400" b="1"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ru-RU" sz="1400" b="1" kern="1200" dirty="0" smtClean="0">
                          <a:solidFill>
                            <a:schemeClr val="lt1"/>
                          </a:solidFill>
                          <a:latin typeface="+mn-lt"/>
                          <a:ea typeface="+mn-ea"/>
                          <a:cs typeface="+mn-cs"/>
                        </a:rPr>
                        <a:t>Всемирный день ребенка</a:t>
                      </a:r>
                      <a:endParaRPr lang="ru-RU" sz="14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extLst>
                  <a:ext uri="{0D108BD9-81ED-4DB2-BD59-A6C34878D82A}">
                    <a16:rowId xmlns:a16="http://schemas.microsoft.com/office/drawing/2014/main" val="2079144108"/>
                  </a:ext>
                </a:extLst>
              </a:tr>
              <a:tr h="205916">
                <a:tc>
                  <a:txBody>
                    <a:bodyPr/>
                    <a:lstStyle/>
                    <a:p>
                      <a:pPr algn="ctr"/>
                      <a:endParaRPr lang="en-US" sz="1200" baseline="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aseline="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035438"/>
                  </a:ext>
                </a:extLst>
              </a:tr>
            </a:tbl>
          </a:graphicData>
        </a:graphic>
      </p:graphicFrame>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0989" y="1990379"/>
            <a:ext cx="2406388" cy="2406388"/>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1819" y="1990379"/>
            <a:ext cx="2406388" cy="2406388"/>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8367" y="1988017"/>
            <a:ext cx="2415862" cy="2415862"/>
          </a:xfrm>
          <a:prstGeom prst="rect">
            <a:avLst/>
          </a:prstGeom>
        </p:spPr>
      </p:pic>
    </p:spTree>
    <p:extLst>
      <p:ext uri="{BB962C8B-B14F-4D97-AF65-F5344CB8AC3E}">
        <p14:creationId xmlns:p14="http://schemas.microsoft.com/office/powerpoint/2010/main" val="419475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50" y="0"/>
            <a:ext cx="12192150" cy="6857911"/>
            <a:chOff x="-150" y="89"/>
            <a:chExt cx="12192150" cy="6857911"/>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 y="89"/>
              <a:ext cx="12192150" cy="6857911"/>
            </a:xfrm>
            <a:prstGeom prst="rect">
              <a:avLst/>
            </a:prstGeom>
          </p:spPr>
        </p:pic>
        <p:sp>
          <p:nvSpPr>
            <p:cNvPr id="8" name="Прямоугольник 7"/>
            <p:cNvSpPr/>
            <p:nvPr/>
          </p:nvSpPr>
          <p:spPr>
            <a:xfrm>
              <a:off x="2686050" y="2206048"/>
              <a:ext cx="1815196" cy="1927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aphicFrame>
        <p:nvGraphicFramePr>
          <p:cNvPr id="11" name="Таблица 10"/>
          <p:cNvGraphicFramePr>
            <a:graphicFrameLocks noGrp="1"/>
          </p:cNvGraphicFramePr>
          <p:nvPr>
            <p:extLst>
              <p:ext uri="{D42A27DB-BD31-4B8C-83A1-F6EECF244321}">
                <p14:modId xmlns:p14="http://schemas.microsoft.com/office/powerpoint/2010/main" val="702573428"/>
              </p:ext>
            </p:extLst>
          </p:nvPr>
        </p:nvGraphicFramePr>
        <p:xfrm>
          <a:off x="2409836" y="4484407"/>
          <a:ext cx="7274096" cy="918866"/>
        </p:xfrm>
        <a:graphic>
          <a:graphicData uri="http://schemas.openxmlformats.org/drawingml/2006/table">
            <a:tbl>
              <a:tblPr firstRow="1" bandRow="1">
                <a:tableStyleId>{5C22544A-7EE6-4342-B048-85BDC9FD1C3A}</a:tableStyleId>
              </a:tblPr>
              <a:tblGrid>
                <a:gridCol w="2345044">
                  <a:extLst>
                    <a:ext uri="{9D8B030D-6E8A-4147-A177-3AD203B41FA5}">
                      <a16:colId xmlns:a16="http://schemas.microsoft.com/office/drawing/2014/main" val="4111831101"/>
                    </a:ext>
                  </a:extLst>
                </a:gridCol>
                <a:gridCol w="2472666">
                  <a:extLst>
                    <a:ext uri="{9D8B030D-6E8A-4147-A177-3AD203B41FA5}">
                      <a16:colId xmlns:a16="http://schemas.microsoft.com/office/drawing/2014/main" val="1450865313"/>
                    </a:ext>
                  </a:extLst>
                </a:gridCol>
                <a:gridCol w="2456386">
                  <a:extLst>
                    <a:ext uri="{9D8B030D-6E8A-4147-A177-3AD203B41FA5}">
                      <a16:colId xmlns:a16="http://schemas.microsoft.com/office/drawing/2014/main" val="2775466849"/>
                    </a:ext>
                  </a:extLst>
                </a:gridCol>
              </a:tblGrid>
              <a:tr h="644546">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400" b="1" dirty="0" smtClean="0"/>
                        <a:t>День матери</a:t>
                      </a:r>
                      <a:endParaRPr lang="ru-RU" sz="1400" b="1"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400" b="1" dirty="0" smtClean="0"/>
                        <a:t>Online </a:t>
                      </a:r>
                      <a:r>
                        <a:rPr lang="ru-RU" sz="1400" b="1" dirty="0" smtClean="0"/>
                        <a:t>Форум</a:t>
                      </a:r>
                    </a:p>
                    <a:p>
                      <a:pPr marL="0" marR="0" indent="0" algn="ctr" defTabSz="914400" rtl="0" eaLnBrk="1" fontAlgn="auto" latinLnBrk="0" hangingPunct="1">
                        <a:lnSpc>
                          <a:spcPts val="1200"/>
                        </a:lnSpc>
                        <a:spcBef>
                          <a:spcPts val="0"/>
                        </a:spcBef>
                        <a:spcAft>
                          <a:spcPts val="0"/>
                        </a:spcAft>
                        <a:buClrTx/>
                        <a:buSzTx/>
                        <a:buFontTx/>
                        <a:buNone/>
                        <a:tabLst/>
                        <a:defRPr/>
                      </a:pPr>
                      <a:r>
                        <a:rPr lang="ru-RU" sz="1400" b="1" dirty="0" err="1" smtClean="0"/>
                        <a:t>Артлайф</a:t>
                      </a:r>
                      <a:endParaRPr lang="ru-RU" sz="1400" b="1" dirty="0" smtClean="0"/>
                    </a:p>
                    <a:p>
                      <a:pPr marL="0" marR="0" indent="0" algn="ctr" defTabSz="914400" rtl="0" eaLnBrk="1" fontAlgn="auto" latinLnBrk="0" hangingPunct="1">
                        <a:lnSpc>
                          <a:spcPts val="1200"/>
                        </a:lnSpc>
                        <a:spcBef>
                          <a:spcPts val="0"/>
                        </a:spcBef>
                        <a:spcAft>
                          <a:spcPts val="0"/>
                        </a:spcAft>
                        <a:buClrTx/>
                        <a:buSzTx/>
                        <a:buFontTx/>
                        <a:buNone/>
                        <a:tabLst/>
                        <a:defRPr/>
                      </a:pPr>
                      <a:r>
                        <a:rPr lang="ru-RU" sz="1400" b="1" dirty="0" smtClean="0"/>
                        <a:t>Звезды 2020</a:t>
                      </a:r>
                      <a:endParaRPr lang="ru-RU" sz="1400" b="1"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400" b="1" kern="1200" dirty="0" smtClean="0">
                          <a:solidFill>
                            <a:schemeClr val="lt1"/>
                          </a:solidFill>
                          <a:latin typeface="+mn-lt"/>
                          <a:ea typeface="+mn-ea"/>
                          <a:cs typeface="+mn-cs"/>
                        </a:rPr>
                        <a:t>Звездные</a:t>
                      </a:r>
                      <a:r>
                        <a:rPr lang="ru-RU" sz="1400" b="1" kern="1200" baseline="0" dirty="0" smtClean="0">
                          <a:solidFill>
                            <a:schemeClr val="lt1"/>
                          </a:solidFill>
                          <a:latin typeface="+mn-lt"/>
                          <a:ea typeface="+mn-ea"/>
                          <a:cs typeface="+mn-cs"/>
                        </a:rPr>
                        <a:t> номинации</a:t>
                      </a:r>
                    </a:p>
                    <a:p>
                      <a:pPr marL="0" marR="0" indent="0" algn="ctr" defTabSz="914400" rtl="0" eaLnBrk="1" fontAlgn="auto" latinLnBrk="0" hangingPunct="1">
                        <a:lnSpc>
                          <a:spcPts val="1200"/>
                        </a:lnSpc>
                        <a:spcBef>
                          <a:spcPts val="0"/>
                        </a:spcBef>
                        <a:spcAft>
                          <a:spcPts val="0"/>
                        </a:spcAft>
                        <a:buClrTx/>
                        <a:buSzTx/>
                        <a:buFontTx/>
                        <a:buNone/>
                        <a:tabLst/>
                        <a:defRPr/>
                      </a:pPr>
                      <a:r>
                        <a:rPr lang="ru-RU" sz="1400" b="1" kern="1200" baseline="0" dirty="0" err="1" smtClean="0">
                          <a:solidFill>
                            <a:schemeClr val="lt1"/>
                          </a:solidFill>
                          <a:latin typeface="+mn-lt"/>
                          <a:ea typeface="+mn-ea"/>
                          <a:cs typeface="+mn-cs"/>
                        </a:rPr>
                        <a:t>Артлайф</a:t>
                      </a:r>
                      <a:endParaRPr lang="ru-RU" sz="1400" b="1" kern="1200" baseline="0" dirty="0" smtClean="0">
                        <a:solidFill>
                          <a:schemeClr val="lt1"/>
                        </a:solidFill>
                        <a:latin typeface="+mn-lt"/>
                        <a:ea typeface="+mn-ea"/>
                        <a:cs typeface="+mn-cs"/>
                      </a:endParaRPr>
                    </a:p>
                    <a:p>
                      <a:pPr marL="0" marR="0" indent="0" algn="ctr" defTabSz="914400" rtl="0" eaLnBrk="1" fontAlgn="auto" latinLnBrk="0" hangingPunct="1">
                        <a:lnSpc>
                          <a:spcPts val="1200"/>
                        </a:lnSpc>
                        <a:spcBef>
                          <a:spcPts val="0"/>
                        </a:spcBef>
                        <a:spcAft>
                          <a:spcPts val="0"/>
                        </a:spcAft>
                        <a:buClrTx/>
                        <a:buSzTx/>
                        <a:buFontTx/>
                        <a:buNone/>
                        <a:tabLst/>
                        <a:defRPr/>
                      </a:pPr>
                      <a:r>
                        <a:rPr lang="ru-RU" sz="1400" b="1" kern="1200" baseline="0" dirty="0" smtClean="0">
                          <a:solidFill>
                            <a:schemeClr val="lt1"/>
                          </a:solidFill>
                          <a:latin typeface="+mn-lt"/>
                          <a:ea typeface="+mn-ea"/>
                          <a:cs typeface="+mn-cs"/>
                        </a:rPr>
                        <a:t>2020 - 2021</a:t>
                      </a:r>
                      <a:endParaRPr lang="ru-RU" sz="1400" b="1" kern="1200" dirty="0">
                        <a:solidFill>
                          <a:schemeClr val="lt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extLst>
                  <a:ext uri="{0D108BD9-81ED-4DB2-BD59-A6C34878D82A}">
                    <a16:rowId xmlns:a16="http://schemas.microsoft.com/office/drawing/2014/main" val="2079144108"/>
                  </a:ext>
                </a:extLst>
              </a:tr>
              <a:tr h="218860">
                <a:tc>
                  <a:txBody>
                    <a:bodyPr/>
                    <a:lstStyle/>
                    <a:p>
                      <a:pPr algn="ctr"/>
                      <a:endParaRPr lang="en-US" sz="1200" baseline="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aseline="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035438"/>
                  </a:ext>
                </a:extLst>
              </a:tr>
            </a:tbl>
          </a:graphicData>
        </a:graphic>
      </p:graphicFrame>
      <p:sp>
        <p:nvSpPr>
          <p:cNvPr id="14" name="Прямоугольник 13"/>
          <p:cNvSpPr/>
          <p:nvPr/>
        </p:nvSpPr>
        <p:spPr>
          <a:xfrm>
            <a:off x="5090042" y="2203018"/>
            <a:ext cx="1815196" cy="19278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835" y="1873735"/>
            <a:ext cx="2373118" cy="237311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612" y="1873735"/>
            <a:ext cx="2384338" cy="238433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7434" y="1861576"/>
            <a:ext cx="2396497" cy="2396497"/>
          </a:xfrm>
          <a:prstGeom prst="rect">
            <a:avLst/>
          </a:prstGeom>
        </p:spPr>
      </p:pic>
    </p:spTree>
    <p:extLst>
      <p:ext uri="{BB962C8B-B14F-4D97-AF65-F5344CB8AC3E}">
        <p14:creationId xmlns:p14="http://schemas.microsoft.com/office/powerpoint/2010/main" val="330275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150" cy="6857911"/>
          </a:xfrm>
          <a:prstGeom prst="rect">
            <a:avLst/>
          </a:prstGeom>
        </p:spPr>
      </p:pic>
      <p:pic>
        <p:nvPicPr>
          <p:cNvPr id="15" name="Рисунок 14">
            <a:extLst>
              <a:ext uri="{FF2B5EF4-FFF2-40B4-BE49-F238E27FC236}">
                <a16:creationId xmlns:a16="http://schemas.microsoft.com/office/drawing/2014/main" id="{F7916030-FB6D-49A6-A995-6C70876E2E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847" y="1936804"/>
            <a:ext cx="4226578" cy="4742221"/>
          </a:xfrm>
          <a:prstGeom prst="rect">
            <a:avLst/>
          </a:prstGeom>
        </p:spPr>
      </p:pic>
      <p:pic>
        <p:nvPicPr>
          <p:cNvPr id="16" name="Рисунок 15">
            <a:extLst>
              <a:ext uri="{FF2B5EF4-FFF2-40B4-BE49-F238E27FC236}">
                <a16:creationId xmlns:a16="http://schemas.microsoft.com/office/drawing/2014/main" id="{53607305-746B-4F12-9DC6-9B8416D0C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3693" y="2092644"/>
            <a:ext cx="4096259" cy="4596002"/>
          </a:xfrm>
          <a:prstGeom prst="rect">
            <a:avLst/>
          </a:prstGeom>
        </p:spPr>
      </p:pic>
      <p:sp>
        <p:nvSpPr>
          <p:cNvPr id="7" name="TextBox 6"/>
          <p:cNvSpPr txBox="1"/>
          <p:nvPr/>
        </p:nvSpPr>
        <p:spPr>
          <a:xfrm>
            <a:off x="7350696" y="2540565"/>
            <a:ext cx="3918196" cy="4124206"/>
          </a:xfrm>
          <a:prstGeom prst="rect">
            <a:avLst/>
          </a:prstGeom>
          <a:noFill/>
        </p:spPr>
        <p:txBody>
          <a:bodyPr wrap="square" rtlCol="0">
            <a:spAutoFit/>
          </a:bodyPr>
          <a:lstStyle/>
          <a:p>
            <a:endParaRPr lang="ru-RU" sz="1000" b="1" dirty="0" smtClean="0"/>
          </a:p>
          <a:p>
            <a:endParaRPr lang="ru-RU" sz="1000" b="1" dirty="0"/>
          </a:p>
          <a:p>
            <a:r>
              <a:rPr lang="ru-RU" sz="1300" b="1" dirty="0" smtClean="0"/>
              <a:t>Всемирный </a:t>
            </a:r>
            <a:r>
              <a:rPr lang="ru-RU" sz="1300" b="1" dirty="0"/>
              <a:t>день </a:t>
            </a:r>
            <a:r>
              <a:rPr lang="ru-RU" sz="1300" b="1" dirty="0" smtClean="0"/>
              <a:t>науки</a:t>
            </a:r>
          </a:p>
          <a:p>
            <a:endParaRPr lang="ru-RU" sz="1300" b="1" dirty="0"/>
          </a:p>
          <a:p>
            <a:pPr algn="just"/>
            <a:r>
              <a:rPr lang="ru-RU" sz="1300" dirty="0"/>
              <a:t>Готовя очередной контент-план для </a:t>
            </a:r>
            <a:r>
              <a:rPr lang="ru-RU" sz="1300" dirty="0" err="1"/>
              <a:t>соцсетей</a:t>
            </a:r>
            <a:r>
              <a:rPr lang="ru-RU" sz="1300" dirty="0"/>
              <a:t>, мы задумались, а надо ли вообще упоминать Всемирный день науки? У нас же есть свой праздник, день родной российской науки. На вопрос нам как нельзя лучше смогла ответить существующая обстановка в мире: всё, без преувеличения, человечество ждет, когда мировые ученые умы смогут найти средство спасения от смертельного заболевания. И значение научной мысли как никогда важно. Поэтому давайте пожелаем ученым, исследователям, вне зависимости от области и направления науки, всегда достигать успешных результатов в своей работе во благо человечеству</a:t>
            </a:r>
            <a:r>
              <a:rPr lang="ru-RU" sz="1300" dirty="0" smtClean="0"/>
              <a:t>.</a:t>
            </a:r>
          </a:p>
          <a:p>
            <a:pPr algn="just"/>
            <a:endParaRPr lang="ru-RU" sz="1300" dirty="0"/>
          </a:p>
          <a:p>
            <a:pPr algn="just"/>
            <a:r>
              <a:rPr lang="ru-RU" sz="1100" b="1" i="1" dirty="0"/>
              <a:t>#</a:t>
            </a:r>
            <a:r>
              <a:rPr lang="ru-RU" sz="1100" b="1" i="1" dirty="0" err="1"/>
              <a:t>артлайфнаука</a:t>
            </a:r>
            <a:r>
              <a:rPr lang="ru-RU" sz="1100" b="1" i="1" dirty="0"/>
              <a:t>   #</a:t>
            </a:r>
            <a:r>
              <a:rPr lang="ru-RU" sz="1100" b="1" i="1" dirty="0" err="1"/>
              <a:t>деньнауки</a:t>
            </a:r>
            <a:r>
              <a:rPr lang="ru-RU" sz="1100" b="1" i="1" dirty="0"/>
              <a:t> </a:t>
            </a:r>
          </a:p>
        </p:txBody>
      </p:sp>
      <p:sp>
        <p:nvSpPr>
          <p:cNvPr id="11" name="TextBox 10">
            <a:extLst>
              <a:ext uri="{FF2B5EF4-FFF2-40B4-BE49-F238E27FC236}">
                <a16:creationId xmlns:a16="http://schemas.microsoft.com/office/drawing/2014/main" id="{467AE015-B1AA-483F-89DC-2872B587FDF9}"/>
              </a:ext>
            </a:extLst>
          </p:cNvPr>
          <p:cNvSpPr txBox="1"/>
          <p:nvPr/>
        </p:nvSpPr>
        <p:spPr>
          <a:xfrm>
            <a:off x="2602202" y="2668861"/>
            <a:ext cx="3817562" cy="3493264"/>
          </a:xfrm>
          <a:prstGeom prst="rect">
            <a:avLst/>
          </a:prstGeom>
          <a:noFill/>
        </p:spPr>
        <p:txBody>
          <a:bodyPr wrap="square" rtlCol="0">
            <a:spAutoFit/>
          </a:bodyPr>
          <a:lstStyle/>
          <a:p>
            <a:endParaRPr lang="ru-RU" sz="1100" b="1" dirty="0" smtClean="0"/>
          </a:p>
          <a:p>
            <a:endParaRPr lang="ru-RU" sz="1100" dirty="0" smtClean="0"/>
          </a:p>
          <a:p>
            <a:pPr algn="just"/>
            <a:r>
              <a:rPr lang="ru-RU" sz="1200" b="1" dirty="0"/>
              <a:t>День народного единства </a:t>
            </a:r>
            <a:r>
              <a:rPr lang="ru-RU" sz="1200" b="1" dirty="0" smtClean="0"/>
              <a:t>России</a:t>
            </a:r>
          </a:p>
          <a:p>
            <a:pPr algn="just"/>
            <a:endParaRPr lang="ru-RU" sz="1200" b="1" dirty="0"/>
          </a:p>
          <a:p>
            <a:pPr algn="just"/>
            <a:r>
              <a:rPr lang="ru-RU" sz="1200" dirty="0"/>
              <a:t>Мир в нашей многонациональной стране, пожалуй, одно из самых важных условий нормальной жизни и стабильности государства. Мир внутри страны и согласие в отношениях с соседними странами должны быть всегда, и если новостные заголовки начинают пестреть ужасами войны, все понимают, что это неправильно и этого нельзя допускать! В этот праздник еще раз напомним себе о том, как важно сохранять баланс добрых отношений во всех сферах жизни - в мире, в стране и в семье. </a:t>
            </a:r>
            <a:endParaRPr lang="ru-RU" sz="1200" dirty="0" smtClean="0"/>
          </a:p>
          <a:p>
            <a:endParaRPr lang="ru-RU" sz="1100" b="1" dirty="0" smtClean="0"/>
          </a:p>
          <a:p>
            <a:endParaRPr lang="ru-RU" sz="1100" b="1" dirty="0"/>
          </a:p>
          <a:p>
            <a:endParaRPr lang="ru-RU" sz="1100" b="1" dirty="0"/>
          </a:p>
          <a:p>
            <a:r>
              <a:rPr lang="ru-RU" sz="1100" b="1" i="1" dirty="0"/>
              <a:t>#</a:t>
            </a:r>
            <a:r>
              <a:rPr lang="ru-RU" sz="1100" b="1" i="1" dirty="0" err="1"/>
              <a:t>артлайф</a:t>
            </a:r>
            <a:r>
              <a:rPr lang="ru-RU" sz="1100" b="1" i="1" dirty="0"/>
              <a:t> #</a:t>
            </a:r>
            <a:r>
              <a:rPr lang="ru-RU" sz="1100" b="1" i="1" dirty="0" err="1"/>
              <a:t>артлайф_поздравляет</a:t>
            </a:r>
            <a:endParaRPr lang="ru-RU" sz="1100" b="1" i="1" dirty="0"/>
          </a:p>
          <a:p>
            <a:endParaRPr lang="ru-RU" sz="1100" i="1" dirty="0"/>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5042" y="1261663"/>
            <a:ext cx="1628352" cy="1628352"/>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5051" y="1165869"/>
            <a:ext cx="1658512" cy="1658512"/>
          </a:xfrm>
          <a:prstGeom prst="rect">
            <a:avLst/>
          </a:prstGeom>
        </p:spPr>
      </p:pic>
    </p:spTree>
    <p:extLst>
      <p:ext uri="{BB962C8B-B14F-4D97-AF65-F5344CB8AC3E}">
        <p14:creationId xmlns:p14="http://schemas.microsoft.com/office/powerpoint/2010/main" val="208826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9BFFDF6-76F3-4AD6-B269-139E2EED26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3625649387"/>
              </p:ext>
            </p:extLst>
          </p:nvPr>
        </p:nvGraphicFramePr>
        <p:xfrm>
          <a:off x="3701142" y="1132566"/>
          <a:ext cx="8281851" cy="5068855"/>
        </p:xfrm>
        <a:graphic>
          <a:graphicData uri="http://schemas.openxmlformats.org/drawingml/2006/table">
            <a:tbl>
              <a:tblPr firstRow="1" bandRow="1">
                <a:tableStyleId>{5C22544A-7EE6-4342-B048-85BDC9FD1C3A}</a:tableStyleId>
              </a:tblPr>
              <a:tblGrid>
                <a:gridCol w="1656370">
                  <a:extLst>
                    <a:ext uri="{9D8B030D-6E8A-4147-A177-3AD203B41FA5}">
                      <a16:colId xmlns:a16="http://schemas.microsoft.com/office/drawing/2014/main" val="1434599515"/>
                    </a:ext>
                  </a:extLst>
                </a:gridCol>
                <a:gridCol w="1612827">
                  <a:extLst>
                    <a:ext uri="{9D8B030D-6E8A-4147-A177-3AD203B41FA5}">
                      <a16:colId xmlns:a16="http://schemas.microsoft.com/office/drawing/2014/main" val="1417411202"/>
                    </a:ext>
                  </a:extLst>
                </a:gridCol>
                <a:gridCol w="1800213">
                  <a:extLst>
                    <a:ext uri="{9D8B030D-6E8A-4147-A177-3AD203B41FA5}">
                      <a16:colId xmlns:a16="http://schemas.microsoft.com/office/drawing/2014/main" val="131708005"/>
                    </a:ext>
                  </a:extLst>
                </a:gridCol>
                <a:gridCol w="1556071">
                  <a:extLst>
                    <a:ext uri="{9D8B030D-6E8A-4147-A177-3AD203B41FA5}">
                      <a16:colId xmlns:a16="http://schemas.microsoft.com/office/drawing/2014/main" val="2962886020"/>
                    </a:ext>
                  </a:extLst>
                </a:gridCol>
                <a:gridCol w="1656370">
                  <a:extLst>
                    <a:ext uri="{9D8B030D-6E8A-4147-A177-3AD203B41FA5}">
                      <a16:colId xmlns:a16="http://schemas.microsoft.com/office/drawing/2014/main" val="2025986808"/>
                    </a:ext>
                  </a:extLst>
                </a:gridCol>
              </a:tblGrid>
              <a:tr h="267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a:solidFill>
                            <a:schemeClr val="dk1"/>
                          </a:solidFill>
                          <a:latin typeface="+mn-lt"/>
                          <a:ea typeface="+mn-ea"/>
                          <a:cs typeface="+mn-cs"/>
                        </a:rPr>
                        <a:t> </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b="1" kern="1200" dirty="0">
                        <a:solidFill>
                          <a:schemeClr val="dk1"/>
                        </a:solidFill>
                        <a:latin typeface="+mn-lt"/>
                        <a:ea typeface="+mn-ea"/>
                        <a:cs typeface="+mn-cs"/>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1,11,</a:t>
                      </a:r>
                      <a:r>
                        <a:rPr lang="ru-RU" sz="1000" b="1" kern="1200" baseline="0" dirty="0" smtClean="0">
                          <a:solidFill>
                            <a:schemeClr val="dk1"/>
                          </a:solidFill>
                          <a:latin typeface="+mn-lt"/>
                          <a:ea typeface="+mn-ea"/>
                          <a:cs typeface="+mn-cs"/>
                        </a:rPr>
                        <a:t> </a:t>
                      </a:r>
                      <a:r>
                        <a:rPr lang="ru-RU" sz="1000" b="1" kern="1200" dirty="0" smtClean="0">
                          <a:solidFill>
                            <a:schemeClr val="dk1"/>
                          </a:solidFill>
                          <a:latin typeface="+mn-lt"/>
                          <a:ea typeface="+mn-ea"/>
                          <a:cs typeface="+mn-cs"/>
                        </a:rPr>
                        <a:t>2.11</a:t>
                      </a:r>
                      <a:endParaRPr lang="ru-RU" sz="1000" b="1" kern="1200" dirty="0">
                        <a:solidFill>
                          <a:schemeClr val="dk1"/>
                        </a:solidFill>
                        <a:latin typeface="+mn-lt"/>
                        <a:ea typeface="+mn-ea"/>
                        <a:cs typeface="+mn-cs"/>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3.11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4.11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45573356"/>
                  </a:ext>
                </a:extLst>
              </a:tr>
              <a:tr h="567316">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dirty="0">
                          <a:solidFill>
                            <a:schemeClr val="dk1"/>
                          </a:solidFill>
                          <a:latin typeface="+mn-lt"/>
                          <a:ea typeface="+mn-ea"/>
                          <a:cs typeface="Times New Roman" pitchFamily="18" charset="0"/>
                        </a:rPr>
                        <a:t> </a:t>
                      </a:r>
                      <a:r>
                        <a:rPr lang="ru-RU" sz="1000" b="1" kern="1200" baseline="0" dirty="0">
                          <a:solidFill>
                            <a:srgbClr val="FF0000"/>
                          </a:solidFill>
                          <a:latin typeface="+mn-lt"/>
                          <a:ea typeface="+mn-ea"/>
                          <a:cs typeface="+mn-cs"/>
                        </a:rPr>
                        <a:t> </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endParaRPr lang="ru-RU" sz="1000" b="1" i="0" dirty="0">
                        <a:solidFill>
                          <a:schemeClr val="tx1"/>
                        </a:solidFill>
                        <a:latin typeface="+mn-lt"/>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dirty="0" smtClean="0">
                          <a:solidFill>
                            <a:schemeClr val="tx1"/>
                          </a:solidFill>
                          <a:latin typeface="+mn-lt"/>
                          <a:cs typeface="Times New Roman" pitchFamily="18" charset="0"/>
                        </a:rPr>
                        <a:t>АСЕвит</a:t>
                      </a:r>
                      <a:endParaRPr lang="ru-RU" sz="1000" b="1" kern="1200" baseline="0" dirty="0">
                        <a:solidFill>
                          <a:srgbClr val="FF0000"/>
                        </a:solidFill>
                        <a:latin typeface="+mn-lt"/>
                        <a:ea typeface="+mn-ea"/>
                        <a:cs typeface="+mn-cs"/>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baseline="0" dirty="0" smtClean="0">
                          <a:solidFill>
                            <a:schemeClr val="tx1"/>
                          </a:solidFill>
                          <a:latin typeface="+mn-lt"/>
                          <a:ea typeface="+mn-ea"/>
                          <a:cs typeface="Times New Roman" pitchFamily="18" charset="0"/>
                        </a:rPr>
                        <a:t>Кофе Ирландские сливки</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kern="1200" dirty="0" smtClean="0">
                          <a:solidFill>
                            <a:srgbClr val="FF0000"/>
                          </a:solidFill>
                          <a:effectLst/>
                          <a:latin typeface="+mn-lt"/>
                          <a:ea typeface="+mn-ea"/>
                          <a:cs typeface="+mn-cs"/>
                        </a:rPr>
                        <a:t>День народного </a:t>
                      </a:r>
                      <a:r>
                        <a:rPr lang="ru-RU" sz="1000" b="1" kern="1200" smtClean="0">
                          <a:solidFill>
                            <a:srgbClr val="FF0000"/>
                          </a:solidFill>
                          <a:effectLst/>
                          <a:latin typeface="+mn-lt"/>
                          <a:ea typeface="+mn-ea"/>
                          <a:cs typeface="+mn-cs"/>
                        </a:rPr>
                        <a:t>единства </a:t>
                      </a:r>
                      <a:r>
                        <a:rPr lang="ru-RU" sz="1000" b="1" kern="1200" smtClean="0">
                          <a:solidFill>
                            <a:srgbClr val="FF0000"/>
                          </a:solidFill>
                          <a:effectLst/>
                          <a:latin typeface="+mn-lt"/>
                          <a:ea typeface="+mn-ea"/>
                          <a:cs typeface="+mn-cs"/>
                        </a:rPr>
                        <a:t>России</a:t>
                      </a:r>
                      <a:endParaRPr lang="ru-RU" sz="1000" b="1" kern="1200" baseline="0" dirty="0" smtClean="0">
                        <a:solidFill>
                          <a:srgbClr val="FF0000"/>
                        </a:solidFill>
                        <a:latin typeface="+mn-lt"/>
                        <a:ea typeface="+mn-ea"/>
                        <a:cs typeface="+mn-cs"/>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3092386"/>
                  </a:ext>
                </a:extLst>
              </a:tr>
              <a:tr h="267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5.11</a:t>
                      </a:r>
                      <a:endParaRPr lang="ru-RU" sz="1000" b="1" kern="1200" dirty="0">
                        <a:solidFill>
                          <a:schemeClr val="dk1"/>
                        </a:solidFill>
                        <a:latin typeface="+mn-lt"/>
                        <a:ea typeface="+mn-ea"/>
                        <a:cs typeface="+mn-cs"/>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6.11, </a:t>
                      </a:r>
                      <a:r>
                        <a:rPr lang="ru-RU" sz="1000" b="1" kern="1200" dirty="0" smtClean="0">
                          <a:solidFill>
                            <a:schemeClr val="tx1"/>
                          </a:solidFill>
                          <a:latin typeface="+mn-lt"/>
                          <a:ea typeface="+mn-ea"/>
                          <a:cs typeface="+mn-cs"/>
                        </a:rPr>
                        <a:t>7.11</a:t>
                      </a:r>
                      <a:endParaRPr lang="ru-RU" sz="1000" b="1" kern="1200" dirty="0">
                        <a:solidFill>
                          <a:schemeClr val="dk1"/>
                        </a:solidFill>
                        <a:latin typeface="+mn-lt"/>
                        <a:ea typeface="+mn-ea"/>
                        <a:cs typeface="+mn-cs"/>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latin typeface="+mn-lt"/>
                          <a:ea typeface="+mn-ea"/>
                          <a:cs typeface="+mn-cs"/>
                        </a:rPr>
                        <a:t>8.11, 9.11</a:t>
                      </a:r>
                      <a:endParaRPr lang="ru-RU" sz="1000" b="1" kern="1200" dirty="0">
                        <a:solidFill>
                          <a:schemeClr val="tx1"/>
                        </a:solidFill>
                        <a:latin typeface="+mn-lt"/>
                        <a:ea typeface="+mn-ea"/>
                        <a:cs typeface="+mn-cs"/>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10.11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11.11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27016551"/>
                  </a:ext>
                </a:extLst>
              </a:tr>
              <a:tr h="845428">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dirty="0" smtClean="0">
                          <a:solidFill>
                            <a:srgbClr val="FF0000"/>
                          </a:solidFill>
                          <a:latin typeface="+mn-lt"/>
                          <a:ea typeface="+mn-ea"/>
                          <a:cs typeface="Times New Roman" pitchFamily="18" charset="0"/>
                        </a:rPr>
                        <a:t>Звездные номинации</a:t>
                      </a:r>
                    </a:p>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dirty="0" err="1" smtClean="0">
                          <a:solidFill>
                            <a:srgbClr val="FF0000"/>
                          </a:solidFill>
                          <a:latin typeface="+mn-lt"/>
                          <a:ea typeface="+mn-ea"/>
                          <a:cs typeface="Times New Roman" pitchFamily="18" charset="0"/>
                        </a:rPr>
                        <a:t>Артлайф</a:t>
                      </a:r>
                      <a:endParaRPr lang="ru-RU" sz="1000" b="1" i="0" kern="1200" dirty="0" smtClean="0">
                        <a:solidFill>
                          <a:srgbClr val="FF0000"/>
                        </a:solidFill>
                        <a:latin typeface="+mn-lt"/>
                        <a:ea typeface="+mn-ea"/>
                        <a:cs typeface="Times New Roman" pitchFamily="18" charset="0"/>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dirty="0" smtClean="0">
                          <a:solidFill>
                            <a:srgbClr val="FF0000"/>
                          </a:solidFill>
                          <a:latin typeface="+mn-lt"/>
                          <a:ea typeface="+mn-ea"/>
                          <a:cs typeface="Times New Roman" pitchFamily="18" charset="0"/>
                        </a:rPr>
                        <a:t>2020 - 2021</a:t>
                      </a:r>
                    </a:p>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kern="1200" baseline="0" dirty="0" smtClean="0">
                          <a:solidFill>
                            <a:schemeClr val="tx1"/>
                          </a:solidFill>
                          <a:latin typeface="+mn-lt"/>
                          <a:ea typeface="+mn-ea"/>
                          <a:cs typeface="+mn-cs"/>
                        </a:rPr>
                        <a:t> </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kern="1200" baseline="0" dirty="0" smtClean="0">
                          <a:solidFill>
                            <a:schemeClr val="tx1"/>
                          </a:solidFill>
                          <a:latin typeface="+mn-lt"/>
                          <a:ea typeface="+mn-ea"/>
                          <a:cs typeface="+mn-cs"/>
                        </a:rPr>
                        <a:t>КАША три злака</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baseline="0" dirty="0" smtClean="0">
                          <a:solidFill>
                            <a:schemeClr val="tx1"/>
                          </a:solidFill>
                          <a:latin typeface="+mn-lt"/>
                          <a:ea typeface="+mn-ea"/>
                          <a:cs typeface="Times New Roman" pitchFamily="18" charset="0"/>
                        </a:rPr>
                        <a:t>Цетразин</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kern="1200" dirty="0" smtClean="0">
                          <a:solidFill>
                            <a:srgbClr val="FF0000"/>
                          </a:solidFill>
                          <a:effectLst/>
                          <a:latin typeface="+mn-lt"/>
                          <a:ea typeface="+mn-ea"/>
                          <a:cs typeface="+mn-cs"/>
                        </a:rPr>
                        <a:t>Всемирный день науки</a:t>
                      </a:r>
                      <a:endParaRPr lang="ru-RU" sz="1000" b="1" i="0" kern="1200" dirty="0" smtClean="0">
                        <a:solidFill>
                          <a:srgbClr val="FF0000"/>
                        </a:solidFill>
                        <a:latin typeface="+mn-lt"/>
                        <a:ea typeface="+mn-ea"/>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kern="1200" baseline="0" dirty="0" err="1" smtClean="0">
                          <a:solidFill>
                            <a:schemeClr val="tx1"/>
                          </a:solidFill>
                          <a:latin typeface="+mn-lt"/>
                          <a:ea typeface="+mn-ea"/>
                          <a:cs typeface="+mn-cs"/>
                        </a:rPr>
                        <a:t>Авирол</a:t>
                      </a:r>
                      <a:endParaRPr lang="ru-RU" sz="1000" b="1" i="0" kern="1200" dirty="0" smtClean="0">
                        <a:solidFill>
                          <a:srgbClr val="FF0000"/>
                        </a:solidFill>
                        <a:latin typeface="+mn-lt"/>
                        <a:ea typeface="+mn-ea"/>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4174600"/>
                  </a:ext>
                </a:extLst>
              </a:tr>
              <a:tr h="267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12.11, 13.11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14.11, 15.11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16.11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latin typeface="+mn-lt"/>
                          <a:ea typeface="+mn-ea"/>
                          <a:cs typeface="+mn-cs"/>
                        </a:rPr>
                        <a:t>17.11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latin typeface="+mn-lt"/>
                          <a:ea typeface="+mn-ea"/>
                          <a:cs typeface="+mn-cs"/>
                        </a:rPr>
                        <a:t>18.11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7605744"/>
                  </a:ext>
                </a:extLst>
              </a:tr>
              <a:tr h="727855">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dirty="0" smtClean="0">
                          <a:solidFill>
                            <a:schemeClr val="tx1"/>
                          </a:solidFill>
                          <a:latin typeface="+mn-lt"/>
                          <a:ea typeface="+mn-ea"/>
                          <a:cs typeface="Times New Roman" pitchFamily="18" charset="0"/>
                        </a:rPr>
                        <a:t>Подарочный набор</a:t>
                      </a:r>
                    </a:p>
                    <a:p>
                      <a:pPr marL="0" marR="0" lvl="0" indent="0" algn="ctr" defTabSz="914400" rtl="0" eaLnBrk="1" fontAlgn="auto" latinLnBrk="0" hangingPunct="1">
                        <a:lnSpc>
                          <a:spcPts val="1200"/>
                        </a:lnSpc>
                        <a:spcBef>
                          <a:spcPts val="0"/>
                        </a:spcBef>
                        <a:spcAft>
                          <a:spcPts val="0"/>
                        </a:spcAft>
                        <a:buClrTx/>
                        <a:buSzTx/>
                        <a:buFontTx/>
                        <a:buNone/>
                        <a:tabLst/>
                        <a:defRPr/>
                      </a:pPr>
                      <a:r>
                        <a:rPr lang="en-US" sz="1000" b="1" i="0" kern="1200" dirty="0" smtClean="0">
                          <a:solidFill>
                            <a:schemeClr val="tx1"/>
                          </a:solidFill>
                          <a:latin typeface="+mn-lt"/>
                          <a:ea typeface="+mn-ea"/>
                          <a:cs typeface="Times New Roman" pitchFamily="18" charset="0"/>
                        </a:rPr>
                        <a:t>#</a:t>
                      </a:r>
                      <a:r>
                        <a:rPr lang="ru-RU" sz="1000" b="1" i="0" kern="1200" dirty="0" smtClean="0">
                          <a:solidFill>
                            <a:schemeClr val="tx1"/>
                          </a:solidFill>
                          <a:latin typeface="+mn-lt"/>
                          <a:ea typeface="+mn-ea"/>
                          <a:cs typeface="Times New Roman" pitchFamily="18" charset="0"/>
                        </a:rPr>
                        <a:t>малиновое</a:t>
                      </a:r>
                      <a:r>
                        <a:rPr lang="ru-RU" sz="1000" b="1" i="0" kern="1200" baseline="0" dirty="0" smtClean="0">
                          <a:solidFill>
                            <a:schemeClr val="tx1"/>
                          </a:solidFill>
                          <a:latin typeface="+mn-lt"/>
                          <a:ea typeface="+mn-ea"/>
                          <a:cs typeface="Times New Roman" pitchFamily="18" charset="0"/>
                        </a:rPr>
                        <a:t> настроение</a:t>
                      </a:r>
                      <a:endParaRPr lang="ru-RU" sz="1000" b="1" i="0" kern="1200" dirty="0" smtClean="0">
                        <a:solidFill>
                          <a:schemeClr val="tx1"/>
                        </a:solidFill>
                        <a:latin typeface="+mn-lt"/>
                        <a:ea typeface="+mn-ea"/>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000" b="1" i="0" kern="1200" dirty="0" err="1" smtClean="0">
                          <a:solidFill>
                            <a:schemeClr val="tx1"/>
                          </a:solidFill>
                          <a:latin typeface="+mn-lt"/>
                          <a:ea typeface="+mn-ea"/>
                          <a:cs typeface="Times New Roman" pitchFamily="18" charset="0"/>
                        </a:rPr>
                        <a:t>Ивлаксин</a:t>
                      </a:r>
                      <a:endParaRPr lang="ru-RU" sz="1000" b="1" i="0" kern="1200" dirty="0" smtClean="0">
                        <a:solidFill>
                          <a:schemeClr val="tx1"/>
                        </a:solidFill>
                        <a:latin typeface="+mn-lt"/>
                        <a:ea typeface="+mn-ea"/>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000" b="1" dirty="0" smtClean="0">
                          <a:solidFill>
                            <a:schemeClr val="tx1"/>
                          </a:solidFill>
                        </a:rPr>
                        <a:t>Терпентиновые Леденцы</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dirty="0" err="1" smtClean="0">
                          <a:solidFill>
                            <a:schemeClr val="tx1"/>
                          </a:solidFill>
                        </a:rPr>
                        <a:t>Пульмоклинз</a:t>
                      </a:r>
                      <a:endParaRPr lang="ru-RU" sz="1000" b="1" dirty="0" smtClean="0">
                        <a:solidFill>
                          <a:schemeClr val="tx1"/>
                        </a:solidFill>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kern="1200" baseline="0" dirty="0" smtClean="0">
                          <a:solidFill>
                            <a:schemeClr val="tx1"/>
                          </a:solidFill>
                          <a:latin typeface="+mn-lt"/>
                          <a:ea typeface="+mn-ea"/>
                          <a:cs typeface="+mn-cs"/>
                        </a:rPr>
                        <a:t>Чай </a:t>
                      </a:r>
                      <a:r>
                        <a:rPr lang="ru-RU" sz="1000" b="1" kern="1200" baseline="0" dirty="0" err="1" smtClean="0">
                          <a:solidFill>
                            <a:schemeClr val="tx1"/>
                          </a:solidFill>
                          <a:latin typeface="+mn-lt"/>
                          <a:ea typeface="+mn-ea"/>
                          <a:cs typeface="+mn-cs"/>
                        </a:rPr>
                        <a:t>Пуэр</a:t>
                      </a:r>
                      <a:r>
                        <a:rPr lang="ru-RU" sz="1000" b="1" kern="1200" baseline="0" dirty="0" smtClean="0">
                          <a:solidFill>
                            <a:schemeClr val="tx1"/>
                          </a:solidFill>
                          <a:latin typeface="+mn-lt"/>
                          <a:ea typeface="+mn-ea"/>
                          <a:cs typeface="+mn-cs"/>
                        </a:rPr>
                        <a:t> Императорский</a:t>
                      </a:r>
                      <a:endParaRPr lang="en-US" sz="1000" b="1" kern="1200" baseline="0" dirty="0" smtClean="0">
                        <a:solidFill>
                          <a:schemeClr val="tx1"/>
                        </a:solidFill>
                        <a:latin typeface="+mn-lt"/>
                        <a:ea typeface="+mn-ea"/>
                        <a:cs typeface="+mn-cs"/>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17438"/>
                  </a:ext>
                </a:extLst>
              </a:tr>
              <a:tr h="267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19.11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20.11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21.11, 22.11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23.11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latin typeface="+mn-lt"/>
                          <a:ea typeface="+mn-ea"/>
                          <a:cs typeface="+mn-cs"/>
                        </a:rPr>
                        <a:t>24.11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17725704"/>
                  </a:ext>
                </a:extLst>
              </a:tr>
              <a:tr h="691415">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dirty="0" smtClean="0">
                          <a:solidFill>
                            <a:schemeClr val="tx1"/>
                          </a:solidFill>
                          <a:latin typeface="+mn-lt"/>
                          <a:ea typeface="+mn-ea"/>
                          <a:cs typeface="Times New Roman" pitchFamily="18" charset="0"/>
                        </a:rPr>
                        <a:t>Подарочный набор</a:t>
                      </a:r>
                    </a:p>
                    <a:p>
                      <a:pPr marL="0" marR="0" lvl="0" indent="0" algn="ctr" defTabSz="914400" rtl="0" eaLnBrk="1" fontAlgn="auto" latinLnBrk="0" hangingPunct="1">
                        <a:lnSpc>
                          <a:spcPts val="1200"/>
                        </a:lnSpc>
                        <a:spcBef>
                          <a:spcPts val="0"/>
                        </a:spcBef>
                        <a:spcAft>
                          <a:spcPts val="0"/>
                        </a:spcAft>
                        <a:buClrTx/>
                        <a:buSzTx/>
                        <a:buFontTx/>
                        <a:buNone/>
                        <a:tabLst/>
                        <a:defRPr/>
                      </a:pPr>
                      <a:r>
                        <a:rPr lang="en-US" sz="1000" b="1" i="0" kern="1200" dirty="0" smtClean="0">
                          <a:solidFill>
                            <a:schemeClr val="tx1"/>
                          </a:solidFill>
                          <a:latin typeface="+mn-lt"/>
                          <a:ea typeface="+mn-ea"/>
                          <a:cs typeface="Times New Roman" pitchFamily="18" charset="0"/>
                        </a:rPr>
                        <a:t>#</a:t>
                      </a:r>
                      <a:r>
                        <a:rPr lang="ru-RU" sz="1000" b="1" i="0" kern="1200" dirty="0" smtClean="0">
                          <a:solidFill>
                            <a:schemeClr val="tx1"/>
                          </a:solidFill>
                          <a:latin typeface="+mn-lt"/>
                          <a:ea typeface="+mn-ea"/>
                          <a:cs typeface="Times New Roman" pitchFamily="18" charset="0"/>
                        </a:rPr>
                        <a:t>мандариновое</a:t>
                      </a:r>
                      <a:r>
                        <a:rPr lang="ru-RU" sz="1000" b="1" i="0" kern="1200" baseline="0" dirty="0" smtClean="0">
                          <a:solidFill>
                            <a:schemeClr val="tx1"/>
                          </a:solidFill>
                          <a:latin typeface="+mn-lt"/>
                          <a:ea typeface="+mn-ea"/>
                          <a:cs typeface="Times New Roman" pitchFamily="18" charset="0"/>
                        </a:rPr>
                        <a:t> настроение</a:t>
                      </a:r>
                      <a:endParaRPr lang="ru-RU" sz="1000" b="1" i="0" kern="1200" dirty="0" smtClean="0">
                        <a:solidFill>
                          <a:schemeClr val="tx1"/>
                        </a:solidFill>
                        <a:latin typeface="+mn-lt"/>
                        <a:ea typeface="+mn-ea"/>
                        <a:cs typeface="Times New Roman" pitchFamily="18" charset="0"/>
                      </a:endParaRPr>
                    </a:p>
                    <a:p>
                      <a:pPr marL="0" marR="0" lvl="0" indent="0" algn="ctr" defTabSz="914400" rtl="0" eaLnBrk="1" fontAlgn="auto" latinLnBrk="0" hangingPunct="1">
                        <a:lnSpc>
                          <a:spcPts val="1200"/>
                        </a:lnSpc>
                        <a:spcBef>
                          <a:spcPts val="0"/>
                        </a:spcBef>
                        <a:spcAft>
                          <a:spcPts val="0"/>
                        </a:spcAft>
                        <a:buClrTx/>
                        <a:buSzTx/>
                        <a:buFontTx/>
                        <a:buNone/>
                        <a:tabLst/>
                        <a:defRPr/>
                      </a:pPr>
                      <a:endParaRPr lang="ru-RU" sz="1000" b="1" i="0" kern="1200" dirty="0" smtClean="0">
                        <a:solidFill>
                          <a:schemeClr val="tx1"/>
                        </a:solidFill>
                        <a:latin typeface="+mn-lt"/>
                        <a:ea typeface="+mn-ea"/>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000" b="1" kern="1200" dirty="0" smtClean="0">
                          <a:solidFill>
                            <a:srgbClr val="FF0000"/>
                          </a:solidFill>
                          <a:effectLst/>
                          <a:latin typeface="+mn-lt"/>
                          <a:ea typeface="+mn-ea"/>
                          <a:cs typeface="+mn-cs"/>
                        </a:rPr>
                        <a:t>Всемирный день ребенка</a:t>
                      </a:r>
                      <a:endParaRPr lang="ru-RU" sz="1000" b="1" i="0" baseline="0" dirty="0" smtClean="0">
                        <a:solidFill>
                          <a:srgbClr val="FF0000"/>
                        </a:solidFill>
                        <a:latin typeface="+mn-lt"/>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baseline="0" dirty="0" smtClean="0">
                          <a:solidFill>
                            <a:schemeClr val="tx1"/>
                          </a:solidFill>
                          <a:latin typeface="+mn-lt"/>
                          <a:ea typeface="+mn-ea"/>
                          <a:cs typeface="Times New Roman" pitchFamily="18" charset="0"/>
                        </a:rPr>
                        <a:t>Суп-пюре </a:t>
                      </a:r>
                      <a:r>
                        <a:rPr lang="en-US" sz="1000" b="1" i="0" kern="1200" baseline="0" dirty="0" smtClean="0">
                          <a:solidFill>
                            <a:schemeClr val="tx1"/>
                          </a:solidFill>
                          <a:latin typeface="+mn-lt"/>
                          <a:ea typeface="+mn-ea"/>
                          <a:cs typeface="Times New Roman" pitchFamily="18" charset="0"/>
                        </a:rPr>
                        <a:t>“</a:t>
                      </a:r>
                      <a:r>
                        <a:rPr lang="ru-RU" sz="1000" b="1" i="0" kern="1200" baseline="0" dirty="0" smtClean="0">
                          <a:solidFill>
                            <a:schemeClr val="tx1"/>
                          </a:solidFill>
                          <a:latin typeface="+mn-lt"/>
                          <a:ea typeface="+mn-ea"/>
                          <a:cs typeface="Times New Roman" pitchFamily="18" charset="0"/>
                        </a:rPr>
                        <a:t>Гороховый</a:t>
                      </a:r>
                      <a:r>
                        <a:rPr lang="en-US" sz="1000" b="1" i="0" kern="1200" baseline="0" dirty="0" smtClean="0">
                          <a:solidFill>
                            <a:schemeClr val="tx1"/>
                          </a:solidFill>
                          <a:latin typeface="+mn-lt"/>
                          <a:ea typeface="+mn-ea"/>
                          <a:cs typeface="Times New Roman" pitchFamily="18" charset="0"/>
                        </a:rPr>
                        <a:t>”</a:t>
                      </a:r>
                      <a:endParaRPr lang="ru-RU" sz="1000" b="1" i="0" kern="1200" baseline="0" dirty="0" smtClean="0">
                        <a:solidFill>
                          <a:schemeClr val="tx1"/>
                        </a:solidFill>
                        <a:latin typeface="+mn-lt"/>
                        <a:ea typeface="+mn-ea"/>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000" b="1" dirty="0" smtClean="0">
                          <a:solidFill>
                            <a:srgbClr val="FF0000"/>
                          </a:solidFill>
                        </a:rPr>
                        <a:t>Online </a:t>
                      </a:r>
                      <a:r>
                        <a:rPr lang="ru-RU" sz="1000" b="1" dirty="0" smtClean="0">
                          <a:solidFill>
                            <a:srgbClr val="FF0000"/>
                          </a:solidFill>
                        </a:rPr>
                        <a:t>Форум</a:t>
                      </a:r>
                    </a:p>
                    <a:p>
                      <a:pPr marL="0" marR="0" indent="0" algn="ctr" defTabSz="914400" rtl="0" eaLnBrk="1" fontAlgn="auto" latinLnBrk="0" hangingPunct="1">
                        <a:lnSpc>
                          <a:spcPts val="1200"/>
                        </a:lnSpc>
                        <a:spcBef>
                          <a:spcPts val="0"/>
                        </a:spcBef>
                        <a:spcAft>
                          <a:spcPts val="0"/>
                        </a:spcAft>
                        <a:buClrTx/>
                        <a:buSzTx/>
                        <a:buFontTx/>
                        <a:buNone/>
                        <a:tabLst/>
                        <a:defRPr/>
                      </a:pPr>
                      <a:r>
                        <a:rPr lang="ru-RU" sz="1000" b="1" dirty="0" smtClean="0">
                          <a:solidFill>
                            <a:srgbClr val="FF0000"/>
                          </a:solidFill>
                        </a:rPr>
                        <a:t>ЗВЕЗДЫ</a:t>
                      </a:r>
                      <a:r>
                        <a:rPr lang="ru-RU" sz="1000" b="1" baseline="0" dirty="0" smtClean="0">
                          <a:solidFill>
                            <a:srgbClr val="FF0000"/>
                          </a:solidFill>
                        </a:rPr>
                        <a:t> 2020</a:t>
                      </a:r>
                      <a:endParaRPr lang="ru-RU" sz="1000" b="1" dirty="0" smtClean="0">
                        <a:solidFill>
                          <a:srgbClr val="FF0000"/>
                        </a:solidFill>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000" b="1" kern="1200" dirty="0" err="1" smtClean="0">
                          <a:solidFill>
                            <a:schemeClr val="tx1"/>
                          </a:solidFill>
                          <a:latin typeface="+mn-lt"/>
                          <a:ea typeface="+mn-ea"/>
                          <a:cs typeface="Times New Roman" pitchFamily="18" charset="0"/>
                        </a:rPr>
                        <a:t>Рудвитол</a:t>
                      </a:r>
                      <a:endParaRPr lang="ru-RU" sz="1000" b="1" kern="1200" dirty="0" smtClean="0">
                        <a:solidFill>
                          <a:schemeClr val="tx1"/>
                        </a:solidFill>
                        <a:latin typeface="+mn-lt"/>
                        <a:ea typeface="+mn-ea"/>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8001399"/>
                  </a:ext>
                </a:extLst>
              </a:tr>
              <a:tr h="267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25.11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26.11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27.11, 28.11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29.11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dk1"/>
                          </a:solidFill>
                          <a:latin typeface="+mn-lt"/>
                          <a:ea typeface="+mn-ea"/>
                          <a:cs typeface="+mn-cs"/>
                        </a:rPr>
                        <a:t> 30.11</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05050172"/>
                  </a:ext>
                </a:extLst>
              </a:tr>
              <a:tr h="889031">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dirty="0" smtClean="0">
                          <a:solidFill>
                            <a:schemeClr val="tx1"/>
                          </a:solidFill>
                          <a:latin typeface="+mn-lt"/>
                          <a:ea typeface="+mn-ea"/>
                          <a:cs typeface="Times New Roman" pitchFamily="18" charset="0"/>
                        </a:rPr>
                        <a:t>Подарочный набор</a:t>
                      </a:r>
                    </a:p>
                    <a:p>
                      <a:pPr marL="0" marR="0" lvl="0" indent="0" algn="ctr" defTabSz="914400" rtl="0" eaLnBrk="1" fontAlgn="auto" latinLnBrk="0" hangingPunct="1">
                        <a:lnSpc>
                          <a:spcPts val="1200"/>
                        </a:lnSpc>
                        <a:spcBef>
                          <a:spcPts val="0"/>
                        </a:spcBef>
                        <a:spcAft>
                          <a:spcPts val="0"/>
                        </a:spcAft>
                        <a:buClrTx/>
                        <a:buSzTx/>
                        <a:buFontTx/>
                        <a:buNone/>
                        <a:tabLst/>
                        <a:defRPr/>
                      </a:pPr>
                      <a:r>
                        <a:rPr lang="en-US" sz="1000" b="1" i="0" kern="1200" dirty="0" smtClean="0">
                          <a:solidFill>
                            <a:schemeClr val="tx1"/>
                          </a:solidFill>
                          <a:latin typeface="+mn-lt"/>
                          <a:ea typeface="+mn-ea"/>
                          <a:cs typeface="Times New Roman" pitchFamily="18" charset="0"/>
                        </a:rPr>
                        <a:t>#</a:t>
                      </a:r>
                      <a:r>
                        <a:rPr lang="ru-RU" sz="1000" b="1" i="0" kern="1200" dirty="0" smtClean="0">
                          <a:solidFill>
                            <a:schemeClr val="tx1"/>
                          </a:solidFill>
                          <a:latin typeface="+mn-lt"/>
                          <a:ea typeface="+mn-ea"/>
                          <a:cs typeface="Times New Roman" pitchFamily="18" charset="0"/>
                        </a:rPr>
                        <a:t>праздничное</a:t>
                      </a:r>
                      <a:r>
                        <a:rPr lang="ru-RU" sz="1000" b="1" i="0" kern="1200" baseline="0" dirty="0" smtClean="0">
                          <a:solidFill>
                            <a:schemeClr val="tx1"/>
                          </a:solidFill>
                          <a:latin typeface="+mn-lt"/>
                          <a:ea typeface="+mn-ea"/>
                          <a:cs typeface="Times New Roman" pitchFamily="18" charset="0"/>
                        </a:rPr>
                        <a:t> настроение</a:t>
                      </a:r>
                      <a:endParaRPr lang="ru-RU" sz="1000" b="1" i="0" kern="1200" dirty="0" smtClean="0">
                        <a:solidFill>
                          <a:schemeClr val="tx1"/>
                        </a:solidFill>
                        <a:latin typeface="+mn-lt"/>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b="1" i="0" dirty="0" smtClean="0">
                        <a:solidFill>
                          <a:schemeClr val="tx1"/>
                        </a:solidFill>
                        <a:latin typeface="+mn-lt"/>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i="0" kern="1200" dirty="0" smtClean="0">
                          <a:solidFill>
                            <a:schemeClr val="tx1"/>
                          </a:solidFill>
                          <a:latin typeface="+mn-lt"/>
                          <a:ea typeface="+mn-ea"/>
                          <a:cs typeface="Times New Roman" pitchFamily="18" charset="0"/>
                        </a:rPr>
                        <a:t>Ункарин</a:t>
                      </a: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000" b="1" kern="1200" baseline="0" dirty="0" smtClean="0">
                          <a:solidFill>
                            <a:schemeClr val="tx1"/>
                          </a:solidFill>
                          <a:latin typeface="+mn-lt"/>
                          <a:ea typeface="+mn-ea"/>
                          <a:cs typeface="+mn-cs"/>
                        </a:rPr>
                        <a:t>Кисель </a:t>
                      </a:r>
                      <a:r>
                        <a:rPr lang="ru-RU" sz="1000" b="1" kern="1200" baseline="0" dirty="0" err="1" smtClean="0">
                          <a:solidFill>
                            <a:schemeClr val="tx1"/>
                          </a:solidFill>
                          <a:latin typeface="+mn-lt"/>
                          <a:ea typeface="+mn-ea"/>
                          <a:cs typeface="+mn-cs"/>
                        </a:rPr>
                        <a:t>мультизлаковый</a:t>
                      </a:r>
                      <a:endParaRPr lang="ru-RU" sz="1000" b="1" kern="1200" baseline="0" dirty="0" smtClean="0">
                        <a:solidFill>
                          <a:schemeClr val="tx1"/>
                        </a:solidFill>
                        <a:latin typeface="+mn-lt"/>
                        <a:ea typeface="+mn-ea"/>
                        <a:cs typeface="+mn-cs"/>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rgbClr val="FF0000"/>
                          </a:solidFill>
                          <a:effectLst/>
                          <a:latin typeface="+mn-lt"/>
                          <a:ea typeface="+mn-ea"/>
                          <a:cs typeface="+mn-cs"/>
                        </a:rPr>
                        <a:t>День Матери</a:t>
                      </a:r>
                      <a:endParaRPr lang="ru-RU" sz="1000" b="1" i="0" dirty="0">
                        <a:solidFill>
                          <a:srgbClr val="FF0000"/>
                        </a:solidFill>
                        <a:latin typeface="+mn-lt"/>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000" b="1" i="0" dirty="0" err="1" smtClean="0">
                          <a:latin typeface="+mn-lt"/>
                          <a:cs typeface="Times New Roman" pitchFamily="18" charset="0"/>
                        </a:rPr>
                        <a:t>Флю</a:t>
                      </a:r>
                      <a:r>
                        <a:rPr lang="ru-RU" sz="1000" b="1" i="0" dirty="0" smtClean="0">
                          <a:latin typeface="+mn-lt"/>
                          <a:cs typeface="Times New Roman" pitchFamily="18" charset="0"/>
                        </a:rPr>
                        <a:t>-стоп+</a:t>
                      </a:r>
                      <a:endParaRPr lang="ru-RU" sz="1000" b="1" i="0" dirty="0">
                        <a:latin typeface="+mn-lt"/>
                        <a:cs typeface="Times New Roman" pitchFamily="18" charset="0"/>
                      </a:endParaRPr>
                    </a:p>
                  </a:txBody>
                  <a:tcPr anchor="ctr">
                    <a:lnL w="19050" cap="flat" cmpd="sng" algn="ctr">
                      <a:solidFill>
                        <a:srgbClr val="32AAA7"/>
                      </a:solidFill>
                      <a:prstDash val="solid"/>
                      <a:round/>
                      <a:headEnd type="none" w="med" len="med"/>
                      <a:tailEnd type="none" w="med" len="med"/>
                    </a:lnL>
                    <a:lnR w="19050" cap="flat" cmpd="sng" algn="ctr">
                      <a:solidFill>
                        <a:srgbClr val="32AAA7"/>
                      </a:solidFill>
                      <a:prstDash val="solid"/>
                      <a:round/>
                      <a:headEnd type="none" w="med" len="med"/>
                      <a:tailEnd type="none" w="med" len="med"/>
                    </a:lnR>
                    <a:lnT w="19050" cap="flat" cmpd="sng" algn="ctr">
                      <a:solidFill>
                        <a:srgbClr val="32AAA7"/>
                      </a:solidFill>
                      <a:prstDash val="solid"/>
                      <a:round/>
                      <a:headEnd type="none" w="med" len="med"/>
                      <a:tailEnd type="none" w="med" len="med"/>
                    </a:lnT>
                    <a:lnB w="19050" cap="flat" cmpd="sng" algn="ctr">
                      <a:solidFill>
                        <a:srgbClr val="32AAA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9932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 y="89"/>
            <a:ext cx="12192150" cy="6857911"/>
          </a:xfrm>
          <a:prstGeom prst="rect">
            <a:avLst/>
          </a:prstGeom>
        </p:spPr>
      </p:pic>
      <p:pic>
        <p:nvPicPr>
          <p:cNvPr id="15" name="Рисунок 14">
            <a:extLst>
              <a:ext uri="{FF2B5EF4-FFF2-40B4-BE49-F238E27FC236}">
                <a16:creationId xmlns:a16="http://schemas.microsoft.com/office/drawing/2014/main" id="{F7916030-FB6D-49A6-A995-6C70876E2E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069" y="2092642"/>
            <a:ext cx="4039816" cy="4532673"/>
          </a:xfrm>
          <a:prstGeom prst="rect">
            <a:avLst/>
          </a:prstGeom>
        </p:spPr>
      </p:pic>
      <p:pic>
        <p:nvPicPr>
          <p:cNvPr id="16" name="Рисунок 15">
            <a:extLst>
              <a:ext uri="{FF2B5EF4-FFF2-40B4-BE49-F238E27FC236}">
                <a16:creationId xmlns:a16="http://schemas.microsoft.com/office/drawing/2014/main" id="{53607305-746B-4F12-9DC6-9B8416D0C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3693" y="2092643"/>
            <a:ext cx="4052192" cy="4546559"/>
          </a:xfrm>
          <a:prstGeom prst="rect">
            <a:avLst/>
          </a:prstGeom>
        </p:spPr>
      </p:pic>
      <p:sp>
        <p:nvSpPr>
          <p:cNvPr id="7" name="TextBox 6"/>
          <p:cNvSpPr txBox="1"/>
          <p:nvPr/>
        </p:nvSpPr>
        <p:spPr>
          <a:xfrm>
            <a:off x="6988069" y="2937845"/>
            <a:ext cx="4039817" cy="3016210"/>
          </a:xfrm>
          <a:prstGeom prst="rect">
            <a:avLst/>
          </a:prstGeom>
          <a:noFill/>
        </p:spPr>
        <p:txBody>
          <a:bodyPr wrap="square" rtlCol="0">
            <a:spAutoFit/>
          </a:bodyPr>
          <a:lstStyle/>
          <a:p>
            <a:r>
              <a:rPr lang="ru-RU" sz="1100" b="1" dirty="0"/>
              <a:t>День </a:t>
            </a:r>
            <a:r>
              <a:rPr lang="ru-RU" sz="1100" b="1" dirty="0" smtClean="0"/>
              <a:t>Матери</a:t>
            </a:r>
          </a:p>
          <a:p>
            <a:endParaRPr lang="ru-RU" sz="1100" b="1" dirty="0"/>
          </a:p>
          <a:p>
            <a:pPr algn="just"/>
            <a:r>
              <a:rPr lang="ru-RU" sz="1200" dirty="0"/>
              <a:t>В последнее воскресенье ноября обязательно позвоните, навестите, обнимите и скажите лично, как вы уважаете, цените, любите самого главного человека в вашей жизни. И дайте обещание никогда не забывать звонить, навещать, поздравлять и говорить по случаю и без эти простые и важные слова. Ведь все мы дети, пока мама рядом - человек, который поймет без слов, почувствует на расстоянии, успокоит обнимая и будет всегда любить просто так. Если поедете в гости к маме, обязательно захватите что-то полезное из продукции «</a:t>
            </a:r>
            <a:r>
              <a:rPr lang="ru-RU" sz="1200" dirty="0" err="1"/>
              <a:t>Артлайф</a:t>
            </a:r>
            <a:r>
              <a:rPr lang="ru-RU" sz="1200" dirty="0"/>
              <a:t>» - мама всегда должна быть здорова</a:t>
            </a:r>
            <a:r>
              <a:rPr lang="ru-RU" sz="1200" dirty="0" smtClean="0"/>
              <a:t>.</a:t>
            </a:r>
          </a:p>
          <a:p>
            <a:pPr algn="just"/>
            <a:endParaRPr lang="ru-RU" sz="1200" dirty="0"/>
          </a:p>
          <a:p>
            <a:pPr algn="just"/>
            <a:endParaRPr lang="ru-RU" sz="1200" dirty="0"/>
          </a:p>
          <a:p>
            <a:pPr algn="just"/>
            <a:r>
              <a:rPr lang="ru-RU" sz="1200" b="1" i="1" dirty="0"/>
              <a:t>#</a:t>
            </a:r>
            <a:r>
              <a:rPr lang="ru-RU" sz="1200" b="1" i="1" dirty="0" err="1"/>
              <a:t>артлайф</a:t>
            </a:r>
            <a:r>
              <a:rPr lang="ru-RU" sz="1200" b="1" i="1" dirty="0"/>
              <a:t> #</a:t>
            </a:r>
            <a:r>
              <a:rPr lang="ru-RU" sz="1200" b="1" i="1" dirty="0" err="1"/>
              <a:t>день_матери</a:t>
            </a:r>
            <a:r>
              <a:rPr lang="ru-RU" sz="1200" b="1" i="1" dirty="0"/>
              <a:t> #</a:t>
            </a:r>
            <a:r>
              <a:rPr lang="ru-RU" sz="1200" b="1" i="1" dirty="0" err="1" smtClean="0"/>
              <a:t>артлайф_календарь</a:t>
            </a:r>
            <a:endParaRPr lang="ru-RU" sz="1200" b="1" i="1" dirty="0"/>
          </a:p>
        </p:txBody>
      </p:sp>
      <p:sp>
        <p:nvSpPr>
          <p:cNvPr id="11" name="TextBox 10">
            <a:extLst>
              <a:ext uri="{FF2B5EF4-FFF2-40B4-BE49-F238E27FC236}">
                <a16:creationId xmlns:a16="http://schemas.microsoft.com/office/drawing/2014/main" id="{467AE015-B1AA-483F-89DC-2872B587FDF9}"/>
              </a:ext>
            </a:extLst>
          </p:cNvPr>
          <p:cNvSpPr txBox="1"/>
          <p:nvPr/>
        </p:nvSpPr>
        <p:spPr>
          <a:xfrm>
            <a:off x="2588965" y="2937933"/>
            <a:ext cx="3712683" cy="2862322"/>
          </a:xfrm>
          <a:prstGeom prst="rect">
            <a:avLst/>
          </a:prstGeom>
          <a:noFill/>
        </p:spPr>
        <p:txBody>
          <a:bodyPr wrap="square" rtlCol="0">
            <a:spAutoFit/>
          </a:bodyPr>
          <a:lstStyle/>
          <a:p>
            <a:pPr algn="just"/>
            <a:r>
              <a:rPr lang="ru-RU" sz="1200" b="1" dirty="0"/>
              <a:t>Всемирный день </a:t>
            </a:r>
            <a:r>
              <a:rPr lang="ru-RU" sz="1200" b="1" dirty="0" smtClean="0"/>
              <a:t>ребенка</a:t>
            </a:r>
          </a:p>
          <a:p>
            <a:pPr algn="just"/>
            <a:endParaRPr lang="ru-RU" sz="1200" b="1" dirty="0"/>
          </a:p>
          <a:p>
            <a:pPr algn="just"/>
            <a:r>
              <a:rPr lang="ru-RU" sz="1200" dirty="0"/>
              <a:t>Этот день в мировом календаре призван привлечь внимание к большим проблемам маленького человека. Наша задача, как взрослых, дать детям все для нормального и счастливого детства и создать условия для их гармоничного роста и развития. Ведь здоровый ребенок всегда открыт новому, с радостью впитывает впечатления и эмоции в познании окружающего мира. «</a:t>
            </a:r>
            <a:r>
              <a:rPr lang="ru-RU" sz="1200" dirty="0" err="1"/>
              <a:t>Артлайф</a:t>
            </a:r>
            <a:r>
              <a:rPr lang="ru-RU" sz="1200" dirty="0"/>
              <a:t>» вместе с вами всегда готов помочь самым маленьким, но самым важным жителя планеты, быть здоровыми и счастливыми</a:t>
            </a:r>
            <a:r>
              <a:rPr lang="ru-RU" sz="1200" dirty="0" smtClean="0"/>
              <a:t>.</a:t>
            </a:r>
          </a:p>
          <a:p>
            <a:pPr algn="just"/>
            <a:endParaRPr lang="ru-RU" sz="1200" dirty="0"/>
          </a:p>
          <a:p>
            <a:pPr algn="just"/>
            <a:endParaRPr lang="ru-RU" sz="1200" dirty="0"/>
          </a:p>
          <a:p>
            <a:pPr algn="just"/>
            <a:r>
              <a:rPr lang="ru-RU" sz="1200" b="1" i="1" dirty="0"/>
              <a:t>#</a:t>
            </a:r>
            <a:r>
              <a:rPr lang="ru-RU" sz="1200" b="1" i="1" dirty="0" err="1"/>
              <a:t>артлайф</a:t>
            </a:r>
            <a:r>
              <a:rPr lang="ru-RU" sz="1200" b="1" i="1" dirty="0"/>
              <a:t> #</a:t>
            </a:r>
            <a:r>
              <a:rPr lang="ru-RU" sz="1200" b="1" i="1" dirty="0" err="1"/>
              <a:t>артлайф_здоровье</a:t>
            </a:r>
            <a:r>
              <a:rPr lang="ru-RU" sz="1200" b="1" i="1" dirty="0"/>
              <a:t> #</a:t>
            </a:r>
            <a:r>
              <a:rPr lang="ru-RU" sz="1200" b="1" i="1" dirty="0" err="1"/>
              <a:t>питание_ребенка</a:t>
            </a:r>
            <a:endParaRPr lang="ru-RU" sz="1200" b="1" i="1" dirty="0"/>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485" y="1202689"/>
            <a:ext cx="1695253" cy="1695253"/>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1093" y="1247749"/>
            <a:ext cx="1690096" cy="1690096"/>
          </a:xfrm>
          <a:prstGeom prst="rect">
            <a:avLst/>
          </a:prstGeom>
        </p:spPr>
      </p:pic>
    </p:spTree>
    <p:extLst>
      <p:ext uri="{BB962C8B-B14F-4D97-AF65-F5344CB8AC3E}">
        <p14:creationId xmlns:p14="http://schemas.microsoft.com/office/powerpoint/2010/main" val="359901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150" cy="6857911"/>
          </a:xfrm>
          <a:prstGeom prst="rect">
            <a:avLst/>
          </a:prstGeom>
        </p:spPr>
      </p:pic>
      <p:pic>
        <p:nvPicPr>
          <p:cNvPr id="16" name="Рисунок 15">
            <a:extLst>
              <a:ext uri="{FF2B5EF4-FFF2-40B4-BE49-F238E27FC236}">
                <a16:creationId xmlns:a16="http://schemas.microsoft.com/office/drawing/2014/main" id="{53607305-746B-4F12-9DC6-9B8416D0C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29" y="1678702"/>
            <a:ext cx="4336483" cy="4865534"/>
          </a:xfrm>
          <a:prstGeom prst="rect">
            <a:avLst/>
          </a:prstGeom>
        </p:spPr>
      </p:pic>
      <p:sp>
        <p:nvSpPr>
          <p:cNvPr id="11" name="TextBox 10">
            <a:extLst>
              <a:ext uri="{FF2B5EF4-FFF2-40B4-BE49-F238E27FC236}">
                <a16:creationId xmlns:a16="http://schemas.microsoft.com/office/drawing/2014/main" id="{467AE015-B1AA-483F-89DC-2872B587FDF9}"/>
              </a:ext>
            </a:extLst>
          </p:cNvPr>
          <p:cNvSpPr txBox="1"/>
          <p:nvPr/>
        </p:nvSpPr>
        <p:spPr>
          <a:xfrm>
            <a:off x="2335428" y="2464451"/>
            <a:ext cx="4336484" cy="4324261"/>
          </a:xfrm>
          <a:prstGeom prst="rect">
            <a:avLst/>
          </a:prstGeom>
          <a:noFill/>
        </p:spPr>
        <p:txBody>
          <a:bodyPr wrap="square" rtlCol="0">
            <a:spAutoFit/>
          </a:bodyPr>
          <a:lstStyle/>
          <a:p>
            <a:r>
              <a:rPr lang="ru-RU" sz="1200" b="1" dirty="0"/>
              <a:t> </a:t>
            </a:r>
            <a:endParaRPr lang="ru-RU" sz="1200" dirty="0"/>
          </a:p>
          <a:p>
            <a:pPr algn="just"/>
            <a:r>
              <a:rPr lang="ru-RU" sz="1100" b="1" dirty="0"/>
              <a:t>Звезды зажигаются 5 декабря 2020 года! И это не парад планет, а кое-что покруче</a:t>
            </a:r>
            <a:r>
              <a:rPr lang="ru-RU" sz="1100" b="1" dirty="0" smtClean="0"/>
              <a:t>.</a:t>
            </a:r>
          </a:p>
          <a:p>
            <a:pPr algn="just"/>
            <a:endParaRPr lang="ru-RU" sz="1000" dirty="0" smtClean="0"/>
          </a:p>
          <a:p>
            <a:pPr algn="just"/>
            <a:r>
              <a:rPr lang="ru-RU" sz="1000" dirty="0" smtClean="0"/>
              <a:t>«Изоляционный» </a:t>
            </a:r>
            <a:r>
              <a:rPr lang="ru-RU" sz="1000" dirty="0"/>
              <a:t>2020 год сделал практически невозможным самое простое, что есть в жизни. Ведь нам казалось, что встретиться, поговорить, обсудить новости и работу можно всегда.  Теперь мы оценили радость простого общения и возможность собраться вместе. Так давно мы с вами не встречались, поэтому, пусть он-</a:t>
            </a:r>
            <a:r>
              <a:rPr lang="ru-RU" sz="1000" dirty="0" err="1"/>
              <a:t>лайн</a:t>
            </a:r>
            <a:r>
              <a:rPr lang="ru-RU" sz="1000" dirty="0"/>
              <a:t>, мы с нетерпением ждем встречи с самыми лучшими, самые настойчивыми, самыми успешными!</a:t>
            </a:r>
          </a:p>
          <a:p>
            <a:pPr algn="just"/>
            <a:r>
              <a:rPr lang="ru-RU" sz="1000" dirty="0"/>
              <a:t>Мы обсудим новости компании, поздравим лучших партнеров и подарим подарки, обсудим острые вопросы бизнеса, а самое главное, вновь почувствуем энергию, командный настрой и сможем зарядиться оптимизмом и крутым настроем на работу!</a:t>
            </a:r>
          </a:p>
          <a:p>
            <a:pPr algn="just"/>
            <a:r>
              <a:rPr lang="ru-RU" sz="1000" dirty="0"/>
              <a:t>Поэтому обязательно делаем пометку в календаре, подключаемся – на телефоне, планшете, компьютере - приглашаем всех, кто в начале пути или сомневается – постараемся нашей встречей развеять все сомнения.  </a:t>
            </a:r>
            <a:endParaRPr lang="ru-RU" sz="1000" dirty="0" smtClean="0"/>
          </a:p>
          <a:p>
            <a:pPr algn="just"/>
            <a:endParaRPr lang="ru-RU" sz="1000" dirty="0"/>
          </a:p>
          <a:p>
            <a:pPr algn="just"/>
            <a:r>
              <a:rPr lang="ru-RU" sz="1000" dirty="0" smtClean="0"/>
              <a:t>Встречаемся </a:t>
            </a:r>
            <a:r>
              <a:rPr lang="ru-RU" sz="1000" dirty="0"/>
              <a:t>5 декабря 2020 года в 12.00 </a:t>
            </a:r>
            <a:r>
              <a:rPr lang="ru-RU" sz="1000" dirty="0" err="1"/>
              <a:t>Мск</a:t>
            </a:r>
            <a:r>
              <a:rPr lang="ru-RU" sz="1000" dirty="0"/>
              <a:t> на главном событии года - онлайн-форуме </a:t>
            </a:r>
            <a:r>
              <a:rPr lang="ru-RU" sz="1000" dirty="0" err="1"/>
              <a:t>Артлайф</a:t>
            </a:r>
            <a:r>
              <a:rPr lang="ru-RU" sz="1000" dirty="0"/>
              <a:t> «Звёзды 2020» на официальном </a:t>
            </a:r>
            <a:r>
              <a:rPr lang="ru-RU" sz="1000" dirty="0" err="1"/>
              <a:t>youtube</a:t>
            </a:r>
            <a:r>
              <a:rPr lang="ru-RU" sz="1000" dirty="0"/>
              <a:t> – канале Artlife </a:t>
            </a:r>
            <a:r>
              <a:rPr lang="ru-RU" sz="1000" dirty="0" err="1"/>
              <a:t>Media</a:t>
            </a:r>
            <a:r>
              <a:rPr lang="ru-RU" sz="1000" dirty="0"/>
              <a:t>. Будем общаться с пользой для себя и всей нашей дружной команды. </a:t>
            </a:r>
            <a:endParaRPr lang="ru-RU" sz="1000" dirty="0" smtClean="0"/>
          </a:p>
          <a:p>
            <a:pPr algn="just"/>
            <a:r>
              <a:rPr lang="ru-RU" sz="1000" dirty="0" smtClean="0"/>
              <a:t>Ретроградный </a:t>
            </a:r>
            <a:r>
              <a:rPr lang="ru-RU" sz="1000" dirty="0"/>
              <a:t>Меркурий дает добро, мы уточняли</a:t>
            </a:r>
            <a:r>
              <a:rPr lang="ru-RU" sz="1000" dirty="0" smtClean="0"/>
              <a:t>.</a:t>
            </a:r>
            <a:r>
              <a:rPr lang="ru-RU" sz="1000" dirty="0" smtClean="0">
                <a:sym typeface="Wingdings" panose="05000000000000000000" pitchFamily="2" charset="2"/>
              </a:rPr>
              <a:t></a:t>
            </a:r>
            <a:endParaRPr lang="ru-RU" sz="1000" dirty="0" smtClean="0"/>
          </a:p>
          <a:p>
            <a:pPr algn="just"/>
            <a:endParaRPr lang="ru-RU" sz="1000" dirty="0"/>
          </a:p>
          <a:p>
            <a:pPr algn="just"/>
            <a:r>
              <a:rPr lang="ru-RU" sz="1000" b="1" i="1" dirty="0" smtClean="0"/>
              <a:t>#</a:t>
            </a:r>
            <a:r>
              <a:rPr lang="ru-RU" sz="1000" b="1" i="1" dirty="0"/>
              <a:t>звезды2020 #</a:t>
            </a:r>
            <a:r>
              <a:rPr lang="ru-RU" sz="1000" b="1" i="1" dirty="0" err="1"/>
              <a:t>артлайф</a:t>
            </a:r>
            <a:r>
              <a:rPr lang="ru-RU" sz="1000" b="1" i="1" dirty="0"/>
              <a:t> #</a:t>
            </a:r>
            <a:r>
              <a:rPr lang="ru-RU" sz="1000" b="1" i="1" dirty="0" err="1"/>
              <a:t>форум_артлайф</a:t>
            </a:r>
            <a:endParaRPr lang="ru-RU" sz="1000" b="1" i="1" dirty="0"/>
          </a:p>
          <a:p>
            <a:r>
              <a:rPr lang="ru-RU" sz="1100" dirty="0" smtClean="0"/>
              <a:t> </a:t>
            </a:r>
            <a:endParaRPr lang="ru-RU" sz="1100" dirty="0"/>
          </a:p>
        </p:txBody>
      </p:sp>
      <p:pic>
        <p:nvPicPr>
          <p:cNvPr id="5" name="Рисунок 4">
            <a:extLst>
              <a:ext uri="{FF2B5EF4-FFF2-40B4-BE49-F238E27FC236}">
                <a16:creationId xmlns:a16="http://schemas.microsoft.com/office/drawing/2014/main" id="{53607305-746B-4F12-9DC6-9B8416D0C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034" y="1678701"/>
            <a:ext cx="4336484" cy="4865535"/>
          </a:xfrm>
          <a:prstGeom prst="rect">
            <a:avLst/>
          </a:prstGeom>
        </p:spPr>
      </p:pic>
      <p:sp>
        <p:nvSpPr>
          <p:cNvPr id="6" name="TextBox 5">
            <a:extLst>
              <a:ext uri="{FF2B5EF4-FFF2-40B4-BE49-F238E27FC236}">
                <a16:creationId xmlns:a16="http://schemas.microsoft.com/office/drawing/2014/main" id="{467AE015-B1AA-483F-89DC-2872B587FDF9}"/>
              </a:ext>
            </a:extLst>
          </p:cNvPr>
          <p:cNvSpPr txBox="1"/>
          <p:nvPr/>
        </p:nvSpPr>
        <p:spPr>
          <a:xfrm>
            <a:off x="7132035" y="2768139"/>
            <a:ext cx="4336484" cy="3262432"/>
          </a:xfrm>
          <a:prstGeom prst="rect">
            <a:avLst/>
          </a:prstGeom>
          <a:noFill/>
        </p:spPr>
        <p:txBody>
          <a:bodyPr wrap="square" rtlCol="0">
            <a:spAutoFit/>
          </a:bodyPr>
          <a:lstStyle/>
          <a:p>
            <a:pPr algn="just"/>
            <a:r>
              <a:rPr lang="ru-RU" sz="1300" b="1" dirty="0" smtClean="0"/>
              <a:t>Звёздные </a:t>
            </a:r>
            <a:r>
              <a:rPr lang="ru-RU" sz="1300" b="1" dirty="0"/>
              <a:t>номинации </a:t>
            </a:r>
            <a:r>
              <a:rPr lang="ru-RU" sz="1300" b="1" dirty="0" err="1"/>
              <a:t>Артлайф</a:t>
            </a:r>
            <a:r>
              <a:rPr lang="ru-RU" sz="1300" b="1" dirty="0"/>
              <a:t> 2020-2021</a:t>
            </a:r>
          </a:p>
          <a:p>
            <a:pPr algn="just"/>
            <a:endParaRPr lang="ru-RU" sz="1300" dirty="0"/>
          </a:p>
          <a:p>
            <a:pPr algn="just"/>
            <a:r>
              <a:rPr lang="ru-RU" sz="1300" dirty="0"/>
              <a:t>Достойное вознаграждение обещают многие. А мы предлагаем больше!</a:t>
            </a:r>
          </a:p>
          <a:p>
            <a:pPr algn="just"/>
            <a:r>
              <a:rPr lang="ru-RU" sz="1300" dirty="0"/>
              <a:t>Не пропусти старт очередного этапа системы Звездных номинаций </a:t>
            </a:r>
            <a:r>
              <a:rPr lang="ru-RU" sz="1300" dirty="0" err="1"/>
              <a:t>Артлайф</a:t>
            </a:r>
            <a:r>
              <a:rPr lang="ru-RU" sz="1300" dirty="0"/>
              <a:t> с октября 2020 года!</a:t>
            </a:r>
          </a:p>
          <a:p>
            <a:pPr algn="just"/>
            <a:r>
              <a:rPr lang="ru-RU" sz="1300" dirty="0"/>
              <a:t>Выбирая бизнес с </a:t>
            </a:r>
            <a:r>
              <a:rPr lang="ru-RU" sz="1300" dirty="0" err="1"/>
              <a:t>Артлайф</a:t>
            </a:r>
            <a:r>
              <a:rPr lang="ru-RU" sz="1300" dirty="0"/>
              <a:t>, ты получаешь возможность каждый год получать дополнительные подарки за участие в системе Звездных номинаций компании.</a:t>
            </a:r>
          </a:p>
          <a:p>
            <a:pPr algn="just"/>
            <a:r>
              <a:rPr lang="ru-RU" sz="1300" dirty="0"/>
              <a:t>Ты можешь выбрать </a:t>
            </a:r>
            <a:r>
              <a:rPr lang="ru-RU" sz="1300" dirty="0" err="1"/>
              <a:t>рекрутинг</a:t>
            </a:r>
            <a:r>
              <a:rPr lang="ru-RU" sz="1300" dirty="0"/>
              <a:t>, продажи или мотивацию команды – то, что вдохновляет и мотивирует тебя, устанавливает ясные и достижимые условия победы.</a:t>
            </a:r>
          </a:p>
          <a:p>
            <a:pPr algn="just"/>
            <a:r>
              <a:rPr lang="ru-RU" sz="1300" dirty="0" smtClean="0"/>
              <a:t>Побеждай. </a:t>
            </a:r>
            <a:r>
              <a:rPr lang="ru-RU" sz="1300" dirty="0"/>
              <a:t>Празднуй </a:t>
            </a:r>
            <a:r>
              <a:rPr lang="ru-RU" sz="1300" dirty="0" smtClean="0"/>
              <a:t>успех. </a:t>
            </a:r>
            <a:r>
              <a:rPr lang="ru-RU" sz="1300" dirty="0"/>
              <a:t>Получай подарки</a:t>
            </a:r>
            <a:r>
              <a:rPr lang="ru-RU" sz="1300" dirty="0" smtClean="0"/>
              <a:t>!</a:t>
            </a:r>
          </a:p>
          <a:p>
            <a:pPr algn="just"/>
            <a:endParaRPr lang="ru-RU" sz="1300" dirty="0"/>
          </a:p>
          <a:p>
            <a:pPr algn="just"/>
            <a:endParaRPr lang="ru-RU" sz="1300" dirty="0"/>
          </a:p>
          <a:p>
            <a:r>
              <a:rPr lang="ru-RU" sz="1100" b="1" i="1" dirty="0"/>
              <a:t>#</a:t>
            </a:r>
            <a:r>
              <a:rPr lang="ru-RU" sz="1100" b="1" i="1" dirty="0" err="1"/>
              <a:t>артлайф</a:t>
            </a:r>
            <a:r>
              <a:rPr lang="ru-RU" sz="1100" b="1" i="1" dirty="0"/>
              <a:t> </a:t>
            </a:r>
            <a:r>
              <a:rPr lang="ru-RU" sz="1100" b="1" i="1" dirty="0" smtClean="0"/>
              <a:t>#</a:t>
            </a:r>
            <a:r>
              <a:rPr lang="ru-RU" sz="1100" b="1" i="1" dirty="0" err="1" smtClean="0"/>
              <a:t>звездные_номинации</a:t>
            </a:r>
            <a:endParaRPr lang="ru-RU" sz="1100" b="1" i="1"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881" y="1135460"/>
            <a:ext cx="1518491" cy="1518491"/>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4460" y="1172830"/>
            <a:ext cx="1595309" cy="1595309"/>
          </a:xfrm>
          <a:prstGeom prst="rect">
            <a:avLst/>
          </a:prstGeom>
        </p:spPr>
      </p:pic>
    </p:spTree>
    <p:extLst>
      <p:ext uri="{BB962C8B-B14F-4D97-AF65-F5344CB8AC3E}">
        <p14:creationId xmlns:p14="http://schemas.microsoft.com/office/powerpoint/2010/main" val="359901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034C79D-1FEB-4545-876D-67EC4C3324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Tree>
    <p:extLst>
      <p:ext uri="{BB962C8B-B14F-4D97-AF65-F5344CB8AC3E}">
        <p14:creationId xmlns:p14="http://schemas.microsoft.com/office/powerpoint/2010/main" val="422939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 y="0"/>
            <a:ext cx="12192152" cy="6857912"/>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3686579062"/>
              </p:ext>
            </p:extLst>
          </p:nvPr>
        </p:nvGraphicFramePr>
        <p:xfrm>
          <a:off x="2644351" y="4626350"/>
          <a:ext cx="9067664" cy="974118"/>
        </p:xfrm>
        <a:graphic>
          <a:graphicData uri="http://schemas.openxmlformats.org/drawingml/2006/table">
            <a:tbl>
              <a:tblPr firstRow="1" bandRow="1">
                <a:tableStyleId>{5C22544A-7EE6-4342-B048-85BDC9FD1C3A}</a:tableStyleId>
              </a:tblPr>
              <a:tblGrid>
                <a:gridCol w="2266916">
                  <a:extLst>
                    <a:ext uri="{9D8B030D-6E8A-4147-A177-3AD203B41FA5}">
                      <a16:colId xmlns:a16="http://schemas.microsoft.com/office/drawing/2014/main" val="4111831101"/>
                    </a:ext>
                  </a:extLst>
                </a:gridCol>
                <a:gridCol w="2266916">
                  <a:extLst>
                    <a:ext uri="{9D8B030D-6E8A-4147-A177-3AD203B41FA5}">
                      <a16:colId xmlns:a16="http://schemas.microsoft.com/office/drawing/2014/main" val="1450865313"/>
                    </a:ext>
                  </a:extLst>
                </a:gridCol>
                <a:gridCol w="2266916">
                  <a:extLst>
                    <a:ext uri="{9D8B030D-6E8A-4147-A177-3AD203B41FA5}">
                      <a16:colId xmlns:a16="http://schemas.microsoft.com/office/drawing/2014/main" val="2775466849"/>
                    </a:ext>
                  </a:extLst>
                </a:gridCol>
                <a:gridCol w="2266916">
                  <a:extLst>
                    <a:ext uri="{9D8B030D-6E8A-4147-A177-3AD203B41FA5}">
                      <a16:colId xmlns:a16="http://schemas.microsoft.com/office/drawing/2014/main" val="2115561172"/>
                    </a:ext>
                  </a:extLst>
                </a:gridCol>
              </a:tblGrid>
              <a:tr h="487059">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200" b="1" i="0" kern="1200" dirty="0" smtClean="0">
                          <a:solidFill>
                            <a:schemeClr val="bg1"/>
                          </a:solidFill>
                          <a:latin typeface="+mn-lt"/>
                          <a:ea typeface="+mn-ea"/>
                          <a:cs typeface="Times New Roman" pitchFamily="18" charset="0"/>
                        </a:rPr>
                        <a:t>ACE</a:t>
                      </a:r>
                      <a:r>
                        <a:rPr lang="ru-RU" sz="1200" b="1" i="0" kern="1200" dirty="0" smtClean="0">
                          <a:solidFill>
                            <a:schemeClr val="bg1"/>
                          </a:solidFill>
                          <a:latin typeface="+mn-lt"/>
                          <a:ea typeface="+mn-ea"/>
                          <a:cs typeface="Times New Roman" pitchFamily="18" charset="0"/>
                        </a:rPr>
                        <a:t>вит</a:t>
                      </a:r>
                      <a:endParaRPr lang="ru-RU" sz="1200" b="1" i="0" kern="1200" baseline="0" dirty="0" smtClean="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200" b="1" i="0" kern="1200" dirty="0" err="1" smtClean="0">
                          <a:solidFill>
                            <a:schemeClr val="bg1"/>
                          </a:solidFill>
                          <a:latin typeface="+mn-lt"/>
                          <a:ea typeface="+mn-ea"/>
                          <a:cs typeface="Times New Roman" pitchFamily="18" charset="0"/>
                        </a:rPr>
                        <a:t>Авирол</a:t>
                      </a:r>
                      <a:endParaRPr lang="ru-RU" sz="1200" b="1" i="0" kern="1200" dirty="0" smtClean="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200" b="1" i="0" kern="1200" dirty="0" smtClean="0">
                          <a:solidFill>
                            <a:schemeClr val="bg1"/>
                          </a:solidFill>
                          <a:latin typeface="+mn-lt"/>
                          <a:ea typeface="+mn-ea"/>
                          <a:cs typeface="Times New Roman" pitchFamily="18" charset="0"/>
                        </a:rPr>
                        <a:t>Цетразин</a:t>
                      </a:r>
                      <a:endParaRPr lang="ru-RU" sz="1200" b="1" i="0" kern="1200" dirty="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ru-RU" sz="1200" b="1" i="0" kern="1200" dirty="0">
                          <a:solidFill>
                            <a:schemeClr val="bg1"/>
                          </a:solidFill>
                          <a:latin typeface="+mn-lt"/>
                          <a:ea typeface="+mn-ea"/>
                          <a:cs typeface="Times New Roman" pitchFamily="18" charset="0"/>
                        </a:rPr>
                        <a:t> </a:t>
                      </a:r>
                      <a:r>
                        <a:rPr lang="ru-RU" sz="1200" b="1" i="0" kern="1200" dirty="0" err="1" smtClean="0">
                          <a:solidFill>
                            <a:schemeClr val="bg1"/>
                          </a:solidFill>
                          <a:latin typeface="+mn-lt"/>
                          <a:ea typeface="+mn-ea"/>
                          <a:cs typeface="Times New Roman" pitchFamily="18" charset="0"/>
                        </a:rPr>
                        <a:t>Ивлаксин</a:t>
                      </a:r>
                      <a:endParaRPr lang="ru-RU" sz="1200" b="1" i="0" kern="1200" dirty="0" smtClean="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extLst>
                  <a:ext uri="{0D108BD9-81ED-4DB2-BD59-A6C34878D82A}">
                    <a16:rowId xmlns:a16="http://schemas.microsoft.com/office/drawing/2014/main" val="2079144108"/>
                  </a:ext>
                </a:extLst>
              </a:tr>
              <a:tr h="4870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035438"/>
                  </a:ext>
                </a:extLst>
              </a:tr>
            </a:tbl>
          </a:graphicData>
        </a:graphic>
      </p:graphicFrame>
      <p:sp>
        <p:nvSpPr>
          <p:cNvPr id="4" name="Прямоугольник 3"/>
          <p:cNvSpPr/>
          <p:nvPr/>
        </p:nvSpPr>
        <p:spPr>
          <a:xfrm>
            <a:off x="2685916" y="2352884"/>
            <a:ext cx="2118842" cy="20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516913" y="2342563"/>
            <a:ext cx="2118842" cy="20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247614" y="2352882"/>
            <a:ext cx="2118842" cy="20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978315" y="2352883"/>
            <a:ext cx="2118842" cy="20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3979" y="2168826"/>
            <a:ext cx="2250644" cy="2250644"/>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779" y="2167311"/>
            <a:ext cx="2251315" cy="2251315"/>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8498" y="2173863"/>
            <a:ext cx="2245607" cy="2245607"/>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6913" y="2167311"/>
            <a:ext cx="2227623" cy="22276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 y="0"/>
            <a:ext cx="12192152" cy="6857912"/>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590465721"/>
              </p:ext>
            </p:extLst>
          </p:nvPr>
        </p:nvGraphicFramePr>
        <p:xfrm>
          <a:off x="2644348" y="4626351"/>
          <a:ext cx="6699950" cy="494290"/>
        </p:xfrm>
        <a:graphic>
          <a:graphicData uri="http://schemas.openxmlformats.org/drawingml/2006/table">
            <a:tbl>
              <a:tblPr firstRow="1" bandRow="1">
                <a:tableStyleId>{5C22544A-7EE6-4342-B048-85BDC9FD1C3A}</a:tableStyleId>
              </a:tblPr>
              <a:tblGrid>
                <a:gridCol w="1339990">
                  <a:extLst>
                    <a:ext uri="{9D8B030D-6E8A-4147-A177-3AD203B41FA5}">
                      <a16:colId xmlns:a16="http://schemas.microsoft.com/office/drawing/2014/main" val="4111831101"/>
                    </a:ext>
                  </a:extLst>
                </a:gridCol>
                <a:gridCol w="1333518">
                  <a:extLst>
                    <a:ext uri="{9D8B030D-6E8A-4147-A177-3AD203B41FA5}">
                      <a16:colId xmlns:a16="http://schemas.microsoft.com/office/drawing/2014/main" val="1450865313"/>
                    </a:ext>
                  </a:extLst>
                </a:gridCol>
                <a:gridCol w="1346462">
                  <a:extLst>
                    <a:ext uri="{9D8B030D-6E8A-4147-A177-3AD203B41FA5}">
                      <a16:colId xmlns:a16="http://schemas.microsoft.com/office/drawing/2014/main" val="2775466849"/>
                    </a:ext>
                  </a:extLst>
                </a:gridCol>
                <a:gridCol w="1339990">
                  <a:extLst>
                    <a:ext uri="{9D8B030D-6E8A-4147-A177-3AD203B41FA5}">
                      <a16:colId xmlns:a16="http://schemas.microsoft.com/office/drawing/2014/main" val="2115561172"/>
                    </a:ext>
                  </a:extLst>
                </a:gridCol>
                <a:gridCol w="1339990">
                  <a:extLst>
                    <a:ext uri="{9D8B030D-6E8A-4147-A177-3AD203B41FA5}">
                      <a16:colId xmlns:a16="http://schemas.microsoft.com/office/drawing/2014/main" val="341819886"/>
                    </a:ext>
                  </a:extLst>
                </a:gridCol>
              </a:tblGrid>
              <a:tr h="4942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i="0" kern="1200" baseline="0" dirty="0">
                        <a:solidFill>
                          <a:schemeClr val="tx1"/>
                        </a:solidFill>
                        <a:latin typeface="+mn-lt"/>
                        <a:ea typeface="+mn-ea"/>
                        <a:cs typeface="+mn-c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440"/>
                        </a:lnSpc>
                      </a:pPr>
                      <a:r>
                        <a:rPr lang="ru-RU" sz="1200" dirty="0" smtClean="0"/>
                        <a:t>Олеопрен </a:t>
                      </a:r>
                      <a:r>
                        <a:rPr lang="ru-RU" sz="1200" dirty="0" err="1" smtClean="0"/>
                        <a:t>Нейро</a:t>
                      </a:r>
                      <a:endParaRPr lang="ru-RU" sz="12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12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035438"/>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624653795"/>
              </p:ext>
            </p:extLst>
          </p:nvPr>
        </p:nvGraphicFramePr>
        <p:xfrm>
          <a:off x="2644348" y="4886031"/>
          <a:ext cx="8637717" cy="447040"/>
        </p:xfrm>
        <a:graphic>
          <a:graphicData uri="http://schemas.openxmlformats.org/drawingml/2006/table">
            <a:tbl>
              <a:tblPr firstRow="1" bandRow="1">
                <a:tableStyleId>{5C22544A-7EE6-4342-B048-85BDC9FD1C3A}</a:tableStyleId>
              </a:tblPr>
              <a:tblGrid>
                <a:gridCol w="2093115">
                  <a:extLst>
                    <a:ext uri="{9D8B030D-6E8A-4147-A177-3AD203B41FA5}">
                      <a16:colId xmlns:a16="http://schemas.microsoft.com/office/drawing/2014/main" val="593224858"/>
                    </a:ext>
                  </a:extLst>
                </a:gridCol>
                <a:gridCol w="2159726">
                  <a:extLst>
                    <a:ext uri="{9D8B030D-6E8A-4147-A177-3AD203B41FA5}">
                      <a16:colId xmlns:a16="http://schemas.microsoft.com/office/drawing/2014/main" val="2368653094"/>
                    </a:ext>
                  </a:extLst>
                </a:gridCol>
                <a:gridCol w="2229394">
                  <a:extLst>
                    <a:ext uri="{9D8B030D-6E8A-4147-A177-3AD203B41FA5}">
                      <a16:colId xmlns:a16="http://schemas.microsoft.com/office/drawing/2014/main" val="1802724056"/>
                    </a:ext>
                  </a:extLst>
                </a:gridCol>
                <a:gridCol w="2155482">
                  <a:extLst>
                    <a:ext uri="{9D8B030D-6E8A-4147-A177-3AD203B41FA5}">
                      <a16:colId xmlns:a16="http://schemas.microsoft.com/office/drawing/2014/main" val="2256140127"/>
                    </a:ext>
                  </a:extLst>
                </a:gridCol>
              </a:tblGrid>
              <a:tr h="396823">
                <a:tc>
                  <a:txBody>
                    <a:bodyPr/>
                    <a:lstStyle/>
                    <a:p>
                      <a:pPr algn="ctr">
                        <a:lnSpc>
                          <a:spcPts val="1440"/>
                        </a:lnSpc>
                      </a:pPr>
                      <a:r>
                        <a:rPr lang="ru-RU" sz="1200" dirty="0" err="1" smtClean="0"/>
                        <a:t>Пульмоклинз</a:t>
                      </a:r>
                      <a:endParaRPr lang="ru-RU" sz="1200" dirty="0" smtClean="0"/>
                    </a:p>
                    <a:p>
                      <a:pPr algn="ctr">
                        <a:lnSpc>
                          <a:spcPts val="1440"/>
                        </a:lnSpc>
                      </a:pPr>
                      <a:endParaRPr lang="ru-RU" sz="1200" dirty="0" smtClean="0"/>
                    </a:p>
                  </a:txBody>
                  <a:tcPr>
                    <a:solidFill>
                      <a:srgbClr val="32AAA7"/>
                    </a:solidFill>
                  </a:tcPr>
                </a:tc>
                <a:tc>
                  <a:txBody>
                    <a:bodyPr/>
                    <a:lstStyle/>
                    <a:p>
                      <a:pPr algn="ctr">
                        <a:lnSpc>
                          <a:spcPts val="1440"/>
                        </a:lnSpc>
                      </a:pPr>
                      <a:r>
                        <a:rPr lang="ru-RU" sz="1200" dirty="0" err="1" smtClean="0"/>
                        <a:t>Рудвитол</a:t>
                      </a:r>
                      <a:endParaRPr lang="ru-RU" sz="1200" dirty="0" smtClean="0"/>
                    </a:p>
                  </a:txBody>
                  <a:tcPr>
                    <a:solidFill>
                      <a:srgbClr val="32AAA7"/>
                    </a:solidFill>
                  </a:tcPr>
                </a:tc>
                <a:tc>
                  <a:txBody>
                    <a:bodyPr/>
                    <a:lstStyle/>
                    <a:p>
                      <a:pPr algn="ctr"/>
                      <a:r>
                        <a:rPr lang="ru-RU" sz="1200" dirty="0" smtClean="0"/>
                        <a:t>Ункарин</a:t>
                      </a:r>
                      <a:endParaRPr lang="ru-RU" sz="1200" dirty="0"/>
                    </a:p>
                  </a:txBody>
                  <a:tcPr>
                    <a:solidFill>
                      <a:srgbClr val="32AAA7"/>
                    </a:solidFill>
                  </a:tcPr>
                </a:tc>
                <a:tc>
                  <a:txBody>
                    <a:bodyPr/>
                    <a:lstStyle/>
                    <a:p>
                      <a:pPr algn="ctr"/>
                      <a:r>
                        <a:rPr lang="ru-RU" sz="1200" dirty="0" smtClean="0"/>
                        <a:t>ФЛЮ-СТОП+</a:t>
                      </a:r>
                      <a:endParaRPr lang="ru-RU" sz="1200" dirty="0"/>
                    </a:p>
                  </a:txBody>
                  <a:tcPr>
                    <a:solidFill>
                      <a:srgbClr val="32AAA7"/>
                    </a:solidFill>
                  </a:tcPr>
                </a:tc>
                <a:extLst>
                  <a:ext uri="{0D108BD9-81ED-4DB2-BD59-A6C34878D82A}">
                    <a16:rowId xmlns:a16="http://schemas.microsoft.com/office/drawing/2014/main" val="3814758839"/>
                  </a:ext>
                </a:extLst>
              </a:tr>
            </a:tbl>
          </a:graphicData>
        </a:graphic>
      </p:graphicFrame>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746" y="2537239"/>
            <a:ext cx="2136362" cy="213636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3108" y="2537239"/>
            <a:ext cx="2136362" cy="2136362"/>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9470" y="2537239"/>
            <a:ext cx="2219496" cy="2219496"/>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8966" y="2550437"/>
            <a:ext cx="2193099" cy="2193099"/>
          </a:xfrm>
          <a:prstGeom prst="rect">
            <a:avLst/>
          </a:prstGeom>
        </p:spPr>
      </p:pic>
    </p:spTree>
    <p:extLst>
      <p:ext uri="{BB962C8B-B14F-4D97-AF65-F5344CB8AC3E}">
        <p14:creationId xmlns:p14="http://schemas.microsoft.com/office/powerpoint/2010/main" val="129934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6"/>
            <a:ext cx="12192152" cy="6857912"/>
          </a:xfrm>
          <a:prstGeom prst="rect">
            <a:avLst/>
          </a:prstGeom>
        </p:spPr>
        <p:style>
          <a:lnRef idx="1">
            <a:schemeClr val="accent6"/>
          </a:lnRef>
          <a:fillRef idx="2">
            <a:schemeClr val="accent6"/>
          </a:fillRef>
          <a:effectRef idx="1">
            <a:schemeClr val="accent6"/>
          </a:effectRef>
          <a:fontRef idx="minor">
            <a:schemeClr val="dk1"/>
          </a:fontRef>
        </p:style>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505" y="1576251"/>
            <a:ext cx="4517069" cy="523544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547" y="1590689"/>
            <a:ext cx="4271932" cy="5153156"/>
          </a:xfrm>
          <a:prstGeom prst="rect">
            <a:avLst/>
          </a:prstGeom>
        </p:spPr>
      </p:pic>
      <p:sp>
        <p:nvSpPr>
          <p:cNvPr id="5" name="Прямоугольник 4"/>
          <p:cNvSpPr/>
          <p:nvPr/>
        </p:nvSpPr>
        <p:spPr>
          <a:xfrm>
            <a:off x="2632169" y="1886584"/>
            <a:ext cx="3968725" cy="4401205"/>
          </a:xfrm>
          <a:prstGeom prst="rect">
            <a:avLst/>
          </a:prstGeom>
        </p:spPr>
        <p:txBody>
          <a:bodyPr wrap="square">
            <a:spAutoFit/>
          </a:bodyPr>
          <a:lstStyle/>
          <a:p>
            <a:endParaRPr lang="ru-RU" sz="1000" b="1"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r>
              <a:rPr lang="ru-RU" sz="1000" dirty="0"/>
              <a:t/>
            </a:r>
            <a:br>
              <a:rPr lang="ru-RU" sz="1000" dirty="0"/>
            </a:br>
            <a:endParaRPr lang="ru-RU" sz="1000" i="1" dirty="0">
              <a:solidFill>
                <a:schemeClr val="tx1">
                  <a:lumMod val="65000"/>
                  <a:lumOff val="35000"/>
                </a:schemeClr>
              </a:solidFill>
            </a:endParaRPr>
          </a:p>
        </p:txBody>
      </p:sp>
      <p:sp>
        <p:nvSpPr>
          <p:cNvPr id="10" name="TextBox 9"/>
          <p:cNvSpPr txBox="1"/>
          <p:nvPr/>
        </p:nvSpPr>
        <p:spPr>
          <a:xfrm>
            <a:off x="2827020" y="3116580"/>
            <a:ext cx="3558540" cy="369332"/>
          </a:xfrm>
          <a:prstGeom prst="rect">
            <a:avLst/>
          </a:prstGeom>
          <a:noFill/>
        </p:spPr>
        <p:txBody>
          <a:bodyPr wrap="square" rtlCol="0">
            <a:spAutoFit/>
          </a:bodyPr>
          <a:lstStyle/>
          <a:p>
            <a:endParaRPr lang="ru-RU" dirty="0"/>
          </a:p>
        </p:txBody>
      </p:sp>
      <p:sp>
        <p:nvSpPr>
          <p:cNvPr id="11" name="Прямоугольник 10"/>
          <p:cNvSpPr/>
          <p:nvPr/>
        </p:nvSpPr>
        <p:spPr>
          <a:xfrm>
            <a:off x="7163547" y="2650417"/>
            <a:ext cx="4174958" cy="4093428"/>
          </a:xfrm>
          <a:prstGeom prst="rect">
            <a:avLst/>
          </a:prstGeom>
        </p:spPr>
        <p:txBody>
          <a:bodyPr wrap="square">
            <a:spAutoFit/>
          </a:bodyPr>
          <a:lstStyle/>
          <a:p>
            <a:pPr algn="just"/>
            <a:r>
              <a:rPr lang="ru-RU" sz="1000" b="1" dirty="0"/>
              <a:t>Чувствовать себя защищенным</a:t>
            </a:r>
            <a:endParaRPr lang="en-US" sz="1000" b="1" dirty="0"/>
          </a:p>
          <a:p>
            <a:pPr algn="just"/>
            <a:r>
              <a:rPr lang="ru-RU" sz="1000" dirty="0"/>
              <a:t> </a:t>
            </a:r>
            <a:endParaRPr lang="en-US" sz="1000" dirty="0"/>
          </a:p>
          <a:p>
            <a:pPr algn="just"/>
            <a:r>
              <a:rPr lang="ru-RU" sz="1000" dirty="0"/>
              <a:t>Наденьте маску! Сделайте прививку! Сидите дома! Соблюдайте дистанцию! Мойте руки!</a:t>
            </a:r>
            <a:endParaRPr lang="en-US" sz="1000" dirty="0"/>
          </a:p>
          <a:p>
            <a:pPr algn="just"/>
            <a:r>
              <a:rPr lang="ru-RU" sz="1000" dirty="0"/>
              <a:t> </a:t>
            </a:r>
            <a:endParaRPr lang="en-US" sz="1000" dirty="0"/>
          </a:p>
          <a:p>
            <a:pPr algn="just"/>
            <a:r>
              <a:rPr lang="ru-RU" sz="1000" dirty="0"/>
              <a:t>Мы уверены, от этих рекомендаций многие уже начинают нервно хихикать. Нет, конечно, любые меры предосторожности не лишние, но все-таки самой надежной защитой от вирусов является иммунитет! Вооружите его и помогите организму в это непростое время. </a:t>
            </a:r>
            <a:endParaRPr lang="en-US" sz="1000" dirty="0"/>
          </a:p>
          <a:p>
            <a:pPr algn="just"/>
            <a:r>
              <a:rPr lang="ru-RU" sz="1000" dirty="0"/>
              <a:t> </a:t>
            </a:r>
            <a:endParaRPr lang="en-US" sz="1000" dirty="0"/>
          </a:p>
          <a:p>
            <a:pPr algn="just"/>
            <a:r>
              <a:rPr lang="ru-RU" sz="1000" dirty="0"/>
              <a:t>Специально для этого мы разработали препарат для снижения вирусной нагрузки – «</a:t>
            </a:r>
            <a:r>
              <a:rPr lang="ru-RU" sz="1000" dirty="0" err="1"/>
              <a:t>Авирол</a:t>
            </a:r>
            <a:r>
              <a:rPr lang="ru-RU" sz="1000" dirty="0"/>
              <a:t>». Эффективность препарата обеспечивается сочетанием аминокислоты L-лизин, иммуномодуляторов растительного происхождения с веществами, которые предотвращают истощение противовирусной защиты организма*. </a:t>
            </a:r>
            <a:endParaRPr lang="en-US" sz="1000" dirty="0"/>
          </a:p>
          <a:p>
            <a:pPr algn="just"/>
            <a:r>
              <a:rPr lang="ru-RU" sz="1000" dirty="0"/>
              <a:t> </a:t>
            </a:r>
            <a:endParaRPr lang="en-US" sz="1000" dirty="0"/>
          </a:p>
          <a:p>
            <a:pPr algn="just"/>
            <a:r>
              <a:rPr lang="ru-RU" sz="1000" dirty="0"/>
              <a:t>Когда вы принимаете «</a:t>
            </a:r>
            <a:r>
              <a:rPr lang="ru-RU" sz="1000" dirty="0" err="1"/>
              <a:t>Авирол</a:t>
            </a:r>
            <a:r>
              <a:rPr lang="ru-RU" sz="1000" dirty="0"/>
              <a:t>», вероятность заболеть снижается. Если это все-таки случится, то болезнь будет протекать гораздо легче. Он успешно помогает организму бороться с большинством респираторных вирусов и даже с вирусом герпеса! </a:t>
            </a:r>
            <a:endParaRPr lang="en-US" sz="1000" dirty="0"/>
          </a:p>
          <a:p>
            <a:pPr algn="just"/>
            <a:r>
              <a:rPr lang="ru-RU" sz="1000" dirty="0"/>
              <a:t> </a:t>
            </a:r>
            <a:endParaRPr lang="en-US" sz="1000" dirty="0"/>
          </a:p>
          <a:p>
            <a:pPr algn="just"/>
            <a:r>
              <a:rPr lang="ru-RU" sz="1000" dirty="0"/>
              <a:t>Будь во всеоружии! Дай отпор болезни. </a:t>
            </a:r>
            <a:endParaRPr lang="en-US" sz="1000" dirty="0"/>
          </a:p>
          <a:p>
            <a:pPr algn="just"/>
            <a:r>
              <a:rPr lang="ru-RU" sz="1000" dirty="0"/>
              <a:t>*разобраться во всех нюансах поможет сайт </a:t>
            </a:r>
            <a:r>
              <a:rPr lang="ru-RU" sz="1000" dirty="0">
                <a:hlinkClick r:id="rId4"/>
              </a:rPr>
              <a:t>http://</a:t>
            </a:r>
            <a:r>
              <a:rPr lang="ru-RU" sz="1000" dirty="0" smtClean="0">
                <a:hlinkClick r:id="rId4"/>
              </a:rPr>
              <a:t>avirol.ru/</a:t>
            </a:r>
            <a:endParaRPr lang="ru-RU" sz="1000" dirty="0" smtClean="0"/>
          </a:p>
          <a:p>
            <a:endParaRPr lang="ru-RU" sz="1000" b="1" i="1" dirty="0"/>
          </a:p>
          <a:p>
            <a:endParaRPr lang="ru-RU" sz="1000" b="1" i="1" dirty="0" smtClean="0"/>
          </a:p>
          <a:p>
            <a:r>
              <a:rPr lang="ru-RU" sz="1000" b="1" i="1" dirty="0" smtClean="0"/>
              <a:t>#</a:t>
            </a:r>
            <a:r>
              <a:rPr lang="ru-RU" sz="1000" b="1" i="1" dirty="0" err="1" smtClean="0"/>
              <a:t>артлайф</a:t>
            </a:r>
            <a:r>
              <a:rPr lang="ru-RU" sz="1000" b="1" i="1" dirty="0" smtClean="0"/>
              <a:t> #</a:t>
            </a:r>
            <a:r>
              <a:rPr lang="ru-RU" sz="1000" b="1" i="1" dirty="0" err="1" smtClean="0"/>
              <a:t>иммунная_система</a:t>
            </a:r>
            <a:r>
              <a:rPr lang="ru-RU" sz="1000" b="1" i="1" dirty="0" smtClean="0"/>
              <a:t> </a:t>
            </a:r>
            <a:r>
              <a:rPr lang="ru-RU" sz="1000" b="1" i="1" dirty="0"/>
              <a:t>#</a:t>
            </a:r>
            <a:r>
              <a:rPr lang="ru-RU" sz="1000" b="1" i="1" dirty="0" smtClean="0"/>
              <a:t>здоровье </a:t>
            </a:r>
            <a:r>
              <a:rPr lang="ru-RU" sz="1000" b="1" i="1" dirty="0"/>
              <a:t>#БАД </a:t>
            </a:r>
            <a:endParaRPr lang="ru-RU" sz="1000" dirty="0"/>
          </a:p>
        </p:txBody>
      </p:sp>
      <p:sp>
        <p:nvSpPr>
          <p:cNvPr id="12" name="Прямоугольник 11"/>
          <p:cNvSpPr/>
          <p:nvPr/>
        </p:nvSpPr>
        <p:spPr>
          <a:xfrm>
            <a:off x="2549505" y="2379714"/>
            <a:ext cx="4417352" cy="4524315"/>
          </a:xfrm>
          <a:prstGeom prst="rect">
            <a:avLst/>
          </a:prstGeom>
        </p:spPr>
        <p:txBody>
          <a:bodyPr wrap="square">
            <a:spAutoFit/>
          </a:bodyPr>
          <a:lstStyle/>
          <a:p>
            <a:pPr algn="just"/>
            <a:r>
              <a:rPr lang="ru-RU" sz="1000" b="1" dirty="0"/>
              <a:t>Антиоксиданты для вашего иммунитета</a:t>
            </a:r>
            <a:endParaRPr lang="en-US" sz="1000" b="1" dirty="0"/>
          </a:p>
          <a:p>
            <a:pPr algn="just"/>
            <a:r>
              <a:rPr lang="ru-RU" sz="1000" dirty="0"/>
              <a:t> </a:t>
            </a:r>
            <a:endParaRPr lang="en-US" sz="1000" dirty="0"/>
          </a:p>
          <a:p>
            <a:pPr algn="just"/>
            <a:r>
              <a:rPr lang="ru-RU" sz="1000" dirty="0"/>
              <a:t> </a:t>
            </a:r>
            <a:endParaRPr lang="en-US" sz="1000" dirty="0"/>
          </a:p>
          <a:p>
            <a:pPr algn="just"/>
            <a:r>
              <a:rPr lang="ru-RU" sz="1000" dirty="0"/>
              <a:t>Ослабление иммунитета, преждевременное старение кожи, атеросклероз, воспаления и рост опухолей… Звучит страшновато, правда? И все эти проблемы способны вызвать они – свободные радикалы! </a:t>
            </a:r>
            <a:endParaRPr lang="en-US" sz="1000" dirty="0"/>
          </a:p>
          <a:p>
            <a:pPr algn="just"/>
            <a:r>
              <a:rPr lang="ru-RU" sz="1000" dirty="0"/>
              <a:t> </a:t>
            </a:r>
            <a:endParaRPr lang="en-US" sz="1000" dirty="0"/>
          </a:p>
          <a:p>
            <a:pPr algn="just"/>
            <a:r>
              <a:rPr lang="ru-RU" sz="1000" dirty="0"/>
              <a:t>Это нестабильные молекулы, у которых не хватает электронов, и они забирают их у клеток человека, дестабилизируя и разрушая организм. </a:t>
            </a:r>
            <a:endParaRPr lang="en-US" sz="1000" dirty="0"/>
          </a:p>
          <a:p>
            <a:pPr algn="just"/>
            <a:r>
              <a:rPr lang="ru-RU" sz="1000" dirty="0"/>
              <a:t> </a:t>
            </a:r>
            <a:endParaRPr lang="en-US" sz="1000" dirty="0"/>
          </a:p>
          <a:p>
            <a:pPr algn="just"/>
            <a:r>
              <a:rPr lang="ru-RU" sz="1000" dirty="0"/>
              <a:t>Ученые всего мира уже давно сошлись во мнении, что лучше всего со свободными радикалами борются антиоксиданты. Результаты научных исследований позволили нам создать антиоксидантный комплекс «АСЕвит», который прекрасно себя зарекомендовал! Антиоксиданты, входящие в его состав, отдают неполноценным молекулам и поврежденным клеткам свои электроны, не теряя при этом своей стабильности и активности. Таким образом прекращается процесс разрушения молекул и клеток. </a:t>
            </a:r>
            <a:endParaRPr lang="en-US" sz="1000" dirty="0"/>
          </a:p>
          <a:p>
            <a:pPr algn="just"/>
            <a:r>
              <a:rPr lang="ru-RU" sz="1000" dirty="0"/>
              <a:t> </a:t>
            </a:r>
            <a:endParaRPr lang="en-US" sz="1000" dirty="0"/>
          </a:p>
          <a:p>
            <a:pPr algn="just"/>
            <a:r>
              <a:rPr lang="ru-RU" sz="1000" dirty="0"/>
              <a:t>В состав комплекса «АСЕвит» входит витамин А, он необходим для роста новых клеток и нормальной работы иммунной системы. Витамин С поддерживает организм на фоне высоких физических нагрузок и стрессов. А витамин Е улучшает биосинтетические процессы на уровне клеток.  </a:t>
            </a:r>
            <a:endParaRPr lang="en-US" sz="1000" dirty="0"/>
          </a:p>
          <a:p>
            <a:pPr algn="just"/>
            <a:r>
              <a:rPr lang="ru-RU" sz="1000" dirty="0"/>
              <a:t> </a:t>
            </a:r>
            <a:endParaRPr lang="en-US" sz="1000" dirty="0"/>
          </a:p>
          <a:p>
            <a:pPr algn="just"/>
            <a:r>
              <a:rPr lang="ru-RU" sz="1000" dirty="0"/>
              <a:t>Антиоксидантный комплексе «АСЕвит» поможет преодолеть негативное влияние окружающей среды и позволит вам оставаться молодыми и здоровыми. </a:t>
            </a:r>
          </a:p>
          <a:p>
            <a:pPr algn="just"/>
            <a:endParaRPr lang="ru-RU" sz="800" dirty="0"/>
          </a:p>
          <a:p>
            <a:r>
              <a:rPr lang="ru-RU" sz="1000" b="1" i="1" dirty="0" smtClean="0"/>
              <a:t>#</a:t>
            </a:r>
            <a:r>
              <a:rPr lang="ru-RU" sz="1000" b="1" i="1" dirty="0" err="1"/>
              <a:t>артлайф</a:t>
            </a:r>
            <a:r>
              <a:rPr lang="ru-RU" sz="1000" b="1" i="1" dirty="0"/>
              <a:t> </a:t>
            </a:r>
            <a:r>
              <a:rPr lang="en-US" sz="1000" b="1" i="1" dirty="0"/>
              <a:t>#</a:t>
            </a:r>
            <a:r>
              <a:rPr lang="ru-RU" sz="1000" b="1" i="1" dirty="0" smtClean="0"/>
              <a:t>антиоксидантная_защита</a:t>
            </a:r>
            <a:r>
              <a:rPr lang="ru-RU" sz="1000" b="1" dirty="0" smtClean="0"/>
              <a:t> </a:t>
            </a:r>
            <a:r>
              <a:rPr lang="ru-RU" sz="1000" b="1" i="1" dirty="0" smtClean="0"/>
              <a:t>#здоровье </a:t>
            </a:r>
            <a:r>
              <a:rPr lang="ru-RU" sz="1000" b="1" i="1" dirty="0"/>
              <a:t>#БАД </a:t>
            </a:r>
            <a:endParaRPr lang="ru-RU" sz="1000" dirty="0"/>
          </a:p>
        </p:txBody>
      </p:sp>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2722" y="1181740"/>
            <a:ext cx="1248752" cy="1248752"/>
          </a:xfrm>
          <a:prstGeom prst="rect">
            <a:avLst/>
          </a:prstGeom>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3640" y="1181740"/>
            <a:ext cx="1414169" cy="14141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6"/>
            <a:ext cx="12192152" cy="6857912"/>
          </a:xfrm>
          <a:prstGeom prst="rect">
            <a:avLst/>
          </a:prstGeom>
        </p:spPr>
        <p:style>
          <a:lnRef idx="1">
            <a:schemeClr val="accent6"/>
          </a:lnRef>
          <a:fillRef idx="2">
            <a:schemeClr val="accent6"/>
          </a:fillRef>
          <a:effectRef idx="1">
            <a:schemeClr val="accent6"/>
          </a:effectRef>
          <a:fontRef idx="minor">
            <a:schemeClr val="dk1"/>
          </a:fontRef>
        </p:style>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506" y="1829883"/>
            <a:ext cx="4174958" cy="476535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3547" y="1819373"/>
            <a:ext cx="4174958" cy="4765357"/>
          </a:xfrm>
          <a:prstGeom prst="rect">
            <a:avLst/>
          </a:prstGeom>
        </p:spPr>
      </p:pic>
      <p:sp>
        <p:nvSpPr>
          <p:cNvPr id="5" name="Прямоугольник 4"/>
          <p:cNvSpPr/>
          <p:nvPr/>
        </p:nvSpPr>
        <p:spPr>
          <a:xfrm>
            <a:off x="2632169" y="1886584"/>
            <a:ext cx="3968725" cy="3323987"/>
          </a:xfrm>
          <a:prstGeom prst="rect">
            <a:avLst/>
          </a:prstGeom>
        </p:spPr>
        <p:txBody>
          <a:bodyPr wrap="square">
            <a:spAutoFit/>
          </a:bodyPr>
          <a:lstStyle/>
          <a:p>
            <a:endParaRPr lang="ru-RU" sz="1000" b="1" dirty="0"/>
          </a:p>
          <a:p>
            <a:r>
              <a:rPr lang="ru-RU" sz="1000" b="1" dirty="0"/>
              <a:t> </a:t>
            </a:r>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endParaRPr lang="ru-RU" sz="1000" b="1" dirty="0"/>
          </a:p>
          <a:p>
            <a:r>
              <a:rPr lang="ru-RU" sz="1000" dirty="0"/>
              <a:t> </a:t>
            </a:r>
          </a:p>
        </p:txBody>
      </p:sp>
      <p:sp>
        <p:nvSpPr>
          <p:cNvPr id="6" name="Прямоугольник 5"/>
          <p:cNvSpPr/>
          <p:nvPr/>
        </p:nvSpPr>
        <p:spPr>
          <a:xfrm>
            <a:off x="7335300" y="2438530"/>
            <a:ext cx="3877340" cy="2554545"/>
          </a:xfrm>
          <a:prstGeom prst="rect">
            <a:avLst/>
          </a:prstGeom>
        </p:spPr>
        <p:txBody>
          <a:bodyPr wrap="square">
            <a:spAutoFit/>
          </a:bodyPr>
          <a:lstStyle/>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p:txBody>
      </p:sp>
      <p:sp>
        <p:nvSpPr>
          <p:cNvPr id="9" name="Прямоугольник 8"/>
          <p:cNvSpPr/>
          <p:nvPr/>
        </p:nvSpPr>
        <p:spPr>
          <a:xfrm>
            <a:off x="2692400" y="2574217"/>
            <a:ext cx="3920067" cy="3939540"/>
          </a:xfrm>
          <a:prstGeom prst="rect">
            <a:avLst/>
          </a:prstGeom>
        </p:spPr>
        <p:txBody>
          <a:bodyPr wrap="square">
            <a:spAutoFit/>
          </a:bodyPr>
          <a:lstStyle/>
          <a:p>
            <a:r>
              <a:rPr lang="ru-RU" sz="1000" i="1" dirty="0"/>
              <a:t> </a:t>
            </a:r>
          </a:p>
          <a:p>
            <a:pPr algn="just"/>
            <a:r>
              <a:rPr lang="ru-RU" sz="1000" b="1" dirty="0"/>
              <a:t>Если больничный затянулся</a:t>
            </a:r>
          </a:p>
          <a:p>
            <a:pPr algn="just"/>
            <a:endParaRPr lang="ru-RU" sz="1000" dirty="0"/>
          </a:p>
          <a:p>
            <a:pPr algn="just"/>
            <a:r>
              <a:rPr lang="ru-RU" sz="1000" dirty="0"/>
              <a:t>Только что избавились от насморка, но начался кашель? А через пару дней заболело горло? Иногда простуда может затянуться на месяцы. И тогда он вам просто необходим растительный антибактериальный комплекс «Цетразин». Он призван бороться с одним из главных возбудителей респираторных заболеваний – бактериями. </a:t>
            </a:r>
          </a:p>
          <a:p>
            <a:pPr algn="just"/>
            <a:endParaRPr lang="ru-RU" sz="1000" dirty="0"/>
          </a:p>
          <a:p>
            <a:pPr algn="just"/>
            <a:r>
              <a:rPr lang="ru-RU" sz="1000" dirty="0"/>
              <a:t>Входящие в его состав экстракты </a:t>
            </a:r>
            <a:r>
              <a:rPr lang="ru-RU" sz="1000" dirty="0" err="1"/>
              <a:t>цетрарии</a:t>
            </a:r>
            <a:r>
              <a:rPr lang="ru-RU" sz="1000" dirty="0"/>
              <a:t> исландской, </a:t>
            </a:r>
            <a:r>
              <a:rPr lang="ru-RU" sz="1000" dirty="0" err="1"/>
              <a:t>андрографиса</a:t>
            </a:r>
            <a:r>
              <a:rPr lang="ru-RU" sz="1000" dirty="0"/>
              <a:t> и прополиса оказывают мощную антибактериальную, противовирусную и противогрибковую защиту.</a:t>
            </a:r>
          </a:p>
          <a:p>
            <a:pPr algn="just"/>
            <a:endParaRPr lang="ru-RU" sz="1000" dirty="0"/>
          </a:p>
          <a:p>
            <a:pPr algn="just"/>
            <a:r>
              <a:rPr lang="ru-RU" sz="1000" dirty="0"/>
              <a:t>Эффективность препарата доказана в результате клинических исследований. Он способствует усилению иммунитета и рекомендован в составе комплексной терапии при множестве респираторных заболеваний — хронического фарингита, тонзиллита, </a:t>
            </a:r>
            <a:r>
              <a:rPr lang="ru-RU" sz="1000" dirty="0" err="1"/>
              <a:t>риносинусита</a:t>
            </a:r>
            <a:r>
              <a:rPr lang="ru-RU" sz="1000" dirty="0"/>
              <a:t> и даже пневмонии. </a:t>
            </a:r>
          </a:p>
          <a:p>
            <a:pPr algn="just"/>
            <a:endParaRPr lang="ru-RU" sz="1000" dirty="0"/>
          </a:p>
          <a:p>
            <a:pPr algn="just"/>
            <a:r>
              <a:rPr lang="ru-RU" sz="1000" dirty="0"/>
              <a:t>Помогите организму в борьбе с вирусами и бактериями, и он отблагодарит вас легким дыханием и жизненной энергией, бьющей через край. </a:t>
            </a:r>
            <a:endParaRPr lang="ru-RU" sz="1000" dirty="0" smtClean="0"/>
          </a:p>
          <a:p>
            <a:pPr algn="just"/>
            <a:endParaRPr lang="ru-RU" sz="1000" i="1" dirty="0" smtClean="0"/>
          </a:p>
          <a:p>
            <a:r>
              <a:rPr lang="ru-RU" sz="1000" b="1" i="1" dirty="0" smtClean="0"/>
              <a:t>#</a:t>
            </a:r>
            <a:r>
              <a:rPr lang="ru-RU" sz="1000" b="1" i="1" dirty="0" err="1"/>
              <a:t>артлайф</a:t>
            </a:r>
            <a:r>
              <a:rPr lang="ru-RU" sz="1000" b="1" i="1" dirty="0"/>
              <a:t> #антибактериальное  </a:t>
            </a:r>
            <a:r>
              <a:rPr lang="ru-RU" sz="1000" b="1" i="1" dirty="0" smtClean="0"/>
              <a:t>#иммунитет  </a:t>
            </a:r>
            <a:r>
              <a:rPr lang="ru-RU" sz="1000" b="1" i="1" dirty="0"/>
              <a:t>#здоровье #БАД </a:t>
            </a:r>
            <a:endParaRPr lang="ru-RU" sz="1000" dirty="0"/>
          </a:p>
        </p:txBody>
      </p:sp>
      <p:sp>
        <p:nvSpPr>
          <p:cNvPr id="10" name="Прямоугольник 9"/>
          <p:cNvSpPr/>
          <p:nvPr/>
        </p:nvSpPr>
        <p:spPr>
          <a:xfrm>
            <a:off x="7163547" y="2658884"/>
            <a:ext cx="4174957" cy="3939540"/>
          </a:xfrm>
          <a:prstGeom prst="rect">
            <a:avLst/>
          </a:prstGeom>
        </p:spPr>
        <p:txBody>
          <a:bodyPr wrap="square">
            <a:spAutoFit/>
          </a:bodyPr>
          <a:lstStyle/>
          <a:p>
            <a:r>
              <a:rPr lang="ru-RU" sz="800" i="1" dirty="0"/>
              <a:t> </a:t>
            </a:r>
            <a:r>
              <a:rPr lang="ru-RU" sz="1000" b="1" dirty="0"/>
              <a:t>Натуральный противовоспалительный </a:t>
            </a:r>
            <a:r>
              <a:rPr lang="ru-RU" sz="1000" b="1" dirty="0" smtClean="0"/>
              <a:t>комплекс</a:t>
            </a:r>
            <a:r>
              <a:rPr lang="ru-RU" sz="1000" b="1" dirty="0"/>
              <a:t> </a:t>
            </a:r>
            <a:r>
              <a:rPr lang="ru-RU" sz="1000" b="1" dirty="0" smtClean="0"/>
              <a:t>без </a:t>
            </a:r>
            <a:r>
              <a:rPr lang="ru-RU" sz="1000" b="1" dirty="0"/>
              <a:t>последствий для </a:t>
            </a:r>
            <a:r>
              <a:rPr lang="ru-RU" sz="1000" b="1" dirty="0" smtClean="0"/>
              <a:t>желудка</a:t>
            </a:r>
          </a:p>
          <a:p>
            <a:pPr algn="just"/>
            <a:endParaRPr lang="ru-RU" sz="1000" i="1" dirty="0"/>
          </a:p>
          <a:p>
            <a:pPr algn="just"/>
            <a:r>
              <a:rPr lang="ru-RU" sz="1000" dirty="0"/>
              <a:t>Озноб и ломота в костях. Знакомые ощущения? Конечно – все это признаки повышения температуры. Большинство в такой ситуации достанут из аптечки привычное жаропонижающее. Несколько минут, и вам уже значительно лучше. Но бесконтрольный прием жаропонижающих может привести к повышению давления, болям в желудке и другим последствиям. </a:t>
            </a:r>
            <a:endParaRPr lang="en-US" sz="1000" dirty="0"/>
          </a:p>
          <a:p>
            <a:pPr algn="just"/>
            <a:r>
              <a:rPr lang="ru-RU" sz="1000" dirty="0"/>
              <a:t>А как вы смотрите на то, чтобы понизить жар при помощи натуральных средств? Ведь тысячелетиями наши предки использовали для этого силу растений. </a:t>
            </a:r>
            <a:endParaRPr lang="en-US" sz="1000" dirty="0"/>
          </a:p>
          <a:p>
            <a:pPr algn="just"/>
            <a:r>
              <a:rPr lang="ru-RU" sz="1000" dirty="0"/>
              <a:t>Лидеры по содержанию «природного аспирина», или растительных салицилатов – кора ивы и малина. Их мы и взяли за основу нашего </a:t>
            </a:r>
            <a:r>
              <a:rPr lang="ru-RU" sz="1000" dirty="0" err="1"/>
              <a:t>фитокомплекса</a:t>
            </a:r>
            <a:r>
              <a:rPr lang="ru-RU" sz="1000" dirty="0"/>
              <a:t> «</a:t>
            </a:r>
            <a:r>
              <a:rPr lang="ru-RU" sz="1000" dirty="0" err="1"/>
              <a:t>Ивлаксин</a:t>
            </a:r>
            <a:r>
              <a:rPr lang="ru-RU" sz="1000" dirty="0"/>
              <a:t>». Препарат обладает противовоспалительным, жаропонижающим и болеутоляющим действием, снижает интоксикацию.  </a:t>
            </a:r>
            <a:endParaRPr lang="en-US" sz="1000" dirty="0"/>
          </a:p>
          <a:p>
            <a:pPr algn="just"/>
            <a:r>
              <a:rPr lang="ru-RU" sz="1000" dirty="0"/>
              <a:t>В отличие от синтетических аналогов он подходит для длительного применения, потому что не угнетает клетки крови и не раздражают слизистую желудка, и при этом эффективно борется с жаром, болью и воспалением. </a:t>
            </a:r>
            <a:endParaRPr lang="en-US" sz="1000" dirty="0"/>
          </a:p>
          <a:p>
            <a:pPr algn="just"/>
            <a:r>
              <a:rPr lang="ru-RU" sz="1000" dirty="0"/>
              <a:t>Высокая температура – не повод для страданий, если у вас есть «</a:t>
            </a:r>
            <a:r>
              <a:rPr lang="ru-RU" sz="1000" dirty="0" err="1"/>
              <a:t>Ивлаксин</a:t>
            </a:r>
            <a:r>
              <a:rPr lang="ru-RU" sz="1000" dirty="0"/>
              <a:t>»!</a:t>
            </a:r>
            <a:endParaRPr lang="en-US" sz="1000" dirty="0" smtClean="0"/>
          </a:p>
          <a:p>
            <a:endParaRPr lang="en-US" sz="1000" dirty="0"/>
          </a:p>
          <a:p>
            <a:r>
              <a:rPr lang="ru-RU" sz="1000" b="1" dirty="0"/>
              <a:t>#</a:t>
            </a:r>
            <a:r>
              <a:rPr lang="ru-RU" sz="1000" b="1" dirty="0" err="1"/>
              <a:t>артлайф</a:t>
            </a:r>
            <a:r>
              <a:rPr lang="ru-RU" sz="1000" b="1" dirty="0"/>
              <a:t> </a:t>
            </a:r>
            <a:r>
              <a:rPr lang="ru-RU" sz="1000" b="1" dirty="0" smtClean="0"/>
              <a:t>#</a:t>
            </a:r>
            <a:r>
              <a:rPr lang="ru-RU" sz="1000" b="1" dirty="0" err="1" smtClean="0"/>
              <a:t>противовоспалительный_комплекс</a:t>
            </a:r>
            <a:r>
              <a:rPr lang="ru-RU" sz="1000" b="1" dirty="0" smtClean="0"/>
              <a:t> </a:t>
            </a:r>
            <a:r>
              <a:rPr lang="ru-RU" sz="1000" b="1" dirty="0"/>
              <a:t>#здоровье </a:t>
            </a:r>
            <a:r>
              <a:rPr lang="ru-RU" sz="1000" b="1" i="1" dirty="0"/>
              <a:t>#БАД </a:t>
            </a:r>
            <a:endParaRPr lang="ru-RU" sz="1000" dirty="0"/>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737" y="1171494"/>
            <a:ext cx="1430179" cy="1430179"/>
          </a:xfrm>
          <a:prstGeom prst="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8546" y="1207334"/>
            <a:ext cx="1426185" cy="14261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6"/>
            <a:ext cx="12192152" cy="6857912"/>
          </a:xfrm>
          <a:prstGeom prst="rect">
            <a:avLst/>
          </a:prstGeom>
        </p:spPr>
        <p:style>
          <a:lnRef idx="1">
            <a:schemeClr val="accent6"/>
          </a:lnRef>
          <a:fillRef idx="2">
            <a:schemeClr val="accent6"/>
          </a:fillRef>
          <a:effectRef idx="1">
            <a:schemeClr val="accent6"/>
          </a:effectRef>
          <a:fontRef idx="minor">
            <a:schemeClr val="dk1"/>
          </a:fontRef>
        </p:style>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506" y="1829883"/>
            <a:ext cx="4340312" cy="495409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6351" y="1819373"/>
            <a:ext cx="4602175" cy="4944341"/>
          </a:xfrm>
          <a:prstGeom prst="rect">
            <a:avLst/>
          </a:prstGeom>
        </p:spPr>
      </p:pic>
      <p:sp>
        <p:nvSpPr>
          <p:cNvPr id="5" name="Прямоугольник 4"/>
          <p:cNvSpPr/>
          <p:nvPr/>
        </p:nvSpPr>
        <p:spPr>
          <a:xfrm>
            <a:off x="2560016" y="1920598"/>
            <a:ext cx="4172607" cy="400110"/>
          </a:xfrm>
          <a:prstGeom prst="rect">
            <a:avLst/>
          </a:prstGeom>
        </p:spPr>
        <p:txBody>
          <a:bodyPr wrap="square">
            <a:spAutoFit/>
          </a:bodyPr>
          <a:lstStyle/>
          <a:p>
            <a:r>
              <a:rPr lang="ru-RU" sz="1000" dirty="0"/>
              <a:t/>
            </a:r>
            <a:br>
              <a:rPr lang="ru-RU" sz="1000" dirty="0"/>
            </a:br>
            <a:endParaRPr lang="ru-RU" sz="1000" i="1" dirty="0">
              <a:solidFill>
                <a:schemeClr val="tx1">
                  <a:lumMod val="65000"/>
                  <a:lumOff val="35000"/>
                </a:schemeClr>
              </a:solidFill>
            </a:endParaRPr>
          </a:p>
        </p:txBody>
      </p:sp>
      <p:sp>
        <p:nvSpPr>
          <p:cNvPr id="11" name="Прямоугольник 10"/>
          <p:cNvSpPr/>
          <p:nvPr/>
        </p:nvSpPr>
        <p:spPr>
          <a:xfrm>
            <a:off x="2541346" y="2684284"/>
            <a:ext cx="4191277" cy="3616375"/>
          </a:xfrm>
          <a:prstGeom prst="rect">
            <a:avLst/>
          </a:prstGeom>
        </p:spPr>
        <p:txBody>
          <a:bodyPr wrap="square">
            <a:spAutoFit/>
          </a:bodyPr>
          <a:lstStyle/>
          <a:p>
            <a:pPr algn="just"/>
            <a:r>
              <a:rPr lang="ru-RU" sz="1100" b="1" dirty="0"/>
              <a:t>Дышите легко и свободно</a:t>
            </a:r>
          </a:p>
          <a:p>
            <a:pPr algn="just"/>
            <a:endParaRPr lang="ru-RU" sz="1100" dirty="0"/>
          </a:p>
          <a:p>
            <a:pPr algn="just"/>
            <a:r>
              <a:rPr lang="ru-RU" sz="1100" dirty="0"/>
              <a:t>Человек может целый месяц прожить без еды. А вот без кислорода он не проживет и нескольких минут. Дыхание по праву можно назвать самым ценным ресурсом для поддержания жизни. Поэтому так важно следить за здоровьем органов дыхания! Ведь все вредные вещества, попадая вместе с воздухом, оседают в бронхах и легких. Бактерии, сигаретный дым, промышленные выбросы… Все это засоряет нашу дыхательную систему.</a:t>
            </a:r>
          </a:p>
          <a:p>
            <a:pPr algn="just"/>
            <a:endParaRPr lang="ru-RU" sz="1100" dirty="0"/>
          </a:p>
          <a:p>
            <a:pPr algn="just"/>
            <a:r>
              <a:rPr lang="ru-RU" sz="1100" dirty="0"/>
              <a:t>Комплекс «</a:t>
            </a:r>
            <a:r>
              <a:rPr lang="ru-RU" sz="1100" dirty="0" err="1"/>
              <a:t>Пульмоклинз</a:t>
            </a:r>
            <a:r>
              <a:rPr lang="ru-RU" sz="1100" dirty="0"/>
              <a:t>» создан специально для очищения бронхолегочной системы. Препарат обладает противовоспалительным действием, улучшает состояние слизистой, в том числе при обострении хронических заболеваний. Натуральные растительные компоненты и витамины, входящие в состав комплекса «</a:t>
            </a:r>
            <a:r>
              <a:rPr lang="ru-RU" sz="1100" dirty="0" err="1"/>
              <a:t>Пульмоклинз</a:t>
            </a:r>
            <a:r>
              <a:rPr lang="ru-RU" sz="1100" dirty="0"/>
              <a:t>», облегчают откашливание и способствуют очищению бронхов от мокроты и других загрязнений.</a:t>
            </a:r>
          </a:p>
          <a:p>
            <a:pPr algn="just"/>
            <a:r>
              <a:rPr lang="ru-RU" sz="1100" dirty="0" err="1"/>
              <a:t>Пульмоклинз</a:t>
            </a:r>
            <a:r>
              <a:rPr lang="ru-RU" sz="1100" dirty="0"/>
              <a:t> — дыши свободно</a:t>
            </a:r>
            <a:r>
              <a:rPr lang="ru-RU" sz="1100" dirty="0" smtClean="0"/>
              <a:t>!</a:t>
            </a:r>
            <a:endParaRPr lang="ru-RU" sz="1000" i="1" dirty="0"/>
          </a:p>
          <a:p>
            <a:endParaRPr lang="ru-RU" sz="1000" i="1" dirty="0"/>
          </a:p>
          <a:p>
            <a:r>
              <a:rPr lang="ru-RU" sz="1000" b="1" i="1" dirty="0"/>
              <a:t>#</a:t>
            </a:r>
            <a:r>
              <a:rPr lang="ru-RU" sz="1000" b="1" i="1" dirty="0" err="1"/>
              <a:t>артлайф</a:t>
            </a:r>
            <a:r>
              <a:rPr lang="ru-RU" sz="1000" b="1" i="1" dirty="0"/>
              <a:t> #БАД #здоровье #</a:t>
            </a:r>
            <a:r>
              <a:rPr lang="ru-RU" sz="1000" b="1" i="1" dirty="0" err="1" smtClean="0"/>
              <a:t>дыхательная_система</a:t>
            </a:r>
            <a:endParaRPr lang="ru-RU" sz="1000" b="1" dirty="0"/>
          </a:p>
        </p:txBody>
      </p:sp>
      <p:sp>
        <p:nvSpPr>
          <p:cNvPr id="12" name="Прямоугольник 11"/>
          <p:cNvSpPr/>
          <p:nvPr/>
        </p:nvSpPr>
        <p:spPr>
          <a:xfrm>
            <a:off x="7006352" y="2760484"/>
            <a:ext cx="4488962" cy="3939540"/>
          </a:xfrm>
          <a:prstGeom prst="rect">
            <a:avLst/>
          </a:prstGeom>
        </p:spPr>
        <p:txBody>
          <a:bodyPr wrap="square">
            <a:spAutoFit/>
          </a:bodyPr>
          <a:lstStyle/>
          <a:p>
            <a:pPr algn="just"/>
            <a:r>
              <a:rPr lang="ru-RU" sz="1000" b="1" dirty="0"/>
              <a:t>Укрепляем сосуды в период </a:t>
            </a:r>
            <a:r>
              <a:rPr lang="ru-RU" sz="1000" b="1" dirty="0" smtClean="0"/>
              <a:t>инфекций</a:t>
            </a:r>
            <a:endParaRPr lang="ru-RU" sz="1000" b="1" dirty="0"/>
          </a:p>
          <a:p>
            <a:pPr algn="just"/>
            <a:r>
              <a:rPr lang="ru-RU" sz="1000" dirty="0"/>
              <a:t>Сосуды пронизывают весь человеческий организм. Они как настоящая запутанная транспортная магистраль — обеспечивают каждую клеточку организма кровью, насыщенной кислородом и питательными веществами и уносят с собой отработанную кровь с углекислым газом и продуктами обмена</a:t>
            </a:r>
            <a:r>
              <a:rPr lang="ru-RU" sz="1000" dirty="0" smtClean="0"/>
              <a:t>.</a:t>
            </a:r>
            <a:endParaRPr lang="ru-RU" sz="1000" dirty="0"/>
          </a:p>
          <a:p>
            <a:pPr algn="just"/>
            <a:r>
              <a:rPr lang="ru-RU" sz="1000" dirty="0"/>
              <a:t>Поэтому особенно важно поддерживать здоровье сосудов. На их состояние способно повлиять любое заболевание, даже обычное ОРЗ! Ведь повышение артериального давления во время болезни приводит к растяжению стенок сосудов, что может быть необратимым. </a:t>
            </a:r>
          </a:p>
          <a:p>
            <a:pPr algn="just"/>
            <a:r>
              <a:rPr lang="ru-RU" sz="1000" dirty="0" err="1"/>
              <a:t>Биокомплекс</a:t>
            </a:r>
            <a:r>
              <a:rPr lang="ru-RU" sz="1000" dirty="0"/>
              <a:t> «</a:t>
            </a:r>
            <a:r>
              <a:rPr lang="ru-RU" sz="1000" dirty="0" err="1"/>
              <a:t>Рудвитол</a:t>
            </a:r>
            <a:r>
              <a:rPr lang="ru-RU" sz="1000" dirty="0"/>
              <a:t>» укрепляет стенки сосудов и обладает иммуномодулирующими свойствами. Витамин С и рутин, входящие в состав комплекса, снижают проницаемость сосудов и усиливают сопротивляемость организма вирусным и бактериальным инфекциям. Это делает его незаменимым защитником ваших сосудов в период ОРВИ. </a:t>
            </a:r>
          </a:p>
          <a:p>
            <a:pPr algn="just"/>
            <a:r>
              <a:rPr lang="ru-RU" sz="1000" dirty="0" err="1"/>
              <a:t>Биокомплекс</a:t>
            </a:r>
            <a:r>
              <a:rPr lang="ru-RU" sz="1000" dirty="0"/>
              <a:t> «</a:t>
            </a:r>
            <a:r>
              <a:rPr lang="ru-RU" sz="1000" dirty="0" err="1"/>
              <a:t>Рудвитол</a:t>
            </a:r>
            <a:r>
              <a:rPr lang="ru-RU" sz="1000" dirty="0"/>
              <a:t>» производится по уникальной </a:t>
            </a:r>
            <a:r>
              <a:rPr lang="ru-RU" sz="1000" dirty="0" err="1"/>
              <a:t>пеллетной</a:t>
            </a:r>
            <a:r>
              <a:rPr lang="ru-RU" sz="1000" dirty="0"/>
              <a:t> технологии. Это позволяет разъединить конкурирующие между собой активные вещества и повысить эффективность препарата в целом.  </a:t>
            </a:r>
          </a:p>
          <a:p>
            <a:pPr algn="just"/>
            <a:r>
              <a:rPr lang="ru-RU" sz="1000" dirty="0"/>
              <a:t>Комплекс обладает противовирусным и противовоспалительным эффектом за счет активных компонентов экстракта корня солодки. Он повышает активность клеток системы иммунитета и стимулирует выработку интерферона и активизирует защитные силы организма.</a:t>
            </a:r>
          </a:p>
          <a:p>
            <a:pPr algn="just"/>
            <a:endParaRPr lang="ru-RU" sz="1000" dirty="0"/>
          </a:p>
          <a:p>
            <a:pPr algn="just"/>
            <a:r>
              <a:rPr lang="ru-RU" sz="1000" dirty="0"/>
              <a:t>«</a:t>
            </a:r>
            <a:r>
              <a:rPr lang="ru-RU" sz="1000" dirty="0" err="1"/>
              <a:t>Рудвитол</a:t>
            </a:r>
            <a:r>
              <a:rPr lang="ru-RU" sz="1000" dirty="0"/>
              <a:t>» - незаменим в каждой аптечке. </a:t>
            </a:r>
            <a:endParaRPr lang="ru-RU" sz="1000" i="1" dirty="0" smtClean="0"/>
          </a:p>
          <a:p>
            <a:endParaRPr lang="ru-RU" sz="1000" i="1" dirty="0" smtClean="0"/>
          </a:p>
          <a:p>
            <a:r>
              <a:rPr lang="ru-RU" sz="1000" b="1" i="1" dirty="0"/>
              <a:t>#</a:t>
            </a:r>
            <a:r>
              <a:rPr lang="ru-RU" sz="1000" b="1" i="1" dirty="0" err="1"/>
              <a:t>артлайф</a:t>
            </a:r>
            <a:r>
              <a:rPr lang="ru-RU" sz="1000" b="1" i="1" dirty="0"/>
              <a:t> #БАД #здоровье #</a:t>
            </a:r>
            <a:r>
              <a:rPr lang="ru-RU" sz="1000" b="1" i="1" dirty="0" err="1"/>
              <a:t>укрепление_сосудов</a:t>
            </a:r>
            <a:endParaRPr lang="ru-RU" sz="1000" b="1" dirty="0"/>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6650" y="1151205"/>
            <a:ext cx="1538785" cy="1538785"/>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6351" y="1202107"/>
            <a:ext cx="1436980" cy="14369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6"/>
            <a:ext cx="12192152" cy="6857912"/>
          </a:xfrm>
          <a:prstGeom prst="rect">
            <a:avLst/>
          </a:prstGeom>
        </p:spPr>
        <p:style>
          <a:lnRef idx="1">
            <a:schemeClr val="accent6"/>
          </a:lnRef>
          <a:fillRef idx="2">
            <a:schemeClr val="accent6"/>
          </a:fillRef>
          <a:effectRef idx="1">
            <a:schemeClr val="accent6"/>
          </a:effectRef>
          <a:fontRef idx="minor">
            <a:schemeClr val="dk1"/>
          </a:fontRef>
        </p:style>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311" y="1715473"/>
            <a:ext cx="4340312" cy="4954094"/>
          </a:xfrm>
          <a:prstGeom prst="rect">
            <a:avLst/>
          </a:prstGeom>
        </p:spPr>
      </p:pic>
      <p:sp>
        <p:nvSpPr>
          <p:cNvPr id="5" name="Прямоугольник 4"/>
          <p:cNvSpPr/>
          <p:nvPr/>
        </p:nvSpPr>
        <p:spPr>
          <a:xfrm>
            <a:off x="2560016" y="1920598"/>
            <a:ext cx="4172607" cy="400110"/>
          </a:xfrm>
          <a:prstGeom prst="rect">
            <a:avLst/>
          </a:prstGeom>
        </p:spPr>
        <p:txBody>
          <a:bodyPr wrap="square">
            <a:spAutoFit/>
          </a:bodyPr>
          <a:lstStyle/>
          <a:p>
            <a:r>
              <a:rPr lang="ru-RU" sz="1000" dirty="0"/>
              <a:t/>
            </a:r>
            <a:br>
              <a:rPr lang="ru-RU" sz="1000" dirty="0"/>
            </a:br>
            <a:endParaRPr lang="ru-RU" sz="1000" i="1" dirty="0">
              <a:solidFill>
                <a:schemeClr val="tx1">
                  <a:lumMod val="65000"/>
                  <a:lumOff val="35000"/>
                </a:schemeClr>
              </a:solidFill>
            </a:endParaRPr>
          </a:p>
        </p:txBody>
      </p:sp>
      <p:sp>
        <p:nvSpPr>
          <p:cNvPr id="11" name="Прямоугольник 10"/>
          <p:cNvSpPr/>
          <p:nvPr/>
        </p:nvSpPr>
        <p:spPr>
          <a:xfrm>
            <a:off x="2455817" y="2684284"/>
            <a:ext cx="4101737" cy="3954929"/>
          </a:xfrm>
          <a:prstGeom prst="rect">
            <a:avLst/>
          </a:prstGeom>
        </p:spPr>
        <p:txBody>
          <a:bodyPr wrap="square">
            <a:spAutoFit/>
          </a:bodyPr>
          <a:lstStyle/>
          <a:p>
            <a:pPr algn="just"/>
            <a:r>
              <a:rPr lang="ru-RU" sz="1100" b="1" dirty="0"/>
              <a:t>Секрет долгожителей</a:t>
            </a:r>
          </a:p>
          <a:p>
            <a:pPr algn="just"/>
            <a:endParaRPr lang="ru-RU" sz="1100" dirty="0"/>
          </a:p>
          <a:p>
            <a:pPr algn="just"/>
            <a:r>
              <a:rPr lang="ru-RU" sz="1100" dirty="0"/>
              <a:t>В тропических лесах перуанской </a:t>
            </a:r>
            <a:r>
              <a:rPr lang="ru-RU" sz="1100" dirty="0" err="1"/>
              <a:t>Амазонии</a:t>
            </a:r>
            <a:r>
              <a:rPr lang="ru-RU" sz="1100" dirty="0"/>
              <a:t> живет очень много кошек. В честь них даже назвали растение — лиану </a:t>
            </a:r>
            <a:r>
              <a:rPr lang="ru-RU" sz="1100" dirty="0" err="1"/>
              <a:t>Uncaria</a:t>
            </a:r>
            <a:r>
              <a:rPr lang="ru-RU" sz="1100" dirty="0"/>
              <a:t> </a:t>
            </a:r>
            <a:r>
              <a:rPr lang="ru-RU" sz="1100" dirty="0" err="1"/>
              <a:t>Tomentosa</a:t>
            </a:r>
            <a:r>
              <a:rPr lang="ru-RU" sz="1100" dirty="0"/>
              <a:t>, или просто «кошачий коготь».</a:t>
            </a:r>
          </a:p>
          <a:p>
            <a:pPr algn="just"/>
            <a:endParaRPr lang="ru-RU" sz="1100" dirty="0"/>
          </a:p>
          <a:p>
            <a:pPr algn="just"/>
            <a:r>
              <a:rPr lang="ru-RU" sz="1100" dirty="0"/>
              <a:t>Конечно, это шутка, своё название растение получило за острые загнутые шипы, которые помогают ему виться вокруг деревьев и напоминают по виду когтистую кошачью лапу. А уникальные целебные свойства этого растения известны по всему миру! </a:t>
            </a:r>
          </a:p>
          <a:p>
            <a:pPr algn="just"/>
            <a:endParaRPr lang="ru-RU" sz="1100" dirty="0"/>
          </a:p>
          <a:p>
            <a:pPr algn="just"/>
            <a:r>
              <a:rPr lang="ru-RU" sz="1100" dirty="0"/>
              <a:t>Мы привезли тропическую лиану в Россию и создали </a:t>
            </a:r>
            <a:r>
              <a:rPr lang="ru-RU" sz="1100" dirty="0" err="1"/>
              <a:t>фитокомплекс</a:t>
            </a:r>
            <a:r>
              <a:rPr lang="ru-RU" sz="1100" dirty="0"/>
              <a:t> «Ункарин». Он поддерживает иммунитет и обладает мощным </a:t>
            </a:r>
            <a:r>
              <a:rPr lang="ru-RU" sz="1100" dirty="0" err="1"/>
              <a:t>детокс</a:t>
            </a:r>
            <a:r>
              <a:rPr lang="ru-RU" sz="1100" dirty="0"/>
              <a:t> эффектом:</a:t>
            </a:r>
          </a:p>
          <a:p>
            <a:pPr algn="just"/>
            <a:r>
              <a:rPr lang="ru-RU" sz="1100" dirty="0"/>
              <a:t>•	очищает лимфу и активирует </a:t>
            </a:r>
            <a:r>
              <a:rPr lang="ru-RU" sz="1100" dirty="0" err="1"/>
              <a:t>лимфодренаж</a:t>
            </a:r>
            <a:r>
              <a:rPr lang="ru-RU" sz="1100" dirty="0"/>
              <a:t>;</a:t>
            </a:r>
          </a:p>
          <a:p>
            <a:pPr algn="just"/>
            <a:r>
              <a:rPr lang="ru-RU" sz="1100" dirty="0"/>
              <a:t>•	выводит шлаки и токсины;</a:t>
            </a:r>
          </a:p>
          <a:p>
            <a:pPr algn="just"/>
            <a:r>
              <a:rPr lang="ru-RU" sz="1100" dirty="0"/>
              <a:t>•	улучшает работу печени по переработке и выведению токсинов.</a:t>
            </a:r>
          </a:p>
          <a:p>
            <a:pPr algn="just"/>
            <a:endParaRPr lang="ru-RU" sz="1100" dirty="0"/>
          </a:p>
          <a:p>
            <a:pPr algn="just"/>
            <a:r>
              <a:rPr lang="ru-RU" sz="1100" dirty="0"/>
              <a:t>Обновите свой организм при помощи </a:t>
            </a:r>
            <a:r>
              <a:rPr lang="ru-RU" sz="1100" dirty="0" err="1"/>
              <a:t>фитокомплекса</a:t>
            </a:r>
            <a:r>
              <a:rPr lang="ru-RU" sz="1100" dirty="0"/>
              <a:t> «Ункарин». Проживите 9 ярких и активных жизней! </a:t>
            </a:r>
          </a:p>
          <a:p>
            <a:endParaRPr lang="ru-RU" sz="1000" i="1" dirty="0"/>
          </a:p>
          <a:p>
            <a:r>
              <a:rPr lang="ru-RU" sz="1000" b="1" i="1" dirty="0"/>
              <a:t>#</a:t>
            </a:r>
            <a:r>
              <a:rPr lang="ru-RU" sz="1000" b="1" i="1" dirty="0" err="1"/>
              <a:t>артлайф</a:t>
            </a:r>
            <a:r>
              <a:rPr lang="ru-RU" sz="1000" b="1" i="1" dirty="0"/>
              <a:t> #БАД #здоровье </a:t>
            </a:r>
            <a:r>
              <a:rPr lang="ru-RU" sz="1000" b="1" i="1" dirty="0" smtClean="0"/>
              <a:t>#токсины </a:t>
            </a:r>
            <a:r>
              <a:rPr lang="en-US" sz="1000" b="1" i="1" dirty="0" smtClean="0"/>
              <a:t>#</a:t>
            </a:r>
            <a:r>
              <a:rPr lang="ru-RU" sz="1000" b="1" i="1" dirty="0" smtClean="0"/>
              <a:t>печень</a:t>
            </a:r>
            <a:endParaRPr lang="ru-RU" sz="1000" b="1" dirty="0"/>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2311" y="1118461"/>
            <a:ext cx="1447520" cy="1447520"/>
          </a:xfrm>
          <a:prstGeom prst="rect">
            <a:avLst/>
          </a:prstGeom>
        </p:spPr>
      </p:pic>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0328" y="1715473"/>
            <a:ext cx="4340312" cy="4954094"/>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7162" y="1149533"/>
            <a:ext cx="1577636" cy="1577636"/>
          </a:xfrm>
          <a:prstGeom prst="rect">
            <a:avLst/>
          </a:prstGeom>
        </p:spPr>
      </p:pic>
      <p:sp>
        <p:nvSpPr>
          <p:cNvPr id="6" name="Прямоугольник 5"/>
          <p:cNvSpPr/>
          <p:nvPr/>
        </p:nvSpPr>
        <p:spPr>
          <a:xfrm>
            <a:off x="6900328" y="2727169"/>
            <a:ext cx="4264060" cy="3939540"/>
          </a:xfrm>
          <a:prstGeom prst="rect">
            <a:avLst/>
          </a:prstGeom>
        </p:spPr>
        <p:txBody>
          <a:bodyPr wrap="square">
            <a:spAutoFit/>
          </a:bodyPr>
          <a:lstStyle/>
          <a:p>
            <a:pPr algn="just"/>
            <a:r>
              <a:rPr lang="ru-RU" sz="1100" b="1" dirty="0" smtClean="0"/>
              <a:t>Скажи простуде НЕТ!</a:t>
            </a:r>
          </a:p>
          <a:p>
            <a:pPr algn="just"/>
            <a:endParaRPr lang="ru-RU" sz="1100" b="1" dirty="0" smtClean="0"/>
          </a:p>
          <a:p>
            <a:pPr algn="just"/>
            <a:r>
              <a:rPr lang="ru-RU" sz="1100" dirty="0" smtClean="0"/>
              <a:t>Чувствуете </a:t>
            </a:r>
            <a:r>
              <a:rPr lang="ru-RU" sz="1100" dirty="0"/>
              <a:t>слабость? Першение в горле? Легкий озноб?</a:t>
            </a:r>
          </a:p>
          <a:p>
            <a:pPr algn="just"/>
            <a:r>
              <a:rPr lang="ru-RU" sz="1100" dirty="0"/>
              <a:t>Срочно принимайте ФЛЮ-СТОП+  </a:t>
            </a:r>
          </a:p>
          <a:p>
            <a:pPr algn="just"/>
            <a:r>
              <a:rPr lang="ru-RU" sz="1100" dirty="0"/>
              <a:t>Это полностью растительный аналог известным аптечным «антипростудным» средствам</a:t>
            </a:r>
          </a:p>
          <a:p>
            <a:pPr algn="just"/>
            <a:endParaRPr lang="ru-RU" sz="1100" dirty="0"/>
          </a:p>
          <a:p>
            <a:pPr algn="just"/>
            <a:r>
              <a:rPr lang="ru-RU" sz="1100" dirty="0"/>
              <a:t>•	Борется с воспалительными процессами</a:t>
            </a:r>
          </a:p>
          <a:p>
            <a:pPr algn="just"/>
            <a:r>
              <a:rPr lang="ru-RU" sz="1100" dirty="0"/>
              <a:t>•	Обладает противовирусным и антибактериальным действием </a:t>
            </a:r>
          </a:p>
          <a:p>
            <a:pPr algn="just"/>
            <a:r>
              <a:rPr lang="ru-RU" sz="1100" dirty="0"/>
              <a:t>•	Облегчает дыхание и способствует выведению мокроты</a:t>
            </a:r>
          </a:p>
          <a:p>
            <a:pPr algn="just"/>
            <a:r>
              <a:rPr lang="ru-RU" sz="1100" dirty="0"/>
              <a:t>•	Стимулирует синтез интерферонов, что ускоряет выздоровление</a:t>
            </a:r>
          </a:p>
          <a:p>
            <a:pPr algn="just"/>
            <a:endParaRPr lang="ru-RU" sz="1100" dirty="0"/>
          </a:p>
          <a:p>
            <a:pPr algn="just"/>
            <a:r>
              <a:rPr lang="ru-RU" sz="1100" dirty="0"/>
              <a:t>При всех своих достоинствах он не оказывает негативного влияния на организм, в отличие от классических препаратов, которые угнетают клетки крови, раздражают слизистую желудка и приводят к скачкам артериального давления. </a:t>
            </a:r>
          </a:p>
          <a:p>
            <a:pPr algn="just"/>
            <a:r>
              <a:rPr lang="ru-RU" sz="1100" dirty="0"/>
              <a:t>Пусть скорая помощь организму будет </a:t>
            </a:r>
            <a:r>
              <a:rPr lang="ru-RU" sz="1100" dirty="0" smtClean="0"/>
              <a:t>безопасной</a:t>
            </a:r>
          </a:p>
          <a:p>
            <a:endParaRPr lang="en-US" sz="1000" dirty="0" smtClean="0"/>
          </a:p>
          <a:p>
            <a:endParaRPr lang="ru-RU" sz="1000" dirty="0"/>
          </a:p>
          <a:p>
            <a:r>
              <a:rPr lang="ru-RU" sz="1000" b="1" i="1" dirty="0"/>
              <a:t>#</a:t>
            </a:r>
            <a:r>
              <a:rPr lang="ru-RU" sz="1000" b="1" i="1" dirty="0" err="1"/>
              <a:t>артлайф</a:t>
            </a:r>
            <a:r>
              <a:rPr lang="ru-RU" sz="1000" b="1" i="1" dirty="0"/>
              <a:t> #БАД #здоровье </a:t>
            </a:r>
            <a:r>
              <a:rPr lang="ru-RU" sz="1000" b="1" i="1" dirty="0" smtClean="0"/>
              <a:t>#</a:t>
            </a:r>
            <a:r>
              <a:rPr lang="ru-RU" sz="1000" b="1" i="1" dirty="0" err="1" smtClean="0"/>
              <a:t>противовирусное_действие</a:t>
            </a:r>
            <a:endParaRPr lang="ru-RU" sz="1000" dirty="0"/>
          </a:p>
        </p:txBody>
      </p:sp>
    </p:spTree>
    <p:extLst>
      <p:ext uri="{BB962C8B-B14F-4D97-AF65-F5344CB8AC3E}">
        <p14:creationId xmlns:p14="http://schemas.microsoft.com/office/powerpoint/2010/main" val="230411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
            <a:ext cx="12192152" cy="6857913"/>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247697127"/>
              </p:ext>
            </p:extLst>
          </p:nvPr>
        </p:nvGraphicFramePr>
        <p:xfrm>
          <a:off x="2644351" y="4626350"/>
          <a:ext cx="9067664" cy="961029"/>
        </p:xfrm>
        <a:graphic>
          <a:graphicData uri="http://schemas.openxmlformats.org/drawingml/2006/table">
            <a:tbl>
              <a:tblPr firstRow="1" bandRow="1">
                <a:tableStyleId>{5C22544A-7EE6-4342-B048-85BDC9FD1C3A}</a:tableStyleId>
              </a:tblPr>
              <a:tblGrid>
                <a:gridCol w="2266916">
                  <a:extLst>
                    <a:ext uri="{9D8B030D-6E8A-4147-A177-3AD203B41FA5}">
                      <a16:colId xmlns:a16="http://schemas.microsoft.com/office/drawing/2014/main" val="4111831101"/>
                    </a:ext>
                  </a:extLst>
                </a:gridCol>
                <a:gridCol w="2266916">
                  <a:extLst>
                    <a:ext uri="{9D8B030D-6E8A-4147-A177-3AD203B41FA5}">
                      <a16:colId xmlns:a16="http://schemas.microsoft.com/office/drawing/2014/main" val="1450865313"/>
                    </a:ext>
                  </a:extLst>
                </a:gridCol>
                <a:gridCol w="2266916">
                  <a:extLst>
                    <a:ext uri="{9D8B030D-6E8A-4147-A177-3AD203B41FA5}">
                      <a16:colId xmlns:a16="http://schemas.microsoft.com/office/drawing/2014/main" val="2775466849"/>
                    </a:ext>
                  </a:extLst>
                </a:gridCol>
                <a:gridCol w="2266916">
                  <a:extLst>
                    <a:ext uri="{9D8B030D-6E8A-4147-A177-3AD203B41FA5}">
                      <a16:colId xmlns:a16="http://schemas.microsoft.com/office/drawing/2014/main" val="2115561172"/>
                    </a:ext>
                  </a:extLst>
                </a:gridCol>
              </a:tblGrid>
              <a:tr h="487059">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200" b="1" i="0" kern="1200" dirty="0" smtClean="0">
                          <a:solidFill>
                            <a:schemeClr val="bg1"/>
                          </a:solidFill>
                          <a:latin typeface="+mn-lt"/>
                          <a:ea typeface="+mn-ea"/>
                          <a:cs typeface="Times New Roman" pitchFamily="18" charset="0"/>
                        </a:rPr>
                        <a:t>КОФЕ Ирландские Сливки</a:t>
                      </a:r>
                      <a:endParaRPr lang="ru-RU" sz="1200" b="1" i="0" kern="1200" dirty="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algn="ctr"/>
                      <a:r>
                        <a:rPr lang="ru-RU" sz="1200" b="1" i="0" kern="1200" dirty="0" smtClean="0">
                          <a:solidFill>
                            <a:schemeClr val="bg1"/>
                          </a:solidFill>
                          <a:latin typeface="+mn-lt"/>
                          <a:ea typeface="+mn-ea"/>
                          <a:cs typeface="Times New Roman" pitchFamily="18" charset="0"/>
                        </a:rPr>
                        <a:t>КАША три злака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ru-RU" sz="1200" b="1" i="0" kern="1200" dirty="0" smtClean="0">
                          <a:solidFill>
                            <a:schemeClr val="bg1"/>
                          </a:solidFill>
                          <a:latin typeface="+mn-lt"/>
                          <a:ea typeface="+mn-ea"/>
                          <a:cs typeface="Times New Roman" pitchFamily="18" charset="0"/>
                        </a:rPr>
                        <a:t>Кисель </a:t>
                      </a:r>
                      <a:r>
                        <a:rPr lang="ru-RU" sz="1200" b="1" i="0" kern="1200" dirty="0" err="1" smtClean="0">
                          <a:solidFill>
                            <a:schemeClr val="bg1"/>
                          </a:solidFill>
                          <a:latin typeface="+mn-lt"/>
                          <a:ea typeface="+mn-ea"/>
                          <a:cs typeface="Times New Roman" pitchFamily="18" charset="0"/>
                        </a:rPr>
                        <a:t>Мультизлаковый</a:t>
                      </a:r>
                      <a:endParaRPr lang="ru-RU" sz="1200" b="1" i="0" kern="1200" dirty="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tc>
                  <a:txBody>
                    <a:bodyPr/>
                    <a:lstStyle/>
                    <a:p>
                      <a:pPr algn="ctr"/>
                      <a:r>
                        <a:rPr lang="ru-RU" sz="1200" b="1" i="0" kern="1200" dirty="0" smtClean="0">
                          <a:solidFill>
                            <a:schemeClr val="bg1"/>
                          </a:solidFill>
                          <a:latin typeface="+mn-lt"/>
                          <a:ea typeface="+mn-ea"/>
                          <a:cs typeface="Times New Roman" pitchFamily="18" charset="0"/>
                        </a:rPr>
                        <a:t>Суп-пюре</a:t>
                      </a:r>
                      <a:r>
                        <a:rPr lang="ru-RU" sz="1200" b="1" i="0" kern="1200" baseline="0" dirty="0" smtClean="0">
                          <a:solidFill>
                            <a:schemeClr val="bg1"/>
                          </a:solidFill>
                          <a:latin typeface="+mn-lt"/>
                          <a:ea typeface="+mn-ea"/>
                          <a:cs typeface="Times New Roman" pitchFamily="18" charset="0"/>
                        </a:rPr>
                        <a:t> </a:t>
                      </a:r>
                      <a:r>
                        <a:rPr lang="en-US" sz="1200" b="1" i="0" kern="1200" baseline="0" dirty="0" smtClean="0">
                          <a:solidFill>
                            <a:schemeClr val="bg1"/>
                          </a:solidFill>
                          <a:latin typeface="+mn-lt"/>
                          <a:ea typeface="+mn-ea"/>
                          <a:cs typeface="Times New Roman" pitchFamily="18" charset="0"/>
                        </a:rPr>
                        <a:t>“</a:t>
                      </a:r>
                      <a:r>
                        <a:rPr lang="ru-RU" sz="1200" b="1" i="0" kern="1200" baseline="0" dirty="0" smtClean="0">
                          <a:solidFill>
                            <a:schemeClr val="bg1"/>
                          </a:solidFill>
                          <a:latin typeface="+mn-lt"/>
                          <a:ea typeface="+mn-ea"/>
                          <a:cs typeface="Times New Roman" pitchFamily="18" charset="0"/>
                        </a:rPr>
                        <a:t>Гороховый</a:t>
                      </a:r>
                      <a:r>
                        <a:rPr lang="en-US" sz="1200" b="1" i="0" kern="1200" baseline="0" dirty="0" smtClean="0">
                          <a:solidFill>
                            <a:schemeClr val="bg1"/>
                          </a:solidFill>
                          <a:latin typeface="+mn-lt"/>
                          <a:ea typeface="+mn-ea"/>
                          <a:cs typeface="Times New Roman" pitchFamily="18" charset="0"/>
                        </a:rPr>
                        <a:t>”</a:t>
                      </a:r>
                      <a:endParaRPr lang="ru-RU" sz="1200" b="1" i="0" kern="1200" dirty="0" smtClean="0">
                        <a:solidFill>
                          <a:schemeClr val="bg1"/>
                        </a:solidFill>
                        <a:latin typeface="+mn-lt"/>
                        <a:ea typeface="+mn-ea"/>
                        <a:cs typeface="Times New Roman" pitchFamily="18"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2AAA7"/>
                    </a:solidFill>
                  </a:tcPr>
                </a:tc>
                <a:extLst>
                  <a:ext uri="{0D108BD9-81ED-4DB2-BD59-A6C34878D82A}">
                    <a16:rowId xmlns:a16="http://schemas.microsoft.com/office/drawing/2014/main" val="2079144108"/>
                  </a:ext>
                </a:extLst>
              </a:tr>
              <a:tr h="473970">
                <a:tc>
                  <a:txBody>
                    <a:bodyPr/>
                    <a:lstStyle/>
                    <a:p>
                      <a:pPr lvl="0" algn="ctr"/>
                      <a:endParaRPr lang="ru-RU" sz="1100" i="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914400" rtl="0" eaLnBrk="1" latinLnBrk="0" hangingPunct="1"/>
                      <a:endParaRPr lang="ru-RU" sz="1100" i="0" kern="1200" baseline="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ctr" defTabSz="914400" rtl="0" eaLnBrk="1" latinLnBrk="0" hangingPunct="1"/>
                      <a:endParaRPr lang="ru-RU" sz="1100" i="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ru-RU" sz="1200" kern="1200" dirty="0">
                        <a:solidFill>
                          <a:schemeClr val="tx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1035438"/>
                  </a:ext>
                </a:extLst>
              </a:tr>
            </a:tbl>
          </a:graphicData>
        </a:graphic>
      </p:graphicFrame>
      <p:sp>
        <p:nvSpPr>
          <p:cNvPr id="8" name="Прямоугольник 7"/>
          <p:cNvSpPr/>
          <p:nvPr/>
        </p:nvSpPr>
        <p:spPr>
          <a:xfrm>
            <a:off x="2685916" y="2352884"/>
            <a:ext cx="2118842" cy="20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516913" y="2342563"/>
            <a:ext cx="2118842" cy="20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247614" y="2352882"/>
            <a:ext cx="2118842" cy="20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978315" y="2352883"/>
            <a:ext cx="2118842" cy="201798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887" y="2261800"/>
            <a:ext cx="2231650" cy="223165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8315" y="2259782"/>
            <a:ext cx="2168954" cy="2168954"/>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7614" y="2261800"/>
            <a:ext cx="2205620" cy="2205620"/>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726" y="2259782"/>
            <a:ext cx="2173707" cy="2173707"/>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37735</TotalTime>
  <Words>2549</Words>
  <Application>Microsoft Office PowerPoint</Application>
  <PresentationFormat>Широкоэкранный</PresentationFormat>
  <Paragraphs>443</Paragraphs>
  <Slides>22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Ноябрь - медиапланирование</dc:title>
  <dc:creator>Анна Шушпанова</dc:creator>
  <cp:lastModifiedBy>Маджид Ахмади</cp:lastModifiedBy>
  <cp:revision>3268</cp:revision>
  <cp:lastPrinted>2019-10-31T02:14:27Z</cp:lastPrinted>
  <dcterms:created xsi:type="dcterms:W3CDTF">2018-10-19T03:44:59Z</dcterms:created>
  <dcterms:modified xsi:type="dcterms:W3CDTF">2020-10-30T10:03:33Z</dcterms:modified>
</cp:coreProperties>
</file>