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292" r:id="rId3"/>
    <p:sldId id="287" r:id="rId4"/>
    <p:sldId id="302" r:id="rId5"/>
    <p:sldId id="288" r:id="rId6"/>
    <p:sldId id="289" r:id="rId7"/>
    <p:sldId id="293" r:id="rId8"/>
    <p:sldId id="298" r:id="rId9"/>
    <p:sldId id="283" r:id="rId10"/>
    <p:sldId id="274" r:id="rId11"/>
    <p:sldId id="291" r:id="rId12"/>
    <p:sldId id="300" r:id="rId13"/>
    <p:sldId id="278" r:id="rId14"/>
    <p:sldId id="286" r:id="rId15"/>
    <p:sldId id="281" r:id="rId16"/>
    <p:sldId id="269" r:id="rId17"/>
    <p:sldId id="270" r:id="rId18"/>
    <p:sldId id="272" r:id="rId19"/>
    <p:sldId id="279" r:id="rId20"/>
    <p:sldId id="280" r:id="rId21"/>
    <p:sldId id="271" r:id="rId22"/>
    <p:sldId id="295" r:id="rId23"/>
    <p:sldId id="301" r:id="rId24"/>
    <p:sldId id="304" r:id="rId25"/>
    <p:sldId id="305" r:id="rId26"/>
    <p:sldId id="306" r:id="rId27"/>
    <p:sldId id="307" r:id="rId28"/>
    <p:sldId id="303" r:id="rId29"/>
    <p:sldId id="29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07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90" autoAdjust="0"/>
  </p:normalViewPr>
  <p:slideViewPr>
    <p:cSldViewPr>
      <p:cViewPr varScale="1">
        <p:scale>
          <a:sx n="104" d="100"/>
          <a:sy n="104" d="100"/>
        </p:scale>
        <p:origin x="182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5CDC7-051B-473E-BAB5-93DFA09FA821}" type="doc">
      <dgm:prSet loTypeId="urn:microsoft.com/office/officeart/2005/8/layout/default#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2E0735D-8740-48D4-B823-8C75B773DBD0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Оказывает противовоспалительное действие на </a:t>
          </a:r>
          <a:r>
            <a:rPr lang="ru-RU" dirty="0" err="1" smtClean="0"/>
            <a:t>предста</a:t>
          </a:r>
          <a:r>
            <a:rPr lang="ru-RU" dirty="0" smtClean="0"/>
            <a:t>-тельную </a:t>
          </a:r>
          <a:r>
            <a:rPr lang="ru-RU" dirty="0" smtClean="0"/>
            <a:t>железу </a:t>
          </a:r>
          <a:endParaRPr lang="ru-RU" dirty="0"/>
        </a:p>
      </dgm:t>
    </dgm:pt>
    <dgm:pt modelId="{85627931-D468-4BC7-AB69-D57937A6598A}" type="parTrans" cxnId="{FCB68635-36D9-4EA8-A464-3F82052DD1A3}">
      <dgm:prSet/>
      <dgm:spPr/>
      <dgm:t>
        <a:bodyPr/>
        <a:lstStyle/>
        <a:p>
          <a:endParaRPr lang="ru-RU"/>
        </a:p>
      </dgm:t>
    </dgm:pt>
    <dgm:pt modelId="{7B0591A6-7462-46EE-995F-9861A9D9EB11}" type="sibTrans" cxnId="{FCB68635-36D9-4EA8-A464-3F82052DD1A3}">
      <dgm:prSet/>
      <dgm:spPr/>
      <dgm:t>
        <a:bodyPr/>
        <a:lstStyle/>
        <a:p>
          <a:endParaRPr lang="ru-RU"/>
        </a:p>
      </dgm:t>
    </dgm:pt>
    <dgm:pt modelId="{3B7833D5-F0BA-4466-BC9E-BC7423C65707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Улучшает синтез </a:t>
          </a:r>
          <a:r>
            <a:rPr lang="ru-RU" dirty="0" smtClean="0"/>
            <a:t>и </a:t>
          </a:r>
          <a:r>
            <a:rPr lang="ru-RU" dirty="0" smtClean="0"/>
            <a:t>баланс </a:t>
          </a:r>
          <a:r>
            <a:rPr lang="ru-RU" dirty="0" smtClean="0"/>
            <a:t>мужских </a:t>
          </a:r>
          <a:r>
            <a:rPr lang="ru-RU" dirty="0" smtClean="0"/>
            <a:t>половых гормонов </a:t>
          </a:r>
          <a:endParaRPr lang="ru-RU" dirty="0"/>
        </a:p>
      </dgm:t>
    </dgm:pt>
    <dgm:pt modelId="{B7BB4737-5CEA-4063-89E8-B4C8DC20CB00}" type="parTrans" cxnId="{A4867732-557F-48F3-B42C-387FE4D24BC0}">
      <dgm:prSet/>
      <dgm:spPr/>
      <dgm:t>
        <a:bodyPr/>
        <a:lstStyle/>
        <a:p>
          <a:endParaRPr lang="ru-RU"/>
        </a:p>
      </dgm:t>
    </dgm:pt>
    <dgm:pt modelId="{DB5B646B-B312-46B5-8B06-83437820925D}" type="sibTrans" cxnId="{A4867732-557F-48F3-B42C-387FE4D24BC0}">
      <dgm:prSet/>
      <dgm:spPr/>
      <dgm:t>
        <a:bodyPr/>
        <a:lstStyle/>
        <a:p>
          <a:endParaRPr lang="ru-RU"/>
        </a:p>
      </dgm:t>
    </dgm:pt>
    <dgm:pt modelId="{9C1D45F8-747C-4416-9C67-858C53EC8455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Препятствует развитию и прогрессированию аденомы простаты </a:t>
          </a:r>
          <a:endParaRPr lang="ru-RU" dirty="0"/>
        </a:p>
      </dgm:t>
    </dgm:pt>
    <dgm:pt modelId="{A405B2FE-07A3-45B6-B247-FB9D4A351292}" type="parTrans" cxnId="{EE905AE3-3A3D-4563-972C-9A1F352EB2EC}">
      <dgm:prSet/>
      <dgm:spPr/>
      <dgm:t>
        <a:bodyPr/>
        <a:lstStyle/>
        <a:p>
          <a:endParaRPr lang="ru-RU"/>
        </a:p>
      </dgm:t>
    </dgm:pt>
    <dgm:pt modelId="{CC956260-CA61-4368-A2D5-18CB126470CE}" type="sibTrans" cxnId="{EE905AE3-3A3D-4563-972C-9A1F352EB2EC}">
      <dgm:prSet/>
      <dgm:spPr/>
      <dgm:t>
        <a:bodyPr/>
        <a:lstStyle/>
        <a:p>
          <a:endParaRPr lang="ru-RU"/>
        </a:p>
      </dgm:t>
    </dgm:pt>
    <dgm:pt modelId="{87ECB340-44BD-4A1A-8AE7-E02DCC92DEF1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Служит для восстановления клеточных структур железистой ткани </a:t>
          </a:r>
          <a:endParaRPr lang="ru-RU" dirty="0"/>
        </a:p>
      </dgm:t>
    </dgm:pt>
    <dgm:pt modelId="{1E260805-A009-412F-8262-0B373B58D1F3}" type="parTrans" cxnId="{A4829F3D-B817-4851-AB1C-310C33D26482}">
      <dgm:prSet/>
      <dgm:spPr/>
      <dgm:t>
        <a:bodyPr/>
        <a:lstStyle/>
        <a:p>
          <a:endParaRPr lang="ru-RU"/>
        </a:p>
      </dgm:t>
    </dgm:pt>
    <dgm:pt modelId="{49BBE7D6-D91D-48AE-9EDA-D332501B0016}" type="sibTrans" cxnId="{A4829F3D-B817-4851-AB1C-310C33D26482}">
      <dgm:prSet/>
      <dgm:spPr/>
      <dgm:t>
        <a:bodyPr/>
        <a:lstStyle/>
        <a:p>
          <a:endParaRPr lang="ru-RU"/>
        </a:p>
      </dgm:t>
    </dgm:pt>
    <dgm:pt modelId="{20A45D86-778C-4FCB-968A-126421F64D76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Положительно влияет на потенцию и либидо</a:t>
          </a:r>
          <a:endParaRPr lang="ru-RU" dirty="0"/>
        </a:p>
      </dgm:t>
    </dgm:pt>
    <dgm:pt modelId="{FC5669E9-A853-4027-AE6E-66B2159F2AD6}" type="parTrans" cxnId="{2936B55A-C20B-4B8C-BFBE-8895C1E43593}">
      <dgm:prSet/>
      <dgm:spPr/>
      <dgm:t>
        <a:bodyPr/>
        <a:lstStyle/>
        <a:p>
          <a:endParaRPr lang="ru-RU"/>
        </a:p>
      </dgm:t>
    </dgm:pt>
    <dgm:pt modelId="{F82D3B57-8440-4773-AB47-8C2E5998D7F4}" type="sibTrans" cxnId="{2936B55A-C20B-4B8C-BFBE-8895C1E43593}">
      <dgm:prSet/>
      <dgm:spPr/>
      <dgm:t>
        <a:bodyPr/>
        <a:lstStyle/>
        <a:p>
          <a:endParaRPr lang="ru-RU"/>
        </a:p>
      </dgm:t>
    </dgm:pt>
    <dgm:pt modelId="{6C3A6C83-5BDC-488B-89F6-002C060A93EA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Повышает иммунитет</a:t>
          </a:r>
        </a:p>
      </dgm:t>
    </dgm:pt>
    <dgm:pt modelId="{72631205-B7F9-4E89-A3AB-ACA6EB7DB641}" type="parTrans" cxnId="{5CCD8EAD-F9FE-4146-AF2F-62B54E687337}">
      <dgm:prSet/>
      <dgm:spPr/>
      <dgm:t>
        <a:bodyPr/>
        <a:lstStyle/>
        <a:p>
          <a:endParaRPr lang="ru-RU"/>
        </a:p>
      </dgm:t>
    </dgm:pt>
    <dgm:pt modelId="{405C48FB-9105-43E2-8F8D-F3394E6028ED}" type="sibTrans" cxnId="{5CCD8EAD-F9FE-4146-AF2F-62B54E687337}">
      <dgm:prSet/>
      <dgm:spPr/>
      <dgm:t>
        <a:bodyPr/>
        <a:lstStyle/>
        <a:p>
          <a:endParaRPr lang="ru-RU"/>
        </a:p>
      </dgm:t>
    </dgm:pt>
    <dgm:pt modelId="{A3E52031-8A92-4FCD-8590-36491E0ACBD1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Повышает общую работоспособность мужского организма </a:t>
          </a:r>
          <a:endParaRPr lang="ru-RU" dirty="0"/>
        </a:p>
      </dgm:t>
    </dgm:pt>
    <dgm:pt modelId="{E80A027E-65F3-4955-9496-0EE15549372F}" type="parTrans" cxnId="{0C572FBB-2E92-40AF-85E5-047919E9E9A1}">
      <dgm:prSet/>
      <dgm:spPr/>
      <dgm:t>
        <a:bodyPr/>
        <a:lstStyle/>
        <a:p>
          <a:endParaRPr lang="ru-RU"/>
        </a:p>
      </dgm:t>
    </dgm:pt>
    <dgm:pt modelId="{C0117D14-256A-4FC2-BB71-D07C68516471}" type="sibTrans" cxnId="{0C572FBB-2E92-40AF-85E5-047919E9E9A1}">
      <dgm:prSet/>
      <dgm:spPr/>
      <dgm:t>
        <a:bodyPr/>
        <a:lstStyle/>
        <a:p>
          <a:endParaRPr lang="ru-RU"/>
        </a:p>
      </dgm:t>
    </dgm:pt>
    <dgm:pt modelId="{C70FA388-9020-426F-BE5B-FC16A27103C7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Создан на основе природных экстрактов</a:t>
          </a:r>
          <a:endParaRPr lang="ru-RU" dirty="0"/>
        </a:p>
      </dgm:t>
    </dgm:pt>
    <dgm:pt modelId="{7640105E-B3FB-4ABD-95E9-8788FD593037}" type="parTrans" cxnId="{120A3BBF-B202-450C-8478-CAA8832DB4C1}">
      <dgm:prSet/>
      <dgm:spPr/>
      <dgm:t>
        <a:bodyPr/>
        <a:lstStyle/>
        <a:p>
          <a:endParaRPr lang="ru-RU"/>
        </a:p>
      </dgm:t>
    </dgm:pt>
    <dgm:pt modelId="{E9BFAAB1-0650-4761-90C4-19A49B13B66B}" type="sibTrans" cxnId="{120A3BBF-B202-450C-8478-CAA8832DB4C1}">
      <dgm:prSet/>
      <dgm:spPr/>
      <dgm:t>
        <a:bodyPr/>
        <a:lstStyle/>
        <a:p>
          <a:endParaRPr lang="ru-RU"/>
        </a:p>
      </dgm:t>
    </dgm:pt>
    <dgm:pt modelId="{7C92EC5B-BCB5-4338-91A3-F2A63F0A8591}" type="pres">
      <dgm:prSet presAssocID="{0AD5CDC7-051B-473E-BAB5-93DFA09FA82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F90DEB-0292-4969-A274-024CD2E25B85}" type="pres">
      <dgm:prSet presAssocID="{72E0735D-8740-48D4-B823-8C75B773DBD0}" presName="node" presStyleLbl="node1" presStyleIdx="0" presStyleCnt="8" custLinFactNeighborX="2690" custLinFactNeighborY="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B4E794-8380-486D-8E61-63FB5BAB912A}" type="pres">
      <dgm:prSet presAssocID="{7B0591A6-7462-46EE-995F-9861A9D9EB11}" presName="sibTrans" presStyleCnt="0"/>
      <dgm:spPr/>
    </dgm:pt>
    <dgm:pt modelId="{B0B2C16D-80B7-4286-A9AF-5A9E310DD1FB}" type="pres">
      <dgm:prSet presAssocID="{3B7833D5-F0BA-4466-BC9E-BC7423C65707}" presName="node" presStyleLbl="node1" presStyleIdx="1" presStyleCnt="8" custLinFactNeighborX="2690" custLinFactNeighborY="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509054-E1F5-409C-BE16-33E52B2F62C1}" type="pres">
      <dgm:prSet presAssocID="{DB5B646B-B312-46B5-8B06-83437820925D}" presName="sibTrans" presStyleCnt="0"/>
      <dgm:spPr/>
    </dgm:pt>
    <dgm:pt modelId="{04DDAC4B-91F4-41EF-B193-F59DCF5049F2}" type="pres">
      <dgm:prSet presAssocID="{9C1D45F8-747C-4416-9C67-858C53EC8455}" presName="node" presStyleLbl="node1" presStyleIdx="2" presStyleCnt="8" custLinFactNeighborX="2690" custLinFactNeighborY="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0F8E4B-F4D1-4D20-B688-8FC83DD62D01}" type="pres">
      <dgm:prSet presAssocID="{CC956260-CA61-4368-A2D5-18CB126470CE}" presName="sibTrans" presStyleCnt="0"/>
      <dgm:spPr/>
    </dgm:pt>
    <dgm:pt modelId="{A1A7C5F9-ABB1-4846-98A3-9F0B69D18FC3}" type="pres">
      <dgm:prSet presAssocID="{87ECB340-44BD-4A1A-8AE7-E02DCC92DEF1}" presName="node" presStyleLbl="node1" presStyleIdx="3" presStyleCnt="8" custLinFactNeighborX="2690" custLinFactNeighborY="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44AFBF-9C3E-42F1-B425-9A4260FBDA32}" type="pres">
      <dgm:prSet presAssocID="{49BBE7D6-D91D-48AE-9EDA-D332501B0016}" presName="sibTrans" presStyleCnt="0"/>
      <dgm:spPr/>
    </dgm:pt>
    <dgm:pt modelId="{954FCF8F-B34F-4F9D-BBB2-FBC2EEDAD848}" type="pres">
      <dgm:prSet presAssocID="{20A45D86-778C-4FCB-968A-126421F64D76}" presName="node" presStyleLbl="node1" presStyleIdx="4" presStyleCnt="8" custLinFactNeighborX="2690" custLinFactNeighborY="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4FDEE-C0ED-4375-BBE2-387D0A938516}" type="pres">
      <dgm:prSet presAssocID="{F82D3B57-8440-4773-AB47-8C2E5998D7F4}" presName="sibTrans" presStyleCnt="0"/>
      <dgm:spPr/>
    </dgm:pt>
    <dgm:pt modelId="{9392F31E-FBFA-4F61-A509-684C7FBD8D15}" type="pres">
      <dgm:prSet presAssocID="{6C3A6C83-5BDC-488B-89F6-002C060A93EA}" presName="node" presStyleLbl="node1" presStyleIdx="5" presStyleCnt="8" custLinFactNeighborX="2690" custLinFactNeighborY="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486253-0ACD-4F44-8E00-5E05013063A8}" type="pres">
      <dgm:prSet presAssocID="{405C48FB-9105-43E2-8F8D-F3394E6028ED}" presName="sibTrans" presStyleCnt="0"/>
      <dgm:spPr/>
    </dgm:pt>
    <dgm:pt modelId="{E1D79B02-0D5D-4EBE-931E-6CED75E33DFC}" type="pres">
      <dgm:prSet presAssocID="{A3E52031-8A92-4FCD-8590-36491E0ACBD1}" presName="node" presStyleLbl="node1" presStyleIdx="6" presStyleCnt="8" custLinFactNeighborX="2690" custLinFactNeighborY="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881232-98C5-4EA3-A2E0-72307D0CA1D6}" type="pres">
      <dgm:prSet presAssocID="{C0117D14-256A-4FC2-BB71-D07C68516471}" presName="sibTrans" presStyleCnt="0"/>
      <dgm:spPr/>
    </dgm:pt>
    <dgm:pt modelId="{79CE142E-A103-4E3C-84F4-E5A8C71944A9}" type="pres">
      <dgm:prSet presAssocID="{C70FA388-9020-426F-BE5B-FC16A27103C7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572FBB-2E92-40AF-85E5-047919E9E9A1}" srcId="{0AD5CDC7-051B-473E-BAB5-93DFA09FA821}" destId="{A3E52031-8A92-4FCD-8590-36491E0ACBD1}" srcOrd="6" destOrd="0" parTransId="{E80A027E-65F3-4955-9496-0EE15549372F}" sibTransId="{C0117D14-256A-4FC2-BB71-D07C68516471}"/>
    <dgm:cxn modelId="{FCB68635-36D9-4EA8-A464-3F82052DD1A3}" srcId="{0AD5CDC7-051B-473E-BAB5-93DFA09FA821}" destId="{72E0735D-8740-48D4-B823-8C75B773DBD0}" srcOrd="0" destOrd="0" parTransId="{85627931-D468-4BC7-AB69-D57937A6598A}" sibTransId="{7B0591A6-7462-46EE-995F-9861A9D9EB11}"/>
    <dgm:cxn modelId="{91D9D042-3C32-4B89-BB05-7958D7CF08B6}" type="presOf" srcId="{A3E52031-8A92-4FCD-8590-36491E0ACBD1}" destId="{E1D79B02-0D5D-4EBE-931E-6CED75E33DFC}" srcOrd="0" destOrd="0" presId="urn:microsoft.com/office/officeart/2005/8/layout/default#1"/>
    <dgm:cxn modelId="{2936B55A-C20B-4B8C-BFBE-8895C1E43593}" srcId="{0AD5CDC7-051B-473E-BAB5-93DFA09FA821}" destId="{20A45D86-778C-4FCB-968A-126421F64D76}" srcOrd="4" destOrd="0" parTransId="{FC5669E9-A853-4027-AE6E-66B2159F2AD6}" sibTransId="{F82D3B57-8440-4773-AB47-8C2E5998D7F4}"/>
    <dgm:cxn modelId="{8163CA91-3C0C-429C-8F19-D4525155E485}" type="presOf" srcId="{20A45D86-778C-4FCB-968A-126421F64D76}" destId="{954FCF8F-B34F-4F9D-BBB2-FBC2EEDAD848}" srcOrd="0" destOrd="0" presId="urn:microsoft.com/office/officeart/2005/8/layout/default#1"/>
    <dgm:cxn modelId="{EE905AE3-3A3D-4563-972C-9A1F352EB2EC}" srcId="{0AD5CDC7-051B-473E-BAB5-93DFA09FA821}" destId="{9C1D45F8-747C-4416-9C67-858C53EC8455}" srcOrd="2" destOrd="0" parTransId="{A405B2FE-07A3-45B6-B247-FB9D4A351292}" sibTransId="{CC956260-CA61-4368-A2D5-18CB126470CE}"/>
    <dgm:cxn modelId="{120A3BBF-B202-450C-8478-CAA8832DB4C1}" srcId="{0AD5CDC7-051B-473E-BAB5-93DFA09FA821}" destId="{C70FA388-9020-426F-BE5B-FC16A27103C7}" srcOrd="7" destOrd="0" parTransId="{7640105E-B3FB-4ABD-95E9-8788FD593037}" sibTransId="{E9BFAAB1-0650-4761-90C4-19A49B13B66B}"/>
    <dgm:cxn modelId="{DF354126-A6CB-4B62-88BF-660B06279CB8}" type="presOf" srcId="{87ECB340-44BD-4A1A-8AE7-E02DCC92DEF1}" destId="{A1A7C5F9-ABB1-4846-98A3-9F0B69D18FC3}" srcOrd="0" destOrd="0" presId="urn:microsoft.com/office/officeart/2005/8/layout/default#1"/>
    <dgm:cxn modelId="{5CCD8EAD-F9FE-4146-AF2F-62B54E687337}" srcId="{0AD5CDC7-051B-473E-BAB5-93DFA09FA821}" destId="{6C3A6C83-5BDC-488B-89F6-002C060A93EA}" srcOrd="5" destOrd="0" parTransId="{72631205-B7F9-4E89-A3AB-ACA6EB7DB641}" sibTransId="{405C48FB-9105-43E2-8F8D-F3394E6028ED}"/>
    <dgm:cxn modelId="{1AA75AAA-B857-47D9-A3F9-5A15FEFA4D75}" type="presOf" srcId="{3B7833D5-F0BA-4466-BC9E-BC7423C65707}" destId="{B0B2C16D-80B7-4286-A9AF-5A9E310DD1FB}" srcOrd="0" destOrd="0" presId="urn:microsoft.com/office/officeart/2005/8/layout/default#1"/>
    <dgm:cxn modelId="{16F754C4-55F5-4A83-BBC1-AA6266078925}" type="presOf" srcId="{72E0735D-8740-48D4-B823-8C75B773DBD0}" destId="{E1F90DEB-0292-4969-A274-024CD2E25B85}" srcOrd="0" destOrd="0" presId="urn:microsoft.com/office/officeart/2005/8/layout/default#1"/>
    <dgm:cxn modelId="{A4867732-557F-48F3-B42C-387FE4D24BC0}" srcId="{0AD5CDC7-051B-473E-BAB5-93DFA09FA821}" destId="{3B7833D5-F0BA-4466-BC9E-BC7423C65707}" srcOrd="1" destOrd="0" parTransId="{B7BB4737-5CEA-4063-89E8-B4C8DC20CB00}" sibTransId="{DB5B646B-B312-46B5-8B06-83437820925D}"/>
    <dgm:cxn modelId="{A4829F3D-B817-4851-AB1C-310C33D26482}" srcId="{0AD5CDC7-051B-473E-BAB5-93DFA09FA821}" destId="{87ECB340-44BD-4A1A-8AE7-E02DCC92DEF1}" srcOrd="3" destOrd="0" parTransId="{1E260805-A009-412F-8262-0B373B58D1F3}" sibTransId="{49BBE7D6-D91D-48AE-9EDA-D332501B0016}"/>
    <dgm:cxn modelId="{83A7C7A3-531F-4628-9C0D-DC9B7635AC9C}" type="presOf" srcId="{6C3A6C83-5BDC-488B-89F6-002C060A93EA}" destId="{9392F31E-FBFA-4F61-A509-684C7FBD8D15}" srcOrd="0" destOrd="0" presId="urn:microsoft.com/office/officeart/2005/8/layout/default#1"/>
    <dgm:cxn modelId="{7D06678B-4D35-48DE-A414-3412B48D2AD5}" type="presOf" srcId="{0AD5CDC7-051B-473E-BAB5-93DFA09FA821}" destId="{7C92EC5B-BCB5-4338-91A3-F2A63F0A8591}" srcOrd="0" destOrd="0" presId="urn:microsoft.com/office/officeart/2005/8/layout/default#1"/>
    <dgm:cxn modelId="{7A00F756-08C6-4AE1-8097-EDC54AC941BD}" type="presOf" srcId="{C70FA388-9020-426F-BE5B-FC16A27103C7}" destId="{79CE142E-A103-4E3C-84F4-E5A8C71944A9}" srcOrd="0" destOrd="0" presId="urn:microsoft.com/office/officeart/2005/8/layout/default#1"/>
    <dgm:cxn modelId="{9E5EFD90-3AC6-4DCC-881C-2D9B98F56F37}" type="presOf" srcId="{9C1D45F8-747C-4416-9C67-858C53EC8455}" destId="{04DDAC4B-91F4-41EF-B193-F59DCF5049F2}" srcOrd="0" destOrd="0" presId="urn:microsoft.com/office/officeart/2005/8/layout/default#1"/>
    <dgm:cxn modelId="{DA483BB3-64EF-4203-B844-E8FD3569A0C5}" type="presParOf" srcId="{7C92EC5B-BCB5-4338-91A3-F2A63F0A8591}" destId="{E1F90DEB-0292-4969-A274-024CD2E25B85}" srcOrd="0" destOrd="0" presId="urn:microsoft.com/office/officeart/2005/8/layout/default#1"/>
    <dgm:cxn modelId="{4B938083-B394-4ACB-BF80-7BDECC7FAB7D}" type="presParOf" srcId="{7C92EC5B-BCB5-4338-91A3-F2A63F0A8591}" destId="{14B4E794-8380-486D-8E61-63FB5BAB912A}" srcOrd="1" destOrd="0" presId="urn:microsoft.com/office/officeart/2005/8/layout/default#1"/>
    <dgm:cxn modelId="{81EAB89B-8ED5-47C5-BE91-F7866F79B56D}" type="presParOf" srcId="{7C92EC5B-BCB5-4338-91A3-F2A63F0A8591}" destId="{B0B2C16D-80B7-4286-A9AF-5A9E310DD1FB}" srcOrd="2" destOrd="0" presId="urn:microsoft.com/office/officeart/2005/8/layout/default#1"/>
    <dgm:cxn modelId="{976D8AFF-BDA1-44BA-97F3-0CFC8D558554}" type="presParOf" srcId="{7C92EC5B-BCB5-4338-91A3-F2A63F0A8591}" destId="{10509054-E1F5-409C-BE16-33E52B2F62C1}" srcOrd="3" destOrd="0" presId="urn:microsoft.com/office/officeart/2005/8/layout/default#1"/>
    <dgm:cxn modelId="{8623D296-5CCC-48AF-A820-4D8993A656BE}" type="presParOf" srcId="{7C92EC5B-BCB5-4338-91A3-F2A63F0A8591}" destId="{04DDAC4B-91F4-41EF-B193-F59DCF5049F2}" srcOrd="4" destOrd="0" presId="urn:microsoft.com/office/officeart/2005/8/layout/default#1"/>
    <dgm:cxn modelId="{5129B623-601A-424A-9710-720FA8AB7F57}" type="presParOf" srcId="{7C92EC5B-BCB5-4338-91A3-F2A63F0A8591}" destId="{FC0F8E4B-F4D1-4D20-B688-8FC83DD62D01}" srcOrd="5" destOrd="0" presId="urn:microsoft.com/office/officeart/2005/8/layout/default#1"/>
    <dgm:cxn modelId="{23D571B4-E412-4D71-9530-19BDB170A15B}" type="presParOf" srcId="{7C92EC5B-BCB5-4338-91A3-F2A63F0A8591}" destId="{A1A7C5F9-ABB1-4846-98A3-9F0B69D18FC3}" srcOrd="6" destOrd="0" presId="urn:microsoft.com/office/officeart/2005/8/layout/default#1"/>
    <dgm:cxn modelId="{B9347C2C-C8CF-40B4-AD47-1165220D19D6}" type="presParOf" srcId="{7C92EC5B-BCB5-4338-91A3-F2A63F0A8591}" destId="{A944AFBF-9C3E-42F1-B425-9A4260FBDA32}" srcOrd="7" destOrd="0" presId="urn:microsoft.com/office/officeart/2005/8/layout/default#1"/>
    <dgm:cxn modelId="{F8BB0A5B-8C6D-4AB3-AFA7-8C095DFB71FE}" type="presParOf" srcId="{7C92EC5B-BCB5-4338-91A3-F2A63F0A8591}" destId="{954FCF8F-B34F-4F9D-BBB2-FBC2EEDAD848}" srcOrd="8" destOrd="0" presId="urn:microsoft.com/office/officeart/2005/8/layout/default#1"/>
    <dgm:cxn modelId="{AD1C8A0D-EE5B-4C9A-A252-77AD55F5D615}" type="presParOf" srcId="{7C92EC5B-BCB5-4338-91A3-F2A63F0A8591}" destId="{A2E4FDEE-C0ED-4375-BBE2-387D0A938516}" srcOrd="9" destOrd="0" presId="urn:microsoft.com/office/officeart/2005/8/layout/default#1"/>
    <dgm:cxn modelId="{788B53A8-D407-4A16-B130-CA0183A70DFD}" type="presParOf" srcId="{7C92EC5B-BCB5-4338-91A3-F2A63F0A8591}" destId="{9392F31E-FBFA-4F61-A509-684C7FBD8D15}" srcOrd="10" destOrd="0" presId="urn:microsoft.com/office/officeart/2005/8/layout/default#1"/>
    <dgm:cxn modelId="{F67C40D9-8A41-4262-9FD9-63A00949ACBF}" type="presParOf" srcId="{7C92EC5B-BCB5-4338-91A3-F2A63F0A8591}" destId="{35486253-0ACD-4F44-8E00-5E05013063A8}" srcOrd="11" destOrd="0" presId="urn:microsoft.com/office/officeart/2005/8/layout/default#1"/>
    <dgm:cxn modelId="{4341084A-FF17-4B54-B92C-3D49E5C5683D}" type="presParOf" srcId="{7C92EC5B-BCB5-4338-91A3-F2A63F0A8591}" destId="{E1D79B02-0D5D-4EBE-931E-6CED75E33DFC}" srcOrd="12" destOrd="0" presId="urn:microsoft.com/office/officeart/2005/8/layout/default#1"/>
    <dgm:cxn modelId="{F3E05742-B0A0-478C-99DA-9B7950D739FA}" type="presParOf" srcId="{7C92EC5B-BCB5-4338-91A3-F2A63F0A8591}" destId="{51881232-98C5-4EA3-A2E0-72307D0CA1D6}" srcOrd="13" destOrd="0" presId="urn:microsoft.com/office/officeart/2005/8/layout/default#1"/>
    <dgm:cxn modelId="{188C4F3A-F52E-4548-BFAE-A9FA49BD7215}" type="presParOf" srcId="{7C92EC5B-BCB5-4338-91A3-F2A63F0A8591}" destId="{79CE142E-A103-4E3C-84F4-E5A8C71944A9}" srcOrd="1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B230E8-1E5B-4BF5-B719-C5AB51A0FC9D}" type="doc">
      <dgm:prSet loTypeId="urn:microsoft.com/office/officeart/2005/8/layout/default#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3842617-60BF-4F57-B4A9-DA09908FEB02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b="1" dirty="0" smtClean="0"/>
            <a:t>Для профилактики</a:t>
          </a:r>
          <a:r>
            <a:rPr lang="ru-RU" dirty="0" smtClean="0"/>
            <a:t> </a:t>
          </a:r>
          <a:r>
            <a:rPr lang="ru-RU" dirty="0" smtClean="0"/>
            <a:t>и </a:t>
          </a:r>
          <a:r>
            <a:rPr lang="ru-RU" dirty="0" smtClean="0"/>
            <a:t>в составе </a:t>
          </a:r>
          <a:r>
            <a:rPr lang="ru-RU" dirty="0" smtClean="0"/>
            <a:t>комплексной терапии  </a:t>
          </a:r>
          <a:r>
            <a:rPr lang="ru-RU" b="1" dirty="0" smtClean="0"/>
            <a:t>простатита</a:t>
          </a:r>
          <a:r>
            <a:rPr lang="ru-RU" dirty="0" smtClean="0"/>
            <a:t>  и аденомы простаты</a:t>
          </a:r>
          <a:endParaRPr lang="ru-RU" dirty="0"/>
        </a:p>
      </dgm:t>
    </dgm:pt>
    <dgm:pt modelId="{58B71A59-F075-4D30-9EB9-8063D0113B9D}" type="parTrans" cxnId="{4C7FBBEA-7F2D-4FD6-A056-57E39431A4F8}">
      <dgm:prSet/>
      <dgm:spPr/>
      <dgm:t>
        <a:bodyPr/>
        <a:lstStyle/>
        <a:p>
          <a:endParaRPr lang="ru-RU"/>
        </a:p>
      </dgm:t>
    </dgm:pt>
    <dgm:pt modelId="{6B6218D3-0E5D-43EB-ADED-1F35CC88FD91}" type="sibTrans" cxnId="{4C7FBBEA-7F2D-4FD6-A056-57E39431A4F8}">
      <dgm:prSet/>
      <dgm:spPr/>
      <dgm:t>
        <a:bodyPr/>
        <a:lstStyle/>
        <a:p>
          <a:endParaRPr lang="ru-RU"/>
        </a:p>
      </dgm:t>
    </dgm:pt>
    <dgm:pt modelId="{E3E20AED-C92C-41F7-A3D1-484328DC27DF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Профилактика  новообразований простаты</a:t>
          </a:r>
          <a:endParaRPr lang="ru-RU" b="1" dirty="0">
            <a:solidFill>
              <a:schemeClr val="bg1"/>
            </a:solidFill>
          </a:endParaRPr>
        </a:p>
      </dgm:t>
    </dgm:pt>
    <dgm:pt modelId="{4DE1788D-9517-4F2F-9C90-44F6030191F4}" type="parTrans" cxnId="{C83A89E5-394F-4539-B613-3ED7FC3629D8}">
      <dgm:prSet/>
      <dgm:spPr/>
      <dgm:t>
        <a:bodyPr/>
        <a:lstStyle/>
        <a:p>
          <a:endParaRPr lang="ru-RU"/>
        </a:p>
      </dgm:t>
    </dgm:pt>
    <dgm:pt modelId="{A25F8ED8-00EC-411F-8EC6-41893C21CDEC}" type="sibTrans" cxnId="{C83A89E5-394F-4539-B613-3ED7FC3629D8}">
      <dgm:prSet/>
      <dgm:spPr/>
      <dgm:t>
        <a:bodyPr/>
        <a:lstStyle/>
        <a:p>
          <a:endParaRPr lang="ru-RU"/>
        </a:p>
      </dgm:t>
    </dgm:pt>
    <dgm:pt modelId="{3EA8DD14-C510-4E5F-81F9-D2994687F707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b="1" dirty="0" smtClean="0"/>
            <a:t>Поддержка репродуктивного здоровья мужчин </a:t>
          </a:r>
          <a:r>
            <a:rPr lang="ru-RU" dirty="0" smtClean="0"/>
            <a:t>(количество, подвижность сперматозоидов)</a:t>
          </a:r>
          <a:endParaRPr lang="ru-RU" dirty="0"/>
        </a:p>
      </dgm:t>
    </dgm:pt>
    <dgm:pt modelId="{5EECD086-4E81-4FE6-BB08-A544CF820462}" type="parTrans" cxnId="{45C60762-1380-4372-A792-17962C570692}">
      <dgm:prSet/>
      <dgm:spPr/>
      <dgm:t>
        <a:bodyPr/>
        <a:lstStyle/>
        <a:p>
          <a:endParaRPr lang="ru-RU"/>
        </a:p>
      </dgm:t>
    </dgm:pt>
    <dgm:pt modelId="{74CB3CC0-A31E-43BE-BFA7-695C7F5A833D}" type="sibTrans" cxnId="{45C60762-1380-4372-A792-17962C570692}">
      <dgm:prSet/>
      <dgm:spPr/>
      <dgm:t>
        <a:bodyPr/>
        <a:lstStyle/>
        <a:p>
          <a:endParaRPr lang="ru-RU"/>
        </a:p>
      </dgm:t>
    </dgm:pt>
    <dgm:pt modelId="{6E151FCB-C44A-4AB0-AB62-25BE06A4EC38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b="1" dirty="0" smtClean="0"/>
            <a:t>Нормализация гормонального фона мужчины</a:t>
          </a:r>
          <a:endParaRPr lang="ru-RU" dirty="0"/>
        </a:p>
      </dgm:t>
    </dgm:pt>
    <dgm:pt modelId="{8E91748D-C592-4894-AAA7-ED58436FA431}" type="parTrans" cxnId="{FEF67F13-3E8C-4FD7-AB0E-C56E20BC619B}">
      <dgm:prSet/>
      <dgm:spPr/>
      <dgm:t>
        <a:bodyPr/>
        <a:lstStyle/>
        <a:p>
          <a:endParaRPr lang="ru-RU"/>
        </a:p>
      </dgm:t>
    </dgm:pt>
    <dgm:pt modelId="{5CF5234D-E539-4628-A98A-0F779C50FA43}" type="sibTrans" cxnId="{FEF67F13-3E8C-4FD7-AB0E-C56E20BC619B}">
      <dgm:prSet/>
      <dgm:spPr/>
      <dgm:t>
        <a:bodyPr/>
        <a:lstStyle/>
        <a:p>
          <a:endParaRPr lang="ru-RU"/>
        </a:p>
      </dgm:t>
    </dgm:pt>
    <dgm:pt modelId="{293331D8-5ACA-4725-B1FE-C6EEA229F8A3}" type="pres">
      <dgm:prSet presAssocID="{E8B230E8-1E5B-4BF5-B719-C5AB51A0FC9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91F0E6-0081-426C-9005-B1046A02BB76}" type="pres">
      <dgm:prSet presAssocID="{A3842617-60BF-4F57-B4A9-DA09908FEB0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975513-675D-4E0F-B352-2AF959B8AFF1}" type="pres">
      <dgm:prSet presAssocID="{6B6218D3-0E5D-43EB-ADED-1F35CC88FD91}" presName="sibTrans" presStyleCnt="0"/>
      <dgm:spPr/>
    </dgm:pt>
    <dgm:pt modelId="{FE0A68F4-FCB8-42B7-960D-6CAB3F0FE26C}" type="pres">
      <dgm:prSet presAssocID="{E3E20AED-C92C-41F7-A3D1-484328DC27D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11C2A-4B8C-4DC1-A180-9522D6737277}" type="pres">
      <dgm:prSet presAssocID="{A25F8ED8-00EC-411F-8EC6-41893C21CDEC}" presName="sibTrans" presStyleCnt="0"/>
      <dgm:spPr/>
    </dgm:pt>
    <dgm:pt modelId="{F92ED898-A9CF-4B96-A7FF-792EB86B1014}" type="pres">
      <dgm:prSet presAssocID="{3EA8DD14-C510-4E5F-81F9-D2994687F70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DB7B1-3488-4082-824B-FF5C7EADAC23}" type="pres">
      <dgm:prSet presAssocID="{74CB3CC0-A31E-43BE-BFA7-695C7F5A833D}" presName="sibTrans" presStyleCnt="0"/>
      <dgm:spPr/>
    </dgm:pt>
    <dgm:pt modelId="{7E65FAB9-39B5-4849-84CE-6F48BD4031C4}" type="pres">
      <dgm:prSet presAssocID="{6E151FCB-C44A-4AB0-AB62-25BE06A4EC3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3A89E5-394F-4539-B613-3ED7FC3629D8}" srcId="{E8B230E8-1E5B-4BF5-B719-C5AB51A0FC9D}" destId="{E3E20AED-C92C-41F7-A3D1-484328DC27DF}" srcOrd="1" destOrd="0" parTransId="{4DE1788D-9517-4F2F-9C90-44F6030191F4}" sibTransId="{A25F8ED8-00EC-411F-8EC6-41893C21CDEC}"/>
    <dgm:cxn modelId="{FEF67F13-3E8C-4FD7-AB0E-C56E20BC619B}" srcId="{E8B230E8-1E5B-4BF5-B719-C5AB51A0FC9D}" destId="{6E151FCB-C44A-4AB0-AB62-25BE06A4EC38}" srcOrd="3" destOrd="0" parTransId="{8E91748D-C592-4894-AAA7-ED58436FA431}" sibTransId="{5CF5234D-E539-4628-A98A-0F779C50FA43}"/>
    <dgm:cxn modelId="{49C77014-AC28-4FE6-98F8-057120647AA6}" type="presOf" srcId="{3EA8DD14-C510-4E5F-81F9-D2994687F707}" destId="{F92ED898-A9CF-4B96-A7FF-792EB86B1014}" srcOrd="0" destOrd="0" presId="urn:microsoft.com/office/officeart/2005/8/layout/default#2"/>
    <dgm:cxn modelId="{4C7FBBEA-7F2D-4FD6-A056-57E39431A4F8}" srcId="{E8B230E8-1E5B-4BF5-B719-C5AB51A0FC9D}" destId="{A3842617-60BF-4F57-B4A9-DA09908FEB02}" srcOrd="0" destOrd="0" parTransId="{58B71A59-F075-4D30-9EB9-8063D0113B9D}" sibTransId="{6B6218D3-0E5D-43EB-ADED-1F35CC88FD91}"/>
    <dgm:cxn modelId="{45C60762-1380-4372-A792-17962C570692}" srcId="{E8B230E8-1E5B-4BF5-B719-C5AB51A0FC9D}" destId="{3EA8DD14-C510-4E5F-81F9-D2994687F707}" srcOrd="2" destOrd="0" parTransId="{5EECD086-4E81-4FE6-BB08-A544CF820462}" sibTransId="{74CB3CC0-A31E-43BE-BFA7-695C7F5A833D}"/>
    <dgm:cxn modelId="{812F9D44-EF04-49CF-A473-977BFD7BB379}" type="presOf" srcId="{6E151FCB-C44A-4AB0-AB62-25BE06A4EC38}" destId="{7E65FAB9-39B5-4849-84CE-6F48BD4031C4}" srcOrd="0" destOrd="0" presId="urn:microsoft.com/office/officeart/2005/8/layout/default#2"/>
    <dgm:cxn modelId="{B1CCA6E7-9431-4B7C-81EB-6EB14A3548DD}" type="presOf" srcId="{E3E20AED-C92C-41F7-A3D1-484328DC27DF}" destId="{FE0A68F4-FCB8-42B7-960D-6CAB3F0FE26C}" srcOrd="0" destOrd="0" presId="urn:microsoft.com/office/officeart/2005/8/layout/default#2"/>
    <dgm:cxn modelId="{F5AD675A-4396-4480-8B40-7CE58E8A9AA4}" type="presOf" srcId="{A3842617-60BF-4F57-B4A9-DA09908FEB02}" destId="{BA91F0E6-0081-426C-9005-B1046A02BB76}" srcOrd="0" destOrd="0" presId="urn:microsoft.com/office/officeart/2005/8/layout/default#2"/>
    <dgm:cxn modelId="{F815F542-656E-4F2A-B706-9EBCD335A1B2}" type="presOf" srcId="{E8B230E8-1E5B-4BF5-B719-C5AB51A0FC9D}" destId="{293331D8-5ACA-4725-B1FE-C6EEA229F8A3}" srcOrd="0" destOrd="0" presId="urn:microsoft.com/office/officeart/2005/8/layout/default#2"/>
    <dgm:cxn modelId="{00E744FE-79D0-4FC2-BF8C-B83A3324FEED}" type="presParOf" srcId="{293331D8-5ACA-4725-B1FE-C6EEA229F8A3}" destId="{BA91F0E6-0081-426C-9005-B1046A02BB76}" srcOrd="0" destOrd="0" presId="urn:microsoft.com/office/officeart/2005/8/layout/default#2"/>
    <dgm:cxn modelId="{D16B3B93-A549-4E4D-BF40-5F9C3A735EC6}" type="presParOf" srcId="{293331D8-5ACA-4725-B1FE-C6EEA229F8A3}" destId="{46975513-675D-4E0F-B352-2AF959B8AFF1}" srcOrd="1" destOrd="0" presId="urn:microsoft.com/office/officeart/2005/8/layout/default#2"/>
    <dgm:cxn modelId="{0DC92239-0D79-4194-A65A-819789590C30}" type="presParOf" srcId="{293331D8-5ACA-4725-B1FE-C6EEA229F8A3}" destId="{FE0A68F4-FCB8-42B7-960D-6CAB3F0FE26C}" srcOrd="2" destOrd="0" presId="urn:microsoft.com/office/officeart/2005/8/layout/default#2"/>
    <dgm:cxn modelId="{65E50BEC-4A6D-478B-872F-68C402C4765A}" type="presParOf" srcId="{293331D8-5ACA-4725-B1FE-C6EEA229F8A3}" destId="{10611C2A-4B8C-4DC1-A180-9522D6737277}" srcOrd="3" destOrd="0" presId="urn:microsoft.com/office/officeart/2005/8/layout/default#2"/>
    <dgm:cxn modelId="{FD0A61B0-1E51-481F-A284-46B31EA9A510}" type="presParOf" srcId="{293331D8-5ACA-4725-B1FE-C6EEA229F8A3}" destId="{F92ED898-A9CF-4B96-A7FF-792EB86B1014}" srcOrd="4" destOrd="0" presId="urn:microsoft.com/office/officeart/2005/8/layout/default#2"/>
    <dgm:cxn modelId="{8E00A60C-A39C-4CF8-9FA7-A85911C6EF43}" type="presParOf" srcId="{293331D8-5ACA-4725-B1FE-C6EEA229F8A3}" destId="{F86DB7B1-3488-4082-824B-FF5C7EADAC23}" srcOrd="5" destOrd="0" presId="urn:microsoft.com/office/officeart/2005/8/layout/default#2"/>
    <dgm:cxn modelId="{A3EF396B-B50F-45DA-B3D5-6E9280397511}" type="presParOf" srcId="{293331D8-5ACA-4725-B1FE-C6EEA229F8A3}" destId="{7E65FAB9-39B5-4849-84CE-6F48BD4031C4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DFC131-C79C-4704-AD37-3F4897AA2202}" type="doc">
      <dgm:prSet loTypeId="urn:microsoft.com/office/officeart/2005/8/layout/vList4#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E18E434-1DC5-4459-A3F6-63C4D65DC5F9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accent6">
                  <a:lumMod val="75000"/>
                </a:schemeClr>
              </a:solidFill>
            </a:rPr>
            <a:t>Пиджеум экстракт (кора африканской сливы).  </a:t>
          </a:r>
          <a:r>
            <a:rPr lang="ru-RU" sz="1500" dirty="0" smtClean="0"/>
            <a:t>Исследования показали, что пиджеум может сокращать рост ткани простаты (увеличение которой может приводить к образованию аденомы простаты) и препятствует росту факторов рака простаты. А также оказывать положительное влияние на  сексуальную активность и репродуктивную функцию. </a:t>
          </a:r>
          <a:endParaRPr lang="ru-RU" sz="1500" dirty="0"/>
        </a:p>
      </dgm:t>
    </dgm:pt>
    <dgm:pt modelId="{851C2326-F3DE-490F-9D3B-EA815D36E6F7}" type="parTrans" cxnId="{C8A2F13F-933E-443B-9F23-BC1B57C3D949}">
      <dgm:prSet/>
      <dgm:spPr/>
      <dgm:t>
        <a:bodyPr/>
        <a:lstStyle/>
        <a:p>
          <a:endParaRPr lang="ru-RU" sz="2000"/>
        </a:p>
      </dgm:t>
    </dgm:pt>
    <dgm:pt modelId="{BCC515D0-140C-44EC-B108-9677FA5CA75C}" type="sibTrans" cxnId="{C8A2F13F-933E-443B-9F23-BC1B57C3D949}">
      <dgm:prSet/>
      <dgm:spPr/>
      <dgm:t>
        <a:bodyPr/>
        <a:lstStyle/>
        <a:p>
          <a:endParaRPr lang="ru-RU" sz="2000"/>
        </a:p>
      </dgm:t>
    </dgm:pt>
    <dgm:pt modelId="{63E420CB-E7CA-4751-910C-C47F651743F3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accent6">
                  <a:lumMod val="75000"/>
                </a:schemeClr>
              </a:solidFill>
            </a:rPr>
            <a:t>Пальма сабаль</a:t>
          </a:r>
          <a:r>
            <a:rPr lang="ru-RU" sz="1400" dirty="0" smtClean="0">
              <a:solidFill>
                <a:schemeClr val="accent6">
                  <a:lumMod val="75000"/>
                </a:schemeClr>
              </a:solidFill>
            </a:rPr>
            <a:t>.  </a:t>
          </a:r>
          <a:r>
            <a:rPr lang="ru-RU" sz="1300" dirty="0" smtClean="0"/>
            <a:t>В экстракте плодов пальмы Сабаль высокое содержание  жирных кислот и </a:t>
          </a:r>
          <a:r>
            <a:rPr lang="ru-RU" sz="1300" dirty="0" err="1" smtClean="0"/>
            <a:t>фитостеролов</a:t>
          </a:r>
          <a:r>
            <a:rPr lang="ru-RU" sz="1300" dirty="0" smtClean="0"/>
            <a:t>, что наделяет его </a:t>
          </a:r>
          <a:r>
            <a:rPr lang="ru-RU" sz="1300" dirty="0" err="1" smtClean="0"/>
            <a:t>противоотечными</a:t>
          </a:r>
          <a:r>
            <a:rPr lang="ru-RU" sz="1300" dirty="0" smtClean="0"/>
            <a:t>, противовоспалительными, </a:t>
          </a:r>
          <a:r>
            <a:rPr lang="ru-RU" sz="1300" dirty="0" err="1" smtClean="0"/>
            <a:t>андрогенными</a:t>
          </a:r>
          <a:r>
            <a:rPr lang="ru-RU" sz="1300" dirty="0" smtClean="0"/>
            <a:t> (нормализующими гормональный фон) и </a:t>
          </a:r>
          <a:r>
            <a:rPr lang="ru-RU" sz="1300" dirty="0" err="1" smtClean="0"/>
            <a:t>вазопротекторными</a:t>
          </a:r>
          <a:r>
            <a:rPr lang="ru-RU" sz="1300" dirty="0" smtClean="0"/>
            <a:t> (уменьшают проницаемость сосудов) свойствами. </a:t>
          </a:r>
          <a:r>
            <a:rPr lang="ru-RU" sz="1300" dirty="0" err="1" smtClean="0"/>
            <a:t>Фитостеролы</a:t>
          </a:r>
          <a:r>
            <a:rPr lang="ru-RU" sz="1300" dirty="0" smtClean="0"/>
            <a:t> снимают отеки и воспаления предстательной железы, возникающие при гиперплазии. При этом , прием экстракта не приводит к гормональным изменениям крови.</a:t>
          </a:r>
          <a:endParaRPr lang="ru-RU" sz="1300" dirty="0"/>
        </a:p>
      </dgm:t>
    </dgm:pt>
    <dgm:pt modelId="{1AB4C197-2DBF-42D8-8ECF-6A0D1E469311}" type="parTrans" cxnId="{A303283A-6C08-435F-9C18-8DD6D8982008}">
      <dgm:prSet/>
      <dgm:spPr/>
      <dgm:t>
        <a:bodyPr/>
        <a:lstStyle/>
        <a:p>
          <a:endParaRPr lang="ru-RU" sz="2000"/>
        </a:p>
      </dgm:t>
    </dgm:pt>
    <dgm:pt modelId="{D27397F4-A708-4030-9B15-B4D535428A51}" type="sibTrans" cxnId="{A303283A-6C08-435F-9C18-8DD6D8982008}">
      <dgm:prSet/>
      <dgm:spPr/>
      <dgm:t>
        <a:bodyPr/>
        <a:lstStyle/>
        <a:p>
          <a:endParaRPr lang="ru-RU" sz="2000"/>
        </a:p>
      </dgm:t>
    </dgm:pt>
    <dgm:pt modelId="{957A8CA8-3727-4DC6-AB27-D0DF727AB368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sz="1800" b="1" dirty="0" err="1" smtClean="0">
              <a:solidFill>
                <a:schemeClr val="accent6">
                  <a:lumMod val="75000"/>
                </a:schemeClr>
              </a:solidFill>
            </a:rPr>
            <a:t>Биоперин</a:t>
          </a:r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 (экстракт черного перца).  </a:t>
          </a:r>
          <a:r>
            <a:rPr lang="ru-RU" sz="1600" dirty="0" smtClean="0"/>
            <a:t>Повышает </a:t>
          </a:r>
          <a:r>
            <a:rPr lang="ru-RU" sz="1600" dirty="0" err="1" smtClean="0"/>
            <a:t>биодоступность</a:t>
          </a:r>
          <a:r>
            <a:rPr lang="ru-RU" sz="1600" dirty="0" smtClean="0"/>
            <a:t> действующих веществ.  Не вызывает раздражение ЖКТ. </a:t>
          </a:r>
          <a:endParaRPr lang="ru-RU" sz="1600" dirty="0"/>
        </a:p>
      </dgm:t>
    </dgm:pt>
    <dgm:pt modelId="{FA6CE8D3-34EF-4F4D-8697-E91562663EB0}" type="parTrans" cxnId="{451D6F8E-DBAB-4D04-B70C-7279DF90FB7D}">
      <dgm:prSet/>
      <dgm:spPr/>
      <dgm:t>
        <a:bodyPr/>
        <a:lstStyle/>
        <a:p>
          <a:endParaRPr lang="ru-RU" sz="2000"/>
        </a:p>
      </dgm:t>
    </dgm:pt>
    <dgm:pt modelId="{C0C2143A-45B7-4F9C-9D12-15A7E2354E25}" type="sibTrans" cxnId="{451D6F8E-DBAB-4D04-B70C-7279DF90FB7D}">
      <dgm:prSet/>
      <dgm:spPr/>
      <dgm:t>
        <a:bodyPr/>
        <a:lstStyle/>
        <a:p>
          <a:endParaRPr lang="ru-RU" sz="2000"/>
        </a:p>
      </dgm:t>
    </dgm:pt>
    <dgm:pt modelId="{5C2B75C3-20CE-42E9-9F00-7A643CA82394}" type="pres">
      <dgm:prSet presAssocID="{4EDFC131-C79C-4704-AD37-3F4897AA220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BE0F4F-1A50-4084-B710-8C80A2C378EC}" type="pres">
      <dgm:prSet presAssocID="{4E18E434-1DC5-4459-A3F6-63C4D65DC5F9}" presName="comp" presStyleCnt="0"/>
      <dgm:spPr/>
      <dgm:t>
        <a:bodyPr/>
        <a:lstStyle/>
        <a:p>
          <a:endParaRPr lang="ru-RU"/>
        </a:p>
      </dgm:t>
    </dgm:pt>
    <dgm:pt modelId="{01BD949D-4212-4291-B02D-59A0CD344AC1}" type="pres">
      <dgm:prSet presAssocID="{4E18E434-1DC5-4459-A3F6-63C4D65DC5F9}" presName="box" presStyleLbl="node1" presStyleIdx="0" presStyleCnt="3"/>
      <dgm:spPr/>
      <dgm:t>
        <a:bodyPr/>
        <a:lstStyle/>
        <a:p>
          <a:endParaRPr lang="ru-RU"/>
        </a:p>
      </dgm:t>
    </dgm:pt>
    <dgm:pt modelId="{C7660589-A5F6-4BE2-815F-70230E531293}" type="pres">
      <dgm:prSet presAssocID="{4E18E434-1DC5-4459-A3F6-63C4D65DC5F9}" presName="img" presStyleLbl="fgImgPlace1" presStyleIdx="0" presStyleCnt="3" custScaleX="753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463C313-FE20-47BC-95AE-34E1378E70BF}" type="pres">
      <dgm:prSet presAssocID="{4E18E434-1DC5-4459-A3F6-63C4D65DC5F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B9F8B-C6D6-4BDB-91DF-1A7238903357}" type="pres">
      <dgm:prSet presAssocID="{BCC515D0-140C-44EC-B108-9677FA5CA75C}" presName="spacer" presStyleCnt="0"/>
      <dgm:spPr/>
      <dgm:t>
        <a:bodyPr/>
        <a:lstStyle/>
        <a:p>
          <a:endParaRPr lang="ru-RU"/>
        </a:p>
      </dgm:t>
    </dgm:pt>
    <dgm:pt modelId="{EE978CBC-F461-4834-9FFA-548DEDF6F910}" type="pres">
      <dgm:prSet presAssocID="{63E420CB-E7CA-4751-910C-C47F651743F3}" presName="comp" presStyleCnt="0"/>
      <dgm:spPr/>
      <dgm:t>
        <a:bodyPr/>
        <a:lstStyle/>
        <a:p>
          <a:endParaRPr lang="ru-RU"/>
        </a:p>
      </dgm:t>
    </dgm:pt>
    <dgm:pt modelId="{03DD31CB-B591-4E0B-9FA9-363BEF5ECD3A}" type="pres">
      <dgm:prSet presAssocID="{63E420CB-E7CA-4751-910C-C47F651743F3}" presName="box" presStyleLbl="node1" presStyleIdx="1" presStyleCnt="3"/>
      <dgm:spPr/>
      <dgm:t>
        <a:bodyPr/>
        <a:lstStyle/>
        <a:p>
          <a:endParaRPr lang="ru-RU"/>
        </a:p>
      </dgm:t>
    </dgm:pt>
    <dgm:pt modelId="{C4ECA7BE-0033-4FD2-99F0-AAEE96A96CF3}" type="pres">
      <dgm:prSet presAssocID="{63E420CB-E7CA-4751-910C-C47F651743F3}" presName="img" presStyleLbl="fgImgPlace1" presStyleIdx="1" presStyleCnt="3" custScaleX="7531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F9602E7-A0F1-4C9A-B4CE-58CBDEACF0A5}" type="pres">
      <dgm:prSet presAssocID="{63E420CB-E7CA-4751-910C-C47F651743F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31AC5-D580-4335-A0B8-804ABE311ABF}" type="pres">
      <dgm:prSet presAssocID="{D27397F4-A708-4030-9B15-B4D535428A51}" presName="spacer" presStyleCnt="0"/>
      <dgm:spPr/>
      <dgm:t>
        <a:bodyPr/>
        <a:lstStyle/>
        <a:p>
          <a:endParaRPr lang="ru-RU"/>
        </a:p>
      </dgm:t>
    </dgm:pt>
    <dgm:pt modelId="{BBB93ADA-408A-4E6D-822F-48B1E5C4667B}" type="pres">
      <dgm:prSet presAssocID="{957A8CA8-3727-4DC6-AB27-D0DF727AB368}" presName="comp" presStyleCnt="0"/>
      <dgm:spPr/>
      <dgm:t>
        <a:bodyPr/>
        <a:lstStyle/>
        <a:p>
          <a:endParaRPr lang="ru-RU"/>
        </a:p>
      </dgm:t>
    </dgm:pt>
    <dgm:pt modelId="{BE8DBFD5-449B-4AD7-9663-EC81839C07EB}" type="pres">
      <dgm:prSet presAssocID="{957A8CA8-3727-4DC6-AB27-D0DF727AB368}" presName="box" presStyleLbl="node1" presStyleIdx="2" presStyleCnt="3"/>
      <dgm:spPr/>
      <dgm:t>
        <a:bodyPr/>
        <a:lstStyle/>
        <a:p>
          <a:endParaRPr lang="ru-RU"/>
        </a:p>
      </dgm:t>
    </dgm:pt>
    <dgm:pt modelId="{DCB1B70A-4BA6-48A0-8EFD-B3D720C6EA3F}" type="pres">
      <dgm:prSet presAssocID="{957A8CA8-3727-4DC6-AB27-D0DF727AB368}" presName="img" presStyleLbl="fgImgPlace1" presStyleIdx="2" presStyleCnt="3" custScaleX="7531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C1BBAB-D9A4-4FC7-80E4-C75EA9C95225}" type="pres">
      <dgm:prSet presAssocID="{957A8CA8-3727-4DC6-AB27-D0DF727AB36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1D6F8E-DBAB-4D04-B70C-7279DF90FB7D}" srcId="{4EDFC131-C79C-4704-AD37-3F4897AA2202}" destId="{957A8CA8-3727-4DC6-AB27-D0DF727AB368}" srcOrd="2" destOrd="0" parTransId="{FA6CE8D3-34EF-4F4D-8697-E91562663EB0}" sibTransId="{C0C2143A-45B7-4F9C-9D12-15A7E2354E25}"/>
    <dgm:cxn modelId="{9D8199BB-96B9-41C3-A4C1-E605AE61D343}" type="presOf" srcId="{957A8CA8-3727-4DC6-AB27-D0DF727AB368}" destId="{BE8DBFD5-449B-4AD7-9663-EC81839C07EB}" srcOrd="0" destOrd="0" presId="urn:microsoft.com/office/officeart/2005/8/layout/vList4#1"/>
    <dgm:cxn modelId="{C8A2F13F-933E-443B-9F23-BC1B57C3D949}" srcId="{4EDFC131-C79C-4704-AD37-3F4897AA2202}" destId="{4E18E434-1DC5-4459-A3F6-63C4D65DC5F9}" srcOrd="0" destOrd="0" parTransId="{851C2326-F3DE-490F-9D3B-EA815D36E6F7}" sibTransId="{BCC515D0-140C-44EC-B108-9677FA5CA75C}"/>
    <dgm:cxn modelId="{2F20577F-4F7B-47D7-A74A-DD04B70E0160}" type="presOf" srcId="{957A8CA8-3727-4DC6-AB27-D0DF727AB368}" destId="{8DC1BBAB-D9A4-4FC7-80E4-C75EA9C95225}" srcOrd="1" destOrd="0" presId="urn:microsoft.com/office/officeart/2005/8/layout/vList4#1"/>
    <dgm:cxn modelId="{75D16ABE-D2DD-4A14-A8CB-A68CAE8C5E02}" type="presOf" srcId="{63E420CB-E7CA-4751-910C-C47F651743F3}" destId="{BF9602E7-A0F1-4C9A-B4CE-58CBDEACF0A5}" srcOrd="1" destOrd="0" presId="urn:microsoft.com/office/officeart/2005/8/layout/vList4#1"/>
    <dgm:cxn modelId="{0BF11C31-6B4C-4786-A2A9-FD1A49503067}" type="presOf" srcId="{4E18E434-1DC5-4459-A3F6-63C4D65DC5F9}" destId="{5463C313-FE20-47BC-95AE-34E1378E70BF}" srcOrd="1" destOrd="0" presId="urn:microsoft.com/office/officeart/2005/8/layout/vList4#1"/>
    <dgm:cxn modelId="{D7D9FBA7-855F-46B1-B992-30A3DC98858D}" type="presOf" srcId="{4E18E434-1DC5-4459-A3F6-63C4D65DC5F9}" destId="{01BD949D-4212-4291-B02D-59A0CD344AC1}" srcOrd="0" destOrd="0" presId="urn:microsoft.com/office/officeart/2005/8/layout/vList4#1"/>
    <dgm:cxn modelId="{A303283A-6C08-435F-9C18-8DD6D8982008}" srcId="{4EDFC131-C79C-4704-AD37-3F4897AA2202}" destId="{63E420CB-E7CA-4751-910C-C47F651743F3}" srcOrd="1" destOrd="0" parTransId="{1AB4C197-2DBF-42D8-8ECF-6A0D1E469311}" sibTransId="{D27397F4-A708-4030-9B15-B4D535428A51}"/>
    <dgm:cxn modelId="{2237E41A-8CB1-4A44-B1FE-EAF457D7917F}" type="presOf" srcId="{63E420CB-E7CA-4751-910C-C47F651743F3}" destId="{03DD31CB-B591-4E0B-9FA9-363BEF5ECD3A}" srcOrd="0" destOrd="0" presId="urn:microsoft.com/office/officeart/2005/8/layout/vList4#1"/>
    <dgm:cxn modelId="{DF3EE7E6-D9EF-4639-8107-B0A47CE66D4B}" type="presOf" srcId="{4EDFC131-C79C-4704-AD37-3F4897AA2202}" destId="{5C2B75C3-20CE-42E9-9F00-7A643CA82394}" srcOrd="0" destOrd="0" presId="urn:microsoft.com/office/officeart/2005/8/layout/vList4#1"/>
    <dgm:cxn modelId="{809C1A2C-FA14-4958-8579-76A6C85F3291}" type="presParOf" srcId="{5C2B75C3-20CE-42E9-9F00-7A643CA82394}" destId="{08BE0F4F-1A50-4084-B710-8C80A2C378EC}" srcOrd="0" destOrd="0" presId="urn:microsoft.com/office/officeart/2005/8/layout/vList4#1"/>
    <dgm:cxn modelId="{95B4BE27-478D-4A75-8649-E76A73BE7BE2}" type="presParOf" srcId="{08BE0F4F-1A50-4084-B710-8C80A2C378EC}" destId="{01BD949D-4212-4291-B02D-59A0CD344AC1}" srcOrd="0" destOrd="0" presId="urn:microsoft.com/office/officeart/2005/8/layout/vList4#1"/>
    <dgm:cxn modelId="{290A9068-4D05-49AB-B1F5-25144AB452A5}" type="presParOf" srcId="{08BE0F4F-1A50-4084-B710-8C80A2C378EC}" destId="{C7660589-A5F6-4BE2-815F-70230E531293}" srcOrd="1" destOrd="0" presId="urn:microsoft.com/office/officeart/2005/8/layout/vList4#1"/>
    <dgm:cxn modelId="{27ECEF0F-415B-4006-B95A-8B3BE2D33FBC}" type="presParOf" srcId="{08BE0F4F-1A50-4084-B710-8C80A2C378EC}" destId="{5463C313-FE20-47BC-95AE-34E1378E70BF}" srcOrd="2" destOrd="0" presId="urn:microsoft.com/office/officeart/2005/8/layout/vList4#1"/>
    <dgm:cxn modelId="{2576F6EE-5713-4C21-9D2A-3C680D45F606}" type="presParOf" srcId="{5C2B75C3-20CE-42E9-9F00-7A643CA82394}" destId="{5FCB9F8B-C6D6-4BDB-91DF-1A7238903357}" srcOrd="1" destOrd="0" presId="urn:microsoft.com/office/officeart/2005/8/layout/vList4#1"/>
    <dgm:cxn modelId="{804D4967-B39A-4E8B-B064-3C78ECE7DE1E}" type="presParOf" srcId="{5C2B75C3-20CE-42E9-9F00-7A643CA82394}" destId="{EE978CBC-F461-4834-9FFA-548DEDF6F910}" srcOrd="2" destOrd="0" presId="urn:microsoft.com/office/officeart/2005/8/layout/vList4#1"/>
    <dgm:cxn modelId="{C180329D-6971-4F69-883C-3B5C64BF2FDD}" type="presParOf" srcId="{EE978CBC-F461-4834-9FFA-548DEDF6F910}" destId="{03DD31CB-B591-4E0B-9FA9-363BEF5ECD3A}" srcOrd="0" destOrd="0" presId="urn:microsoft.com/office/officeart/2005/8/layout/vList4#1"/>
    <dgm:cxn modelId="{145F6A59-C33A-4990-A47F-6C19FA619CB0}" type="presParOf" srcId="{EE978CBC-F461-4834-9FFA-548DEDF6F910}" destId="{C4ECA7BE-0033-4FD2-99F0-AAEE96A96CF3}" srcOrd="1" destOrd="0" presId="urn:microsoft.com/office/officeart/2005/8/layout/vList4#1"/>
    <dgm:cxn modelId="{A92DD06D-7519-4E7B-9A87-F63BEAFDE22B}" type="presParOf" srcId="{EE978CBC-F461-4834-9FFA-548DEDF6F910}" destId="{BF9602E7-A0F1-4C9A-B4CE-58CBDEACF0A5}" srcOrd="2" destOrd="0" presId="urn:microsoft.com/office/officeart/2005/8/layout/vList4#1"/>
    <dgm:cxn modelId="{96785C4D-F284-477C-B48F-2CC685CC8B9A}" type="presParOf" srcId="{5C2B75C3-20CE-42E9-9F00-7A643CA82394}" destId="{61131AC5-D580-4335-A0B8-804ABE311ABF}" srcOrd="3" destOrd="0" presId="urn:microsoft.com/office/officeart/2005/8/layout/vList4#1"/>
    <dgm:cxn modelId="{E503A922-DAD0-46B0-94C0-32E3C9797132}" type="presParOf" srcId="{5C2B75C3-20CE-42E9-9F00-7A643CA82394}" destId="{BBB93ADA-408A-4E6D-822F-48B1E5C4667B}" srcOrd="4" destOrd="0" presId="urn:microsoft.com/office/officeart/2005/8/layout/vList4#1"/>
    <dgm:cxn modelId="{3E89CB8E-C835-47DB-BEE0-2408FCF5F39D}" type="presParOf" srcId="{BBB93ADA-408A-4E6D-822F-48B1E5C4667B}" destId="{BE8DBFD5-449B-4AD7-9663-EC81839C07EB}" srcOrd="0" destOrd="0" presId="urn:microsoft.com/office/officeart/2005/8/layout/vList4#1"/>
    <dgm:cxn modelId="{EBEDBDF3-5662-4797-86D1-A6A3A2E2B537}" type="presParOf" srcId="{BBB93ADA-408A-4E6D-822F-48B1E5C4667B}" destId="{DCB1B70A-4BA6-48A0-8EFD-B3D720C6EA3F}" srcOrd="1" destOrd="0" presId="urn:microsoft.com/office/officeart/2005/8/layout/vList4#1"/>
    <dgm:cxn modelId="{F2CE97F6-7692-470B-A5D3-043D91AC98D5}" type="presParOf" srcId="{BBB93ADA-408A-4E6D-822F-48B1E5C4667B}" destId="{8DC1BBAB-D9A4-4FC7-80E4-C75EA9C9522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FDD630-6526-4C0A-A4AB-DAC11E557C9D}" type="doc">
      <dgm:prSet loTypeId="urn:microsoft.com/office/officeart/2005/8/layout/vList4#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E7F1C95-3E67-4CC9-BDE5-32570FBD942F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accent6">
                  <a:lumMod val="75000"/>
                </a:schemeClr>
              </a:solidFill>
            </a:rPr>
            <a:t>Экстракт корня крапивы. </a:t>
          </a:r>
          <a:r>
            <a:rPr lang="ru-RU" sz="1400" dirty="0" smtClean="0"/>
            <a:t>Биологически активные вещества из корней крапивы(стероиды, лецитины, полисахариды, </a:t>
          </a:r>
          <a:r>
            <a:rPr lang="ru-RU" sz="1400" dirty="0" err="1" smtClean="0"/>
            <a:t>лигнаны</a:t>
          </a:r>
          <a:r>
            <a:rPr lang="ru-RU" sz="1400" dirty="0" smtClean="0"/>
            <a:t>, </a:t>
          </a:r>
          <a:r>
            <a:rPr lang="ru-RU" sz="1400" dirty="0" err="1" smtClean="0"/>
            <a:t>керамиды</a:t>
          </a:r>
          <a:r>
            <a:rPr lang="ru-RU" sz="1400" dirty="0" smtClean="0"/>
            <a:t>)  влияют на метаболические процессы, снижают пролиферацию(разрастание) клеток предстательной железы, тормозят прогрессирование увеличения предстательной железы, тем самым предотвращают процессы воспаления. Повышают </a:t>
          </a:r>
          <a:r>
            <a:rPr lang="ru-RU" sz="1400" dirty="0" err="1" smtClean="0"/>
            <a:t>уродинамику</a:t>
          </a:r>
          <a:r>
            <a:rPr lang="ru-RU" sz="1400" dirty="0" smtClean="0"/>
            <a:t>, объем мочеиспускания; понижают количество остаточной мочи. Способен облегчать затрудненное мочеиспускание при с аденоме простаты.</a:t>
          </a:r>
          <a:endParaRPr lang="ru-RU" sz="1400" dirty="0"/>
        </a:p>
      </dgm:t>
    </dgm:pt>
    <dgm:pt modelId="{5C56CE6C-FC9C-4E70-943A-705A49718207}" type="parTrans" cxnId="{0E7B414C-B534-4836-9681-53F6B8F1E7FC}">
      <dgm:prSet/>
      <dgm:spPr/>
      <dgm:t>
        <a:bodyPr/>
        <a:lstStyle/>
        <a:p>
          <a:endParaRPr lang="ru-RU"/>
        </a:p>
      </dgm:t>
    </dgm:pt>
    <dgm:pt modelId="{1BE2F873-3A3F-462C-B29A-04C3C53B33CA}" type="sibTrans" cxnId="{0E7B414C-B534-4836-9681-53F6B8F1E7FC}">
      <dgm:prSet/>
      <dgm:spPr/>
      <dgm:t>
        <a:bodyPr/>
        <a:lstStyle/>
        <a:p>
          <a:endParaRPr lang="ru-RU"/>
        </a:p>
      </dgm:t>
    </dgm:pt>
    <dgm:pt modelId="{AED1192E-AA36-4BBF-8784-B4C933D13C71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just" rtl="0"/>
          <a:r>
            <a:rPr lang="ru-RU" sz="1600" b="1" dirty="0" smtClean="0">
              <a:solidFill>
                <a:schemeClr val="accent6">
                  <a:lumMod val="75000"/>
                </a:schemeClr>
              </a:solidFill>
            </a:rPr>
            <a:t>Петрушки лист. </a:t>
          </a:r>
          <a:r>
            <a:rPr lang="ru-RU" sz="1600" dirty="0" smtClean="0"/>
            <a:t>Содержит широкий спектр полезных веществ (витаминов, макро- и микроэлементов). Обладая мочегонным действием, сопровождающимся усиленным выделением солей из организма, повышает тонус гладкой мускулатуры кишечника и мочевого пузыря. Стимулирует работу почек, нормализует функцию надпочечников и щитовидной железы, укрепляет капилляры.</a:t>
          </a:r>
          <a:endParaRPr lang="ru-RU" sz="1500" dirty="0"/>
        </a:p>
      </dgm:t>
    </dgm:pt>
    <dgm:pt modelId="{115ED500-EC74-4000-AACE-446DE2BC0860}" type="parTrans" cxnId="{12C67381-ED5A-45A4-B5E1-E6BD5B935D6F}">
      <dgm:prSet/>
      <dgm:spPr/>
      <dgm:t>
        <a:bodyPr/>
        <a:lstStyle/>
        <a:p>
          <a:endParaRPr lang="ru-RU"/>
        </a:p>
      </dgm:t>
    </dgm:pt>
    <dgm:pt modelId="{C1277F1D-5E75-49E6-9BA7-E4CB7CF4364E}" type="sibTrans" cxnId="{12C67381-ED5A-45A4-B5E1-E6BD5B935D6F}">
      <dgm:prSet/>
      <dgm:spPr/>
      <dgm:t>
        <a:bodyPr/>
        <a:lstStyle/>
        <a:p>
          <a:endParaRPr lang="ru-RU"/>
        </a:p>
      </dgm:t>
    </dgm:pt>
    <dgm:pt modelId="{9D7CCE46-14FB-404C-A81D-0D58C262327A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pPr algn="just" rtl="0"/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Цинк (в составе цинка цитрата) </a:t>
          </a:r>
          <a:r>
            <a:rPr lang="ru-RU" b="1" dirty="0" smtClean="0">
              <a:solidFill>
                <a:schemeClr val="bg1"/>
              </a:solidFill>
            </a:rPr>
            <a:t>- </a:t>
          </a:r>
          <a:r>
            <a:rPr lang="ru-RU" dirty="0" smtClean="0"/>
            <a:t>одним из самых важных, жизненно необходимых микроэлементов для мужского организма. Цинк участвует в синтезе тестостерона и функционировании половых желез.  Прием цинка улучшает качество спермы и подвижность сперматозоидов, снижает симптомы аденомы простаты. Критический дефицит цинка может стать причиной импотенции.</a:t>
          </a:r>
          <a:endParaRPr lang="ru-RU" dirty="0"/>
        </a:p>
      </dgm:t>
    </dgm:pt>
    <dgm:pt modelId="{00E7DEF7-558A-44DE-A9F3-52F40F25D835}" type="parTrans" cxnId="{A4EB95E9-3E31-4D54-9C6A-EB2A49DF9659}">
      <dgm:prSet/>
      <dgm:spPr/>
      <dgm:t>
        <a:bodyPr/>
        <a:lstStyle/>
        <a:p>
          <a:endParaRPr lang="ru-RU"/>
        </a:p>
      </dgm:t>
    </dgm:pt>
    <dgm:pt modelId="{8762E6AE-4812-4D57-87DE-B44EE949C1F1}" type="sibTrans" cxnId="{A4EB95E9-3E31-4D54-9C6A-EB2A49DF9659}">
      <dgm:prSet/>
      <dgm:spPr/>
      <dgm:t>
        <a:bodyPr/>
        <a:lstStyle/>
        <a:p>
          <a:endParaRPr lang="ru-RU"/>
        </a:p>
      </dgm:t>
    </dgm:pt>
    <dgm:pt modelId="{656C5D61-7D0F-4A90-9C56-8691C597DD48}" type="pres">
      <dgm:prSet presAssocID="{42FDD630-6526-4C0A-A4AB-DAC11E557C9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8C1745-1EDD-46B3-8799-863CCE7A3F29}" type="pres">
      <dgm:prSet presAssocID="{7E7F1C95-3E67-4CC9-BDE5-32570FBD942F}" presName="comp" presStyleCnt="0"/>
      <dgm:spPr/>
    </dgm:pt>
    <dgm:pt modelId="{2A5C8212-2B4A-454E-A31D-B09905B2B776}" type="pres">
      <dgm:prSet presAssocID="{7E7F1C95-3E67-4CC9-BDE5-32570FBD942F}" presName="box" presStyleLbl="node1" presStyleIdx="0" presStyleCnt="3" custScaleY="99840"/>
      <dgm:spPr/>
      <dgm:t>
        <a:bodyPr/>
        <a:lstStyle/>
        <a:p>
          <a:endParaRPr lang="ru-RU"/>
        </a:p>
      </dgm:t>
    </dgm:pt>
    <dgm:pt modelId="{5A35409B-3E2E-4CD6-84BD-89969D598FF2}" type="pres">
      <dgm:prSet presAssocID="{7E7F1C95-3E67-4CC9-BDE5-32570FBD942F}" presName="img" presStyleLbl="fgImgPlace1" presStyleIdx="0" presStyleCnt="3" custScaleX="8433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CB3F2FB-695A-4B9E-9D53-C50D66FFE8D9}" type="pres">
      <dgm:prSet presAssocID="{7E7F1C95-3E67-4CC9-BDE5-32570FBD942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7344BB-2168-4B68-A39E-6DBDD240D60B}" type="pres">
      <dgm:prSet presAssocID="{1BE2F873-3A3F-462C-B29A-04C3C53B33CA}" presName="spacer" presStyleCnt="0"/>
      <dgm:spPr/>
    </dgm:pt>
    <dgm:pt modelId="{EFB110CB-19F2-464E-94F9-3EEA6264F52D}" type="pres">
      <dgm:prSet presAssocID="{AED1192E-AA36-4BBF-8784-B4C933D13C71}" presName="comp" presStyleCnt="0"/>
      <dgm:spPr/>
    </dgm:pt>
    <dgm:pt modelId="{25B8B0D6-09BE-4B36-BDA5-4845E27D24E6}" type="pres">
      <dgm:prSet presAssocID="{AED1192E-AA36-4BBF-8784-B4C933D13C71}" presName="box" presStyleLbl="node1" presStyleIdx="1" presStyleCnt="3"/>
      <dgm:spPr/>
      <dgm:t>
        <a:bodyPr/>
        <a:lstStyle/>
        <a:p>
          <a:endParaRPr lang="ru-RU"/>
        </a:p>
      </dgm:t>
    </dgm:pt>
    <dgm:pt modelId="{F073DBB7-EDCF-482F-8A2B-F81E4B97A2AC}" type="pres">
      <dgm:prSet presAssocID="{AED1192E-AA36-4BBF-8784-B4C933D13C71}" presName="img" presStyleLbl="fgImgPlace1" presStyleIdx="1" presStyleCnt="3" custScaleX="8433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4515044-BA92-40B9-BA9F-08BAF2516B8C}" type="pres">
      <dgm:prSet presAssocID="{AED1192E-AA36-4BBF-8784-B4C933D13C7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6DF01D-E5D3-4B22-B89B-2070A1FBFBC8}" type="pres">
      <dgm:prSet presAssocID="{C1277F1D-5E75-49E6-9BA7-E4CB7CF4364E}" presName="spacer" presStyleCnt="0"/>
      <dgm:spPr/>
    </dgm:pt>
    <dgm:pt modelId="{67E32D12-C35E-4329-939E-12045A031425}" type="pres">
      <dgm:prSet presAssocID="{9D7CCE46-14FB-404C-A81D-0D58C262327A}" presName="comp" presStyleCnt="0"/>
      <dgm:spPr/>
    </dgm:pt>
    <dgm:pt modelId="{F2FFB904-AB74-4F6D-986F-D7353C2F031F}" type="pres">
      <dgm:prSet presAssocID="{9D7CCE46-14FB-404C-A81D-0D58C262327A}" presName="box" presStyleLbl="node1" presStyleIdx="2" presStyleCnt="3"/>
      <dgm:spPr/>
      <dgm:t>
        <a:bodyPr/>
        <a:lstStyle/>
        <a:p>
          <a:endParaRPr lang="ru-RU"/>
        </a:p>
      </dgm:t>
    </dgm:pt>
    <dgm:pt modelId="{F8396F37-445E-4F97-875D-BADFCB99F158}" type="pres">
      <dgm:prSet presAssocID="{9D7CCE46-14FB-404C-A81D-0D58C262327A}" presName="img" presStyleLbl="fgImgPlace1" presStyleIdx="2" presStyleCnt="3" custScaleX="7558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C0415A6-39B6-48BB-9118-E830235E388B}" type="pres">
      <dgm:prSet presAssocID="{9D7CCE46-14FB-404C-A81D-0D58C262327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6589E8-9438-4C7C-80BD-540263C2A767}" type="presOf" srcId="{7E7F1C95-3E67-4CC9-BDE5-32570FBD942F}" destId="{BCB3F2FB-695A-4B9E-9D53-C50D66FFE8D9}" srcOrd="1" destOrd="0" presId="urn:microsoft.com/office/officeart/2005/8/layout/vList4#2"/>
    <dgm:cxn modelId="{A4EB95E9-3E31-4D54-9C6A-EB2A49DF9659}" srcId="{42FDD630-6526-4C0A-A4AB-DAC11E557C9D}" destId="{9D7CCE46-14FB-404C-A81D-0D58C262327A}" srcOrd="2" destOrd="0" parTransId="{00E7DEF7-558A-44DE-A9F3-52F40F25D835}" sibTransId="{8762E6AE-4812-4D57-87DE-B44EE949C1F1}"/>
    <dgm:cxn modelId="{95528E2F-C379-4D39-B630-2C814213DB34}" type="presOf" srcId="{AED1192E-AA36-4BBF-8784-B4C933D13C71}" destId="{25B8B0D6-09BE-4B36-BDA5-4845E27D24E6}" srcOrd="0" destOrd="0" presId="urn:microsoft.com/office/officeart/2005/8/layout/vList4#2"/>
    <dgm:cxn modelId="{848DCB78-4F61-4092-99F6-E02D0D54CEDF}" type="presOf" srcId="{42FDD630-6526-4C0A-A4AB-DAC11E557C9D}" destId="{656C5D61-7D0F-4A90-9C56-8691C597DD48}" srcOrd="0" destOrd="0" presId="urn:microsoft.com/office/officeart/2005/8/layout/vList4#2"/>
    <dgm:cxn modelId="{E6C71A87-AEAE-4748-8505-3837064812DF}" type="presOf" srcId="{9D7CCE46-14FB-404C-A81D-0D58C262327A}" destId="{0C0415A6-39B6-48BB-9118-E830235E388B}" srcOrd="1" destOrd="0" presId="urn:microsoft.com/office/officeart/2005/8/layout/vList4#2"/>
    <dgm:cxn modelId="{37393648-6F91-400D-B4E2-AA6D0658AED7}" type="presOf" srcId="{7E7F1C95-3E67-4CC9-BDE5-32570FBD942F}" destId="{2A5C8212-2B4A-454E-A31D-B09905B2B776}" srcOrd="0" destOrd="0" presId="urn:microsoft.com/office/officeart/2005/8/layout/vList4#2"/>
    <dgm:cxn modelId="{0E7B414C-B534-4836-9681-53F6B8F1E7FC}" srcId="{42FDD630-6526-4C0A-A4AB-DAC11E557C9D}" destId="{7E7F1C95-3E67-4CC9-BDE5-32570FBD942F}" srcOrd="0" destOrd="0" parTransId="{5C56CE6C-FC9C-4E70-943A-705A49718207}" sibTransId="{1BE2F873-3A3F-462C-B29A-04C3C53B33CA}"/>
    <dgm:cxn modelId="{C2BD7A3A-4819-40F5-B6A7-8161EAE319B0}" type="presOf" srcId="{9D7CCE46-14FB-404C-A81D-0D58C262327A}" destId="{F2FFB904-AB74-4F6D-986F-D7353C2F031F}" srcOrd="0" destOrd="0" presId="urn:microsoft.com/office/officeart/2005/8/layout/vList4#2"/>
    <dgm:cxn modelId="{784EAF33-3995-46B3-A17C-98B230F6EADA}" type="presOf" srcId="{AED1192E-AA36-4BBF-8784-B4C933D13C71}" destId="{F4515044-BA92-40B9-BA9F-08BAF2516B8C}" srcOrd="1" destOrd="0" presId="urn:microsoft.com/office/officeart/2005/8/layout/vList4#2"/>
    <dgm:cxn modelId="{12C67381-ED5A-45A4-B5E1-E6BD5B935D6F}" srcId="{42FDD630-6526-4C0A-A4AB-DAC11E557C9D}" destId="{AED1192E-AA36-4BBF-8784-B4C933D13C71}" srcOrd="1" destOrd="0" parTransId="{115ED500-EC74-4000-AACE-446DE2BC0860}" sibTransId="{C1277F1D-5E75-49E6-9BA7-E4CB7CF4364E}"/>
    <dgm:cxn modelId="{BC2851F1-DD39-4471-9C56-37DAA09EE811}" type="presParOf" srcId="{656C5D61-7D0F-4A90-9C56-8691C597DD48}" destId="{978C1745-1EDD-46B3-8799-863CCE7A3F29}" srcOrd="0" destOrd="0" presId="urn:microsoft.com/office/officeart/2005/8/layout/vList4#2"/>
    <dgm:cxn modelId="{EBD46DE5-A24A-4C8E-9985-6B4CFA361B45}" type="presParOf" srcId="{978C1745-1EDD-46B3-8799-863CCE7A3F29}" destId="{2A5C8212-2B4A-454E-A31D-B09905B2B776}" srcOrd="0" destOrd="0" presId="urn:microsoft.com/office/officeart/2005/8/layout/vList4#2"/>
    <dgm:cxn modelId="{35DCE032-BEF6-48C4-94D7-1F221E759900}" type="presParOf" srcId="{978C1745-1EDD-46B3-8799-863CCE7A3F29}" destId="{5A35409B-3E2E-4CD6-84BD-89969D598FF2}" srcOrd="1" destOrd="0" presId="urn:microsoft.com/office/officeart/2005/8/layout/vList4#2"/>
    <dgm:cxn modelId="{7D7D7EEB-79BC-40BC-8D9E-8A0FC314E1AF}" type="presParOf" srcId="{978C1745-1EDD-46B3-8799-863CCE7A3F29}" destId="{BCB3F2FB-695A-4B9E-9D53-C50D66FFE8D9}" srcOrd="2" destOrd="0" presId="urn:microsoft.com/office/officeart/2005/8/layout/vList4#2"/>
    <dgm:cxn modelId="{5AB886D8-C979-41B4-A0DA-6A1E59B60DC1}" type="presParOf" srcId="{656C5D61-7D0F-4A90-9C56-8691C597DD48}" destId="{267344BB-2168-4B68-A39E-6DBDD240D60B}" srcOrd="1" destOrd="0" presId="urn:microsoft.com/office/officeart/2005/8/layout/vList4#2"/>
    <dgm:cxn modelId="{5503FC7E-1F68-4A85-848A-9B9B989D07B5}" type="presParOf" srcId="{656C5D61-7D0F-4A90-9C56-8691C597DD48}" destId="{EFB110CB-19F2-464E-94F9-3EEA6264F52D}" srcOrd="2" destOrd="0" presId="urn:microsoft.com/office/officeart/2005/8/layout/vList4#2"/>
    <dgm:cxn modelId="{5FCA013E-7346-457D-9789-17FE1C5757C5}" type="presParOf" srcId="{EFB110CB-19F2-464E-94F9-3EEA6264F52D}" destId="{25B8B0D6-09BE-4B36-BDA5-4845E27D24E6}" srcOrd="0" destOrd="0" presId="urn:microsoft.com/office/officeart/2005/8/layout/vList4#2"/>
    <dgm:cxn modelId="{DAE107A6-0FE8-4EDF-B4C0-FE603AD53141}" type="presParOf" srcId="{EFB110CB-19F2-464E-94F9-3EEA6264F52D}" destId="{F073DBB7-EDCF-482F-8A2B-F81E4B97A2AC}" srcOrd="1" destOrd="0" presId="urn:microsoft.com/office/officeart/2005/8/layout/vList4#2"/>
    <dgm:cxn modelId="{280C2330-D1F0-41A7-AB0D-7037DE5E755D}" type="presParOf" srcId="{EFB110CB-19F2-464E-94F9-3EEA6264F52D}" destId="{F4515044-BA92-40B9-BA9F-08BAF2516B8C}" srcOrd="2" destOrd="0" presId="urn:microsoft.com/office/officeart/2005/8/layout/vList4#2"/>
    <dgm:cxn modelId="{2049B14A-AEE8-44B0-AC44-A3D051280919}" type="presParOf" srcId="{656C5D61-7D0F-4A90-9C56-8691C597DD48}" destId="{876DF01D-E5D3-4B22-B89B-2070A1FBFBC8}" srcOrd="3" destOrd="0" presId="urn:microsoft.com/office/officeart/2005/8/layout/vList4#2"/>
    <dgm:cxn modelId="{293E685F-6FC5-4C06-9B06-9E8C426BC54E}" type="presParOf" srcId="{656C5D61-7D0F-4A90-9C56-8691C597DD48}" destId="{67E32D12-C35E-4329-939E-12045A031425}" srcOrd="4" destOrd="0" presId="urn:microsoft.com/office/officeart/2005/8/layout/vList4#2"/>
    <dgm:cxn modelId="{0AE9F513-FC6D-4B3D-A749-A94610D1D2A7}" type="presParOf" srcId="{67E32D12-C35E-4329-939E-12045A031425}" destId="{F2FFB904-AB74-4F6D-986F-D7353C2F031F}" srcOrd="0" destOrd="0" presId="urn:microsoft.com/office/officeart/2005/8/layout/vList4#2"/>
    <dgm:cxn modelId="{745B4612-FECD-4568-9349-5AD69E69315A}" type="presParOf" srcId="{67E32D12-C35E-4329-939E-12045A031425}" destId="{F8396F37-445E-4F97-875D-BADFCB99F158}" srcOrd="1" destOrd="0" presId="urn:microsoft.com/office/officeart/2005/8/layout/vList4#2"/>
    <dgm:cxn modelId="{369979A7-CC15-4446-A2EF-E0DF6C55235A}" type="presParOf" srcId="{67E32D12-C35E-4329-939E-12045A031425}" destId="{0C0415A6-39B6-48BB-9118-E830235E388B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B0BB0B-B728-4269-88B4-A6DC9AB078A3}" type="doc">
      <dgm:prSet loTypeId="urn:microsoft.com/office/officeart/2005/8/layout/vList4#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1503A35-6737-4B5F-AD33-E8133B1F7DCC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accent6">
                  <a:lumMod val="75000"/>
                </a:schemeClr>
              </a:solidFill>
            </a:rPr>
            <a:t>Селексен </a:t>
          </a:r>
          <a:r>
            <a:rPr lang="ru-RU" sz="1400" dirty="0" smtClean="0"/>
            <a:t>- органическая форма селена. Входит в состав ряда гормонов и ферментов. Ключевой микроэлемент, ферментативной </a:t>
          </a:r>
          <a:r>
            <a:rPr lang="ru-RU" sz="1400" dirty="0" err="1" smtClean="0"/>
            <a:t>антиоксидантной</a:t>
          </a:r>
          <a:r>
            <a:rPr lang="ru-RU" sz="1400" dirty="0" smtClean="0"/>
            <a:t> системы организма. Способствует нормальному росту клеток и поддержанию сексуальной активности.</a:t>
          </a:r>
          <a:r>
            <a:rPr lang="en-US" sz="1400" dirty="0" smtClean="0"/>
            <a:t> </a:t>
          </a:r>
          <a:r>
            <a:rPr lang="ru-RU" sz="1400" u="none" strike="noStrike" dirty="0" smtClean="0">
              <a:solidFill>
                <a:schemeClr val="bg1"/>
              </a:solidFill>
            </a:rPr>
            <a:t>Повышает выработку тестостерона. </a:t>
          </a:r>
          <a:endParaRPr lang="ru-RU" sz="1400" dirty="0">
            <a:solidFill>
              <a:schemeClr val="bg1"/>
            </a:solidFill>
          </a:endParaRPr>
        </a:p>
      </dgm:t>
    </dgm:pt>
    <dgm:pt modelId="{02B55518-BBA2-49FF-80B6-9E33E418DC61}" type="parTrans" cxnId="{15D1A786-9148-4868-B661-4FCF61BF1D04}">
      <dgm:prSet/>
      <dgm:spPr/>
      <dgm:t>
        <a:bodyPr/>
        <a:lstStyle/>
        <a:p>
          <a:endParaRPr lang="ru-RU" sz="1800"/>
        </a:p>
      </dgm:t>
    </dgm:pt>
    <dgm:pt modelId="{FF5EB40D-9F18-463C-B249-F5A683F9B60F}" type="sibTrans" cxnId="{15D1A786-9148-4868-B661-4FCF61BF1D04}">
      <dgm:prSet/>
      <dgm:spPr/>
      <dgm:t>
        <a:bodyPr/>
        <a:lstStyle/>
        <a:p>
          <a:endParaRPr lang="ru-RU" sz="1800"/>
        </a:p>
      </dgm:t>
    </dgm:pt>
    <dgm:pt modelId="{01079172-1428-4D80-A6BD-0E7A7EA702AD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accent6">
                  <a:lumMod val="75000"/>
                </a:schemeClr>
              </a:solidFill>
            </a:rPr>
            <a:t>Ликопин</a:t>
          </a:r>
          <a:r>
            <a:rPr lang="ru-RU" sz="1200" dirty="0" smtClean="0"/>
            <a:t> - </a:t>
          </a:r>
          <a:r>
            <a:rPr lang="ru-RU" sz="1200" dirty="0" err="1" smtClean="0"/>
            <a:t>каротиноид</a:t>
          </a:r>
          <a:r>
            <a:rPr lang="ru-RU" sz="1200" dirty="0" smtClean="0"/>
            <a:t>. По </a:t>
          </a:r>
          <a:r>
            <a:rPr lang="ru-RU" sz="1200" dirty="0" err="1" smtClean="0"/>
            <a:t>антиоксидантной</a:t>
          </a:r>
          <a:r>
            <a:rPr lang="ru-RU" sz="1200" dirty="0" smtClean="0"/>
            <a:t> активности превосходит </a:t>
          </a:r>
          <a:r>
            <a:rPr lang="en-US" sz="1200" dirty="0" smtClean="0"/>
            <a:t>B-</a:t>
          </a:r>
          <a:r>
            <a:rPr lang="ru-RU" sz="1200" dirty="0" smtClean="0"/>
            <a:t>каротин в 2,2 раза, витамин Е - в 100 раз.  Избирательно накапливается в тканях простаты и защищает клетки от повреждения свободными радикалами, снижает активность воспалительных и аутоиммунных процессов в тканях простаты, препятствует превращению тестостерона в </a:t>
          </a:r>
          <a:r>
            <a:rPr lang="ru-RU" sz="1200" dirty="0" err="1" smtClean="0"/>
            <a:t>дигидротестостерон</a:t>
          </a:r>
          <a:r>
            <a:rPr lang="ru-RU" sz="1200" dirty="0" smtClean="0"/>
            <a:t> и контролирует избыточное размножение клеток предстательной железы. </a:t>
          </a:r>
          <a:endParaRPr lang="ru-RU" sz="1200" dirty="0"/>
        </a:p>
      </dgm:t>
    </dgm:pt>
    <dgm:pt modelId="{1473F507-E971-463E-B04F-D89FD474999D}" type="parTrans" cxnId="{938469A1-9971-4635-8634-6352ECF1D696}">
      <dgm:prSet/>
      <dgm:spPr/>
      <dgm:t>
        <a:bodyPr/>
        <a:lstStyle/>
        <a:p>
          <a:endParaRPr lang="ru-RU" sz="1800"/>
        </a:p>
      </dgm:t>
    </dgm:pt>
    <dgm:pt modelId="{AE1B28B6-B9CB-4179-A923-35403806939B}" type="sibTrans" cxnId="{938469A1-9971-4635-8634-6352ECF1D696}">
      <dgm:prSet/>
      <dgm:spPr/>
      <dgm:t>
        <a:bodyPr/>
        <a:lstStyle/>
        <a:p>
          <a:endParaRPr lang="ru-RU" sz="1800"/>
        </a:p>
      </dgm:t>
    </dgm:pt>
    <dgm:pt modelId="{F9D5095C-7E2F-4EF1-B1C0-7F94663DC639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accent6">
                  <a:lumMod val="75000"/>
                </a:schemeClr>
              </a:solidFill>
            </a:rPr>
            <a:t>Экстракт куркумы</a:t>
          </a:r>
          <a:r>
            <a:rPr lang="ru-RU" sz="1200" dirty="0" smtClean="0"/>
            <a:t>.  </a:t>
          </a:r>
          <a:r>
            <a:rPr lang="ru-RU" sz="1400" dirty="0" smtClean="0"/>
            <a:t>Действующее вещество – </a:t>
          </a:r>
          <a:r>
            <a:rPr lang="ru-RU" sz="1400" dirty="0" err="1" smtClean="0"/>
            <a:t>куркумин</a:t>
          </a:r>
          <a:r>
            <a:rPr lang="ru-RU" sz="1400" dirty="0" smtClean="0"/>
            <a:t>, природный антибиотик и </a:t>
          </a:r>
          <a:r>
            <a:rPr lang="ru-RU" sz="1400" dirty="0" err="1" smtClean="0"/>
            <a:t>антиканцероген</a:t>
          </a:r>
          <a:r>
            <a:rPr lang="ru-RU" sz="1400" dirty="0" smtClean="0"/>
            <a:t>. Обладает противовоспалительным действием. Снижает темпы роста рака простаты, блокируя </a:t>
          </a:r>
          <a:r>
            <a:rPr lang="ru-RU" sz="1400" dirty="0" err="1" smtClean="0"/>
            <a:t>мутирующие</a:t>
          </a:r>
          <a:r>
            <a:rPr lang="ru-RU" sz="1400" dirty="0" smtClean="0"/>
            <a:t> гены, вызывающие рак. Благотворно влияет на мужскую фертильность(качество спермы).</a:t>
          </a:r>
          <a:endParaRPr lang="ru-RU" sz="1400" dirty="0"/>
        </a:p>
      </dgm:t>
    </dgm:pt>
    <dgm:pt modelId="{F5ED1B82-B0C0-446C-8B11-D51EF692BB63}" type="parTrans" cxnId="{F4DFC937-7865-4AB6-8A48-7ED4249F2293}">
      <dgm:prSet/>
      <dgm:spPr/>
      <dgm:t>
        <a:bodyPr/>
        <a:lstStyle/>
        <a:p>
          <a:endParaRPr lang="ru-RU" sz="1800"/>
        </a:p>
      </dgm:t>
    </dgm:pt>
    <dgm:pt modelId="{688FE0A1-D7F8-4718-B98D-3DA50A397D93}" type="sibTrans" cxnId="{F4DFC937-7865-4AB6-8A48-7ED4249F2293}">
      <dgm:prSet/>
      <dgm:spPr/>
      <dgm:t>
        <a:bodyPr/>
        <a:lstStyle/>
        <a:p>
          <a:endParaRPr lang="ru-RU" sz="1800"/>
        </a:p>
      </dgm:t>
    </dgm:pt>
    <dgm:pt modelId="{598D47B1-CDF4-475D-8683-763AC4DC532B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ru-RU" sz="1800" b="1" dirty="0" smtClean="0">
              <a:solidFill>
                <a:schemeClr val="accent6">
                  <a:lumMod val="75000"/>
                </a:schemeClr>
              </a:solidFill>
            </a:rPr>
            <a:t>Токоферола ацетат (витамин Е)</a:t>
          </a:r>
          <a:r>
            <a:rPr lang="ru-RU" sz="2000" b="1" dirty="0" smtClean="0">
              <a:solidFill>
                <a:schemeClr val="accent6">
                  <a:lumMod val="75000"/>
                </a:schemeClr>
              </a:solidFill>
            </a:rPr>
            <a:t>. </a:t>
          </a:r>
          <a:r>
            <a:rPr lang="ru-RU" sz="1600" dirty="0" smtClean="0"/>
            <a:t>Антиоксидант, предотвращает процессы раннего старения. </a:t>
          </a:r>
          <a:r>
            <a:rPr lang="ru-RU" sz="1600" b="1" dirty="0" smtClean="0"/>
            <a:t>Необходим для образования спермы и поддержания полового инстинкта.</a:t>
          </a:r>
          <a:endParaRPr lang="ru-RU" sz="1600" dirty="0"/>
        </a:p>
      </dgm:t>
    </dgm:pt>
    <dgm:pt modelId="{D6FE0A5C-7DC4-4A33-B952-79221344E8CB}" type="parTrans" cxnId="{D5698FB2-9145-436E-810F-CB677405C513}">
      <dgm:prSet/>
      <dgm:spPr/>
      <dgm:t>
        <a:bodyPr/>
        <a:lstStyle/>
        <a:p>
          <a:endParaRPr lang="ru-RU" sz="1800"/>
        </a:p>
      </dgm:t>
    </dgm:pt>
    <dgm:pt modelId="{DC2E80B1-5D41-4381-ACB7-B326F681BA2C}" type="sibTrans" cxnId="{D5698FB2-9145-436E-810F-CB677405C513}">
      <dgm:prSet/>
      <dgm:spPr/>
      <dgm:t>
        <a:bodyPr/>
        <a:lstStyle/>
        <a:p>
          <a:endParaRPr lang="ru-RU" sz="1800"/>
        </a:p>
      </dgm:t>
    </dgm:pt>
    <dgm:pt modelId="{36D4FFCD-EFB3-4335-B51C-F9C68C398017}" type="pres">
      <dgm:prSet presAssocID="{E7B0BB0B-B728-4269-88B4-A6DC9AB078A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3CC91E-0B49-4148-B7C6-E969BB3E6300}" type="pres">
      <dgm:prSet presAssocID="{F1503A35-6737-4B5F-AD33-E8133B1F7DCC}" presName="comp" presStyleCnt="0"/>
      <dgm:spPr/>
    </dgm:pt>
    <dgm:pt modelId="{031C2ABF-9F86-4239-8A79-D2537CAF1A0E}" type="pres">
      <dgm:prSet presAssocID="{F1503A35-6737-4B5F-AD33-E8133B1F7DCC}" presName="box" presStyleLbl="node1" presStyleIdx="0" presStyleCnt="4"/>
      <dgm:spPr/>
      <dgm:t>
        <a:bodyPr/>
        <a:lstStyle/>
        <a:p>
          <a:endParaRPr lang="ru-RU"/>
        </a:p>
      </dgm:t>
    </dgm:pt>
    <dgm:pt modelId="{676E0269-3849-461E-8C80-456E24D817AA}" type="pres">
      <dgm:prSet presAssocID="{F1503A35-6737-4B5F-AD33-E8133B1F7DCC}" presName="img" presStyleLbl="fgImgPlace1" presStyleIdx="0" presStyleCnt="4" custScaleX="6347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8F2A64A-D79C-454D-BA1A-6ABFA0A0DE7B}" type="pres">
      <dgm:prSet presAssocID="{F1503A35-6737-4B5F-AD33-E8133B1F7DC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190CCF-CE5D-443F-BDA8-7DD016045EC9}" type="pres">
      <dgm:prSet presAssocID="{FF5EB40D-9F18-463C-B249-F5A683F9B60F}" presName="spacer" presStyleCnt="0"/>
      <dgm:spPr/>
    </dgm:pt>
    <dgm:pt modelId="{2FE725CF-B8CB-4925-8698-FCAA2033C9ED}" type="pres">
      <dgm:prSet presAssocID="{01079172-1428-4D80-A6BD-0E7A7EA702AD}" presName="comp" presStyleCnt="0"/>
      <dgm:spPr/>
    </dgm:pt>
    <dgm:pt modelId="{27ED85C2-0FA0-47B2-A6B0-39A994549E83}" type="pres">
      <dgm:prSet presAssocID="{01079172-1428-4D80-A6BD-0E7A7EA702AD}" presName="box" presStyleLbl="node1" presStyleIdx="1" presStyleCnt="4"/>
      <dgm:spPr/>
      <dgm:t>
        <a:bodyPr/>
        <a:lstStyle/>
        <a:p>
          <a:endParaRPr lang="ru-RU"/>
        </a:p>
      </dgm:t>
    </dgm:pt>
    <dgm:pt modelId="{092E7F47-1FB7-4243-AD96-08C93FFE5E22}" type="pres">
      <dgm:prSet presAssocID="{01079172-1428-4D80-A6BD-0E7A7EA702AD}" presName="img" presStyleLbl="fgImgPlace1" presStyleIdx="1" presStyleCnt="4" custScaleX="6347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AA09537-67F2-416E-BD1D-5A8D8C730178}" type="pres">
      <dgm:prSet presAssocID="{01079172-1428-4D80-A6BD-0E7A7EA702AD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D2353-E187-416D-9469-04E769664DE9}" type="pres">
      <dgm:prSet presAssocID="{AE1B28B6-B9CB-4179-A923-35403806939B}" presName="spacer" presStyleCnt="0"/>
      <dgm:spPr/>
    </dgm:pt>
    <dgm:pt modelId="{98182839-39DC-4437-87CC-E56B22C7F9DB}" type="pres">
      <dgm:prSet presAssocID="{F9D5095C-7E2F-4EF1-B1C0-7F94663DC639}" presName="comp" presStyleCnt="0"/>
      <dgm:spPr/>
    </dgm:pt>
    <dgm:pt modelId="{F443E3DB-9ACF-446D-8E79-B8E49522AF7B}" type="pres">
      <dgm:prSet presAssocID="{F9D5095C-7E2F-4EF1-B1C0-7F94663DC639}" presName="box" presStyleLbl="node1" presStyleIdx="2" presStyleCnt="4"/>
      <dgm:spPr/>
      <dgm:t>
        <a:bodyPr/>
        <a:lstStyle/>
        <a:p>
          <a:endParaRPr lang="ru-RU"/>
        </a:p>
      </dgm:t>
    </dgm:pt>
    <dgm:pt modelId="{1E831FC1-5D0E-4ADB-B720-AAB98D408F68}" type="pres">
      <dgm:prSet presAssocID="{F9D5095C-7E2F-4EF1-B1C0-7F94663DC639}" presName="img" presStyleLbl="fgImgPlace1" presStyleIdx="2" presStyleCnt="4" custScaleX="6347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9E2CB7D-DF2E-4420-B835-35EC5AC230F4}" type="pres">
      <dgm:prSet presAssocID="{F9D5095C-7E2F-4EF1-B1C0-7F94663DC639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9C6BB4-C656-426E-B4BD-6DD840ACB737}" type="pres">
      <dgm:prSet presAssocID="{688FE0A1-D7F8-4718-B98D-3DA50A397D93}" presName="spacer" presStyleCnt="0"/>
      <dgm:spPr/>
    </dgm:pt>
    <dgm:pt modelId="{1A755465-9123-4798-B9B5-866A58C79B67}" type="pres">
      <dgm:prSet presAssocID="{598D47B1-CDF4-475D-8683-763AC4DC532B}" presName="comp" presStyleCnt="0"/>
      <dgm:spPr/>
    </dgm:pt>
    <dgm:pt modelId="{4AD6B3E9-F908-42CE-A356-3BDF0DF6933E}" type="pres">
      <dgm:prSet presAssocID="{598D47B1-CDF4-475D-8683-763AC4DC532B}" presName="box" presStyleLbl="node1" presStyleIdx="3" presStyleCnt="4"/>
      <dgm:spPr/>
      <dgm:t>
        <a:bodyPr/>
        <a:lstStyle/>
        <a:p>
          <a:endParaRPr lang="ru-RU"/>
        </a:p>
      </dgm:t>
    </dgm:pt>
    <dgm:pt modelId="{4B1E2D07-8C7D-42F0-A97F-D75AB53AF959}" type="pres">
      <dgm:prSet presAssocID="{598D47B1-CDF4-475D-8683-763AC4DC532B}" presName="img" presStyleLbl="fgImgPlace1" presStyleIdx="3" presStyleCnt="4" custScaleX="6347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BC23BFA-BB00-4960-AF49-B4C4FCD72918}" type="pres">
      <dgm:prSet presAssocID="{598D47B1-CDF4-475D-8683-763AC4DC532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EDE07A-CF8E-40D4-87BD-CFC1885FFF5A}" type="presOf" srcId="{01079172-1428-4D80-A6BD-0E7A7EA702AD}" destId="{27ED85C2-0FA0-47B2-A6B0-39A994549E83}" srcOrd="0" destOrd="0" presId="urn:microsoft.com/office/officeart/2005/8/layout/vList4#3"/>
    <dgm:cxn modelId="{57002805-F29A-41DA-8DA2-3E0A05B7AAED}" type="presOf" srcId="{01079172-1428-4D80-A6BD-0E7A7EA702AD}" destId="{7AA09537-67F2-416E-BD1D-5A8D8C730178}" srcOrd="1" destOrd="0" presId="urn:microsoft.com/office/officeart/2005/8/layout/vList4#3"/>
    <dgm:cxn modelId="{F1A65443-2FF4-4F5E-B913-FECA53FF012A}" type="presOf" srcId="{F9D5095C-7E2F-4EF1-B1C0-7F94663DC639}" destId="{A9E2CB7D-DF2E-4420-B835-35EC5AC230F4}" srcOrd="1" destOrd="0" presId="urn:microsoft.com/office/officeart/2005/8/layout/vList4#3"/>
    <dgm:cxn modelId="{F4DFC937-7865-4AB6-8A48-7ED4249F2293}" srcId="{E7B0BB0B-B728-4269-88B4-A6DC9AB078A3}" destId="{F9D5095C-7E2F-4EF1-B1C0-7F94663DC639}" srcOrd="2" destOrd="0" parTransId="{F5ED1B82-B0C0-446C-8B11-D51EF692BB63}" sibTransId="{688FE0A1-D7F8-4718-B98D-3DA50A397D93}"/>
    <dgm:cxn modelId="{F18E9A0A-4389-4EB4-A557-FC62A9F25555}" type="presOf" srcId="{F1503A35-6737-4B5F-AD33-E8133B1F7DCC}" destId="{58F2A64A-D79C-454D-BA1A-6ABFA0A0DE7B}" srcOrd="1" destOrd="0" presId="urn:microsoft.com/office/officeart/2005/8/layout/vList4#3"/>
    <dgm:cxn modelId="{8A7A7334-0650-4434-9BC3-AE9E88F3578F}" type="presOf" srcId="{E7B0BB0B-B728-4269-88B4-A6DC9AB078A3}" destId="{36D4FFCD-EFB3-4335-B51C-F9C68C398017}" srcOrd="0" destOrd="0" presId="urn:microsoft.com/office/officeart/2005/8/layout/vList4#3"/>
    <dgm:cxn modelId="{A9482F6C-09EC-4EAD-9928-441A714828EB}" type="presOf" srcId="{598D47B1-CDF4-475D-8683-763AC4DC532B}" destId="{4AD6B3E9-F908-42CE-A356-3BDF0DF6933E}" srcOrd="0" destOrd="0" presId="urn:microsoft.com/office/officeart/2005/8/layout/vList4#3"/>
    <dgm:cxn modelId="{BE34458E-586A-4F0E-B2DA-D0F3E232A462}" type="presOf" srcId="{598D47B1-CDF4-475D-8683-763AC4DC532B}" destId="{BBC23BFA-BB00-4960-AF49-B4C4FCD72918}" srcOrd="1" destOrd="0" presId="urn:microsoft.com/office/officeart/2005/8/layout/vList4#3"/>
    <dgm:cxn modelId="{D5698FB2-9145-436E-810F-CB677405C513}" srcId="{E7B0BB0B-B728-4269-88B4-A6DC9AB078A3}" destId="{598D47B1-CDF4-475D-8683-763AC4DC532B}" srcOrd="3" destOrd="0" parTransId="{D6FE0A5C-7DC4-4A33-B952-79221344E8CB}" sibTransId="{DC2E80B1-5D41-4381-ACB7-B326F681BA2C}"/>
    <dgm:cxn modelId="{71A820EE-5065-488C-87B3-29FC8176B40C}" type="presOf" srcId="{F1503A35-6737-4B5F-AD33-E8133B1F7DCC}" destId="{031C2ABF-9F86-4239-8A79-D2537CAF1A0E}" srcOrd="0" destOrd="0" presId="urn:microsoft.com/office/officeart/2005/8/layout/vList4#3"/>
    <dgm:cxn modelId="{938469A1-9971-4635-8634-6352ECF1D696}" srcId="{E7B0BB0B-B728-4269-88B4-A6DC9AB078A3}" destId="{01079172-1428-4D80-A6BD-0E7A7EA702AD}" srcOrd="1" destOrd="0" parTransId="{1473F507-E971-463E-B04F-D89FD474999D}" sibTransId="{AE1B28B6-B9CB-4179-A923-35403806939B}"/>
    <dgm:cxn modelId="{38A96C6E-EFF7-4E09-A4B3-9CB1BA94F0B6}" type="presOf" srcId="{F9D5095C-7E2F-4EF1-B1C0-7F94663DC639}" destId="{F443E3DB-9ACF-446D-8E79-B8E49522AF7B}" srcOrd="0" destOrd="0" presId="urn:microsoft.com/office/officeart/2005/8/layout/vList4#3"/>
    <dgm:cxn modelId="{15D1A786-9148-4868-B661-4FCF61BF1D04}" srcId="{E7B0BB0B-B728-4269-88B4-A6DC9AB078A3}" destId="{F1503A35-6737-4B5F-AD33-E8133B1F7DCC}" srcOrd="0" destOrd="0" parTransId="{02B55518-BBA2-49FF-80B6-9E33E418DC61}" sibTransId="{FF5EB40D-9F18-463C-B249-F5A683F9B60F}"/>
    <dgm:cxn modelId="{408E18D0-E136-4801-8787-17D884D1B2B8}" type="presParOf" srcId="{36D4FFCD-EFB3-4335-B51C-F9C68C398017}" destId="{1F3CC91E-0B49-4148-B7C6-E969BB3E6300}" srcOrd="0" destOrd="0" presId="urn:microsoft.com/office/officeart/2005/8/layout/vList4#3"/>
    <dgm:cxn modelId="{E493BD11-7D44-4CEE-BBB2-770FB3F5B0E3}" type="presParOf" srcId="{1F3CC91E-0B49-4148-B7C6-E969BB3E6300}" destId="{031C2ABF-9F86-4239-8A79-D2537CAF1A0E}" srcOrd="0" destOrd="0" presId="urn:microsoft.com/office/officeart/2005/8/layout/vList4#3"/>
    <dgm:cxn modelId="{F8269148-A823-4069-AF26-9D85EEB6E058}" type="presParOf" srcId="{1F3CC91E-0B49-4148-B7C6-E969BB3E6300}" destId="{676E0269-3849-461E-8C80-456E24D817AA}" srcOrd="1" destOrd="0" presId="urn:microsoft.com/office/officeart/2005/8/layout/vList4#3"/>
    <dgm:cxn modelId="{289C943E-27EE-4B39-A7F9-EBD14E290D7B}" type="presParOf" srcId="{1F3CC91E-0B49-4148-B7C6-E969BB3E6300}" destId="{58F2A64A-D79C-454D-BA1A-6ABFA0A0DE7B}" srcOrd="2" destOrd="0" presId="urn:microsoft.com/office/officeart/2005/8/layout/vList4#3"/>
    <dgm:cxn modelId="{72330EB9-F37B-48D6-921B-59F17DEEBB99}" type="presParOf" srcId="{36D4FFCD-EFB3-4335-B51C-F9C68C398017}" destId="{4E190CCF-CE5D-443F-BDA8-7DD016045EC9}" srcOrd="1" destOrd="0" presId="urn:microsoft.com/office/officeart/2005/8/layout/vList4#3"/>
    <dgm:cxn modelId="{589D9A40-D573-42C1-AAB8-84AEC1AAB2F9}" type="presParOf" srcId="{36D4FFCD-EFB3-4335-B51C-F9C68C398017}" destId="{2FE725CF-B8CB-4925-8698-FCAA2033C9ED}" srcOrd="2" destOrd="0" presId="urn:microsoft.com/office/officeart/2005/8/layout/vList4#3"/>
    <dgm:cxn modelId="{A517E734-2F04-4E97-B0B5-C686375BDE5B}" type="presParOf" srcId="{2FE725CF-B8CB-4925-8698-FCAA2033C9ED}" destId="{27ED85C2-0FA0-47B2-A6B0-39A994549E83}" srcOrd="0" destOrd="0" presId="urn:microsoft.com/office/officeart/2005/8/layout/vList4#3"/>
    <dgm:cxn modelId="{8466102C-6E33-4329-AB9D-457B1BED170F}" type="presParOf" srcId="{2FE725CF-B8CB-4925-8698-FCAA2033C9ED}" destId="{092E7F47-1FB7-4243-AD96-08C93FFE5E22}" srcOrd="1" destOrd="0" presId="urn:microsoft.com/office/officeart/2005/8/layout/vList4#3"/>
    <dgm:cxn modelId="{3F7998F3-7049-4019-9291-3072C4E347F0}" type="presParOf" srcId="{2FE725CF-B8CB-4925-8698-FCAA2033C9ED}" destId="{7AA09537-67F2-416E-BD1D-5A8D8C730178}" srcOrd="2" destOrd="0" presId="urn:microsoft.com/office/officeart/2005/8/layout/vList4#3"/>
    <dgm:cxn modelId="{85F71E67-E506-451F-B309-113A511240D7}" type="presParOf" srcId="{36D4FFCD-EFB3-4335-B51C-F9C68C398017}" destId="{CC4D2353-E187-416D-9469-04E769664DE9}" srcOrd="3" destOrd="0" presId="urn:microsoft.com/office/officeart/2005/8/layout/vList4#3"/>
    <dgm:cxn modelId="{78373B38-356B-4D04-BD7D-F9AFF2864576}" type="presParOf" srcId="{36D4FFCD-EFB3-4335-B51C-F9C68C398017}" destId="{98182839-39DC-4437-87CC-E56B22C7F9DB}" srcOrd="4" destOrd="0" presId="urn:microsoft.com/office/officeart/2005/8/layout/vList4#3"/>
    <dgm:cxn modelId="{8C55B357-D9DC-4DCB-8B6E-0E710E8C8569}" type="presParOf" srcId="{98182839-39DC-4437-87CC-E56B22C7F9DB}" destId="{F443E3DB-9ACF-446D-8E79-B8E49522AF7B}" srcOrd="0" destOrd="0" presId="urn:microsoft.com/office/officeart/2005/8/layout/vList4#3"/>
    <dgm:cxn modelId="{22ADE5D5-7BAC-47A7-9AFC-05659E5EAFA4}" type="presParOf" srcId="{98182839-39DC-4437-87CC-E56B22C7F9DB}" destId="{1E831FC1-5D0E-4ADB-B720-AAB98D408F68}" srcOrd="1" destOrd="0" presId="urn:microsoft.com/office/officeart/2005/8/layout/vList4#3"/>
    <dgm:cxn modelId="{26A6335F-9AF0-449E-B9FF-C024D405E84E}" type="presParOf" srcId="{98182839-39DC-4437-87CC-E56B22C7F9DB}" destId="{A9E2CB7D-DF2E-4420-B835-35EC5AC230F4}" srcOrd="2" destOrd="0" presId="urn:microsoft.com/office/officeart/2005/8/layout/vList4#3"/>
    <dgm:cxn modelId="{D07F1CE2-22A2-42D0-92F2-1D759EE50547}" type="presParOf" srcId="{36D4FFCD-EFB3-4335-B51C-F9C68C398017}" destId="{CC9C6BB4-C656-426E-B4BD-6DD840ACB737}" srcOrd="5" destOrd="0" presId="urn:microsoft.com/office/officeart/2005/8/layout/vList4#3"/>
    <dgm:cxn modelId="{3E3FDA64-8AA5-4416-95FE-19E17276A59E}" type="presParOf" srcId="{36D4FFCD-EFB3-4335-B51C-F9C68C398017}" destId="{1A755465-9123-4798-B9B5-866A58C79B67}" srcOrd="6" destOrd="0" presId="urn:microsoft.com/office/officeart/2005/8/layout/vList4#3"/>
    <dgm:cxn modelId="{5CC68871-4942-4B99-8B1E-A0DA9B8B55E7}" type="presParOf" srcId="{1A755465-9123-4798-B9B5-866A58C79B67}" destId="{4AD6B3E9-F908-42CE-A356-3BDF0DF6933E}" srcOrd="0" destOrd="0" presId="urn:microsoft.com/office/officeart/2005/8/layout/vList4#3"/>
    <dgm:cxn modelId="{37BDA364-B686-4613-8B56-A989180326F3}" type="presParOf" srcId="{1A755465-9123-4798-B9B5-866A58C79B67}" destId="{4B1E2D07-8C7D-42F0-A97F-D75AB53AF959}" srcOrd="1" destOrd="0" presId="urn:microsoft.com/office/officeart/2005/8/layout/vList4#3"/>
    <dgm:cxn modelId="{ED72B702-F464-43ED-A8E3-7AA1757E253C}" type="presParOf" srcId="{1A755465-9123-4798-B9B5-866A58C79B67}" destId="{BBC23BFA-BB00-4960-AF49-B4C4FCD72918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90DEB-0292-4969-A274-024CD2E25B85}">
      <dsp:nvSpPr>
        <dsp:cNvPr id="0" name=""/>
        <dsp:cNvSpPr/>
      </dsp:nvSpPr>
      <dsp:spPr>
        <a:xfrm>
          <a:off x="555918" y="1079"/>
          <a:ext cx="2262336" cy="1357401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Оказывает противовоспалительное действие на </a:t>
          </a:r>
          <a:r>
            <a:rPr lang="ru-RU" sz="1600" kern="1200" dirty="0" err="1" smtClean="0"/>
            <a:t>предста</a:t>
          </a:r>
          <a:r>
            <a:rPr lang="ru-RU" sz="1600" kern="1200" dirty="0" smtClean="0"/>
            <a:t>-тельную </a:t>
          </a:r>
          <a:r>
            <a:rPr lang="ru-RU" sz="1600" kern="1200" dirty="0" smtClean="0"/>
            <a:t>железу </a:t>
          </a:r>
          <a:endParaRPr lang="ru-RU" sz="1600" kern="1200" dirty="0"/>
        </a:p>
      </dsp:txBody>
      <dsp:txXfrm>
        <a:off x="555918" y="1079"/>
        <a:ext cx="2262336" cy="1357401"/>
      </dsp:txXfrm>
    </dsp:sp>
    <dsp:sp modelId="{B0B2C16D-80B7-4286-A9AF-5A9E310DD1FB}">
      <dsp:nvSpPr>
        <dsp:cNvPr id="0" name=""/>
        <dsp:cNvSpPr/>
      </dsp:nvSpPr>
      <dsp:spPr>
        <a:xfrm>
          <a:off x="3044488" y="1079"/>
          <a:ext cx="2262336" cy="1357401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Улучшает синтез </a:t>
          </a:r>
          <a:r>
            <a:rPr lang="ru-RU" sz="1600" kern="1200" dirty="0" smtClean="0"/>
            <a:t>и </a:t>
          </a:r>
          <a:r>
            <a:rPr lang="ru-RU" sz="1600" kern="1200" dirty="0" smtClean="0"/>
            <a:t>баланс </a:t>
          </a:r>
          <a:r>
            <a:rPr lang="ru-RU" sz="1600" kern="1200" dirty="0" smtClean="0"/>
            <a:t>мужских </a:t>
          </a:r>
          <a:r>
            <a:rPr lang="ru-RU" sz="1600" kern="1200" dirty="0" smtClean="0"/>
            <a:t>половых гормонов </a:t>
          </a:r>
          <a:endParaRPr lang="ru-RU" sz="1600" kern="1200" dirty="0"/>
        </a:p>
      </dsp:txBody>
      <dsp:txXfrm>
        <a:off x="3044488" y="1079"/>
        <a:ext cx="2262336" cy="1357401"/>
      </dsp:txXfrm>
    </dsp:sp>
    <dsp:sp modelId="{04DDAC4B-91F4-41EF-B193-F59DCF5049F2}">
      <dsp:nvSpPr>
        <dsp:cNvPr id="0" name=""/>
        <dsp:cNvSpPr/>
      </dsp:nvSpPr>
      <dsp:spPr>
        <a:xfrm>
          <a:off x="5533058" y="1079"/>
          <a:ext cx="2262336" cy="1357401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Препятствует развитию и прогрессированию аденомы простаты </a:t>
          </a:r>
          <a:endParaRPr lang="ru-RU" sz="1600" kern="1200" dirty="0"/>
        </a:p>
      </dsp:txBody>
      <dsp:txXfrm>
        <a:off x="5533058" y="1079"/>
        <a:ext cx="2262336" cy="1357401"/>
      </dsp:txXfrm>
    </dsp:sp>
    <dsp:sp modelId="{A1A7C5F9-ABB1-4846-98A3-9F0B69D18FC3}">
      <dsp:nvSpPr>
        <dsp:cNvPr id="0" name=""/>
        <dsp:cNvSpPr/>
      </dsp:nvSpPr>
      <dsp:spPr>
        <a:xfrm>
          <a:off x="555918" y="1584714"/>
          <a:ext cx="2262336" cy="1357401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Служит для восстановления клеточных структур железистой ткани </a:t>
          </a:r>
          <a:endParaRPr lang="ru-RU" sz="1600" kern="1200" dirty="0"/>
        </a:p>
      </dsp:txBody>
      <dsp:txXfrm>
        <a:off x="555918" y="1584714"/>
        <a:ext cx="2262336" cy="1357401"/>
      </dsp:txXfrm>
    </dsp:sp>
    <dsp:sp modelId="{954FCF8F-B34F-4F9D-BBB2-FBC2EEDAD848}">
      <dsp:nvSpPr>
        <dsp:cNvPr id="0" name=""/>
        <dsp:cNvSpPr/>
      </dsp:nvSpPr>
      <dsp:spPr>
        <a:xfrm>
          <a:off x="3044488" y="1584714"/>
          <a:ext cx="2262336" cy="1357401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Положительно влияет на потенцию и либидо</a:t>
          </a:r>
          <a:endParaRPr lang="ru-RU" sz="1600" kern="1200" dirty="0"/>
        </a:p>
      </dsp:txBody>
      <dsp:txXfrm>
        <a:off x="3044488" y="1584714"/>
        <a:ext cx="2262336" cy="1357401"/>
      </dsp:txXfrm>
    </dsp:sp>
    <dsp:sp modelId="{9392F31E-FBFA-4F61-A509-684C7FBD8D15}">
      <dsp:nvSpPr>
        <dsp:cNvPr id="0" name=""/>
        <dsp:cNvSpPr/>
      </dsp:nvSpPr>
      <dsp:spPr>
        <a:xfrm>
          <a:off x="5533058" y="1584714"/>
          <a:ext cx="2262336" cy="1357401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Повышает иммунитет</a:t>
          </a:r>
        </a:p>
      </dsp:txBody>
      <dsp:txXfrm>
        <a:off x="5533058" y="1584714"/>
        <a:ext cx="2262336" cy="1357401"/>
      </dsp:txXfrm>
    </dsp:sp>
    <dsp:sp modelId="{E1D79B02-0D5D-4EBE-931E-6CED75E33DFC}">
      <dsp:nvSpPr>
        <dsp:cNvPr id="0" name=""/>
        <dsp:cNvSpPr/>
      </dsp:nvSpPr>
      <dsp:spPr>
        <a:xfrm>
          <a:off x="1800203" y="3168350"/>
          <a:ext cx="2262336" cy="1357401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Повышает общую работоспособность мужского организма </a:t>
          </a:r>
          <a:endParaRPr lang="ru-RU" sz="1600" kern="1200" dirty="0"/>
        </a:p>
      </dsp:txBody>
      <dsp:txXfrm>
        <a:off x="1800203" y="3168350"/>
        <a:ext cx="2262336" cy="1357401"/>
      </dsp:txXfrm>
    </dsp:sp>
    <dsp:sp modelId="{79CE142E-A103-4E3C-84F4-E5A8C71944A9}">
      <dsp:nvSpPr>
        <dsp:cNvPr id="0" name=""/>
        <dsp:cNvSpPr/>
      </dsp:nvSpPr>
      <dsp:spPr>
        <a:xfrm>
          <a:off x="4227916" y="3167916"/>
          <a:ext cx="2262336" cy="1357401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Создан на основе природных экстрактов</a:t>
          </a:r>
          <a:endParaRPr lang="ru-RU" sz="1600" kern="1200" dirty="0"/>
        </a:p>
      </dsp:txBody>
      <dsp:txXfrm>
        <a:off x="4227916" y="3167916"/>
        <a:ext cx="2262336" cy="1357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1F0E6-0081-426C-9005-B1046A02BB76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Для профилактики</a:t>
          </a:r>
          <a:r>
            <a:rPr lang="ru-RU" sz="2300" kern="1200" dirty="0" smtClean="0"/>
            <a:t> </a:t>
          </a:r>
          <a:r>
            <a:rPr lang="ru-RU" sz="2300" kern="1200" dirty="0" smtClean="0"/>
            <a:t>и </a:t>
          </a:r>
          <a:r>
            <a:rPr lang="ru-RU" sz="2300" kern="1200" dirty="0" smtClean="0"/>
            <a:t>в составе </a:t>
          </a:r>
          <a:r>
            <a:rPr lang="ru-RU" sz="2300" kern="1200" dirty="0" smtClean="0"/>
            <a:t>комплексной терапии  </a:t>
          </a:r>
          <a:r>
            <a:rPr lang="ru-RU" sz="2300" b="1" kern="1200" dirty="0" smtClean="0"/>
            <a:t>простатита</a:t>
          </a:r>
          <a:r>
            <a:rPr lang="ru-RU" sz="2300" kern="1200" dirty="0" smtClean="0"/>
            <a:t>  и аденомы простаты</a:t>
          </a:r>
          <a:endParaRPr lang="ru-RU" sz="2300" kern="1200" dirty="0"/>
        </a:p>
      </dsp:txBody>
      <dsp:txXfrm>
        <a:off x="460905" y="1047"/>
        <a:ext cx="3479899" cy="2087939"/>
      </dsp:txXfrm>
    </dsp:sp>
    <dsp:sp modelId="{FE0A68F4-FCB8-42B7-960D-6CAB3F0FE26C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bg1"/>
              </a:solidFill>
            </a:rPr>
            <a:t>Профилактика  новообразований простаты</a:t>
          </a:r>
          <a:endParaRPr lang="ru-RU" sz="2300" b="1" kern="1200" dirty="0">
            <a:solidFill>
              <a:schemeClr val="bg1"/>
            </a:solidFill>
          </a:endParaRPr>
        </a:p>
      </dsp:txBody>
      <dsp:txXfrm>
        <a:off x="4288794" y="1047"/>
        <a:ext cx="3479899" cy="2087939"/>
      </dsp:txXfrm>
    </dsp:sp>
    <dsp:sp modelId="{F92ED898-A9CF-4B96-A7FF-792EB86B1014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Поддержка репродуктивного здоровья мужчин </a:t>
          </a:r>
          <a:r>
            <a:rPr lang="ru-RU" sz="2300" kern="1200" dirty="0" smtClean="0"/>
            <a:t>(количество, подвижность сперматозоидов)</a:t>
          </a:r>
          <a:endParaRPr lang="ru-RU" sz="2300" kern="1200" dirty="0"/>
        </a:p>
      </dsp:txBody>
      <dsp:txXfrm>
        <a:off x="460905" y="2436976"/>
        <a:ext cx="3479899" cy="2087939"/>
      </dsp:txXfrm>
    </dsp:sp>
    <dsp:sp modelId="{7E65FAB9-39B5-4849-84CE-6F48BD4031C4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Нормализация гормонального фона мужчины</a:t>
          </a:r>
          <a:endParaRPr lang="ru-RU" sz="2300" kern="1200" dirty="0"/>
        </a:p>
      </dsp:txBody>
      <dsp:txXfrm>
        <a:off x="4288794" y="2436976"/>
        <a:ext cx="3479899" cy="20879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D949D-4212-4291-B02D-59A0CD344AC1}">
      <dsp:nvSpPr>
        <dsp:cNvPr id="0" name=""/>
        <dsp:cNvSpPr/>
      </dsp:nvSpPr>
      <dsp:spPr>
        <a:xfrm>
          <a:off x="0" y="0"/>
          <a:ext cx="8229600" cy="141436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Пиджеум экстракт (кора африканской сливы).  </a:t>
          </a:r>
          <a:r>
            <a:rPr lang="ru-RU" sz="1500" kern="1200" dirty="0" smtClean="0"/>
            <a:t>Исследования показали, что пиджеум может сокращать рост ткани простаты (увеличение которой может приводить к образованию аденомы простаты) и препятствует росту факторов рака простаты. А также оказывать положительное влияние на  сексуальную активность и репродуктивную функцию. </a:t>
          </a:r>
          <a:endParaRPr lang="ru-RU" sz="1500" kern="1200" dirty="0"/>
        </a:p>
      </dsp:txBody>
      <dsp:txXfrm>
        <a:off x="1787356" y="0"/>
        <a:ext cx="6442243" cy="1414363"/>
      </dsp:txXfrm>
    </dsp:sp>
    <dsp:sp modelId="{C7660589-A5F6-4BE2-815F-70230E531293}">
      <dsp:nvSpPr>
        <dsp:cNvPr id="0" name=""/>
        <dsp:cNvSpPr/>
      </dsp:nvSpPr>
      <dsp:spPr>
        <a:xfrm>
          <a:off x="344616" y="141436"/>
          <a:ext cx="1239558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DD31CB-B591-4E0B-9FA9-363BEF5ECD3A}">
      <dsp:nvSpPr>
        <dsp:cNvPr id="0" name=""/>
        <dsp:cNvSpPr/>
      </dsp:nvSpPr>
      <dsp:spPr>
        <a:xfrm>
          <a:off x="0" y="1555799"/>
          <a:ext cx="8229600" cy="141436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Пальма сабаль</a:t>
          </a:r>
          <a:r>
            <a:rPr lang="ru-RU" sz="1400" kern="1200" dirty="0" smtClean="0">
              <a:solidFill>
                <a:schemeClr val="accent6">
                  <a:lumMod val="75000"/>
                </a:schemeClr>
              </a:solidFill>
            </a:rPr>
            <a:t>.  </a:t>
          </a:r>
          <a:r>
            <a:rPr lang="ru-RU" sz="1300" kern="1200" dirty="0" smtClean="0"/>
            <a:t>В экстракте плодов пальмы Сабаль высокое содержание  жирных кислот и </a:t>
          </a:r>
          <a:r>
            <a:rPr lang="ru-RU" sz="1300" kern="1200" dirty="0" err="1" smtClean="0"/>
            <a:t>фитостеролов</a:t>
          </a:r>
          <a:r>
            <a:rPr lang="ru-RU" sz="1300" kern="1200" dirty="0" smtClean="0"/>
            <a:t>, что наделяет его </a:t>
          </a:r>
          <a:r>
            <a:rPr lang="ru-RU" sz="1300" kern="1200" dirty="0" err="1" smtClean="0"/>
            <a:t>противоотечными</a:t>
          </a:r>
          <a:r>
            <a:rPr lang="ru-RU" sz="1300" kern="1200" dirty="0" smtClean="0"/>
            <a:t>, противовоспалительными, </a:t>
          </a:r>
          <a:r>
            <a:rPr lang="ru-RU" sz="1300" kern="1200" dirty="0" err="1" smtClean="0"/>
            <a:t>андрогенными</a:t>
          </a:r>
          <a:r>
            <a:rPr lang="ru-RU" sz="1300" kern="1200" dirty="0" smtClean="0"/>
            <a:t> (нормализующими гормональный фон) и </a:t>
          </a:r>
          <a:r>
            <a:rPr lang="ru-RU" sz="1300" kern="1200" dirty="0" err="1" smtClean="0"/>
            <a:t>вазопротекторными</a:t>
          </a:r>
          <a:r>
            <a:rPr lang="ru-RU" sz="1300" kern="1200" dirty="0" smtClean="0"/>
            <a:t> (уменьшают проницаемость сосудов) свойствами. </a:t>
          </a:r>
          <a:r>
            <a:rPr lang="ru-RU" sz="1300" kern="1200" dirty="0" err="1" smtClean="0"/>
            <a:t>Фитостеролы</a:t>
          </a:r>
          <a:r>
            <a:rPr lang="ru-RU" sz="1300" kern="1200" dirty="0" smtClean="0"/>
            <a:t> снимают отеки и воспаления предстательной железы, возникающие при гиперплазии. При этом , прием экстракта не приводит к гормональным изменениям крови.</a:t>
          </a:r>
          <a:endParaRPr lang="ru-RU" sz="1300" kern="1200" dirty="0"/>
        </a:p>
      </dsp:txBody>
      <dsp:txXfrm>
        <a:off x="1787356" y="1555799"/>
        <a:ext cx="6442243" cy="1414363"/>
      </dsp:txXfrm>
    </dsp:sp>
    <dsp:sp modelId="{C4ECA7BE-0033-4FD2-99F0-AAEE96A96CF3}">
      <dsp:nvSpPr>
        <dsp:cNvPr id="0" name=""/>
        <dsp:cNvSpPr/>
      </dsp:nvSpPr>
      <dsp:spPr>
        <a:xfrm>
          <a:off x="344616" y="1697236"/>
          <a:ext cx="1239558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DBFD5-449B-4AD7-9663-EC81839C07EB}">
      <dsp:nvSpPr>
        <dsp:cNvPr id="0" name=""/>
        <dsp:cNvSpPr/>
      </dsp:nvSpPr>
      <dsp:spPr>
        <a:xfrm>
          <a:off x="0" y="3111599"/>
          <a:ext cx="8229600" cy="141436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chemeClr val="accent6">
                  <a:lumMod val="75000"/>
                </a:schemeClr>
              </a:solidFill>
            </a:rPr>
            <a:t>Биоперин</a:t>
          </a: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 (экстракт черного перца).  </a:t>
          </a:r>
          <a:r>
            <a:rPr lang="ru-RU" sz="1600" kern="1200" dirty="0" smtClean="0"/>
            <a:t>Повышает </a:t>
          </a:r>
          <a:r>
            <a:rPr lang="ru-RU" sz="1600" kern="1200" dirty="0" err="1" smtClean="0"/>
            <a:t>биодоступность</a:t>
          </a:r>
          <a:r>
            <a:rPr lang="ru-RU" sz="1600" kern="1200" dirty="0" smtClean="0"/>
            <a:t> действующих веществ.  Не вызывает раздражение ЖКТ. </a:t>
          </a:r>
          <a:endParaRPr lang="ru-RU" sz="1600" kern="1200" dirty="0"/>
        </a:p>
      </dsp:txBody>
      <dsp:txXfrm>
        <a:off x="1787356" y="3111599"/>
        <a:ext cx="6442243" cy="1414363"/>
      </dsp:txXfrm>
    </dsp:sp>
    <dsp:sp modelId="{DCB1B70A-4BA6-48A0-8EFD-B3D720C6EA3F}">
      <dsp:nvSpPr>
        <dsp:cNvPr id="0" name=""/>
        <dsp:cNvSpPr/>
      </dsp:nvSpPr>
      <dsp:spPr>
        <a:xfrm>
          <a:off x="344616" y="3253035"/>
          <a:ext cx="1239558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C8212-2B4A-454E-A31D-B09905B2B776}">
      <dsp:nvSpPr>
        <dsp:cNvPr id="0" name=""/>
        <dsp:cNvSpPr/>
      </dsp:nvSpPr>
      <dsp:spPr>
        <a:xfrm>
          <a:off x="0" y="0"/>
          <a:ext cx="8229600" cy="158290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Экстракт корня крапивы. </a:t>
          </a:r>
          <a:r>
            <a:rPr lang="ru-RU" sz="1400" kern="1200" dirty="0" smtClean="0"/>
            <a:t>Биологически активные вещества из корней крапивы(стероиды, лецитины, полисахариды, </a:t>
          </a:r>
          <a:r>
            <a:rPr lang="ru-RU" sz="1400" kern="1200" dirty="0" err="1" smtClean="0"/>
            <a:t>лигнаны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керамиды</a:t>
          </a:r>
          <a:r>
            <a:rPr lang="ru-RU" sz="1400" kern="1200" dirty="0" smtClean="0"/>
            <a:t>)  влияют на метаболические процессы, снижают пролиферацию(разрастание) клеток предстательной железы, тормозят прогрессирование увеличения предстательной железы, тем самым предотвращают процессы воспаления. Повышают </a:t>
          </a:r>
          <a:r>
            <a:rPr lang="ru-RU" sz="1400" kern="1200" dirty="0" err="1" smtClean="0"/>
            <a:t>уродинамику</a:t>
          </a:r>
          <a:r>
            <a:rPr lang="ru-RU" sz="1400" kern="1200" dirty="0" smtClean="0"/>
            <a:t>, объем мочеиспускания; понижают количество остаточной мочи. Способен облегчать затрудненное мочеиспускание при с аденоме простаты.</a:t>
          </a:r>
          <a:endParaRPr lang="ru-RU" sz="1400" kern="1200" dirty="0"/>
        </a:p>
      </dsp:txBody>
      <dsp:txXfrm>
        <a:off x="1804464" y="0"/>
        <a:ext cx="6425135" cy="1582909"/>
      </dsp:txXfrm>
    </dsp:sp>
    <dsp:sp modelId="{5A35409B-3E2E-4CD6-84BD-89969D598FF2}">
      <dsp:nvSpPr>
        <dsp:cNvPr id="0" name=""/>
        <dsp:cNvSpPr/>
      </dsp:nvSpPr>
      <dsp:spPr>
        <a:xfrm>
          <a:off x="287477" y="157276"/>
          <a:ext cx="1388053" cy="12683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8B0D6-09BE-4B36-BDA5-4845E27D24E6}">
      <dsp:nvSpPr>
        <dsp:cNvPr id="0" name=""/>
        <dsp:cNvSpPr/>
      </dsp:nvSpPr>
      <dsp:spPr>
        <a:xfrm>
          <a:off x="0" y="1741453"/>
          <a:ext cx="8229600" cy="158544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Петрушки лист. </a:t>
          </a:r>
          <a:r>
            <a:rPr lang="ru-RU" sz="1600" kern="1200" dirty="0" smtClean="0"/>
            <a:t>Содержит широкий спектр полезных веществ (витаминов, макро- и микроэлементов). Обладая мочегонным действием, сопровождающимся усиленным выделением солей из организма, повышает тонус гладкой мускулатуры кишечника и мочевого пузыря. Стимулирует работу почек, нормализует функцию надпочечников и щитовидной железы, укрепляет капилляры.</a:t>
          </a:r>
          <a:endParaRPr lang="ru-RU" sz="1500" kern="1200" dirty="0"/>
        </a:p>
      </dsp:txBody>
      <dsp:txXfrm>
        <a:off x="1804464" y="1741453"/>
        <a:ext cx="6425135" cy="1585445"/>
      </dsp:txXfrm>
    </dsp:sp>
    <dsp:sp modelId="{F073DBB7-EDCF-482F-8A2B-F81E4B97A2AC}">
      <dsp:nvSpPr>
        <dsp:cNvPr id="0" name=""/>
        <dsp:cNvSpPr/>
      </dsp:nvSpPr>
      <dsp:spPr>
        <a:xfrm>
          <a:off x="287477" y="1899998"/>
          <a:ext cx="1388053" cy="12683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FB904-AB74-4F6D-986F-D7353C2F031F}">
      <dsp:nvSpPr>
        <dsp:cNvPr id="0" name=""/>
        <dsp:cNvSpPr/>
      </dsp:nvSpPr>
      <dsp:spPr>
        <a:xfrm>
          <a:off x="0" y="3485444"/>
          <a:ext cx="8229600" cy="158544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Цинк (в составе цинка цитрата) </a:t>
          </a:r>
          <a:r>
            <a:rPr lang="ru-RU" sz="1600" b="1" kern="1200" dirty="0" smtClean="0">
              <a:solidFill>
                <a:schemeClr val="bg1"/>
              </a:solidFill>
            </a:rPr>
            <a:t>- </a:t>
          </a:r>
          <a:r>
            <a:rPr lang="ru-RU" sz="1600" kern="1200" dirty="0" smtClean="0"/>
            <a:t>одним из самых важных, жизненно необходимых микроэлементов для мужского организма. Цинк участвует в синтезе тестостерона и функционировании половых желез.  Прием цинка улучшает качество спермы и подвижность сперматозоидов, снижает симптомы аденомы простаты. Критический дефицит цинка может стать причиной импотенции.</a:t>
          </a:r>
          <a:endParaRPr lang="ru-RU" sz="1600" kern="1200" dirty="0"/>
        </a:p>
      </dsp:txBody>
      <dsp:txXfrm>
        <a:off x="1804464" y="3485444"/>
        <a:ext cx="6425135" cy="1585445"/>
      </dsp:txXfrm>
    </dsp:sp>
    <dsp:sp modelId="{F8396F37-445E-4F97-875D-BADFCB99F158}">
      <dsp:nvSpPr>
        <dsp:cNvPr id="0" name=""/>
        <dsp:cNvSpPr/>
      </dsp:nvSpPr>
      <dsp:spPr>
        <a:xfrm>
          <a:off x="359486" y="3643988"/>
          <a:ext cx="1244035" cy="12683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C2ABF-9F86-4239-8A79-D2537CAF1A0E}">
      <dsp:nvSpPr>
        <dsp:cNvPr id="0" name=""/>
        <dsp:cNvSpPr/>
      </dsp:nvSpPr>
      <dsp:spPr>
        <a:xfrm>
          <a:off x="0" y="0"/>
          <a:ext cx="8229600" cy="118827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Селексен </a:t>
          </a:r>
          <a:r>
            <a:rPr lang="ru-RU" sz="1400" kern="1200" dirty="0" smtClean="0"/>
            <a:t>- органическая форма селена. Входит в состав ряда гормонов и ферментов. Ключевой микроэлемент, ферментативной </a:t>
          </a:r>
          <a:r>
            <a:rPr lang="ru-RU" sz="1400" kern="1200" dirty="0" err="1" smtClean="0"/>
            <a:t>антиоксидантной</a:t>
          </a:r>
          <a:r>
            <a:rPr lang="ru-RU" sz="1400" kern="1200" dirty="0" smtClean="0"/>
            <a:t> системы организма. Способствует нормальному росту клеток и поддержанию сексуальной активности.</a:t>
          </a:r>
          <a:r>
            <a:rPr lang="en-US" sz="1400" kern="1200" dirty="0" smtClean="0"/>
            <a:t> </a:t>
          </a:r>
          <a:r>
            <a:rPr lang="ru-RU" sz="1400" u="none" strike="noStrike" kern="1200" dirty="0" smtClean="0">
              <a:solidFill>
                <a:schemeClr val="bg1"/>
              </a:solidFill>
            </a:rPr>
            <a:t>Повышает выработку тестостерона. 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1764747" y="0"/>
        <a:ext cx="6464852" cy="1188272"/>
      </dsp:txXfrm>
    </dsp:sp>
    <dsp:sp modelId="{676E0269-3849-461E-8C80-456E24D817AA}">
      <dsp:nvSpPr>
        <dsp:cNvPr id="0" name=""/>
        <dsp:cNvSpPr/>
      </dsp:nvSpPr>
      <dsp:spPr>
        <a:xfrm>
          <a:off x="419438" y="118827"/>
          <a:ext cx="1044698" cy="950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D85C2-0FA0-47B2-A6B0-39A994549E83}">
      <dsp:nvSpPr>
        <dsp:cNvPr id="0" name=""/>
        <dsp:cNvSpPr/>
      </dsp:nvSpPr>
      <dsp:spPr>
        <a:xfrm>
          <a:off x="0" y="1307099"/>
          <a:ext cx="8229600" cy="118827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Ликопин</a:t>
          </a:r>
          <a:r>
            <a:rPr lang="ru-RU" sz="1200" kern="1200" dirty="0" smtClean="0"/>
            <a:t> - </a:t>
          </a:r>
          <a:r>
            <a:rPr lang="ru-RU" sz="1200" kern="1200" dirty="0" err="1" smtClean="0"/>
            <a:t>каротиноид</a:t>
          </a:r>
          <a:r>
            <a:rPr lang="ru-RU" sz="1200" kern="1200" dirty="0" smtClean="0"/>
            <a:t>. По </a:t>
          </a:r>
          <a:r>
            <a:rPr lang="ru-RU" sz="1200" kern="1200" dirty="0" err="1" smtClean="0"/>
            <a:t>антиоксидантной</a:t>
          </a:r>
          <a:r>
            <a:rPr lang="ru-RU" sz="1200" kern="1200" dirty="0" smtClean="0"/>
            <a:t> активности превосходит </a:t>
          </a:r>
          <a:r>
            <a:rPr lang="en-US" sz="1200" kern="1200" dirty="0" smtClean="0"/>
            <a:t>B-</a:t>
          </a:r>
          <a:r>
            <a:rPr lang="ru-RU" sz="1200" kern="1200" dirty="0" smtClean="0"/>
            <a:t>каротин в 2,2 раза, витамин Е - в 100 раз.  Избирательно накапливается в тканях простаты и защищает клетки от повреждения свободными радикалами, снижает активность воспалительных и аутоиммунных процессов в тканях простаты, препятствует превращению тестостерона в </a:t>
          </a:r>
          <a:r>
            <a:rPr lang="ru-RU" sz="1200" kern="1200" dirty="0" err="1" smtClean="0"/>
            <a:t>дигидротестостерон</a:t>
          </a:r>
          <a:r>
            <a:rPr lang="ru-RU" sz="1200" kern="1200" dirty="0" smtClean="0"/>
            <a:t> и контролирует избыточное размножение клеток предстательной железы. </a:t>
          </a:r>
          <a:endParaRPr lang="ru-RU" sz="1200" kern="1200" dirty="0"/>
        </a:p>
      </dsp:txBody>
      <dsp:txXfrm>
        <a:off x="1764747" y="1307099"/>
        <a:ext cx="6464852" cy="1188272"/>
      </dsp:txXfrm>
    </dsp:sp>
    <dsp:sp modelId="{092E7F47-1FB7-4243-AD96-08C93FFE5E22}">
      <dsp:nvSpPr>
        <dsp:cNvPr id="0" name=""/>
        <dsp:cNvSpPr/>
      </dsp:nvSpPr>
      <dsp:spPr>
        <a:xfrm>
          <a:off x="419438" y="1425927"/>
          <a:ext cx="1044698" cy="950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3E3DB-9ACF-446D-8E79-B8E49522AF7B}">
      <dsp:nvSpPr>
        <dsp:cNvPr id="0" name=""/>
        <dsp:cNvSpPr/>
      </dsp:nvSpPr>
      <dsp:spPr>
        <a:xfrm>
          <a:off x="0" y="2614199"/>
          <a:ext cx="8229600" cy="118827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75000"/>
                </a:schemeClr>
              </a:solidFill>
            </a:rPr>
            <a:t>Экстракт куркумы</a:t>
          </a:r>
          <a:r>
            <a:rPr lang="ru-RU" sz="1200" kern="1200" dirty="0" smtClean="0"/>
            <a:t>.  </a:t>
          </a:r>
          <a:r>
            <a:rPr lang="ru-RU" sz="1400" kern="1200" dirty="0" smtClean="0"/>
            <a:t>Действующее вещество – </a:t>
          </a:r>
          <a:r>
            <a:rPr lang="ru-RU" sz="1400" kern="1200" dirty="0" err="1" smtClean="0"/>
            <a:t>куркумин</a:t>
          </a:r>
          <a:r>
            <a:rPr lang="ru-RU" sz="1400" kern="1200" dirty="0" smtClean="0"/>
            <a:t>, природный антибиотик и </a:t>
          </a:r>
          <a:r>
            <a:rPr lang="ru-RU" sz="1400" kern="1200" dirty="0" err="1" smtClean="0"/>
            <a:t>антиканцероген</a:t>
          </a:r>
          <a:r>
            <a:rPr lang="ru-RU" sz="1400" kern="1200" dirty="0" smtClean="0"/>
            <a:t>. Обладает противовоспалительным действием. Снижает темпы роста рака простаты, блокируя </a:t>
          </a:r>
          <a:r>
            <a:rPr lang="ru-RU" sz="1400" kern="1200" dirty="0" err="1" smtClean="0"/>
            <a:t>мутирующие</a:t>
          </a:r>
          <a:r>
            <a:rPr lang="ru-RU" sz="1400" kern="1200" dirty="0" smtClean="0"/>
            <a:t> гены, вызывающие рак. Благотворно влияет на мужскую фертильность(качество спермы).</a:t>
          </a:r>
          <a:endParaRPr lang="ru-RU" sz="1400" kern="1200" dirty="0"/>
        </a:p>
      </dsp:txBody>
      <dsp:txXfrm>
        <a:off x="1764747" y="2614199"/>
        <a:ext cx="6464852" cy="1188272"/>
      </dsp:txXfrm>
    </dsp:sp>
    <dsp:sp modelId="{1E831FC1-5D0E-4ADB-B720-AAB98D408F68}">
      <dsp:nvSpPr>
        <dsp:cNvPr id="0" name=""/>
        <dsp:cNvSpPr/>
      </dsp:nvSpPr>
      <dsp:spPr>
        <a:xfrm>
          <a:off x="419438" y="2733027"/>
          <a:ext cx="1044698" cy="950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6B3E9-F908-42CE-A356-3BDF0DF6933E}">
      <dsp:nvSpPr>
        <dsp:cNvPr id="0" name=""/>
        <dsp:cNvSpPr/>
      </dsp:nvSpPr>
      <dsp:spPr>
        <a:xfrm>
          <a:off x="0" y="3921299"/>
          <a:ext cx="8229600" cy="118827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</a:rPr>
            <a:t>Токоферола ацетат (витамин Е)</a:t>
          </a:r>
          <a:r>
            <a:rPr lang="ru-RU" sz="2000" b="1" kern="1200" dirty="0" smtClean="0">
              <a:solidFill>
                <a:schemeClr val="accent6">
                  <a:lumMod val="75000"/>
                </a:schemeClr>
              </a:solidFill>
            </a:rPr>
            <a:t>. </a:t>
          </a:r>
          <a:r>
            <a:rPr lang="ru-RU" sz="1600" kern="1200" dirty="0" smtClean="0"/>
            <a:t>Антиоксидант, предотвращает процессы раннего старения. </a:t>
          </a:r>
          <a:r>
            <a:rPr lang="ru-RU" sz="1600" b="1" kern="1200" dirty="0" smtClean="0"/>
            <a:t>Необходим для образования спермы и поддержания полового инстинкта.</a:t>
          </a:r>
          <a:endParaRPr lang="ru-RU" sz="1600" kern="1200" dirty="0"/>
        </a:p>
      </dsp:txBody>
      <dsp:txXfrm>
        <a:off x="1764747" y="3921299"/>
        <a:ext cx="6464852" cy="1188272"/>
      </dsp:txXfrm>
    </dsp:sp>
    <dsp:sp modelId="{4B1E2D07-8C7D-42F0-A97F-D75AB53AF959}">
      <dsp:nvSpPr>
        <dsp:cNvPr id="0" name=""/>
        <dsp:cNvSpPr/>
      </dsp:nvSpPr>
      <dsp:spPr>
        <a:xfrm>
          <a:off x="419438" y="4040126"/>
          <a:ext cx="1044698" cy="950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3689B-E074-447D-B309-3C909C9C661E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5BF1F-F63A-491D-9194-FFF64C0683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641B8-FFB0-4442-8106-46841DC01813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AEAAF-3681-40DA-9443-4DAA6560B3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БАД. Не</a:t>
            </a:r>
            <a:r>
              <a:rPr lang="ru-RU" baseline="0" dirty="0" smtClean="0"/>
              <a:t> является лекарством.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28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Официальное название вещества – 3,3-diindolylmethane, но для удобства произношения его чаще сокращают аббревиатурой DIM. Это не самостоятельное вещество, а продукт распада индол-3-карбинола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2E779-23D2-40B7-936F-AE5B6EA5897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037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испытуемых основной группы исследования на фоне приема БАД «</a:t>
            </a:r>
            <a:r>
              <a:rPr lang="en-US" sz="1200" dirty="0" smtClean="0"/>
              <a:t>DIM-prost </a:t>
            </a:r>
            <a:r>
              <a:rPr lang="en-US" sz="1200" dirty="0" err="1" smtClean="0"/>
              <a:t>programm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наблюдаются качественные и количественные изменения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спермограммы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Это доказывает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сперматогенез-стимулирующее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свойство БАД «</a:t>
            </a:r>
            <a:r>
              <a:rPr lang="en-US" sz="1200" dirty="0" smtClean="0"/>
              <a:t>DIM-prost </a:t>
            </a:r>
            <a:r>
              <a:rPr lang="en-US" sz="1200" dirty="0" err="1" smtClean="0"/>
              <a:t>programm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что положительно сказывается на репродуктивной функции мужчины.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Исследование концентрации тестостерона в венозной крови у испытуемых двух групп проводилось при первом визите и через 30 суток после приема БАД «</a:t>
            </a:r>
            <a:r>
              <a:rPr lang="en-US" sz="1200" dirty="0" smtClean="0"/>
              <a:t>DIM-prost </a:t>
            </a:r>
            <a:r>
              <a:rPr lang="en-US" sz="1200" dirty="0" err="1" smtClean="0"/>
              <a:t>programm</a:t>
            </a:r>
            <a:r>
              <a:rPr lang="ru-RU" dirty="0" smtClean="0"/>
              <a:t>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Адаптогенное, </a:t>
            </a:r>
            <a:r>
              <a:rPr lang="ru-RU" sz="1200" dirty="0" err="1" smtClean="0"/>
              <a:t>простата-протективное</a:t>
            </a:r>
            <a:r>
              <a:rPr lang="ru-RU" sz="1200" dirty="0" smtClean="0"/>
              <a:t> и </a:t>
            </a:r>
            <a:r>
              <a:rPr lang="ru-RU" sz="1200" dirty="0" err="1" smtClean="0"/>
              <a:t>либидо-стимулирующее</a:t>
            </a:r>
            <a:r>
              <a:rPr lang="ru-RU" sz="1200" dirty="0" smtClean="0"/>
              <a:t> действие БАД к пище «</a:t>
            </a:r>
            <a:r>
              <a:rPr lang="ru-RU" sz="1200" dirty="0" err="1" smtClean="0"/>
              <a:t>ДИМ-прост</a:t>
            </a:r>
            <a:r>
              <a:rPr lang="ru-RU" sz="1200" dirty="0" smtClean="0"/>
              <a:t>» улучшают показатели </a:t>
            </a:r>
            <a:r>
              <a:rPr lang="ru-RU" sz="1200" dirty="0" err="1" smtClean="0"/>
              <a:t>спермограммы</a:t>
            </a:r>
            <a:r>
              <a:rPr lang="ru-RU" sz="1200" dirty="0" smtClean="0"/>
              <a:t> у мужчин и могут быть использованы для улучшения репродуктивной функции мужчины.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24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Водители, сидящие за рулем более пяти часов в сутки: дальнобойщики, водители скорой помощи, водители общественного транспорта. </a:t>
            </a:r>
            <a:r>
              <a:rPr lang="ru-RU" sz="1200" i="1" dirty="0" smtClean="0"/>
              <a:t>У данного вида профессии процент заболевания достигает 95%, так как мужчина не просто сидит, а еще и подвергается регулярным тряскам организма; </a:t>
            </a:r>
            <a:endParaRPr lang="ru-RU" i="1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Работники офиса, проводящие большую часть времени сидя за компьютером;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Работники, которые вынуждены работать в экстремальных климатических условиях при низких температурах и высокой влажности.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4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466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 algn="l" fontAlgn="base"/>
            <a:r>
              <a:rPr lang="ru-RU" sz="1200" b="1" dirty="0" smtClean="0">
                <a:solidFill>
                  <a:schemeClr val="tx1"/>
                </a:solidFill>
              </a:rPr>
              <a:t>Симптомы</a:t>
            </a:r>
          </a:p>
          <a:p>
            <a:pPr marL="514350" indent="-514350" algn="l" fontAlgn="base">
              <a:buFont typeface="+mj-lt"/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</a:rPr>
              <a:t>Тянущие или режущие боли</a:t>
            </a:r>
            <a:r>
              <a:rPr lang="en-US" sz="1200" b="1" dirty="0" smtClean="0">
                <a:solidFill>
                  <a:schemeClr val="tx1"/>
                </a:solidFill>
              </a:rPr>
              <a:t>: </a:t>
            </a:r>
            <a:r>
              <a:rPr lang="ru-RU" sz="1200" dirty="0" smtClean="0">
                <a:solidFill>
                  <a:schemeClr val="tx1"/>
                </a:solidFill>
              </a:rPr>
              <a:t>внизу живота, в мошонке,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в промежности или половом члене.</a:t>
            </a:r>
          </a:p>
          <a:p>
            <a:pPr marL="514350" indent="-514350" algn="l" fontAlgn="base">
              <a:buFont typeface="+mj-lt"/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</a:rPr>
              <a:t>Расстройство мочеиспускания</a:t>
            </a:r>
            <a:r>
              <a:rPr lang="en-US" sz="1200" b="1" dirty="0" smtClean="0">
                <a:solidFill>
                  <a:schemeClr val="tx1"/>
                </a:solidFill>
              </a:rPr>
              <a:t>:</a:t>
            </a:r>
            <a:r>
              <a:rPr lang="en-US" sz="1200" b="1" baseline="0" dirty="0" smtClean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учащенное мочеиспускание, жжение в уретре,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чувство «не до конца опорожненного мочевого пузыря»,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трудности с мочеиспусканием (слабая струя).</a:t>
            </a:r>
          </a:p>
          <a:p>
            <a:pPr marL="514350" indent="-514350" algn="l" fontAlgn="base">
              <a:buFont typeface="+mj-lt"/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</a:rPr>
              <a:t>Расстройство половой функции</a:t>
            </a:r>
            <a:r>
              <a:rPr lang="en-US" sz="1200" b="1" dirty="0" smtClean="0">
                <a:solidFill>
                  <a:schemeClr val="tx1"/>
                </a:solidFill>
              </a:rPr>
              <a:t>: </a:t>
            </a:r>
            <a:r>
              <a:rPr lang="ru-RU" sz="1200" dirty="0" smtClean="0">
                <a:solidFill>
                  <a:schemeClr val="tx1"/>
                </a:solidFill>
              </a:rPr>
              <a:t>снижения либидо,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ухудшение длительности и качества эрекции.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 algn="l" fontAlgn="base">
              <a:buFont typeface="+mj-lt"/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</a:rPr>
              <a:t>Расстройство семяизвержения: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преждевременная эякуляция или проблемы с ее достижением,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слабая эякуляция.</a:t>
            </a:r>
          </a:p>
          <a:p>
            <a:pPr marL="514350" indent="-514350" algn="l" fontAlgn="base">
              <a:buFont typeface="+mj-lt"/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</a:rPr>
              <a:t>Повышенная утомляемость и раздражительность организма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Симптомы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ru-RU" baseline="0" dirty="0" smtClean="0"/>
              <a:t>уменьшение напора струи мочи, ночные позывы в туалет, ощущение неполного опорожнения мочевого пузыря, трудно сдерживаемые позывы к мочеиспусканию, затрудненное мочеиспускание, особенно утром.</a:t>
            </a:r>
          </a:p>
          <a:p>
            <a:r>
              <a:rPr lang="ru-RU" baseline="0" dirty="0" smtClean="0"/>
              <a:t>Осложнения</a:t>
            </a:r>
            <a:r>
              <a:rPr lang="en-US" baseline="0" dirty="0" smtClean="0"/>
              <a:t>: </a:t>
            </a:r>
            <a:r>
              <a:rPr lang="ru-RU" baseline="0" dirty="0" smtClean="0"/>
              <a:t>инфекции мочеполовой системы(хронический цистит, хронический простатит, хронический </a:t>
            </a:r>
            <a:r>
              <a:rPr lang="ru-RU" baseline="0" dirty="0" err="1" smtClean="0"/>
              <a:t>пиелонефрит</a:t>
            </a:r>
            <a:r>
              <a:rPr lang="ru-RU" baseline="0" dirty="0" smtClean="0"/>
              <a:t>), камни мочевого пузыря, хроническая почечная недостаточность, острая задержка мочи, хроническая задержка мочи с парадоксальным недержанием(ишурия), гематурия(кровь в моче).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Представляем новый продукт компании Артлайф, повышающий</a:t>
            </a:r>
            <a:r>
              <a:rPr lang="ru-RU" baseline="0" dirty="0" smtClean="0"/>
              <a:t> качество жизни мужчин и предупреждающий наиболее часто встречающиеся проблемы с предстательной железой. Это новый биологически активный комплекс на основе </a:t>
            </a:r>
            <a:r>
              <a:rPr lang="en-US" baseline="0" dirty="0" smtClean="0"/>
              <a:t>DIM-</a:t>
            </a:r>
            <a:r>
              <a:rPr lang="ru-RU" baseline="0" dirty="0" err="1" smtClean="0"/>
              <a:t>дииндолилметана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390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Посмотреть как в клинике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EAAF-3681-40DA-9443-4DAA6560B38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8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5E9E-6382-4D4F-9970-6FA6EAB5335F}" type="datetimeFigureOut">
              <a:rPr lang="ru-RU" smtClean="0"/>
              <a:pPr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CE2B5-E058-4F05-852E-6E32981CD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им-Прост_c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6208276"/>
            <a:ext cx="91085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ЛЕКАРСТВОМ.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Имеются противопоказания. Перед применение рекомендуется проконсультироваться с врачом.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Минус 5"/>
          <p:cNvSpPr/>
          <p:nvPr/>
        </p:nvSpPr>
        <p:spPr>
          <a:xfrm>
            <a:off x="5436096" y="3836664"/>
            <a:ext cx="360040" cy="216024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6552728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Аденома простаты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077072"/>
            <a:ext cx="6336704" cy="19050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Аденома простаты – это доброкачественная опухоль, которая чаще всего возникает</a:t>
            </a:r>
            <a:br>
              <a:rPr lang="ru-RU" dirty="0" smtClean="0"/>
            </a:br>
            <a:r>
              <a:rPr lang="ru-RU" dirty="0" smtClean="0"/>
              <a:t>у мужчин после 50 лет. Причинами</a:t>
            </a:r>
            <a:br>
              <a:rPr lang="ru-RU" dirty="0" smtClean="0"/>
            </a:br>
            <a:r>
              <a:rPr lang="ru-RU" dirty="0" smtClean="0"/>
              <a:t>возникновения болезни принято считать гормональные перестройки</a:t>
            </a:r>
            <a:br>
              <a:rPr lang="ru-RU" dirty="0" smtClean="0"/>
            </a:br>
            <a:r>
              <a:rPr lang="ru-RU" dirty="0" smtClean="0"/>
              <a:t>организма.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80728"/>
            <a:ext cx="48965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Аденома простаты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схема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8712968" cy="5966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im-Prost_120 trans (Copy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9608" y="2060848"/>
            <a:ext cx="2520280" cy="796888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DIM</a:t>
            </a:r>
            <a:r>
              <a:rPr lang="ru-RU" sz="3600" b="1" dirty="0" smtClean="0">
                <a:solidFill>
                  <a:srgbClr val="FF0000"/>
                </a:solidFill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</a:rPr>
              <a:t>PROST </a:t>
            </a:r>
            <a:r>
              <a:rPr lang="en-US" sz="3600" b="1" dirty="0" smtClean="0">
                <a:solidFill>
                  <a:srgbClr val="FF0000"/>
                </a:solidFill>
              </a:rPr>
              <a:t>PROGRAMM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128936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Биологически </a:t>
            </a:r>
            <a:r>
              <a:rPr lang="ru-RU" sz="2400" b="1" dirty="0" smtClean="0"/>
              <a:t>активный комплекс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для </a:t>
            </a:r>
            <a:r>
              <a:rPr lang="ru-RU" sz="2400" b="1" dirty="0" smtClean="0"/>
              <a:t>поддержки мужского здоровья с</a:t>
            </a:r>
            <a:r>
              <a:rPr lang="en-US" sz="2400" b="1" dirty="0" smtClean="0"/>
              <a:t> DIM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5496" y="6208276"/>
            <a:ext cx="91085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ЛЕКАРСТВОМ.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Имеются противопоказания. Перед применение рекомендуется проконсультироваться с врачом.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95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«</a:t>
            </a:r>
            <a:r>
              <a:rPr lang="en-US" sz="3600" b="1" dirty="0" smtClean="0">
                <a:solidFill>
                  <a:srgbClr val="EC1B30"/>
                </a:solidFill>
              </a:rPr>
              <a:t>DIM</a:t>
            </a:r>
            <a:r>
              <a:rPr lang="ru-RU" sz="3600" b="1" dirty="0" smtClean="0">
                <a:solidFill>
                  <a:srgbClr val="FF0000"/>
                </a:solidFill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</a:rPr>
              <a:t>PROST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PROGRAMM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lang="ru-RU" sz="36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022162"/>
              </p:ext>
            </p:extLst>
          </p:nvPr>
        </p:nvGraphicFramePr>
        <p:xfrm>
          <a:off x="467544" y="15567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496" y="6208276"/>
            <a:ext cx="91085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ЛЕКАРСТВОМ.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Имеются противопоказания. Перед применение рекомендуется проконсультироваться с врачом.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112" y="620688"/>
            <a:ext cx="8229600" cy="10081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Рекомендации к применению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69774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496" y="6208276"/>
            <a:ext cx="91085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ЛЕКАРСТВОМ.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Имеются противопоказания. Перед применение рекомендуется проконсультироваться с врачом.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784899"/>
              </p:ext>
            </p:extLst>
          </p:nvPr>
        </p:nvGraphicFramePr>
        <p:xfrm>
          <a:off x="827584" y="908720"/>
          <a:ext cx="7704856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2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ДЕЙСТВИЕ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КОМПОНЕНТЫ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СОСТАВА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ПРОТИВООПУХОЛЕВОЕ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DIM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пиджеум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корень крапивы, куркума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ПРОТИВООТЕЧНОЕ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пальма сабаль, куркума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ПРОТИВОВОСПАЛИТЕЛЬНОЕ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пальма сабаль и петрушка, 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биоперин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АНДРОГЕННОЕ (БАЛАНС ГОРМОНОВ)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DIM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пальма сабаль, цинк, селексен, ликопин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УВЕЛИЧЕНИЕ УРОДИНАМИКИ, ОБЛЕГЧЕНИЕ МОЧЕИСПУСКАНИЯ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крапивы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корень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петрушка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СПАЗМОЛИТИЧЕСКОЕ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петрушка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АНТИОКСИДАНТНОЕ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DIM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селексен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ликопин, витамин е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ПОВЫШЕНИЕ СЕКСУАЛЬНОЙ АКТИВНОСТИ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пиджеум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цинк, селексен, витамин е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УЛУЧШЕНИЕ РЕПРОДУКТИВНОЙ ФУНКЦИИ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DIM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пиджеум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, цинк, куркума, витамин е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ВАЗОПРОТЕКТОРНОЕ (УМЕНЬШЕНИЕ ПРОНИЦАЕМОСТИ СОСУДОВ)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пальма сабаль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АНТИАТЕРОСКЛЕРОТИЧЕСКОЕ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крапивы корень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УВЕЛИЧЕНИЕ БИОДОСТУПНОСТИ 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биоперин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(экстракт черного перца)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2606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Формула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 «</a:t>
            </a:r>
            <a:r>
              <a:rPr lang="en-US" sz="3200" b="1" dirty="0" smtClean="0">
                <a:solidFill>
                  <a:srgbClr val="EC1B30"/>
                </a:solidFill>
                <a:latin typeface="+mj-lt"/>
                <a:ea typeface="+mj-ea"/>
                <a:cs typeface="+mj-cs"/>
              </a:rPr>
              <a:t>DIM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PROST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PROGRAMM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»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51510"/>
            <a:ext cx="7848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БАД «</a:t>
            </a:r>
            <a:r>
              <a:rPr lang="en-US" sz="3600" b="1" dirty="0" smtClean="0">
                <a:solidFill>
                  <a:srgbClr val="EC1B30"/>
                </a:solidFill>
                <a:latin typeface="+mj-lt"/>
                <a:ea typeface="+mj-ea"/>
                <a:cs typeface="+mj-cs"/>
              </a:rPr>
              <a:t>DIM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PROST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PROGRAMM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Ключевой компонент состава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74" name="Picture 2" descr="ÐÐ°ÑÑÐ¸Ð½ÐºÐ¸ Ð¿Ð¾ Ð·Ð°Ð¿ÑÐ¾ÑÑ Ð´Ð¸-Ð¸Ð½Ð´Ð¾Ð»-Ð¸Ð»Ð¼ÐµÑÐ°Ð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5" y="1332913"/>
            <a:ext cx="2743061" cy="18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3779912" y="1556792"/>
            <a:ext cx="4464496" cy="813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340279" y="1265858"/>
            <a:ext cx="54801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DIM</a:t>
            </a:r>
            <a:r>
              <a:rPr lang="ru-RU" b="1" dirty="0"/>
              <a:t> (</a:t>
            </a:r>
            <a:r>
              <a:rPr lang="ru-RU" b="1" dirty="0" smtClean="0"/>
              <a:t>дииндолилметан)</a:t>
            </a:r>
          </a:p>
          <a:p>
            <a:r>
              <a:rPr lang="ru-RU" b="1" dirty="0" smtClean="0"/>
              <a:t>Источник: крестоцветные овощи.</a:t>
            </a:r>
          </a:p>
          <a:p>
            <a:r>
              <a:rPr lang="en-US" dirty="0"/>
              <a:t>DIM</a:t>
            </a:r>
            <a:r>
              <a:rPr lang="ru-RU" dirty="0"/>
              <a:t> естественным путем образуется в процессе распада </a:t>
            </a:r>
            <a:r>
              <a:rPr lang="ru-RU" dirty="0" smtClean="0"/>
              <a:t>Индол-3-Карбинола </a:t>
            </a:r>
            <a:r>
              <a:rPr lang="en-US" dirty="0" smtClean="0"/>
              <a:t>(</a:t>
            </a:r>
            <a:r>
              <a:rPr lang="en-US" dirty="0"/>
              <a:t>I3K) </a:t>
            </a:r>
            <a:r>
              <a:rPr lang="ru-RU" dirty="0"/>
              <a:t>в кислой среде желудка и является обладателем всех ценных свойств </a:t>
            </a:r>
            <a:r>
              <a:rPr lang="ru-RU" dirty="0" smtClean="0"/>
              <a:t>индол -3-карбинола(I3C).  Вещество </a:t>
            </a:r>
            <a:r>
              <a:rPr lang="ru-RU" dirty="0"/>
              <a:t>абсолютно нетоксично. </a:t>
            </a:r>
            <a:r>
              <a:rPr lang="ru-RU" dirty="0" smtClean="0"/>
              <a:t>При длительном применении не раздражает стенки желудка.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DIM</a:t>
            </a:r>
            <a:r>
              <a:rPr lang="ru-RU" b="1" dirty="0" smtClean="0"/>
              <a:t> обладает в 8-10 раз большей биологической активностью, чем индол-3-карбинол.</a:t>
            </a:r>
          </a:p>
        </p:txBody>
      </p:sp>
      <p:pic>
        <p:nvPicPr>
          <p:cNvPr id="1026" name="Picture 2" descr="ÐÐ°ÑÑÐ¸Ð½ÐºÐ¸ Ð¿Ð¾ Ð·Ð°Ð¿ÑÐ¾ÑÑ diindolylmetha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1" y="1446229"/>
            <a:ext cx="961157" cy="49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2004" y="4005064"/>
            <a:ext cx="865601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/>
              <a:t>Воздействие </a:t>
            </a:r>
            <a:r>
              <a:rPr lang="en-US" sz="1600" u="sng" dirty="0" smtClean="0"/>
              <a:t>DIM </a:t>
            </a:r>
            <a:r>
              <a:rPr lang="ru-RU" sz="1600" u="sng" dirty="0" smtClean="0"/>
              <a:t>на мужское здоровье:</a:t>
            </a:r>
          </a:p>
          <a:p>
            <a:pPr fontAlgn="base"/>
            <a:endParaRPr lang="ru-RU" sz="700" dirty="0" smtClean="0"/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sz="1600" b="1" dirty="0" smtClean="0"/>
              <a:t>Стимулирование репродуктивной функции </a:t>
            </a:r>
            <a:r>
              <a:rPr lang="ru-RU" sz="1600" dirty="0" smtClean="0"/>
              <a:t>(повышает шансы зачатия ребенка).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sz="1600" b="1" dirty="0" smtClean="0"/>
              <a:t>Противоопухолевое.  </a:t>
            </a:r>
            <a:r>
              <a:rPr lang="ru-RU" sz="1600" dirty="0" smtClean="0"/>
              <a:t>Исследования </a:t>
            </a:r>
            <a:r>
              <a:rPr lang="ru-RU" sz="1600" dirty="0" err="1" smtClean="0"/>
              <a:t>in</a:t>
            </a:r>
            <a:r>
              <a:rPr lang="ru-RU" sz="1600" dirty="0" smtClean="0"/>
              <a:t> </a:t>
            </a:r>
            <a:r>
              <a:rPr lang="ru-RU" sz="1600" dirty="0" err="1" smtClean="0"/>
              <a:t>vitro</a:t>
            </a:r>
            <a:r>
              <a:rPr lang="ru-RU" sz="1600" dirty="0" smtClean="0"/>
              <a:t> показали, что данное вещество угнетает раковые клетки.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sz="1600" b="1" dirty="0" smtClean="0"/>
              <a:t>Баланс гормонов</a:t>
            </a:r>
            <a:r>
              <a:rPr lang="en-US" sz="1600" b="1" dirty="0" smtClean="0"/>
              <a:t>: </a:t>
            </a:r>
            <a:r>
              <a:rPr lang="ru-RU" sz="1600" dirty="0" smtClean="0"/>
              <a:t>повышение уровня тестостерона, снижение уровня эстрогена. Тем самым помогает избавиться от склонности к гинекомастии и накоплению жировой ткани.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sz="1600" b="1" dirty="0" smtClean="0"/>
              <a:t>Детоксикация печени</a:t>
            </a:r>
            <a:endParaRPr lang="en-US" sz="1600" b="1" dirty="0" smtClean="0"/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sz="1600" b="1" dirty="0" smtClean="0"/>
              <a:t>Антиоксидантное. </a:t>
            </a:r>
            <a:r>
              <a:rPr lang="ru-RU" sz="1600" i="1" dirty="0" smtClean="0"/>
              <a:t>Защищает клетки организма от разрушительно воздействия свободных радикалов. </a:t>
            </a:r>
            <a:endParaRPr lang="ru-RU" sz="1600" b="1" dirty="0" smtClean="0"/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ru-RU" sz="1600" b="1" dirty="0" smtClean="0"/>
              <a:t>Общеукрепляющее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им-Прост_фон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92" y="1462132"/>
            <a:ext cx="5616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/>
            <a:r>
              <a:rPr lang="ru-RU" sz="2400" u="sng" dirty="0" smtClean="0"/>
              <a:t>Предотвращает заболевания</a:t>
            </a:r>
            <a:r>
              <a:rPr lang="en-US" sz="2400" u="sng" dirty="0" smtClean="0"/>
              <a:t>:</a:t>
            </a:r>
            <a:endParaRPr lang="ru-RU" sz="2400" u="sng" dirty="0" smtClean="0"/>
          </a:p>
          <a:p>
            <a:pPr marL="285750" lvl="0" indent="-285750" fontAlgn="base">
              <a:buFont typeface="Wingdings" panose="05000000000000000000" pitchFamily="2" charset="2"/>
              <a:buChar char="Ø"/>
            </a:pPr>
            <a:r>
              <a:rPr lang="ru-RU" sz="2400" b="1" dirty="0" smtClean="0"/>
              <a:t>Аденома простаты</a:t>
            </a:r>
            <a:r>
              <a:rPr lang="en-US" sz="2400" b="1" dirty="0" smtClean="0"/>
              <a:t> </a:t>
            </a:r>
            <a:endParaRPr lang="ru-RU" sz="2400" b="1" dirty="0" smtClean="0"/>
          </a:p>
          <a:p>
            <a:pPr marL="285750" lvl="0" indent="-285750" fontAlgn="base">
              <a:buFont typeface="Wingdings" panose="05000000000000000000" pitchFamily="2" charset="2"/>
              <a:buChar char="Ø"/>
            </a:pPr>
            <a:r>
              <a:rPr lang="ru-RU" sz="2400" b="1" dirty="0" smtClean="0"/>
              <a:t>Респираторный </a:t>
            </a:r>
            <a:r>
              <a:rPr lang="ru-RU" sz="2400" b="1" dirty="0" err="1" smtClean="0"/>
              <a:t>папилломатоз</a:t>
            </a:r>
            <a:endParaRPr lang="ru-RU" sz="2400" b="1" dirty="0" smtClean="0"/>
          </a:p>
          <a:p>
            <a:pPr marL="285750" lvl="0" indent="-285750" fontAlgn="base">
              <a:buFont typeface="Wingdings" panose="05000000000000000000" pitchFamily="2" charset="2"/>
              <a:buChar char="Ø"/>
            </a:pPr>
            <a:r>
              <a:rPr lang="ru-RU" sz="2400" b="1" dirty="0" err="1" smtClean="0"/>
              <a:t>Акне</a:t>
            </a:r>
            <a:r>
              <a:rPr lang="ru-RU" sz="2400" dirty="0" smtClean="0"/>
              <a:t> (даже в подростковом возрасте)</a:t>
            </a:r>
          </a:p>
          <a:p>
            <a:pPr marL="285750" lvl="0" indent="-285750" fontAlgn="base"/>
            <a:endParaRPr lang="ru-RU" sz="800" b="1" dirty="0" smtClean="0"/>
          </a:p>
          <a:p>
            <a:pPr marL="285750" lvl="0" indent="-285750" fontAlgn="base"/>
            <a:endParaRPr lang="ru-RU" sz="800" b="1" dirty="0" smtClean="0"/>
          </a:p>
          <a:p>
            <a:pPr marL="285750" lvl="0" indent="-285750" fontAlgn="base"/>
            <a:endParaRPr lang="ru-RU" sz="800" b="1" dirty="0" smtClean="0"/>
          </a:p>
          <a:p>
            <a:pPr fontAlgn="base"/>
            <a:r>
              <a:rPr lang="ru-RU" sz="2400" u="sng" dirty="0" smtClean="0"/>
              <a:t>Уменьшает симптомы аденомы простаты</a:t>
            </a:r>
            <a:r>
              <a:rPr lang="en-US" sz="2400" b="1" dirty="0" smtClean="0"/>
              <a:t>: </a:t>
            </a:r>
            <a:r>
              <a:rPr lang="ru-RU" sz="2400" dirty="0" smtClean="0"/>
              <a:t>боль, зависимость от туалета, беспокойный сон.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260648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Ключевой компонент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662649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Дозировка в 2-х капсулах: 180 мг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8" name="Рисунок 7" descr="Dim-Prost_120 trans (Copy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5054" y="1196752"/>
            <a:ext cx="216894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83671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DIM</a:t>
            </a:r>
            <a:r>
              <a:rPr lang="ru-RU" sz="2800" b="1" dirty="0" smtClean="0"/>
              <a:t> (</a:t>
            </a:r>
            <a:r>
              <a:rPr lang="ru-RU" sz="2800" b="1" dirty="0" err="1" smtClean="0"/>
              <a:t>диИНДОЛилметан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496" y="6208276"/>
            <a:ext cx="91085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ЛЕКАРСТВОМ.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Имеются противопоказания. Перед применение рекомендуется проконсультироваться с врачом.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Активные компоненты состава</a:t>
            </a:r>
            <a:endParaRPr lang="ru-RU" sz="3600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189083"/>
              </p:ext>
            </p:extLst>
          </p:nvPr>
        </p:nvGraphicFramePr>
        <p:xfrm>
          <a:off x="467544" y="141277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Активные компоненты состава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2296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им-Прост_фон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275040" cy="92211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Мужское здоровье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12776"/>
            <a:ext cx="5626968" cy="4525963"/>
          </a:xfrm>
        </p:spPr>
        <p:txBody>
          <a:bodyPr/>
          <a:lstStyle/>
          <a:p>
            <a:pPr marL="355600" indent="-355600">
              <a:buFont typeface="Wingdings" pitchFamily="2" charset="2"/>
              <a:buChar char="ü"/>
            </a:pPr>
            <a:r>
              <a:rPr lang="ru-RU" dirty="0" smtClean="0"/>
              <a:t>Это уверенность в себе и завтрашнем дне</a:t>
            </a:r>
          </a:p>
          <a:p>
            <a:pPr marL="355600" indent="-355600">
              <a:buFont typeface="Wingdings" pitchFamily="2" charset="2"/>
              <a:buChar char="ü"/>
            </a:pPr>
            <a:r>
              <a:rPr lang="ru-RU" dirty="0" smtClean="0"/>
              <a:t>Это продолжение рода</a:t>
            </a:r>
          </a:p>
          <a:p>
            <a:pPr marL="355600" indent="-355600">
              <a:buFont typeface="Wingdings" pitchFamily="2" charset="2"/>
              <a:buChar char="ü"/>
            </a:pPr>
            <a:r>
              <a:rPr lang="ru-RU" dirty="0" smtClean="0"/>
              <a:t>Это полноценные семейные отношения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3404472"/>
              </p:ext>
            </p:extLst>
          </p:nvPr>
        </p:nvGraphicFramePr>
        <p:xfrm>
          <a:off x="457200" y="1268760"/>
          <a:ext cx="822960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Активные компоненты состава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848872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Рекомендации к применению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u="sng" dirty="0" smtClean="0"/>
              <a:t>Способ применения и режим дозирования</a:t>
            </a:r>
            <a:r>
              <a:rPr lang="ru-RU" b="1" dirty="0" smtClean="0"/>
              <a:t>:</a:t>
            </a:r>
            <a:r>
              <a:rPr lang="ru-RU" dirty="0" smtClean="0"/>
              <a:t> по 1 капсуле 2 раза в день, утром и вечером, во время или сразу после еды, не разжевывая, запивая достаточным количеством воды. Не принимать одновременно с чаем или кофе, алкогольными напитками.</a:t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b="1" u="sng" dirty="0" smtClean="0"/>
              <a:t>Рекомендуемая продолжительность курса</a:t>
            </a:r>
            <a:r>
              <a:rPr lang="ru-RU" b="1" dirty="0" smtClean="0"/>
              <a:t>:</a:t>
            </a:r>
          </a:p>
          <a:p>
            <a:r>
              <a:rPr lang="ru-RU" b="1" dirty="0" smtClean="0"/>
              <a:t>Поддержка репродуктивного здоровья </a:t>
            </a:r>
            <a:r>
              <a:rPr lang="ru-RU" dirty="0" smtClean="0"/>
              <a:t>мужчин – не менее 2,5 месяца. При необходимости курс можно повторить через 2 недели.</a:t>
            </a:r>
          </a:p>
          <a:p>
            <a:r>
              <a:rPr lang="ru-RU" b="1" dirty="0" smtClean="0"/>
              <a:t>При доброкачественной гиперплазии предстательной железы </a:t>
            </a:r>
            <a:r>
              <a:rPr lang="ru-RU" dirty="0" smtClean="0"/>
              <a:t>(I и II стадии) – от 3-х до 6 месяцев.  </a:t>
            </a:r>
          </a:p>
          <a:p>
            <a:r>
              <a:rPr lang="ru-RU" dirty="0" smtClean="0"/>
              <a:t>В комплексной </a:t>
            </a:r>
            <a:r>
              <a:rPr lang="ru-RU" b="1" dirty="0" smtClean="0"/>
              <a:t>терапии простатита </a:t>
            </a:r>
            <a:r>
              <a:rPr lang="ru-RU" dirty="0" smtClean="0"/>
              <a:t>– не менее 30 дней;</a:t>
            </a:r>
          </a:p>
          <a:p>
            <a:r>
              <a:rPr lang="ru-RU" dirty="0" smtClean="0"/>
              <a:t> При </a:t>
            </a:r>
            <a:r>
              <a:rPr lang="ru-RU" b="1" dirty="0" smtClean="0"/>
              <a:t>хроническом простатите </a:t>
            </a:r>
            <a:r>
              <a:rPr lang="ru-RU" dirty="0" smtClean="0"/>
              <a:t>– не менее 3-х месяцев.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Клинические исследования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84784"/>
            <a:ext cx="8229600" cy="187220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Клинические исследования, проходившие в клиниках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СибГМУ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Томск подтвердили эффективность биологически активного комплекса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DIM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PROST PROGRAMM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2050" name="Picture 2" descr="http://images-on-off.com/images/44/proteinovayasmes-7d8dad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438128"/>
            <a:ext cx="2376263" cy="2376264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Клинические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2800" dirty="0" smtClean="0"/>
              <a:t>Проведено сравнительное, двойное слепое, </a:t>
            </a:r>
            <a:r>
              <a:rPr lang="ru-RU" sz="2800" dirty="0" err="1" smtClean="0"/>
              <a:t>рандомизированное</a:t>
            </a:r>
            <a:r>
              <a:rPr lang="ru-RU" sz="2800" dirty="0" smtClean="0"/>
              <a:t>, </a:t>
            </a:r>
            <a:r>
              <a:rPr lang="ru-RU" sz="2800" dirty="0" err="1" smtClean="0"/>
              <a:t>плацебо-контролируемое</a:t>
            </a:r>
            <a:r>
              <a:rPr lang="ru-RU" sz="2800" dirty="0" smtClean="0"/>
              <a:t> клиническое исследование, в котором наблюдалось 50 амбулаторных пациентов. 25 человек получали препарат </a:t>
            </a:r>
            <a:r>
              <a:rPr lang="ru-RU" sz="2800" dirty="0" err="1" smtClean="0"/>
              <a:t>ДИМ-прост</a:t>
            </a:r>
            <a:r>
              <a:rPr lang="ru-RU" sz="2800" dirty="0" smtClean="0"/>
              <a:t> и 25 человек плацебо. Пациенты проходили обследование по «Федеральной программе планирования семьи – 2019»</a:t>
            </a:r>
          </a:p>
          <a:p>
            <a:pPr marL="0" indent="0" algn="just">
              <a:buNone/>
            </a:pPr>
            <a:endParaRPr lang="ru-RU" sz="2800" dirty="0" smtClean="0"/>
          </a:p>
          <a:p>
            <a:pPr marL="0" indent="0" algn="just">
              <a:buNone/>
            </a:pPr>
            <a:r>
              <a:rPr lang="ru-RU" sz="2800" dirty="0" smtClean="0"/>
              <a:t>После проведённого 30-ти дневного клинического исследования БАД к пище «</a:t>
            </a:r>
            <a:r>
              <a:rPr lang="en-US" sz="2800" dirty="0" smtClean="0"/>
              <a:t>DIM-prost </a:t>
            </a:r>
            <a:r>
              <a:rPr lang="en-US" sz="2800" dirty="0" err="1" smtClean="0"/>
              <a:t>programm</a:t>
            </a:r>
            <a:r>
              <a:rPr lang="ru-RU" sz="2800" dirty="0" smtClean="0"/>
              <a:t>» ни у одного из испытуемых не было зарегистрировано побочных эффектов. </a:t>
            </a:r>
          </a:p>
          <a:p>
            <a:pPr marL="0" indent="0" algn="just">
              <a:buNone/>
            </a:pPr>
            <a:r>
              <a:rPr lang="ru-RU" sz="2800" dirty="0" smtClean="0"/>
              <a:t>При этом изменение своего состояния на фоне приема БАД к пище «</a:t>
            </a:r>
            <a:r>
              <a:rPr lang="en-US" sz="2800" dirty="0" smtClean="0"/>
              <a:t>DIM-prost </a:t>
            </a:r>
            <a:r>
              <a:rPr lang="en-US" sz="2800" dirty="0" err="1" smtClean="0"/>
              <a:t>programm</a:t>
            </a:r>
            <a:r>
              <a:rPr lang="ru-RU" sz="2800" dirty="0" smtClean="0"/>
              <a:t>» почти все пациенты основной группы оценили как «значительное улучшение» (84%), а другая половина как «явное улучшение» (16%).  </a:t>
            </a:r>
          </a:p>
          <a:p>
            <a:pPr marL="0" indent="0" algn="just">
              <a:buNone/>
            </a:pPr>
            <a:r>
              <a:rPr lang="ru-RU" sz="2800" dirty="0" smtClean="0"/>
              <a:t>В группе сравнения ситуация иная: лишь 32% пациентов (8 испытуемых) отметили изменение своего состояния как «улучшение», 16 пациента (64%) как «незначительное улучшение».</a:t>
            </a:r>
          </a:p>
          <a:p>
            <a:pPr marL="0" indent="0" algn="just">
              <a:buNone/>
            </a:pPr>
            <a:endParaRPr lang="ru-RU" sz="2800" dirty="0" smtClean="0"/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56479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Клинические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8640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/>
              <a:t>Результаты </a:t>
            </a:r>
            <a:r>
              <a:rPr lang="ru-RU" sz="2400" b="1" dirty="0" err="1" smtClean="0"/>
              <a:t>спермограммы</a:t>
            </a:r>
            <a:r>
              <a:rPr lang="ru-RU" sz="2400" b="1" dirty="0" smtClean="0"/>
              <a:t> </a:t>
            </a:r>
            <a:r>
              <a:rPr lang="ru-RU" sz="2400" dirty="0" smtClean="0"/>
              <a:t>основной группы (</a:t>
            </a:r>
            <a:r>
              <a:rPr lang="en-US" sz="2400" dirty="0" smtClean="0"/>
              <a:t>n</a:t>
            </a:r>
            <a:r>
              <a:rPr lang="ru-RU" sz="2400" dirty="0" smtClean="0"/>
              <a:t>=25) до начала приёма БАД «</a:t>
            </a:r>
            <a:r>
              <a:rPr lang="en-US" sz="2400" dirty="0" smtClean="0"/>
              <a:t>DIM-prost </a:t>
            </a:r>
            <a:r>
              <a:rPr lang="en-US" sz="2400" dirty="0" err="1" smtClean="0"/>
              <a:t>programm</a:t>
            </a:r>
            <a:r>
              <a:rPr lang="ru-RU" sz="2400" dirty="0" smtClean="0"/>
              <a:t>» и через 30 дней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83568" y="1997349"/>
          <a:ext cx="8064896" cy="4257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Arial Unicode MS"/>
                        </a:rPr>
                        <a:t>Исследуемый параметр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Arial Unicode MS"/>
                        </a:rPr>
                        <a:t>До клинического исследования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Arial Unicode MS"/>
                        </a:rPr>
                        <a:t>средн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Arial Unicode MS"/>
                        </a:rPr>
                        <a:t>.)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Arial Unicode MS"/>
                        </a:rPr>
                        <a:t>После клинического исследования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Times New Roman"/>
                          <a:ea typeface="Arial Unicode MS"/>
                        </a:rPr>
                        <a:t>средн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Arial Unicode MS"/>
                        </a:rPr>
                        <a:t>)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Arial Unicode MS"/>
                        </a:rPr>
                        <a:t>Итог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Объем эякулята, мл.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2,3</a:t>
                      </a:r>
                      <a:r>
                        <a:rPr lang="en-US" sz="1600" dirty="0">
                          <a:latin typeface="Times New Roman"/>
                          <a:ea typeface="SimSun"/>
                        </a:rPr>
                        <a:t>±</a:t>
                      </a:r>
                      <a:r>
                        <a:rPr lang="ru-RU" sz="1600" dirty="0">
                          <a:latin typeface="Times New Roman"/>
                          <a:ea typeface="SimSun"/>
                        </a:rPr>
                        <a:t>0,2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3,8</a:t>
                      </a:r>
                      <a:r>
                        <a:rPr lang="en-US" sz="1600">
                          <a:latin typeface="Times New Roman"/>
                          <a:ea typeface="SimSun"/>
                        </a:rPr>
                        <a:t>±</a:t>
                      </a:r>
                      <a:r>
                        <a:rPr lang="ru-RU" sz="1600">
                          <a:latin typeface="Times New Roman"/>
                          <a:ea typeface="SimSun"/>
                        </a:rPr>
                        <a:t>0,4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+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1,5 (+65%)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Время разжижения, мин.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31,4</a:t>
                      </a:r>
                      <a:r>
                        <a:rPr lang="en-US" sz="1600" dirty="0">
                          <a:latin typeface="Times New Roman"/>
                          <a:ea typeface="SimSun"/>
                        </a:rPr>
                        <a:t>±</a:t>
                      </a:r>
                      <a:r>
                        <a:rPr lang="ru-RU" sz="1600" dirty="0">
                          <a:latin typeface="Times New Roman"/>
                          <a:ea typeface="SimSun"/>
                        </a:rPr>
                        <a:t>3,4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*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43,9</a:t>
                      </a:r>
                      <a:r>
                        <a:rPr lang="en-US" sz="1600">
                          <a:latin typeface="Times New Roman"/>
                          <a:ea typeface="SimSun"/>
                        </a:rPr>
                        <a:t>±</a:t>
                      </a:r>
                      <a:r>
                        <a:rPr lang="ru-RU" sz="1600">
                          <a:latin typeface="Times New Roman"/>
                          <a:ea typeface="SimSun"/>
                        </a:rPr>
                        <a:t>4,1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*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+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12,5 (+40%)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Количество сперматозоидов, млн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/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мл.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22,9</a:t>
                      </a:r>
                      <a:r>
                        <a:rPr lang="en-US" sz="1600" dirty="0">
                          <a:latin typeface="Times New Roman"/>
                          <a:ea typeface="SimSun"/>
                        </a:rPr>
                        <a:t>±</a:t>
                      </a:r>
                      <a:r>
                        <a:rPr lang="ru-RU" sz="1600" dirty="0">
                          <a:latin typeface="Times New Roman"/>
                          <a:ea typeface="SimSun"/>
                        </a:rPr>
                        <a:t>2,7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31,1</a:t>
                      </a:r>
                      <a:r>
                        <a:rPr lang="en-US" sz="1600" dirty="0">
                          <a:latin typeface="Times New Roman"/>
                          <a:ea typeface="SimSun"/>
                        </a:rPr>
                        <a:t>±</a:t>
                      </a:r>
                      <a:r>
                        <a:rPr lang="ru-RU" sz="1600" dirty="0">
                          <a:latin typeface="Times New Roman"/>
                          <a:ea typeface="SimSun"/>
                        </a:rPr>
                        <a:t>2,8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+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8,2 (+35%)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Количество сперматозоидов категории 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19,7</a:t>
                      </a:r>
                      <a:r>
                        <a:rPr lang="en-US" sz="1600">
                          <a:latin typeface="Times New Roman"/>
                          <a:ea typeface="SimSun"/>
                        </a:rPr>
                        <a:t>±</a:t>
                      </a:r>
                      <a:r>
                        <a:rPr lang="ru-RU" sz="1600">
                          <a:latin typeface="Times New Roman"/>
                          <a:ea typeface="SimSun"/>
                        </a:rPr>
                        <a:t>1,9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**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26,2</a:t>
                      </a:r>
                      <a:r>
                        <a:rPr lang="en-US" sz="1600" dirty="0">
                          <a:latin typeface="Times New Roman"/>
                          <a:ea typeface="SimSun"/>
                        </a:rPr>
                        <a:t>±</a:t>
                      </a:r>
                      <a:r>
                        <a:rPr lang="ru-RU" sz="1600" dirty="0">
                          <a:latin typeface="Times New Roman"/>
                          <a:ea typeface="SimSun"/>
                        </a:rPr>
                        <a:t>2,1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**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+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6,5(+33%)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Содержание лейкоцитов в эякуляте, млн/мл.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1,5</a:t>
                      </a:r>
                      <a:r>
                        <a:rPr lang="en-US" sz="1600">
                          <a:latin typeface="Times New Roman"/>
                          <a:ea typeface="SimSun"/>
                        </a:rPr>
                        <a:t>±</a:t>
                      </a:r>
                      <a:r>
                        <a:rPr lang="ru-RU" sz="1600">
                          <a:latin typeface="Times New Roman"/>
                          <a:ea typeface="SimSun"/>
                        </a:rPr>
                        <a:t>0,5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***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Менее 1,0</a:t>
                      </a:r>
                      <a:r>
                        <a:rPr lang="en-US" sz="1600">
                          <a:latin typeface="Times New Roman"/>
                          <a:ea typeface="SimSun"/>
                        </a:rPr>
                        <a:t>±</a:t>
                      </a:r>
                      <a:r>
                        <a:rPr lang="ru-RU" sz="1600">
                          <a:latin typeface="Times New Roman"/>
                          <a:ea typeface="SimSun"/>
                        </a:rPr>
                        <a:t>0,2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***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0,5(+30%)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Количество морфологически нормальных форм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Более 57,7</a:t>
                      </a:r>
                      <a:r>
                        <a:rPr lang="ru-RU" sz="1600">
                          <a:latin typeface="Times New Roman"/>
                          <a:ea typeface="SimSun"/>
                        </a:rPr>
                        <a:t>±4,8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% от общего количества сперматозоидов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Более 78,7</a:t>
                      </a:r>
                      <a:r>
                        <a:rPr lang="ru-RU" sz="1600">
                          <a:latin typeface="Times New Roman"/>
                          <a:ea typeface="SimSun"/>
                        </a:rPr>
                        <a:t>±6,7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% от общ. кол-ва сперматозоидов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75"/>
                        </a:spcBef>
                        <a:spcAft>
                          <a:spcPts val="115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+21,0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%(+36%)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6211669"/>
            <a:ext cx="860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Примечание. * - различие статистически достоверно; ** - различие статистически достоверно; *** - различие статистически достоверно.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64807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5100" b="1" dirty="0" smtClean="0"/>
              <a:t>Результаты исследования тестостерона в группах испытуемых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260648"/>
            <a:ext cx="78488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Клинические исследования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8" y="1556792"/>
          <a:ext cx="756084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6540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Группы испытуемых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064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1-й день,</a:t>
                      </a:r>
                    </a:p>
                    <a:p>
                      <a:pPr marL="8064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нмоль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/л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540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30-й день,</a:t>
                      </a:r>
                    </a:p>
                    <a:p>
                      <a:pPr marL="6540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нмоль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/л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83820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Основная группа</a:t>
                      </a: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en-US" sz="2000" spc="4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</a:rPr>
                        <a:t>n=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algn="ctr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8,2</a:t>
                      </a:r>
                      <a:r>
                        <a:rPr lang="en-US" sz="2800">
                          <a:latin typeface="Times New Roman"/>
                          <a:ea typeface="SimSun"/>
                          <a:cs typeface="Times New Roman"/>
                        </a:rPr>
                        <a:t>±</a:t>
                      </a:r>
                      <a:r>
                        <a:rPr lang="ru-RU" sz="2800">
                          <a:latin typeface="Times New Roman"/>
                          <a:ea typeface="SimSun"/>
                          <a:cs typeface="Times New Roman"/>
                        </a:rPr>
                        <a:t>3,3</a:t>
                      </a:r>
                      <a:r>
                        <a:rPr lang="ru-RU" sz="2400" spc="65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8580" algn="ctr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,8</a:t>
                      </a:r>
                      <a:r>
                        <a:rPr lang="en-US" sz="2800">
                          <a:latin typeface="Times New Roman"/>
                          <a:ea typeface="SimSun"/>
                          <a:cs typeface="Times New Roman"/>
                        </a:rPr>
                        <a:t>±</a:t>
                      </a:r>
                      <a:r>
                        <a:rPr lang="ru-RU" sz="2800">
                          <a:latin typeface="Times New Roman"/>
                          <a:ea typeface="SimSun"/>
                          <a:cs typeface="Times New Roman"/>
                        </a:rPr>
                        <a:t>4,3</a:t>
                      </a: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ru-RU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62230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Группа сравнения,</a:t>
                      </a:r>
                      <a:r>
                        <a:rPr lang="ru-RU" sz="2000" spc="65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=25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4930" algn="ctr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13,</a:t>
                      </a:r>
                      <a:r>
                        <a:rPr lang="en-US" sz="24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US" sz="2800">
                          <a:latin typeface="Times New Roman"/>
                          <a:ea typeface="SimSun"/>
                          <a:cs typeface="Times New Roman"/>
                        </a:rPr>
                        <a:t>±</a:t>
                      </a:r>
                      <a:r>
                        <a:rPr lang="ru-RU" sz="2800">
                          <a:latin typeface="Times New Roman"/>
                          <a:ea typeface="SimSun"/>
                          <a:cs typeface="Times New Roman"/>
                        </a:rPr>
                        <a:t>3,2</a:t>
                      </a:r>
                      <a:endParaRPr lang="ru-RU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3820" algn="ctr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,9</a:t>
                      </a:r>
                      <a:r>
                        <a:rPr lang="en-US" sz="2800" dirty="0">
                          <a:latin typeface="Times New Roman"/>
                          <a:ea typeface="SimSun"/>
                          <a:cs typeface="Times New Roman"/>
                        </a:rPr>
                        <a:t>±</a:t>
                      </a:r>
                      <a:r>
                        <a:rPr lang="ru-RU" sz="2800" dirty="0">
                          <a:latin typeface="Times New Roman"/>
                          <a:ea typeface="SimSun"/>
                          <a:cs typeface="Times New Roman"/>
                        </a:rPr>
                        <a:t>4,9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**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3568" y="3645024"/>
            <a:ext cx="7848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Примечание. * - различие статистически достоверно; ** - различие без изменения в динамике.</a:t>
            </a:r>
          </a:p>
          <a:p>
            <a:endParaRPr lang="ru-RU" sz="800" dirty="0" smtClean="0"/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 основной группе средний показатель уровня тестостерона статистически достоверно повышается более чем на 65% после 30-ти дневного приёма БАД «</a:t>
            </a:r>
            <a:r>
              <a:rPr lang="en-US" sz="2000" b="1" dirty="0" smtClean="0">
                <a:solidFill>
                  <a:srgbClr val="FF0000"/>
                </a:solidFill>
              </a:rPr>
              <a:t>DIM-prost </a:t>
            </a:r>
            <a:r>
              <a:rPr lang="en-US" sz="2000" b="1" dirty="0" err="1" smtClean="0">
                <a:solidFill>
                  <a:srgbClr val="FF0000"/>
                </a:solidFill>
              </a:rPr>
              <a:t>programm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». </a:t>
            </a:r>
          </a:p>
          <a:p>
            <a:r>
              <a:rPr lang="ru-RU" sz="2200" dirty="0" smtClean="0"/>
              <a:t>В группе сравнения (испытуемые, получавшие плацебо) уровень тестостерона остался без статистически достоверной динамики.</a:t>
            </a:r>
            <a:endParaRPr lang="ru-RU" sz="22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Клинические исследования</a:t>
            </a:r>
            <a:r>
              <a:rPr lang="ru-RU" dirty="0" smtClean="0"/>
              <a:t>. </a:t>
            </a: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/>
              <a:t>Основными патогенетическими механизмами действия БАД «</a:t>
            </a:r>
            <a:r>
              <a:rPr lang="en-US" b="1" dirty="0" smtClean="0"/>
              <a:t>DIM-prost </a:t>
            </a:r>
            <a:r>
              <a:rPr lang="en-US" b="1" dirty="0" err="1" smtClean="0"/>
              <a:t>programm</a:t>
            </a:r>
            <a:r>
              <a:rPr lang="ru-RU" b="1" dirty="0" smtClean="0"/>
              <a:t>» на организм мужчины являются:</a:t>
            </a:r>
          </a:p>
          <a:p>
            <a:pPr algn="ctr">
              <a:buNone/>
            </a:pPr>
            <a:endParaRPr lang="ru-RU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ru-RU" b="1" dirty="0" err="1" smtClean="0"/>
              <a:t>Простата-протективное</a:t>
            </a:r>
            <a:r>
              <a:rPr lang="ru-RU" b="1" dirty="0" smtClean="0"/>
              <a:t> действие</a:t>
            </a:r>
            <a:r>
              <a:rPr lang="ru-RU" dirty="0" smtClean="0"/>
              <a:t> - улучшает качество спермы при хроническом простатите в составе со стандартной терапией.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err="1" smtClean="0"/>
              <a:t>Либидо-стимулирующее</a:t>
            </a:r>
            <a:r>
              <a:rPr lang="ru-RU" b="1" dirty="0" smtClean="0"/>
              <a:t> действие</a:t>
            </a:r>
            <a:r>
              <a:rPr lang="ru-RU" dirty="0" smtClean="0"/>
              <a:t> – повышение сексуального влечения, улучшение потенции и </a:t>
            </a:r>
            <a:r>
              <a:rPr lang="ru-RU" dirty="0" err="1" smtClean="0"/>
              <a:t>оргазмических</a:t>
            </a:r>
            <a:r>
              <a:rPr lang="ru-RU" dirty="0" smtClean="0"/>
              <a:t> ощущений. Эффективен при </a:t>
            </a:r>
            <a:r>
              <a:rPr lang="ru-RU" dirty="0" err="1" smtClean="0"/>
              <a:t>эректильной</a:t>
            </a:r>
            <a:r>
              <a:rPr lang="ru-RU" dirty="0" smtClean="0"/>
              <a:t> дисфункции.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err="1" smtClean="0"/>
              <a:t>Стрессопротективное</a:t>
            </a:r>
            <a:r>
              <a:rPr lang="ru-RU" b="1" dirty="0" smtClean="0"/>
              <a:t> действие</a:t>
            </a:r>
            <a:r>
              <a:rPr lang="ru-RU" dirty="0" smtClean="0"/>
              <a:t> – стабилизация эмоционального фона при снижении адаптационных свойств, раздражительности и других видах активной апатии.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smtClean="0"/>
              <a:t>Адаптогенное действие</a:t>
            </a:r>
            <a:r>
              <a:rPr lang="ru-RU" dirty="0" smtClean="0"/>
              <a:t> – повышение уровня работоспособности и жизненной активности. Улучшение качества сна и пробуждения.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Результаты клинических исследований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БАД к пище «</a:t>
            </a:r>
            <a:r>
              <a:rPr lang="en-US" dirty="0" smtClean="0"/>
              <a:t>DIM-prost </a:t>
            </a:r>
            <a:r>
              <a:rPr lang="en-US" dirty="0" err="1" smtClean="0"/>
              <a:t>programm</a:t>
            </a:r>
            <a:r>
              <a:rPr lang="ru-RU" dirty="0" smtClean="0"/>
              <a:t>»  рекомендуется для включения в комплексную терапию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улучшения репродуктивной функции у мужчин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заболеваний простаты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для восстановления половой функции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повышения работоспособности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улучшения качества жизни мужчин разных возрастных групп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8 преимуществ комплекса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857250" lvl="0" indent="-857250">
              <a:buClr>
                <a:srgbClr val="24207C"/>
              </a:buClr>
              <a:buFont typeface="+mj-lt"/>
              <a:buAutoNum type="arabicPeriod"/>
            </a:pPr>
            <a:r>
              <a:rPr lang="ru-RU" sz="4000" b="1" dirty="0" smtClean="0"/>
              <a:t>Комплексный подход</a:t>
            </a:r>
            <a:r>
              <a:rPr lang="ru-RU" sz="4000" dirty="0" smtClean="0"/>
              <a:t> к мужскому здоровью позволяет продлить сексуальную функцию на долгие годы. </a:t>
            </a:r>
          </a:p>
          <a:p>
            <a:pPr marL="857250" lvl="0" indent="-857250">
              <a:buClr>
                <a:srgbClr val="24207C"/>
              </a:buClr>
              <a:buFont typeface="+mj-lt"/>
              <a:buAutoNum type="arabicPeriod"/>
            </a:pPr>
            <a:r>
              <a:rPr lang="ru-RU" sz="4000" b="1" dirty="0" smtClean="0"/>
              <a:t>Сбалансированный состав затрагивает все сферы мужского здоровья: </a:t>
            </a:r>
            <a:r>
              <a:rPr lang="ru-RU" sz="4000" dirty="0" smtClean="0"/>
              <a:t>гормональный баланс, </a:t>
            </a:r>
            <a:r>
              <a:rPr lang="ru-RU" sz="4000" dirty="0" err="1" smtClean="0"/>
              <a:t>эректильную</a:t>
            </a:r>
            <a:r>
              <a:rPr lang="ru-RU" sz="4000" dirty="0" smtClean="0"/>
              <a:t> функцию, репродуктивную функцию, повышение </a:t>
            </a:r>
            <a:r>
              <a:rPr lang="ru-RU" sz="4000" dirty="0" err="1" smtClean="0"/>
              <a:t>стрессоустойчивости</a:t>
            </a:r>
            <a:r>
              <a:rPr lang="ru-RU" sz="4000" dirty="0" smtClean="0"/>
              <a:t> и повышение уровня работоспособности и жизненной активности. </a:t>
            </a:r>
          </a:p>
          <a:p>
            <a:pPr marL="857250" lvl="0" indent="-857250">
              <a:buClr>
                <a:srgbClr val="24207C"/>
              </a:buClr>
              <a:buFont typeface="+mj-lt"/>
              <a:buAutoNum type="arabicPeriod"/>
            </a:pPr>
            <a:r>
              <a:rPr lang="ru-RU" sz="4000" dirty="0" smtClean="0"/>
              <a:t>Рекомендован </a:t>
            </a:r>
            <a:r>
              <a:rPr lang="ru-RU" sz="4000" b="1" dirty="0" smtClean="0"/>
              <a:t>для различных возрастных групп</a:t>
            </a:r>
            <a:r>
              <a:rPr lang="ru-RU" sz="4000" dirty="0" smtClean="0"/>
              <a:t>: </a:t>
            </a:r>
          </a:p>
          <a:p>
            <a:pPr marL="1314450" lvl="1" indent="-857250">
              <a:buClr>
                <a:srgbClr val="24207C"/>
              </a:buClr>
            </a:pPr>
            <a:r>
              <a:rPr lang="ru-RU" sz="4000" b="1" dirty="0" smtClean="0"/>
              <a:t>в </a:t>
            </a:r>
            <a:r>
              <a:rPr lang="ru-RU" sz="4000" b="1" dirty="0" err="1" smtClean="0"/>
              <a:t>тубертатном</a:t>
            </a:r>
            <a:r>
              <a:rPr lang="ru-RU" sz="4000" b="1" dirty="0" smtClean="0"/>
              <a:t> периоде</a:t>
            </a:r>
            <a:r>
              <a:rPr lang="ru-RU" sz="4000" dirty="0" smtClean="0"/>
              <a:t> – помогает справиться с </a:t>
            </a:r>
            <a:r>
              <a:rPr lang="ru-RU" sz="4000" dirty="0" err="1" smtClean="0"/>
              <a:t>акне</a:t>
            </a:r>
            <a:r>
              <a:rPr lang="ru-RU" sz="4000" dirty="0" smtClean="0"/>
              <a:t> </a:t>
            </a:r>
          </a:p>
          <a:p>
            <a:pPr marL="1314450" lvl="1" indent="-857250">
              <a:buClr>
                <a:srgbClr val="24207C"/>
              </a:buClr>
            </a:pPr>
            <a:r>
              <a:rPr lang="ru-RU" sz="4000" b="1" dirty="0" smtClean="0"/>
              <a:t>в репродуктивном периоде</a:t>
            </a:r>
            <a:r>
              <a:rPr lang="ru-RU" sz="4000" dirty="0" smtClean="0"/>
              <a:t> способствует улучшению репродуктивного здоровья и </a:t>
            </a:r>
            <a:r>
              <a:rPr lang="ru-RU" sz="4000" dirty="0" err="1" smtClean="0"/>
              <a:t>эректильной</a:t>
            </a:r>
            <a:r>
              <a:rPr lang="ru-RU" sz="4000" dirty="0" smtClean="0"/>
              <a:t> функции </a:t>
            </a:r>
          </a:p>
          <a:p>
            <a:pPr marL="1314450" lvl="1" indent="-857250">
              <a:buClr>
                <a:srgbClr val="24207C"/>
              </a:buClr>
            </a:pPr>
            <a:r>
              <a:rPr lang="ru-RU" sz="4000" b="1" dirty="0" smtClean="0"/>
              <a:t>в зрелом возрасте</a:t>
            </a:r>
            <a:r>
              <a:rPr lang="ru-RU" sz="4000" dirty="0" smtClean="0"/>
              <a:t> служит для профилактики и в составе комплексной терапии простатита и аденомы простаты, усиления либидо и </a:t>
            </a:r>
            <a:r>
              <a:rPr lang="ru-RU" sz="4000" dirty="0" err="1" smtClean="0"/>
              <a:t>эректильной</a:t>
            </a:r>
            <a:r>
              <a:rPr lang="ru-RU" sz="4000" dirty="0" smtClean="0"/>
              <a:t> функции </a:t>
            </a:r>
          </a:p>
          <a:p>
            <a:pPr marL="857250" lvl="0" indent="-857250">
              <a:buClr>
                <a:srgbClr val="24207C"/>
              </a:buClr>
              <a:buFont typeface="+mj-lt"/>
              <a:buAutoNum type="arabicPeriod"/>
            </a:pPr>
            <a:r>
              <a:rPr lang="ru-RU" sz="4000" b="1" dirty="0" smtClean="0"/>
              <a:t>Побочных эффектов не выявлено</a:t>
            </a:r>
            <a:r>
              <a:rPr lang="ru-RU" sz="4000" dirty="0" smtClean="0"/>
              <a:t>. Можно применять длительное время. </a:t>
            </a:r>
          </a:p>
          <a:p>
            <a:pPr marL="857250" lvl="0" indent="-857250">
              <a:buClr>
                <a:srgbClr val="24207C"/>
              </a:buClr>
              <a:buFont typeface="+mj-lt"/>
              <a:buAutoNum type="arabicPeriod"/>
            </a:pPr>
            <a:r>
              <a:rPr lang="ru-RU" sz="4000" dirty="0" smtClean="0"/>
              <a:t>Низкотемпературная технология производства </a:t>
            </a:r>
            <a:r>
              <a:rPr lang="ru-RU" sz="4000" b="1" dirty="0" smtClean="0"/>
              <a:t>максимально сохраняет полезные вещества</a:t>
            </a:r>
            <a:r>
              <a:rPr lang="ru-RU" sz="4000" dirty="0" smtClean="0"/>
              <a:t> </a:t>
            </a:r>
          </a:p>
          <a:p>
            <a:pPr marL="857250" lvl="0" indent="-857250">
              <a:buClr>
                <a:srgbClr val="24207C"/>
              </a:buClr>
              <a:buFont typeface="+mj-lt"/>
              <a:buAutoNum type="arabicPeriod"/>
            </a:pPr>
            <a:r>
              <a:rPr lang="ru-RU" sz="4000" b="1" dirty="0" smtClean="0"/>
              <a:t>Не содержит лактозу</a:t>
            </a:r>
            <a:r>
              <a:rPr lang="ru-RU" sz="4000" dirty="0" smtClean="0"/>
              <a:t>. Можно принимать людям с непереносимостью лактозы </a:t>
            </a:r>
          </a:p>
          <a:p>
            <a:pPr marL="857250" lvl="0" indent="-857250">
              <a:buClr>
                <a:srgbClr val="24207C"/>
              </a:buClr>
              <a:buFont typeface="+mj-lt"/>
              <a:buAutoNum type="arabicPeriod"/>
            </a:pPr>
            <a:r>
              <a:rPr lang="ru-RU" sz="4000" b="1" dirty="0" smtClean="0"/>
              <a:t>Не содержит титана диоксид</a:t>
            </a:r>
            <a:r>
              <a:rPr lang="ru-RU" sz="4000" dirty="0" smtClean="0"/>
              <a:t> </a:t>
            </a:r>
          </a:p>
          <a:p>
            <a:pPr marL="857250" lvl="0" indent="-857250">
              <a:buClr>
                <a:srgbClr val="24207C"/>
              </a:buClr>
              <a:buFont typeface="+mj-lt"/>
              <a:buAutoNum type="arabicPeriod"/>
            </a:pPr>
            <a:r>
              <a:rPr lang="ru-RU" sz="4000" b="1" dirty="0" smtClean="0"/>
              <a:t>Доказано клинически</a:t>
            </a:r>
            <a:r>
              <a:rPr lang="ru-RU" sz="4000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365104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DIM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PROST PROGRAMM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полноценная жизнь для каждого мужчины!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Dim-Prost_120 trans (Copy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404664"/>
            <a:ext cx="2520280" cy="79688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6208276"/>
            <a:ext cx="91085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БАД. НЕ ЯВЛЯЕТСЯ ЛЕКАРСТВОМ.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Имеются противопоказания. Перед применение рекомендуется проконсультироваться с врачом.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8138"/>
            <a:ext cx="864096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Мужское здоровье.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Основные факторы негативного влияния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1550" y="3606115"/>
            <a:ext cx="1563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lvl="0" indent="-514350">
              <a:spcBef>
                <a:spcPct val="20000"/>
              </a:spcBef>
              <a:buFont typeface="Wingdings" pitchFamily="2" charset="2"/>
              <a:buChar char="ü"/>
            </a:pPr>
            <a:r>
              <a:rPr lang="ru-RU" sz="2400" b="1" dirty="0" smtClean="0">
                <a:solidFill>
                  <a:prstClr val="black"/>
                </a:solidFill>
              </a:rPr>
              <a:t>Стресс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21708" y="3606115"/>
            <a:ext cx="1944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itchFamily="2" charset="2"/>
              <a:buChar char="ü"/>
            </a:pPr>
            <a:r>
              <a:rPr lang="ru-RU" sz="2400" b="1" dirty="0" smtClean="0"/>
              <a:t>Алкоголь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89676" y="3534107"/>
            <a:ext cx="2914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ctr">
              <a:buFont typeface="Wingdings" pitchFamily="2" charset="2"/>
              <a:buChar char="ü"/>
            </a:pPr>
            <a:r>
              <a:rPr lang="ru-RU" sz="2400" b="1" dirty="0" smtClean="0"/>
              <a:t>Неполноценное</a:t>
            </a:r>
            <a:r>
              <a:rPr lang="ru-RU" sz="2000" b="1" dirty="0" smtClean="0"/>
              <a:t> </a:t>
            </a:r>
          </a:p>
          <a:p>
            <a:pPr marL="514350" indent="-514350" algn="ctr"/>
            <a:r>
              <a:rPr lang="ru-RU" sz="2400" b="1" dirty="0" smtClean="0"/>
              <a:t>питание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67944" y="566124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 algn="ctr">
              <a:buFont typeface="Wingdings" pitchFamily="2" charset="2"/>
              <a:buChar char="ü"/>
            </a:pPr>
            <a:r>
              <a:rPr lang="ru-RU" sz="2000" b="1" dirty="0" smtClean="0"/>
              <a:t>Низкий уровень физической </a:t>
            </a:r>
          </a:p>
          <a:p>
            <a:pPr algn="ctr"/>
            <a:r>
              <a:rPr lang="ru-RU" sz="2000" b="1" dirty="0" smtClean="0"/>
              <a:t>активности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19672" y="5733256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b="1" dirty="0" smtClean="0"/>
              <a:t>Лишний вес</a:t>
            </a:r>
          </a:p>
        </p:txBody>
      </p:sp>
      <p:pic>
        <p:nvPicPr>
          <p:cNvPr id="17" name="Рисунок 16" descr="алкоголь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7934" y="1589891"/>
            <a:ext cx="1048825" cy="1871861"/>
          </a:xfrm>
          <a:prstGeom prst="rect">
            <a:avLst/>
          </a:prstGeom>
        </p:spPr>
      </p:pic>
      <p:pic>
        <p:nvPicPr>
          <p:cNvPr id="18" name="Рисунок 17" descr="гамбургер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6206" y="2237963"/>
            <a:ext cx="1580474" cy="1430217"/>
          </a:xfrm>
          <a:prstGeom prst="rect">
            <a:avLst/>
          </a:prstGeom>
        </p:spPr>
      </p:pic>
      <p:pic>
        <p:nvPicPr>
          <p:cNvPr id="19" name="Рисунок 18" descr="лишний-вес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2483" y="4128154"/>
            <a:ext cx="899357" cy="1605102"/>
          </a:xfrm>
          <a:prstGeom prst="rect">
            <a:avLst/>
          </a:prstGeom>
        </p:spPr>
      </p:pic>
      <p:pic>
        <p:nvPicPr>
          <p:cNvPr id="20" name="Рисунок 19" descr="отдых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4797152"/>
            <a:ext cx="2650611" cy="784139"/>
          </a:xfrm>
          <a:prstGeom prst="rect">
            <a:avLst/>
          </a:prstGeom>
        </p:spPr>
      </p:pic>
      <p:pic>
        <p:nvPicPr>
          <p:cNvPr id="21" name="Рисунок 20" descr="стресс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7574" y="2165955"/>
            <a:ext cx="1475585" cy="1335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Группы риска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2188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Главная причина возникновения застоя</a:t>
            </a:r>
            <a:r>
              <a:rPr lang="ru-RU" dirty="0" smtClean="0"/>
              <a:t> – </a:t>
            </a:r>
            <a:r>
              <a:rPr lang="ru-RU" b="1" dirty="0" smtClean="0"/>
              <a:t>гиподинамия </a:t>
            </a:r>
            <a:r>
              <a:rPr lang="ru-RU" dirty="0" smtClean="0"/>
              <a:t>(малоподвижный, сидячий образ жизни).</a:t>
            </a:r>
          </a:p>
          <a:p>
            <a:pPr marL="0" indent="0" algn="ctr">
              <a:buNone/>
            </a:pPr>
            <a:r>
              <a:rPr lang="ru-RU" dirty="0" smtClean="0"/>
              <a:t> Заболеванию чаще подвержены</a:t>
            </a:r>
            <a:r>
              <a:rPr lang="en-US" dirty="0" smtClean="0"/>
              <a:t>: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537321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те, кто много времени проводит за рулем автомобиля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7864" y="551897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офисные работники</a:t>
            </a:r>
          </a:p>
        </p:txBody>
      </p:sp>
      <p:pic>
        <p:nvPicPr>
          <p:cNvPr id="11" name="Рисунок 10" descr="водител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428999"/>
            <a:ext cx="1925365" cy="1925365"/>
          </a:xfrm>
          <a:prstGeom prst="rect">
            <a:avLst/>
          </a:prstGeom>
        </p:spPr>
      </p:pic>
      <p:pic>
        <p:nvPicPr>
          <p:cNvPr id="12" name="Рисунок 11" descr="офис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479800"/>
            <a:ext cx="1965424" cy="1965424"/>
          </a:xfrm>
          <a:prstGeom prst="rect">
            <a:avLst/>
          </a:prstGeom>
        </p:spPr>
      </p:pic>
      <p:pic>
        <p:nvPicPr>
          <p:cNvPr id="13" name="Picture 8" descr="https://image.flaticon.com/icons/png/512/1403/140367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501008"/>
            <a:ext cx="1800200" cy="1800200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5652120" y="5445224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Работающие в экстремальных климатических условиях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29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24936" cy="92211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Наиболее распространенные расстройства мужской половой сферы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91264" cy="82068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Самое распространенное заболевание </a:t>
            </a:r>
            <a:r>
              <a:rPr lang="ru-RU" dirty="0" smtClean="0"/>
              <a:t>по данным Всемирной организации здравоохранения  </a:t>
            </a:r>
            <a:r>
              <a:rPr lang="ru-RU" b="1" dirty="0" smtClean="0"/>
              <a:t>среди мужчин </a:t>
            </a:r>
            <a:r>
              <a:rPr lang="ru-RU" dirty="0" smtClean="0"/>
              <a:t>– </a:t>
            </a:r>
            <a:r>
              <a:rPr lang="ru-RU" b="1" dirty="0" smtClean="0"/>
              <a:t>это простатит</a:t>
            </a:r>
            <a:r>
              <a:rPr lang="ru-RU" dirty="0" smtClean="0"/>
              <a:t>. Болезнь преимущественно поражает мужчин в возрасте от 20 и до 50 лет.  </a:t>
            </a:r>
          </a:p>
          <a:p>
            <a:pPr lvl="1"/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23928" y="2420888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55% мужчин - в возрасте старше 40    лет</a:t>
            </a:r>
            <a:r>
              <a:rPr lang="ru-RU" sz="1600" dirty="0" smtClean="0"/>
              <a:t> сталкиваются с </a:t>
            </a:r>
            <a:r>
              <a:rPr lang="ru-RU" sz="1600" b="1" dirty="0" smtClean="0"/>
              <a:t>проблемами</a:t>
            </a:r>
            <a:r>
              <a:rPr lang="ru-RU" sz="1600" dirty="0" smtClean="0"/>
              <a:t> в области </a:t>
            </a:r>
            <a:r>
              <a:rPr lang="ru-RU" sz="1600" b="1" dirty="0" smtClean="0"/>
              <a:t>предстательной железы. 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Примерно 16% </a:t>
            </a:r>
            <a:r>
              <a:rPr lang="ru-RU" sz="1600" dirty="0" smtClean="0"/>
              <a:t>мужчин </a:t>
            </a:r>
            <a:r>
              <a:rPr lang="ru-RU" sz="1600" b="1" dirty="0" smtClean="0"/>
              <a:t>в возрасте от 20 до 40 лет </a:t>
            </a:r>
            <a:r>
              <a:rPr lang="ru-RU" sz="1600" dirty="0" smtClean="0"/>
              <a:t>имеют диагноз </a:t>
            </a:r>
            <a:r>
              <a:rPr lang="ru-RU" sz="1600" b="1" dirty="0" smtClean="0"/>
              <a:t>хронический простатит.</a:t>
            </a:r>
            <a:endParaRPr lang="ru-RU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043608" y="3861048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На втором месте – </a:t>
            </a:r>
            <a:r>
              <a:rPr lang="ru-RU" sz="2000" b="1" dirty="0" smtClean="0"/>
              <a:t>аденома предстательной железы</a:t>
            </a:r>
            <a:r>
              <a:rPr lang="ru-RU" sz="2000" dirty="0" smtClean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9952" y="4437112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None/>
            </a:pPr>
            <a:r>
              <a:rPr lang="ru-RU" sz="1600" b="1" dirty="0" smtClean="0"/>
              <a:t>Аденомой предстательной железы страдает</a:t>
            </a:r>
            <a:r>
              <a:rPr lang="en-US" sz="1600" b="1" dirty="0" smtClean="0"/>
              <a:t>:</a:t>
            </a:r>
            <a:endParaRPr lang="ru-RU" sz="1600" dirty="0" smtClean="0"/>
          </a:p>
          <a:p>
            <a:pPr marL="0" lvl="1">
              <a:buFont typeface="Arial" pitchFamily="34" charset="0"/>
              <a:buChar char="•"/>
            </a:pPr>
            <a:r>
              <a:rPr lang="ru-RU" sz="1600" b="1" dirty="0" smtClean="0"/>
              <a:t>каждый четвертый </a:t>
            </a:r>
            <a:r>
              <a:rPr lang="ru-RU" sz="1600" dirty="0" smtClean="0"/>
              <a:t>мужчина в возрастной категории </a:t>
            </a:r>
            <a:r>
              <a:rPr lang="ru-RU" sz="1600" b="1" dirty="0" smtClean="0"/>
              <a:t>от 40 до 50 лет </a:t>
            </a:r>
          </a:p>
          <a:p>
            <a:pPr marL="0" lvl="1">
              <a:buFont typeface="Arial" pitchFamily="34" charset="0"/>
              <a:buChar char="•"/>
            </a:pPr>
            <a:endParaRPr lang="ru-RU" sz="800" b="1" dirty="0" smtClean="0"/>
          </a:p>
          <a:p>
            <a:pPr marL="0" lvl="1">
              <a:buFont typeface="Arial" pitchFamily="34" charset="0"/>
              <a:buChar char="•"/>
            </a:pPr>
            <a:r>
              <a:rPr lang="ru-RU" sz="1600" b="1" dirty="0" smtClean="0"/>
              <a:t>каждый второй  </a:t>
            </a:r>
            <a:r>
              <a:rPr lang="ru-RU" sz="1600" dirty="0" smtClean="0"/>
              <a:t>в возрасте </a:t>
            </a:r>
            <a:r>
              <a:rPr lang="ru-RU" sz="1600" b="1" dirty="0" smtClean="0"/>
              <a:t>50-60 лет</a:t>
            </a:r>
            <a:r>
              <a:rPr lang="ru-RU" sz="1600" b="1" i="1" dirty="0" smtClean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9952" y="5991672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ru-RU" sz="1600" dirty="0" smtClean="0"/>
              <a:t>в возрасте </a:t>
            </a:r>
            <a:r>
              <a:rPr lang="ru-RU" sz="1600" b="1" dirty="0" smtClean="0"/>
              <a:t>70 лет </a:t>
            </a:r>
            <a:r>
              <a:rPr lang="ru-RU" sz="1600" dirty="0" smtClean="0"/>
              <a:t>она имеется у </a:t>
            </a:r>
            <a:r>
              <a:rPr lang="ru-RU" sz="1600" b="1" dirty="0" smtClean="0"/>
              <a:t>8 из 10 мужчин</a:t>
            </a:r>
            <a:r>
              <a:rPr lang="ru-RU" sz="1600" dirty="0" smtClean="0"/>
              <a:t>.</a:t>
            </a:r>
          </a:p>
        </p:txBody>
      </p:sp>
      <p:pic>
        <p:nvPicPr>
          <p:cNvPr id="14" name="Рисунок 13" descr="люди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420888"/>
            <a:ext cx="2592288" cy="1305441"/>
          </a:xfrm>
          <a:prstGeom prst="rect">
            <a:avLst/>
          </a:prstGeom>
        </p:spPr>
      </p:pic>
      <p:pic>
        <p:nvPicPr>
          <p:cNvPr id="15" name="Рисунок 14" descr="люди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1" y="4437112"/>
            <a:ext cx="2592287" cy="1998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Предстательная железа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392" y="1124744"/>
            <a:ext cx="7859216" cy="52565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/>
              <a:t>Предстательная железа (простата) – часть мужской половой системы, примыкающая к мочевому пузырю и плотно охватывающая уретру.</a:t>
            </a:r>
          </a:p>
          <a:p>
            <a:pPr marL="0" indent="0" algn="just">
              <a:buNone/>
            </a:pPr>
            <a:r>
              <a:rPr lang="ru-RU" sz="1600" b="1" dirty="0" smtClean="0"/>
              <a:t>Основная функция простаты </a:t>
            </a:r>
            <a:r>
              <a:rPr lang="ru-RU" sz="1600" dirty="0" smtClean="0"/>
              <a:t>- участие в образовании спермы. Ее многочисленные железистые дольки выделяют секрет, который делает сперму текучей, менее вязкой, а сперматозоидам дает питательные вещества, обеспечивая их активность и живучесть. Семенная жидкость втекает в простату, обогащается этим секретом, и во время возбуждения изливается в уретру (мочеиспускательный канал). Мышечные волокна простаты при этом участвуют в «выталкивании» спермы во время полового акта.</a:t>
            </a:r>
          </a:p>
          <a:p>
            <a:pPr marL="0" indent="0" algn="just">
              <a:buNone/>
            </a:pPr>
            <a:r>
              <a:rPr lang="ru-RU" sz="1600" b="1" dirty="0" smtClean="0"/>
              <a:t>Заболевания простаты влияют на потенцию, ухудшают качество спермы, снижают способность к оплодотворению. </a:t>
            </a:r>
          </a:p>
          <a:p>
            <a:pPr marL="0" indent="0" algn="just">
              <a:buNone/>
            </a:pPr>
            <a:r>
              <a:rPr lang="ru-RU" sz="1600" dirty="0" smtClean="0"/>
              <a:t>Через предстательную железу проходит верхняя часть уретры (мочеиспускательного канала), поэтому заболевание простаты нередко приводят у мужчин к </a:t>
            </a:r>
            <a:r>
              <a:rPr lang="ru-RU" sz="1600" b="1" dirty="0" smtClean="0"/>
              <a:t>проблемам с мочеиспусканием, </a:t>
            </a:r>
            <a:r>
              <a:rPr lang="ru-RU" sz="1600" dirty="0" smtClean="0"/>
              <a:t>которые становятся частыми, а сам процесс болезненным и затрудненным. </a:t>
            </a:r>
          </a:p>
          <a:p>
            <a:pPr marL="0" indent="0" algn="just">
              <a:buNone/>
            </a:pPr>
            <a:r>
              <a:rPr lang="ru-RU" sz="1600" dirty="0" smtClean="0"/>
              <a:t>Задняя часть простаты тесно прилегает к стенке прямой кишки, поэтому при ее воспалении </a:t>
            </a:r>
            <a:r>
              <a:rPr lang="ru-RU" sz="1600" b="1" dirty="0" smtClean="0"/>
              <a:t>могут также наблюдаться запоры</a:t>
            </a:r>
            <a:r>
              <a:rPr lang="ru-RU" sz="1600" dirty="0" smtClean="0"/>
              <a:t>.</a:t>
            </a:r>
          </a:p>
          <a:p>
            <a:pPr marL="0" indent="0" algn="just">
              <a:buNone/>
            </a:pPr>
            <a:r>
              <a:rPr lang="ru-RU" sz="1600" dirty="0" smtClean="0"/>
              <a:t>Простатит имеет симптомы, схожие с другими заболеваниями мочеполовой сферы (аденома простаты, цистит, уретрит и т.д.)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Простат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0" y="260648"/>
            <a:ext cx="7881002" cy="6443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6552728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Простатит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863588" y="1143000"/>
            <a:ext cx="5616624" cy="30780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Это воспаление предстательной железы. Обычно протекает в двух формах – острой и хронической.</a:t>
            </a:r>
            <a:r>
              <a:rPr lang="en-US" sz="2000" dirty="0" smtClean="0"/>
              <a:t> </a:t>
            </a:r>
            <a:r>
              <a:rPr lang="ru-RU" sz="2000" dirty="0" smtClean="0"/>
              <a:t> </a:t>
            </a:r>
          </a:p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/>
              <a:t>Может протекать как бессимптомно, так и болезненно. </a:t>
            </a:r>
            <a:endParaRPr lang="ru-RU" sz="2000" dirty="0" smtClean="0"/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!!!</a:t>
            </a:r>
            <a:r>
              <a:rPr lang="ru-RU" sz="1200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Бессимптомно болезнь протекает у каждого второго мужчины.</a:t>
            </a:r>
          </a:p>
          <a:p>
            <a:endParaRPr lang="ru-RU" sz="2000" dirty="0" smtClean="0"/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Простатит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 descr="схема_1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73820"/>
            <a:ext cx="8352928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5353</TotalTime>
  <Words>2208</Words>
  <Application>Microsoft Office PowerPoint</Application>
  <PresentationFormat>Экран (4:3)</PresentationFormat>
  <Paragraphs>265</Paragraphs>
  <Slides>29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SimSun</vt:lpstr>
      <vt:lpstr>Arial</vt:lpstr>
      <vt:lpstr>Arial Narrow</vt:lpstr>
      <vt:lpstr>Arial Unicode MS</vt:lpstr>
      <vt:lpstr>Calibri</vt:lpstr>
      <vt:lpstr>Times New Roman</vt:lpstr>
      <vt:lpstr>Wingdings</vt:lpstr>
      <vt:lpstr>Тема Office</vt:lpstr>
      <vt:lpstr>Презентация PowerPoint</vt:lpstr>
      <vt:lpstr>Мужское здоровье</vt:lpstr>
      <vt:lpstr>Мужское здоровье.  Основные факторы негативного влияния</vt:lpstr>
      <vt:lpstr>Группы риска</vt:lpstr>
      <vt:lpstr>Наиболее распространенные расстройства мужской половой сферы</vt:lpstr>
      <vt:lpstr>Предстательная железа</vt:lpstr>
      <vt:lpstr>Презентация PowerPoint</vt:lpstr>
      <vt:lpstr>Простатит</vt:lpstr>
      <vt:lpstr>Простатит</vt:lpstr>
      <vt:lpstr>Аденома простаты</vt:lpstr>
      <vt:lpstr>Аденома простаты</vt:lpstr>
      <vt:lpstr>DIM-PROST PROGRAMM</vt:lpstr>
      <vt:lpstr>«DIM-PROST PROGRAMM»</vt:lpstr>
      <vt:lpstr>Рекомендации к применению</vt:lpstr>
      <vt:lpstr>Презентация PowerPoint</vt:lpstr>
      <vt:lpstr>Презентация PowerPoint</vt:lpstr>
      <vt:lpstr>Презентация PowerPoint</vt:lpstr>
      <vt:lpstr>Активные компоненты состава</vt:lpstr>
      <vt:lpstr>Активные компоненты состава</vt:lpstr>
      <vt:lpstr>Активные компоненты состава</vt:lpstr>
      <vt:lpstr>Рекомендации к применению</vt:lpstr>
      <vt:lpstr>Клинические исследования</vt:lpstr>
      <vt:lpstr>Клинические исследования</vt:lpstr>
      <vt:lpstr>Клинические исследования</vt:lpstr>
      <vt:lpstr> </vt:lpstr>
      <vt:lpstr>Клинические исследования. </vt:lpstr>
      <vt:lpstr>Результаты клинических исследований</vt:lpstr>
      <vt:lpstr>8 преимуществ комплекса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Пужевская Татьяна</dc:creator>
  <cp:lastModifiedBy>Анна Шушпанова</cp:lastModifiedBy>
  <cp:revision>527</cp:revision>
  <dcterms:created xsi:type="dcterms:W3CDTF">2019-01-10T08:48:54Z</dcterms:created>
  <dcterms:modified xsi:type="dcterms:W3CDTF">2019-10-02T07:41:20Z</dcterms:modified>
</cp:coreProperties>
</file>