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7" r:id="rId2"/>
    <p:sldId id="268" r:id="rId3"/>
    <p:sldId id="269" r:id="rId4"/>
    <p:sldId id="270" r:id="rId5"/>
    <p:sldId id="271" r:id="rId6"/>
    <p:sldId id="272" r:id="rId7"/>
    <p:sldId id="274" r:id="rId8"/>
    <p:sldId id="275" r:id="rId9"/>
    <p:sldId id="276" r:id="rId10"/>
    <p:sldId id="301" r:id="rId11"/>
    <p:sldId id="279" r:id="rId12"/>
    <p:sldId id="280" r:id="rId13"/>
    <p:sldId id="300" r:id="rId14"/>
    <p:sldId id="282" r:id="rId15"/>
    <p:sldId id="283" r:id="rId16"/>
    <p:sldId id="287" r:id="rId17"/>
    <p:sldId id="277" r:id="rId18"/>
    <p:sldId id="278" r:id="rId19"/>
    <p:sldId id="286" r:id="rId20"/>
    <p:sldId id="285" r:id="rId21"/>
    <p:sldId id="291" r:id="rId22"/>
    <p:sldId id="296" r:id="rId23"/>
    <p:sldId id="290" r:id="rId24"/>
    <p:sldId id="295" r:id="rId25"/>
    <p:sldId id="297" r:id="rId26"/>
    <p:sldId id="299" r:id="rId27"/>
    <p:sldId id="298" r:id="rId28"/>
    <p:sldId id="281"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9A1E"/>
    <a:srgbClr val="99D1D7"/>
    <a:srgbClr val="429DA6"/>
    <a:srgbClr val="F7941E"/>
    <a:srgbClr val="54C4D0"/>
    <a:srgbClr val="67B5E6"/>
    <a:srgbClr val="76D6D4"/>
    <a:srgbClr val="AC090F"/>
    <a:srgbClr val="FFCA08"/>
    <a:srgbClr val="C4E1E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3375" autoAdjust="0"/>
    <p:restoredTop sz="91429" autoAdjust="0"/>
  </p:normalViewPr>
  <p:slideViewPr>
    <p:cSldViewPr>
      <p:cViewPr varScale="1">
        <p:scale>
          <a:sx n="83" d="100"/>
          <a:sy n="83" d="100"/>
        </p:scale>
        <p:origin x="-146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C39F2-6984-4807-8A23-81A0105EDF62}" type="datetimeFigureOut">
              <a:rPr lang="ru-RU" smtClean="0"/>
              <a:pPr/>
              <a:t>24.04.2020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CE0DF-EE1A-4FF7-AEAD-3107060AECDB}" type="slidenum">
              <a:rPr lang="ru-RU" smtClean="0"/>
              <a:pPr/>
              <a:t>‹#›</a:t>
            </a:fld>
            <a:endParaRPr lang="ru-RU"/>
          </a:p>
        </p:txBody>
      </p:sp>
    </p:spTree>
    <p:extLst>
      <p:ext uri="{BB962C8B-B14F-4D97-AF65-F5344CB8AC3E}">
        <p14:creationId xmlns="" xmlns:p14="http://schemas.microsoft.com/office/powerpoint/2010/main" val="792525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81E13B8-9E30-4B96-8428-F68F380F99CD}" type="datetimeFigureOut">
              <a:rPr lang="ru-RU" smtClean="0"/>
              <a:pPr/>
              <a:t>24.04.2020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F8D615-E86B-4E89-BA1E-C8914A267C5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E13B8-9E30-4B96-8428-F68F380F99CD}" type="datetimeFigureOut">
              <a:rPr lang="ru-RU" smtClean="0"/>
              <a:pPr/>
              <a:t>24.04.2020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8D615-E86B-4E89-BA1E-C8914A267C5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1004818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0" y="0"/>
            <a:ext cx="9144001" cy="6858000"/>
          </a:xfrm>
          <a:prstGeom prst="rect">
            <a:avLst/>
          </a:prstGeom>
        </p:spPr>
      </p:pic>
      <p:sp>
        <p:nvSpPr>
          <p:cNvPr id="3" name="Rounded Rectangle 2"/>
          <p:cNvSpPr/>
          <p:nvPr/>
        </p:nvSpPr>
        <p:spPr>
          <a:xfrm>
            <a:off x="2928926" y="2214554"/>
            <a:ext cx="3000396" cy="142876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IN" sz="3200" b="1" dirty="0" smtClean="0"/>
              <a:t>MODERN   HIGH-TECH</a:t>
            </a:r>
          </a:p>
          <a:p>
            <a:pPr algn="ctr"/>
            <a:r>
              <a:rPr lang="en-IN" sz="3200" b="1" dirty="0" smtClean="0"/>
              <a:t>EQUIPMENT</a:t>
            </a:r>
            <a:endParaRPr lang="en-IN" sz="3200" b="1" dirty="0"/>
          </a:p>
        </p:txBody>
      </p:sp>
      <p:pic>
        <p:nvPicPr>
          <p:cNvPr id="1026" name="Picture 2"/>
          <p:cNvPicPr>
            <a:picLocks noChangeAspect="1" noChangeArrowheads="1"/>
          </p:cNvPicPr>
          <p:nvPr/>
        </p:nvPicPr>
        <p:blipFill>
          <a:blip r:embed="rId3"/>
          <a:srcRect/>
          <a:stretch>
            <a:fillRect/>
          </a:stretch>
        </p:blipFill>
        <p:spPr bwMode="auto">
          <a:xfrm>
            <a:off x="2857488" y="3795708"/>
            <a:ext cx="3062292" cy="3062292"/>
          </a:xfrm>
          <a:prstGeom prst="rect">
            <a:avLst/>
          </a:prstGeom>
          <a:ln>
            <a:noFill/>
          </a:ln>
          <a:effectLst>
            <a:softEdge rad="112500"/>
          </a:effectLst>
        </p:spPr>
      </p:pic>
      <p:pic>
        <p:nvPicPr>
          <p:cNvPr id="1027" name="Picture 3"/>
          <p:cNvPicPr>
            <a:picLocks noChangeAspect="1" noChangeArrowheads="1"/>
          </p:cNvPicPr>
          <p:nvPr/>
        </p:nvPicPr>
        <p:blipFill>
          <a:blip r:embed="rId4"/>
          <a:srcRect/>
          <a:stretch>
            <a:fillRect/>
          </a:stretch>
        </p:blipFill>
        <p:spPr bwMode="auto">
          <a:xfrm>
            <a:off x="5786446" y="3786191"/>
            <a:ext cx="3357554" cy="3071810"/>
          </a:xfrm>
          <a:prstGeom prst="rect">
            <a:avLst/>
          </a:prstGeom>
          <a:ln>
            <a:noFill/>
          </a:ln>
          <a:effectLst>
            <a:softEdge rad="112500"/>
          </a:effectLst>
        </p:spPr>
      </p:pic>
      <p:pic>
        <p:nvPicPr>
          <p:cNvPr id="1028" name="Picture 4"/>
          <p:cNvPicPr>
            <a:picLocks noChangeAspect="1" noChangeArrowheads="1"/>
          </p:cNvPicPr>
          <p:nvPr/>
        </p:nvPicPr>
        <p:blipFill>
          <a:blip r:embed="rId5"/>
          <a:srcRect/>
          <a:stretch>
            <a:fillRect/>
          </a:stretch>
        </p:blipFill>
        <p:spPr bwMode="auto">
          <a:xfrm>
            <a:off x="5653085" y="0"/>
            <a:ext cx="3490915" cy="2185801"/>
          </a:xfrm>
          <a:prstGeom prst="rect">
            <a:avLst/>
          </a:prstGeom>
          <a:ln>
            <a:noFill/>
          </a:ln>
          <a:effectLst>
            <a:softEdge rad="112500"/>
          </a:effectLst>
        </p:spPr>
      </p:pic>
      <p:sp>
        <p:nvSpPr>
          <p:cNvPr id="11" name="Rounded Rectangle 10"/>
          <p:cNvSpPr/>
          <p:nvPr/>
        </p:nvSpPr>
        <p:spPr>
          <a:xfrm>
            <a:off x="0" y="3857628"/>
            <a:ext cx="3214678" cy="28575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IN" dirty="0" smtClean="0">
                <a:solidFill>
                  <a:prstClr val="black"/>
                </a:solidFill>
              </a:rPr>
              <a:t>Fully automated production facilities are fitted with modern equipment supplied by reputed  companies from all around the world, such as IMA (Italy), BWI Huttlin (Germany), Sigma(USA</a:t>
            </a:r>
            <a:r>
              <a:rPr lang="en-IN" dirty="0" smtClean="0">
                <a:solidFill>
                  <a:prstClr val="black"/>
                </a:solidFill>
              </a:rPr>
              <a:t>), KGK(Japan),</a:t>
            </a:r>
            <a:r>
              <a:rPr lang="en-IN" dirty="0" err="1" smtClean="0">
                <a:solidFill>
                  <a:prstClr val="black"/>
                </a:solidFill>
              </a:rPr>
              <a:t>India,China</a:t>
            </a:r>
            <a:r>
              <a:rPr lang="en-IN" dirty="0" smtClean="0">
                <a:solidFill>
                  <a:prstClr val="black"/>
                </a:solidFill>
              </a:rPr>
              <a:t> and Europe</a:t>
            </a:r>
            <a:r>
              <a:rPr lang="en-IN" dirty="0" smtClean="0">
                <a:solidFill>
                  <a:prstClr val="black"/>
                </a:solidFill>
              </a:rPr>
              <a:t>, </a:t>
            </a:r>
            <a:r>
              <a:rPr lang="en-IN" dirty="0" smtClean="0">
                <a:solidFill>
                  <a:prstClr val="black"/>
                </a:solidFill>
              </a:rPr>
              <a:t>as well as </a:t>
            </a:r>
            <a:r>
              <a:rPr lang="en-IN" dirty="0" err="1" smtClean="0">
                <a:solidFill>
                  <a:prstClr val="black"/>
                </a:solidFill>
              </a:rPr>
              <a:t>Artlife</a:t>
            </a:r>
            <a:r>
              <a:rPr lang="en-IN" dirty="0" smtClean="0">
                <a:solidFill>
                  <a:prstClr val="black"/>
                </a:solidFill>
              </a:rPr>
              <a:t> Techno (Russia).</a:t>
            </a:r>
            <a:endParaRPr lang="en-IN" b="1" dirty="0"/>
          </a:p>
        </p:txBody>
      </p:sp>
      <p:pic>
        <p:nvPicPr>
          <p:cNvPr id="12" name="Picture 11" descr="69ccf16e-1490-4234-a689-6dcfa1e08673.jpg"/>
          <p:cNvPicPr>
            <a:picLocks noChangeAspect="1"/>
          </p:cNvPicPr>
          <p:nvPr/>
        </p:nvPicPr>
        <p:blipFill>
          <a:blip r:embed="rId6"/>
          <a:stretch>
            <a:fillRect/>
          </a:stretch>
        </p:blipFill>
        <p:spPr>
          <a:xfrm>
            <a:off x="3571869" y="0"/>
            <a:ext cx="2283856" cy="2214554"/>
          </a:xfrm>
          <a:prstGeom prst="rect">
            <a:avLst/>
          </a:prstGeom>
          <a:ln>
            <a:noFill/>
          </a:ln>
          <a:effectLst>
            <a:softEdge rad="112500"/>
          </a:effectLst>
        </p:spPr>
      </p:pic>
      <p:pic>
        <p:nvPicPr>
          <p:cNvPr id="13" name="Picture 12" descr="100B4A03-3D01-4BB4-AB4F-199DC218AA38.jpg"/>
          <p:cNvPicPr>
            <a:picLocks noChangeAspect="1"/>
          </p:cNvPicPr>
          <p:nvPr/>
        </p:nvPicPr>
        <p:blipFill>
          <a:blip r:embed="rId7" cstate="print"/>
          <a:stretch>
            <a:fillRect/>
          </a:stretch>
        </p:blipFill>
        <p:spPr>
          <a:xfrm>
            <a:off x="0" y="0"/>
            <a:ext cx="2500330" cy="27543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3771497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3489965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umjgnefb.owr.png"/>
          <p:cNvPicPr>
            <a:picLocks noChangeAspect="1"/>
          </p:cNvPicPr>
          <p:nvPr/>
        </p:nvPicPr>
        <p:blipFill>
          <a:blip r:embed="rId2"/>
          <a:stretch>
            <a:fillRect/>
          </a:stretch>
        </p:blipFill>
        <p:spPr>
          <a:xfrm>
            <a:off x="-1" y="0"/>
            <a:ext cx="9144001"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sp>
        <p:nvSpPr>
          <p:cNvPr id="4" name="TextBox 3"/>
          <p:cNvSpPr txBox="1"/>
          <p:nvPr/>
        </p:nvSpPr>
        <p:spPr>
          <a:xfrm>
            <a:off x="785786" y="714356"/>
            <a:ext cx="5643602" cy="928694"/>
          </a:xfrm>
          <a:prstGeom prst="rect">
            <a:avLst/>
          </a:prstGeom>
        </p:spPr>
        <p:txBody>
          <a:bodyPr wrap="square" rtlCol="0">
            <a:noAutofit/>
          </a:bodyPr>
          <a:lstStyle/>
          <a:p>
            <a:pPr>
              <a:lnSpc>
                <a:spcPts val="4400"/>
              </a:lnSpc>
            </a:pPr>
            <a:r>
              <a:rPr lang="en-US" sz="5400" b="1" dirty="0" smtClean="0">
                <a:solidFill>
                  <a:srgbClr val="FF0000"/>
                </a:solidFill>
                <a:latin typeface="Times New Roman" pitchFamily="18" charset="0"/>
                <a:cs typeface="Times New Roman" pitchFamily="18" charset="0"/>
              </a:rPr>
              <a:t>ARTLIFE  INDIA</a:t>
            </a:r>
            <a:endParaRPr lang="en-IN" sz="5400" b="1" dirty="0" smtClean="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srcRect/>
          <a:stretch>
            <a:fillRect/>
          </a:stretch>
        </p:blipFill>
        <p:spPr bwMode="auto">
          <a:xfrm>
            <a:off x="0" y="714356"/>
            <a:ext cx="857224" cy="573583"/>
          </a:xfrm>
          <a:prstGeom prst="rect">
            <a:avLst/>
          </a:prstGeom>
          <a:noFill/>
          <a:ln w="9525">
            <a:noFill/>
            <a:miter lim="800000"/>
            <a:headEnd/>
            <a:tailEnd/>
          </a:ln>
          <a:effectLst/>
        </p:spPr>
      </p:pic>
      <p:sp>
        <p:nvSpPr>
          <p:cNvPr id="7" name="Rectangle 6"/>
          <p:cNvSpPr/>
          <p:nvPr/>
        </p:nvSpPr>
        <p:spPr>
          <a:xfrm>
            <a:off x="0" y="1428736"/>
            <a:ext cx="5000628" cy="235745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IN" dirty="0" smtClean="0"/>
              <a:t>In 2009, </a:t>
            </a:r>
            <a:r>
              <a:rPr lang="en-IN" dirty="0" err="1" smtClean="0"/>
              <a:t>Artlife</a:t>
            </a:r>
            <a:r>
              <a:rPr lang="en-IN" dirty="0" smtClean="0"/>
              <a:t> opened its representative office in Delhi.</a:t>
            </a:r>
          </a:p>
          <a:p>
            <a:r>
              <a:rPr lang="en-IN" dirty="0" smtClean="0"/>
              <a:t>ARTLIFE INDIA, At the present time, the Company has opened  more then 20 branches and service centres  in different states of India. In 2016,              it began the construction of a fully integrated production facility in </a:t>
            </a:r>
            <a:r>
              <a:rPr lang="en-IN" dirty="0" err="1" smtClean="0"/>
              <a:t>Noida</a:t>
            </a:r>
            <a:r>
              <a:rPr lang="en-IN" dirty="0" smtClean="0"/>
              <a:t>. Now, this is a separate production facility with the total area of 8000 </a:t>
            </a:r>
            <a:r>
              <a:rPr lang="en-IN" dirty="0" err="1" smtClean="0"/>
              <a:t>sq.ft</a:t>
            </a:r>
            <a:r>
              <a:rPr lang="en-IN" dirty="0" smtClean="0"/>
              <a:t>.</a:t>
            </a:r>
            <a:endParaRPr lang="en-IN" dirty="0"/>
          </a:p>
        </p:txBody>
      </p:sp>
      <p:pic>
        <p:nvPicPr>
          <p:cNvPr id="8" name="Picture 7" descr="IMG_7410.JPG"/>
          <p:cNvPicPr>
            <a:picLocks noChangeAspect="1"/>
          </p:cNvPicPr>
          <p:nvPr/>
        </p:nvPicPr>
        <p:blipFill>
          <a:blip r:embed="rId4"/>
          <a:stretch>
            <a:fillRect/>
          </a:stretch>
        </p:blipFill>
        <p:spPr>
          <a:xfrm>
            <a:off x="3857620" y="3835407"/>
            <a:ext cx="5115134" cy="2879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rot="16200000" flipH="1">
            <a:off x="500034" y="571480"/>
            <a:ext cx="928694" cy="928694"/>
          </a:xfrm>
          <a:prstGeom prst="straightConnector1">
            <a:avLst/>
          </a:prstGeom>
          <a:ln w="920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descr="IMG_E3933.JPG"/>
          <p:cNvPicPr>
            <a:picLocks noChangeAspect="1"/>
          </p:cNvPicPr>
          <p:nvPr/>
        </p:nvPicPr>
        <p:blipFill>
          <a:blip r:embed="rId2"/>
          <a:stretch>
            <a:fillRect/>
          </a:stretch>
        </p:blipFill>
        <p:spPr>
          <a:xfrm>
            <a:off x="0" y="0"/>
            <a:ext cx="9144000" cy="6858000"/>
          </a:xfrm>
          <a:prstGeom prst="rect">
            <a:avLst/>
          </a:prstGeom>
        </p:spPr>
      </p:pic>
      <p:pic>
        <p:nvPicPr>
          <p:cNvPr id="9" name="Picture 8" descr="DSC_1443.JPG"/>
          <p:cNvPicPr>
            <a:picLocks noChangeAspect="1"/>
          </p:cNvPicPr>
          <p:nvPr/>
        </p:nvPicPr>
        <p:blipFill>
          <a:blip r:embed="rId3" cstate="print"/>
          <a:stretch>
            <a:fillRect/>
          </a:stretch>
        </p:blipFill>
        <p:spPr>
          <a:xfrm>
            <a:off x="5357818" y="4331633"/>
            <a:ext cx="3786182" cy="2526367"/>
          </a:xfrm>
          <a:prstGeom prst="ellipse">
            <a:avLst/>
          </a:prstGeom>
          <a:ln>
            <a:noFill/>
          </a:ln>
          <a:effectLst>
            <a:softEdge rad="112500"/>
          </a:effectLst>
        </p:spPr>
      </p:pic>
      <p:sp>
        <p:nvSpPr>
          <p:cNvPr id="10" name="Rounded Rectangle 9"/>
          <p:cNvSpPr/>
          <p:nvPr/>
        </p:nvSpPr>
        <p:spPr>
          <a:xfrm>
            <a:off x="3786182" y="0"/>
            <a:ext cx="4000528" cy="16430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IN" b="1" dirty="0" smtClean="0">
                <a:solidFill>
                  <a:schemeClr val="tx1"/>
                </a:solidFill>
              </a:rPr>
              <a:t>We are manufacturing already more then 30 biologically active supplements  20 functional foods.</a:t>
            </a:r>
          </a:p>
          <a:p>
            <a:r>
              <a:rPr lang="en-IN" b="1" dirty="0" smtClean="0">
                <a:solidFill>
                  <a:schemeClr val="tx1"/>
                </a:solidFill>
              </a:rPr>
              <a:t>Also We are working on many more products for future!</a:t>
            </a:r>
            <a:endParaRPr lang="en-IN" b="1"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pic>
        <p:nvPicPr>
          <p:cNvPr id="3" name="Picture 2" descr="IMG_1824.JPG"/>
          <p:cNvPicPr>
            <a:picLocks noChangeAspect="1"/>
          </p:cNvPicPr>
          <p:nvPr/>
        </p:nvPicPr>
        <p:blipFill>
          <a:blip r:embed="rId3"/>
          <a:stretch>
            <a:fillRect/>
          </a:stretch>
        </p:blipFill>
        <p:spPr>
          <a:xfrm>
            <a:off x="6167440" y="3881440"/>
            <a:ext cx="2976560" cy="2976560"/>
          </a:xfrm>
          <a:prstGeom prst="rect">
            <a:avLst/>
          </a:prstGeom>
          <a:ln>
            <a:noFill/>
          </a:ln>
          <a:effectLst>
            <a:softEdge rad="112500"/>
          </a:effectLst>
        </p:spPr>
      </p:pic>
      <p:pic>
        <p:nvPicPr>
          <p:cNvPr id="5" name="Picture 4" descr="IMG_1828.JPG"/>
          <p:cNvPicPr>
            <a:picLocks noChangeAspect="1"/>
          </p:cNvPicPr>
          <p:nvPr/>
        </p:nvPicPr>
        <p:blipFill>
          <a:blip r:embed="rId4"/>
          <a:stretch>
            <a:fillRect/>
          </a:stretch>
        </p:blipFill>
        <p:spPr>
          <a:xfrm>
            <a:off x="6357950" y="1285860"/>
            <a:ext cx="2642375" cy="2754291"/>
          </a:xfrm>
          <a:prstGeom prst="rect">
            <a:avLst/>
          </a:prstGeom>
          <a:ln>
            <a:noFill/>
          </a:ln>
          <a:effectLst>
            <a:softEdge rad="112500"/>
          </a:effectLst>
        </p:spPr>
      </p:pic>
      <p:pic>
        <p:nvPicPr>
          <p:cNvPr id="7" name="Picture 6" descr="thumbnail (6).jpg"/>
          <p:cNvPicPr>
            <a:picLocks noChangeAspect="1"/>
          </p:cNvPicPr>
          <p:nvPr/>
        </p:nvPicPr>
        <p:blipFill>
          <a:blip r:embed="rId5"/>
          <a:stretch>
            <a:fillRect/>
          </a:stretch>
        </p:blipFill>
        <p:spPr>
          <a:xfrm>
            <a:off x="4714876" y="285728"/>
            <a:ext cx="2090445" cy="5494393"/>
          </a:xfrm>
          <a:prstGeom prst="rect">
            <a:avLst/>
          </a:prstGeom>
          <a:ln>
            <a:noFill/>
          </a:ln>
          <a:effectLst>
            <a:softEdge rad="112500"/>
          </a:effectLst>
        </p:spPr>
      </p:pic>
      <p:pic>
        <p:nvPicPr>
          <p:cNvPr id="8" name="Picture 7" descr="IMG_1822.JPG"/>
          <p:cNvPicPr>
            <a:picLocks noChangeAspect="1"/>
          </p:cNvPicPr>
          <p:nvPr/>
        </p:nvPicPr>
        <p:blipFill>
          <a:blip r:embed="rId6"/>
          <a:stretch>
            <a:fillRect/>
          </a:stretch>
        </p:blipFill>
        <p:spPr>
          <a:xfrm>
            <a:off x="4357686" y="3000372"/>
            <a:ext cx="2788835" cy="2754291"/>
          </a:xfrm>
          <a:prstGeom prst="rect">
            <a:avLst/>
          </a:prstGeom>
          <a:ln>
            <a:noFill/>
          </a:ln>
          <a:effectLst>
            <a:softEdge rad="112500"/>
          </a:effectLst>
        </p:spPr>
      </p:pic>
      <p:pic>
        <p:nvPicPr>
          <p:cNvPr id="9" name="Picture 8" descr="thumbnail (4).jpg"/>
          <p:cNvPicPr>
            <a:picLocks noChangeAspect="1"/>
          </p:cNvPicPr>
          <p:nvPr/>
        </p:nvPicPr>
        <p:blipFill>
          <a:blip r:embed="rId7"/>
          <a:stretch>
            <a:fillRect/>
          </a:stretch>
        </p:blipFill>
        <p:spPr>
          <a:xfrm>
            <a:off x="4000496" y="2500306"/>
            <a:ext cx="1242081" cy="3876964"/>
          </a:xfrm>
          <a:prstGeom prst="rect">
            <a:avLst/>
          </a:prstGeom>
          <a:ln>
            <a:noFill/>
          </a:ln>
          <a:effectLst>
            <a:softEdge rad="112500"/>
          </a:effectLst>
        </p:spPr>
      </p:pic>
      <p:pic>
        <p:nvPicPr>
          <p:cNvPr id="10" name="Picture 9" descr="gtrigel reflect.jpg"/>
          <p:cNvPicPr>
            <a:picLocks noChangeAspect="1"/>
          </p:cNvPicPr>
          <p:nvPr/>
        </p:nvPicPr>
        <p:blipFill>
          <a:blip r:embed="rId8"/>
          <a:stretch>
            <a:fillRect/>
          </a:stretch>
        </p:blipFill>
        <p:spPr>
          <a:xfrm>
            <a:off x="3714744" y="4279132"/>
            <a:ext cx="3438491" cy="2578868"/>
          </a:xfrm>
          <a:prstGeom prst="ellipse">
            <a:avLst/>
          </a:prstGeom>
          <a:ln>
            <a:noFill/>
          </a:ln>
          <a:effectLst>
            <a:softEdge rad="112500"/>
          </a:effectLst>
        </p:spPr>
      </p:pic>
      <p:pic>
        <p:nvPicPr>
          <p:cNvPr id="11" name="Picture 10" descr="Mix Fruit Kissel (Raspberries, black currant) compres.png"/>
          <p:cNvPicPr>
            <a:picLocks noChangeAspect="1"/>
          </p:cNvPicPr>
          <p:nvPr/>
        </p:nvPicPr>
        <p:blipFill>
          <a:blip r:embed="rId9"/>
          <a:stretch>
            <a:fillRect/>
          </a:stretch>
        </p:blipFill>
        <p:spPr>
          <a:xfrm>
            <a:off x="1000100" y="2564620"/>
            <a:ext cx="4293380" cy="4293380"/>
          </a:xfrm>
          <a:prstGeom prst="rect">
            <a:avLst/>
          </a:prstGeom>
          <a:ln>
            <a:noFill/>
          </a:ln>
          <a:effectLst>
            <a:softEdge rad="112500"/>
          </a:effectLst>
        </p:spPr>
      </p:pic>
      <p:sp>
        <p:nvSpPr>
          <p:cNvPr id="14" name="Rounded Rectangle 13"/>
          <p:cNvSpPr/>
          <p:nvPr/>
        </p:nvSpPr>
        <p:spPr>
          <a:xfrm>
            <a:off x="285720" y="357166"/>
            <a:ext cx="3857652" cy="15001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IN" sz="2000" b="1" dirty="0" smtClean="0"/>
              <a:t>HIGH QUALITY PRODUCT RANGE </a:t>
            </a:r>
          </a:p>
          <a:p>
            <a:r>
              <a:rPr lang="en-US" sz="2000" b="1" dirty="0" smtClean="0">
                <a:solidFill>
                  <a:schemeClr val="tx1"/>
                </a:solidFill>
              </a:rPr>
              <a:t>-Biologically active complexes</a:t>
            </a:r>
          </a:p>
          <a:p>
            <a:r>
              <a:rPr lang="en-US" sz="2000" b="1" dirty="0" smtClean="0">
                <a:solidFill>
                  <a:schemeClr val="tx1"/>
                </a:solidFill>
              </a:rPr>
              <a:t>-Phytogels</a:t>
            </a:r>
          </a:p>
          <a:p>
            <a:r>
              <a:rPr lang="en-US" sz="2000" b="1" dirty="0" smtClean="0">
                <a:solidFill>
                  <a:schemeClr val="tx1"/>
                </a:solidFill>
              </a:rPr>
              <a:t>-Food and Beverages</a:t>
            </a:r>
          </a:p>
          <a:p>
            <a:r>
              <a:rPr lang="en-US" sz="2000" b="1" dirty="0" smtClean="0">
                <a:solidFill>
                  <a:schemeClr val="tx1"/>
                </a:solidFill>
              </a:rPr>
              <a:t>-Cosmetics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782767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3052072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sp>
        <p:nvSpPr>
          <p:cNvPr id="8" name="Rounded Rectangle 7"/>
          <p:cNvSpPr/>
          <p:nvPr/>
        </p:nvSpPr>
        <p:spPr>
          <a:xfrm>
            <a:off x="4643374" y="5786430"/>
            <a:ext cx="4286344" cy="85728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IN" b="1" dirty="0" smtClean="0">
                <a:solidFill>
                  <a:schemeClr val="tx1"/>
                </a:solidFill>
              </a:rPr>
              <a:t>We also ensure the finished Products quality matches with the standards set down  by management from time to time.</a:t>
            </a:r>
            <a:endParaRPr lang="en-IN" b="1" dirty="0">
              <a:solidFill>
                <a:schemeClr val="tx1"/>
              </a:solidFill>
            </a:endParaRPr>
          </a:p>
        </p:txBody>
      </p:sp>
      <p:pic>
        <p:nvPicPr>
          <p:cNvPr id="9" name="Picture 8" descr="IMG_8246.JPG"/>
          <p:cNvPicPr>
            <a:picLocks noChangeAspect="1"/>
          </p:cNvPicPr>
          <p:nvPr/>
        </p:nvPicPr>
        <p:blipFill>
          <a:blip r:embed="rId3" cstate="print"/>
          <a:stretch>
            <a:fillRect/>
          </a:stretch>
        </p:blipFill>
        <p:spPr>
          <a:xfrm>
            <a:off x="4929190" y="3071810"/>
            <a:ext cx="3966359" cy="2643206"/>
          </a:xfrm>
          <a:prstGeom prst="rect">
            <a:avLst/>
          </a:prstGeom>
          <a:ln>
            <a:noFill/>
          </a:ln>
          <a:effectLst>
            <a:softEdge rad="112500"/>
          </a:effectLst>
        </p:spPr>
      </p:pic>
      <p:pic>
        <p:nvPicPr>
          <p:cNvPr id="10" name="Picture 9" descr="IMG_15112018_161822_0.png"/>
          <p:cNvPicPr>
            <a:picLocks noChangeAspect="1"/>
          </p:cNvPicPr>
          <p:nvPr/>
        </p:nvPicPr>
        <p:blipFill>
          <a:blip r:embed="rId4" cstate="print"/>
          <a:stretch>
            <a:fillRect/>
          </a:stretch>
        </p:blipFill>
        <p:spPr>
          <a:xfrm>
            <a:off x="0" y="2143116"/>
            <a:ext cx="5286380" cy="2972138"/>
          </a:xfrm>
          <a:prstGeom prst="rect">
            <a:avLst/>
          </a:prstGeom>
          <a:ln>
            <a:noFill/>
          </a:ln>
          <a:effectLst>
            <a:softEdge rad="112500"/>
          </a:effectLst>
        </p:spPr>
      </p:pic>
      <p:sp>
        <p:nvSpPr>
          <p:cNvPr id="11" name="Rounded Rectangle 10"/>
          <p:cNvSpPr/>
          <p:nvPr/>
        </p:nvSpPr>
        <p:spPr>
          <a:xfrm>
            <a:off x="0" y="214290"/>
            <a:ext cx="5500726" cy="221455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IN" b="1" dirty="0" smtClean="0">
                <a:solidFill>
                  <a:schemeClr val="bg1"/>
                </a:solidFill>
                <a:latin typeface="PragmaticaMedium"/>
              </a:rPr>
              <a:t>COMPLIANCE WITH THE  INTERNATIONAL STANDARDS           </a:t>
            </a:r>
          </a:p>
          <a:p>
            <a:r>
              <a:rPr lang="en-IN" b="1" dirty="0" smtClean="0">
                <a:solidFill>
                  <a:schemeClr val="tx1"/>
                </a:solidFill>
              </a:rPr>
              <a:t>Products of Company Artlife with satisfaction of vast research and scientifically Ensuring  high level of productivity by implementing the necessary standards certificate like FSMS, compliance with FSSAI ,ISO 22000:2005 HACCP and other standards.</a:t>
            </a:r>
            <a:endParaRPr lang="en-IN" b="1" dirty="0">
              <a:solidFill>
                <a:schemeClr val="tx1"/>
              </a:solidFill>
            </a:endParaRPr>
          </a:p>
        </p:txBody>
      </p:sp>
      <p:pic>
        <p:nvPicPr>
          <p:cNvPr id="12" name="Picture 11" descr="thumbnail (3).jpg"/>
          <p:cNvPicPr>
            <a:picLocks noChangeAspect="1"/>
          </p:cNvPicPr>
          <p:nvPr/>
        </p:nvPicPr>
        <p:blipFill>
          <a:blip r:embed="rId5"/>
          <a:stretch>
            <a:fillRect/>
          </a:stretch>
        </p:blipFill>
        <p:spPr>
          <a:xfrm>
            <a:off x="5357818" y="0"/>
            <a:ext cx="3786182" cy="2526094"/>
          </a:xfrm>
          <a:prstGeom prst="rect">
            <a:avLst/>
          </a:prstGeom>
          <a:ln>
            <a:noFill/>
          </a:ln>
          <a:effectLst>
            <a:softEdge rad="112500"/>
          </a:effectLst>
        </p:spPr>
      </p:pic>
      <p:pic>
        <p:nvPicPr>
          <p:cNvPr id="14" name="Picture 13" descr="IMG_8910.JPG"/>
          <p:cNvPicPr>
            <a:picLocks noChangeAspect="1"/>
          </p:cNvPicPr>
          <p:nvPr/>
        </p:nvPicPr>
        <p:blipFill>
          <a:blip r:embed="rId6" cstate="print"/>
          <a:stretch>
            <a:fillRect/>
          </a:stretch>
        </p:blipFill>
        <p:spPr>
          <a:xfrm>
            <a:off x="571472" y="4572563"/>
            <a:ext cx="3428992" cy="228543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2537506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sp>
        <p:nvSpPr>
          <p:cNvPr id="5" name="Rounded Rectangle 4"/>
          <p:cNvSpPr/>
          <p:nvPr/>
        </p:nvSpPr>
        <p:spPr>
          <a:xfrm>
            <a:off x="5000628" y="0"/>
            <a:ext cx="4143372" cy="114298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IN" b="1" dirty="0" smtClean="0">
              <a:solidFill>
                <a:schemeClr val="tx1"/>
              </a:solidFill>
            </a:endParaRPr>
          </a:p>
          <a:p>
            <a:pPr>
              <a:buFontTx/>
              <a:buChar char="-"/>
            </a:pPr>
            <a:endParaRPr lang="en-IN" b="1" dirty="0" smtClean="0">
              <a:solidFill>
                <a:schemeClr val="tx1"/>
              </a:solidFill>
            </a:endParaRPr>
          </a:p>
          <a:p>
            <a:pPr>
              <a:buFontTx/>
              <a:buChar char="-"/>
            </a:pPr>
            <a:endParaRPr lang="en-IN" b="1" dirty="0" smtClean="0">
              <a:solidFill>
                <a:schemeClr val="tx1"/>
              </a:solidFill>
            </a:endParaRPr>
          </a:p>
          <a:p>
            <a:pPr>
              <a:buFontTx/>
              <a:buChar char="-"/>
            </a:pPr>
            <a:endParaRPr lang="en-IN" b="1" dirty="0" smtClean="0">
              <a:solidFill>
                <a:schemeClr val="tx1"/>
              </a:solidFill>
            </a:endParaRPr>
          </a:p>
          <a:p>
            <a:pPr>
              <a:buFontTx/>
              <a:buChar char="-"/>
            </a:pPr>
            <a:endParaRPr lang="en-IN" b="1" dirty="0" smtClean="0">
              <a:solidFill>
                <a:schemeClr val="tx1"/>
              </a:solidFill>
            </a:endParaRPr>
          </a:p>
          <a:p>
            <a:r>
              <a:rPr lang="en-IN" sz="2000" b="1" dirty="0" smtClean="0">
                <a:solidFill>
                  <a:schemeClr val="tx1"/>
                </a:solidFill>
              </a:rPr>
              <a:t>Safety is the assurance given to the customer that the product will not cause any harm when </a:t>
            </a:r>
            <a:r>
              <a:rPr lang="en-IN" sz="2000" b="1" dirty="0" smtClean="0">
                <a:solidFill>
                  <a:schemeClr val="tx1"/>
                </a:solidFill>
              </a:rPr>
              <a:t>consumed.</a:t>
            </a:r>
            <a:endParaRPr lang="en-IN" sz="2000" b="1" dirty="0" smtClean="0">
              <a:solidFill>
                <a:schemeClr val="tx1"/>
              </a:solidFill>
            </a:endParaRPr>
          </a:p>
          <a:p>
            <a:pPr>
              <a:buFontTx/>
              <a:buChar char="-"/>
            </a:pPr>
            <a:endParaRPr lang="en-IN" b="1" dirty="0" smtClean="0">
              <a:solidFill>
                <a:schemeClr val="tx1"/>
              </a:solidFill>
            </a:endParaRPr>
          </a:p>
          <a:p>
            <a:pPr>
              <a:buFontTx/>
              <a:buChar char="-"/>
            </a:pPr>
            <a:endParaRPr lang="en-US" b="1" dirty="0" smtClean="0">
              <a:solidFill>
                <a:schemeClr val="tx1"/>
              </a:solidFill>
            </a:endParaRPr>
          </a:p>
          <a:p>
            <a:pPr>
              <a:buFontTx/>
              <a:buChar char="-"/>
            </a:pPr>
            <a:endParaRPr lang="en-US" b="1" dirty="0" smtClean="0">
              <a:solidFill>
                <a:schemeClr val="tx1"/>
              </a:solidFill>
            </a:endParaRPr>
          </a:p>
          <a:p>
            <a:pPr>
              <a:buFontTx/>
              <a:buChar char="-"/>
            </a:pPr>
            <a:endParaRPr lang="en-US" b="1" dirty="0" smtClean="0">
              <a:solidFill>
                <a:schemeClr val="tx1"/>
              </a:solidFill>
            </a:endParaRPr>
          </a:p>
          <a:p>
            <a:pPr>
              <a:buFontTx/>
              <a:buChar char="-"/>
            </a:pPr>
            <a:endParaRPr lang="en-IN" b="1" dirty="0">
              <a:solidFill>
                <a:schemeClr val="tx1"/>
              </a:solidFill>
            </a:endParaRPr>
          </a:p>
        </p:txBody>
      </p:sp>
      <p:sp>
        <p:nvSpPr>
          <p:cNvPr id="6" name="Down Arrow 5"/>
          <p:cNvSpPr/>
          <p:nvPr/>
        </p:nvSpPr>
        <p:spPr>
          <a:xfrm>
            <a:off x="2357422" y="1142984"/>
            <a:ext cx="500066" cy="500066"/>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a:p>
        </p:txBody>
      </p:sp>
      <p:sp>
        <p:nvSpPr>
          <p:cNvPr id="8" name="Rounded Rectangle 7"/>
          <p:cNvSpPr/>
          <p:nvPr/>
        </p:nvSpPr>
        <p:spPr>
          <a:xfrm>
            <a:off x="0" y="1714488"/>
            <a:ext cx="5500726"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IN" b="1" dirty="0" smtClean="0">
                <a:solidFill>
                  <a:schemeClr val="tx1"/>
                </a:solidFill>
              </a:rPr>
              <a:t>-Hazard Analysis and Critical Control Point (HACCP)</a:t>
            </a:r>
          </a:p>
        </p:txBody>
      </p:sp>
      <p:sp>
        <p:nvSpPr>
          <p:cNvPr id="9" name="TextBox 8"/>
          <p:cNvSpPr txBox="1"/>
          <p:nvPr/>
        </p:nvSpPr>
        <p:spPr>
          <a:xfrm>
            <a:off x="1285852" y="5929330"/>
            <a:ext cx="914400" cy="914400"/>
          </a:xfrm>
          <a:prstGeom prst="rect">
            <a:avLst/>
          </a:prstGeom>
        </p:spPr>
        <p:txBody>
          <a:bodyPr wrap="none" rtlCol="0">
            <a:normAutofit/>
          </a:bodyPr>
          <a:lstStyle/>
          <a:p>
            <a:pPr>
              <a:lnSpc>
                <a:spcPts val="4400"/>
              </a:lnSpc>
            </a:pPr>
            <a:endParaRPr lang="en-IN" sz="3600" dirty="0" smtClean="0">
              <a:solidFill>
                <a:schemeClr val="bg1"/>
              </a:solidFill>
            </a:endParaRPr>
          </a:p>
        </p:txBody>
      </p:sp>
      <p:sp>
        <p:nvSpPr>
          <p:cNvPr id="11" name="Rounded Rectangle 10"/>
          <p:cNvSpPr/>
          <p:nvPr/>
        </p:nvSpPr>
        <p:spPr>
          <a:xfrm>
            <a:off x="0" y="2214554"/>
            <a:ext cx="2786082"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buFontTx/>
              <a:buChar char="-"/>
            </a:pPr>
            <a:r>
              <a:rPr lang="en-US" b="1" dirty="0" smtClean="0">
                <a:solidFill>
                  <a:schemeClr val="tx1"/>
                </a:solidFill>
              </a:rPr>
              <a:t>Personal Hygiene </a:t>
            </a:r>
          </a:p>
        </p:txBody>
      </p:sp>
      <p:sp>
        <p:nvSpPr>
          <p:cNvPr id="12" name="Rounded Rectangle 11"/>
          <p:cNvSpPr/>
          <p:nvPr/>
        </p:nvSpPr>
        <p:spPr>
          <a:xfrm>
            <a:off x="0" y="2714620"/>
            <a:ext cx="4000496"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buFontTx/>
              <a:buChar char="-"/>
            </a:pPr>
            <a:r>
              <a:rPr lang="en-US" b="1" dirty="0" smtClean="0">
                <a:solidFill>
                  <a:schemeClr val="tx1"/>
                </a:solidFill>
              </a:rPr>
              <a:t>Maintain  </a:t>
            </a:r>
            <a:r>
              <a:rPr lang="en-US" b="1" dirty="0" smtClean="0">
                <a:solidFill>
                  <a:schemeClr val="tx1"/>
                </a:solidFill>
              </a:rPr>
              <a:t>&amp; Cleaning </a:t>
            </a:r>
            <a:r>
              <a:rPr lang="en-US" b="1" dirty="0" smtClean="0">
                <a:solidFill>
                  <a:schemeClr val="tx1"/>
                </a:solidFill>
              </a:rPr>
              <a:t>Production </a:t>
            </a:r>
            <a:r>
              <a:rPr lang="en-US" b="1" dirty="0" smtClean="0">
                <a:solidFill>
                  <a:schemeClr val="tx1"/>
                </a:solidFill>
              </a:rPr>
              <a:t>Area.</a:t>
            </a:r>
            <a:endParaRPr lang="en-US" b="1" dirty="0" smtClean="0">
              <a:solidFill>
                <a:schemeClr val="tx1"/>
              </a:solidFill>
            </a:endParaRPr>
          </a:p>
        </p:txBody>
      </p:sp>
      <p:sp>
        <p:nvSpPr>
          <p:cNvPr id="13" name="Rounded Rectangle 12"/>
          <p:cNvSpPr/>
          <p:nvPr/>
        </p:nvSpPr>
        <p:spPr>
          <a:xfrm>
            <a:off x="0" y="3214686"/>
            <a:ext cx="4000496"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buFontTx/>
              <a:buChar char="-"/>
            </a:pPr>
            <a:r>
              <a:rPr lang="en-US" b="1" dirty="0" smtClean="0">
                <a:solidFill>
                  <a:schemeClr val="tx1"/>
                </a:solidFill>
              </a:rPr>
              <a:t>Maintenance &amp;</a:t>
            </a:r>
            <a:r>
              <a:rPr lang="en-US" b="1" dirty="0" smtClean="0">
                <a:solidFill>
                  <a:schemeClr val="tx1"/>
                </a:solidFill>
              </a:rPr>
              <a:t> </a:t>
            </a:r>
            <a:r>
              <a:rPr lang="en-US" b="1" dirty="0" smtClean="0">
                <a:solidFill>
                  <a:schemeClr val="tx1"/>
                </a:solidFill>
              </a:rPr>
              <a:t>Maintain </a:t>
            </a:r>
            <a:r>
              <a:rPr lang="en-US" b="1" dirty="0" smtClean="0">
                <a:solidFill>
                  <a:schemeClr val="tx1"/>
                </a:solidFill>
              </a:rPr>
              <a:t>equipments </a:t>
            </a:r>
          </a:p>
        </p:txBody>
      </p:sp>
      <p:sp>
        <p:nvSpPr>
          <p:cNvPr id="14" name="Rounded Rectangle 13"/>
          <p:cNvSpPr/>
          <p:nvPr/>
        </p:nvSpPr>
        <p:spPr>
          <a:xfrm>
            <a:off x="0" y="3714752"/>
            <a:ext cx="2786082"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b="1" dirty="0" smtClean="0">
              <a:solidFill>
                <a:schemeClr val="tx1"/>
              </a:solidFill>
            </a:endParaRPr>
          </a:p>
          <a:p>
            <a:r>
              <a:rPr lang="en-US" b="1" dirty="0" smtClean="0">
                <a:solidFill>
                  <a:schemeClr val="tx1"/>
                </a:solidFill>
              </a:rPr>
              <a:t>-Pest and sanitization</a:t>
            </a:r>
          </a:p>
          <a:p>
            <a:r>
              <a:rPr lang="en-US" b="1" dirty="0" smtClean="0">
                <a:solidFill>
                  <a:schemeClr val="tx1"/>
                </a:solidFill>
              </a:rPr>
              <a:t> </a:t>
            </a:r>
          </a:p>
        </p:txBody>
      </p:sp>
      <p:sp>
        <p:nvSpPr>
          <p:cNvPr id="15" name="Rounded Rectangle 14"/>
          <p:cNvSpPr/>
          <p:nvPr/>
        </p:nvSpPr>
        <p:spPr>
          <a:xfrm>
            <a:off x="0" y="4214818"/>
            <a:ext cx="4429124"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buFontTx/>
              <a:buChar char="-"/>
            </a:pPr>
            <a:r>
              <a:rPr lang="en-IN" b="1" dirty="0" smtClean="0">
                <a:solidFill>
                  <a:schemeClr val="tx1"/>
                </a:solidFill>
              </a:rPr>
              <a:t>Storage, Keep </a:t>
            </a:r>
            <a:r>
              <a:rPr lang="en-IN" b="1" dirty="0" smtClean="0">
                <a:solidFill>
                  <a:schemeClr val="tx1"/>
                </a:solidFill>
              </a:rPr>
              <a:t>product out of danger </a:t>
            </a:r>
            <a:r>
              <a:rPr lang="en-IN" b="1" dirty="0" smtClean="0">
                <a:solidFill>
                  <a:schemeClr val="tx1"/>
                </a:solidFill>
              </a:rPr>
              <a:t>zone.</a:t>
            </a:r>
            <a:endParaRPr lang="en-IN" b="1" dirty="0" smtClean="0">
              <a:solidFill>
                <a:schemeClr val="tx1"/>
              </a:solidFill>
            </a:endParaRPr>
          </a:p>
        </p:txBody>
      </p:sp>
      <p:sp>
        <p:nvSpPr>
          <p:cNvPr id="17" name="Rounded Rectangle 16"/>
          <p:cNvSpPr/>
          <p:nvPr/>
        </p:nvSpPr>
        <p:spPr>
          <a:xfrm>
            <a:off x="0" y="4714884"/>
            <a:ext cx="5715008"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buFontTx/>
              <a:buChar char="-"/>
            </a:pPr>
            <a:r>
              <a:rPr lang="en-IN" b="1" dirty="0" smtClean="0">
                <a:solidFill>
                  <a:schemeClr val="tx1"/>
                </a:solidFill>
              </a:rPr>
              <a:t>Ensure medical examinations and training of  employees.</a:t>
            </a:r>
          </a:p>
        </p:txBody>
      </p:sp>
      <p:sp>
        <p:nvSpPr>
          <p:cNvPr id="16" name="Rounded Rectangle 15"/>
          <p:cNvSpPr/>
          <p:nvPr/>
        </p:nvSpPr>
        <p:spPr>
          <a:xfrm>
            <a:off x="0" y="6215082"/>
            <a:ext cx="4714876"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342900" indent="-342900"/>
            <a:r>
              <a:rPr lang="en-IN" b="1" dirty="0" smtClean="0">
                <a:solidFill>
                  <a:schemeClr val="tx1"/>
                </a:solidFill>
              </a:rPr>
              <a:t>-Operations, Controls</a:t>
            </a:r>
            <a:r>
              <a:rPr lang="en-IN" b="1" dirty="0" smtClean="0">
                <a:solidFill>
                  <a:schemeClr val="tx1"/>
                </a:solidFill>
              </a:rPr>
              <a:t> </a:t>
            </a:r>
            <a:r>
              <a:rPr lang="en-IN" b="1" dirty="0" smtClean="0">
                <a:solidFill>
                  <a:schemeClr val="tx1"/>
                </a:solidFill>
              </a:rPr>
              <a:t>&amp; Monitoring all Process</a:t>
            </a:r>
            <a:r>
              <a:rPr lang="en-IN" b="1" dirty="0" smtClean="0">
                <a:solidFill>
                  <a:schemeClr val="tx1"/>
                </a:solidFill>
              </a:rPr>
              <a:t>. </a:t>
            </a:r>
          </a:p>
        </p:txBody>
      </p:sp>
      <p:sp>
        <p:nvSpPr>
          <p:cNvPr id="18" name="Rounded Rectangle 17"/>
          <p:cNvSpPr/>
          <p:nvPr/>
        </p:nvSpPr>
        <p:spPr>
          <a:xfrm>
            <a:off x="0" y="5715016"/>
            <a:ext cx="3571868"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342900" indent="-342900"/>
            <a:r>
              <a:rPr lang="en-IN" b="1" dirty="0" smtClean="0">
                <a:solidFill>
                  <a:schemeClr val="tx1"/>
                </a:solidFill>
              </a:rPr>
              <a:t>-</a:t>
            </a:r>
            <a:r>
              <a:rPr lang="en-IN" b="1" dirty="0" smtClean="0">
                <a:solidFill>
                  <a:schemeClr val="tx1"/>
                </a:solidFill>
              </a:rPr>
              <a:t>Audit, Documentation &amp; Records</a:t>
            </a:r>
            <a:r>
              <a:rPr lang="en-IN" b="1" dirty="0" smtClean="0">
                <a:solidFill>
                  <a:schemeClr val="tx1"/>
                </a:solidFill>
              </a:rPr>
              <a:t>. </a:t>
            </a:r>
            <a:endParaRPr lang="en-IN" b="1" dirty="0" smtClean="0">
              <a:solidFill>
                <a:schemeClr val="tx1"/>
              </a:solidFill>
            </a:endParaRPr>
          </a:p>
        </p:txBody>
      </p:sp>
      <p:sp>
        <p:nvSpPr>
          <p:cNvPr id="21" name="Rounded Rectangle 20"/>
          <p:cNvSpPr/>
          <p:nvPr/>
        </p:nvSpPr>
        <p:spPr>
          <a:xfrm>
            <a:off x="0" y="0"/>
            <a:ext cx="4143404" cy="114298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2000" b="1" dirty="0" smtClean="0">
                <a:solidFill>
                  <a:schemeClr val="tx1"/>
                </a:solidFill>
              </a:rPr>
              <a:t>Food </a:t>
            </a:r>
            <a:r>
              <a:rPr lang="en-US" sz="2000" b="1" dirty="0" smtClean="0">
                <a:solidFill>
                  <a:schemeClr val="tx1"/>
                </a:solidFill>
              </a:rPr>
              <a:t>Safety Management System  </a:t>
            </a:r>
            <a:endParaRPr lang="en-IN" sz="2000" b="1" dirty="0">
              <a:solidFill>
                <a:schemeClr val="tx1"/>
              </a:solidFill>
            </a:endParaRPr>
          </a:p>
        </p:txBody>
      </p:sp>
      <p:sp>
        <p:nvSpPr>
          <p:cNvPr id="23" name="Down Arrow 22"/>
          <p:cNvSpPr/>
          <p:nvPr/>
        </p:nvSpPr>
        <p:spPr>
          <a:xfrm rot="16200000">
            <a:off x="4357686" y="357166"/>
            <a:ext cx="500066" cy="500066"/>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a:p>
        </p:txBody>
      </p:sp>
      <p:sp>
        <p:nvSpPr>
          <p:cNvPr id="24" name="Rounded Rectangle 23"/>
          <p:cNvSpPr/>
          <p:nvPr/>
        </p:nvSpPr>
        <p:spPr>
          <a:xfrm>
            <a:off x="0" y="5214950"/>
            <a:ext cx="2285984" cy="4286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342900" indent="-342900"/>
            <a:r>
              <a:rPr lang="en-IN" b="1" dirty="0" smtClean="0">
                <a:solidFill>
                  <a:schemeClr val="tx1"/>
                </a:solidFill>
              </a:rPr>
              <a:t>-Product Testing </a:t>
            </a:r>
            <a:endParaRPr lang="en-IN" b="1" dirty="0" smtClean="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sp>
        <p:nvSpPr>
          <p:cNvPr id="5" name="Rounded Rectangle 4"/>
          <p:cNvSpPr/>
          <p:nvPr/>
        </p:nvSpPr>
        <p:spPr>
          <a:xfrm>
            <a:off x="142844" y="4429132"/>
            <a:ext cx="4857784" cy="185738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IN" b="1" dirty="0" smtClean="0">
                <a:solidFill>
                  <a:schemeClr val="tx1"/>
                </a:solidFill>
              </a:rPr>
              <a:t>Our Production team were also been trained quarterly by conducting workshops, training   and conference with the expert and quality team member from Russia.</a:t>
            </a:r>
          </a:p>
        </p:txBody>
      </p:sp>
      <p:pic>
        <p:nvPicPr>
          <p:cNvPr id="4" name="Picture 3" descr="DSC_1438.JPG"/>
          <p:cNvPicPr>
            <a:picLocks noChangeAspect="1"/>
          </p:cNvPicPr>
          <p:nvPr/>
        </p:nvPicPr>
        <p:blipFill>
          <a:blip r:embed="rId3" cstate="print"/>
          <a:stretch>
            <a:fillRect/>
          </a:stretch>
        </p:blipFill>
        <p:spPr>
          <a:xfrm>
            <a:off x="0" y="-1"/>
            <a:ext cx="3428992" cy="2287111"/>
          </a:xfrm>
          <a:prstGeom prst="rect">
            <a:avLst/>
          </a:prstGeom>
          <a:ln>
            <a:noFill/>
          </a:ln>
          <a:effectLst>
            <a:softEdge rad="112500"/>
          </a:effectLst>
        </p:spPr>
      </p:pic>
      <p:pic>
        <p:nvPicPr>
          <p:cNvPr id="7" name="Picture 6" descr="DSC_1441.JPG"/>
          <p:cNvPicPr>
            <a:picLocks noChangeAspect="1"/>
          </p:cNvPicPr>
          <p:nvPr/>
        </p:nvPicPr>
        <p:blipFill>
          <a:blip r:embed="rId4" cstate="print"/>
          <a:stretch>
            <a:fillRect/>
          </a:stretch>
        </p:blipFill>
        <p:spPr>
          <a:xfrm>
            <a:off x="2428860" y="1785926"/>
            <a:ext cx="3469013" cy="2357454"/>
          </a:xfrm>
          <a:prstGeom prst="rect">
            <a:avLst/>
          </a:prstGeom>
          <a:ln>
            <a:noFill/>
          </a:ln>
          <a:effectLst>
            <a:softEdge rad="112500"/>
          </a:effectLst>
        </p:spPr>
      </p:pic>
      <p:pic>
        <p:nvPicPr>
          <p:cNvPr id="8" name="Picture 7" descr="thumbnail (7).jpg"/>
          <p:cNvPicPr>
            <a:picLocks noChangeAspect="1"/>
          </p:cNvPicPr>
          <p:nvPr/>
        </p:nvPicPr>
        <p:blipFill>
          <a:blip r:embed="rId5"/>
          <a:stretch>
            <a:fillRect/>
          </a:stretch>
        </p:blipFill>
        <p:spPr>
          <a:xfrm>
            <a:off x="5357818" y="2285992"/>
            <a:ext cx="3429024" cy="2571769"/>
          </a:xfrm>
          <a:prstGeom prst="rect">
            <a:avLst/>
          </a:prstGeom>
          <a:ln>
            <a:noFill/>
          </a:ln>
          <a:effectLst>
            <a:softEdge rad="112500"/>
          </a:effectLst>
        </p:spPr>
      </p:pic>
      <p:pic>
        <p:nvPicPr>
          <p:cNvPr id="9" name="Picture 8" descr="IMG_6831.JPG"/>
          <p:cNvPicPr>
            <a:picLocks noChangeAspect="1"/>
          </p:cNvPicPr>
          <p:nvPr/>
        </p:nvPicPr>
        <p:blipFill>
          <a:blip r:embed="rId6"/>
          <a:stretch>
            <a:fillRect/>
          </a:stretch>
        </p:blipFill>
        <p:spPr>
          <a:xfrm>
            <a:off x="5786414" y="4612614"/>
            <a:ext cx="3357586" cy="2245386"/>
          </a:xfrm>
          <a:prstGeom prst="rect">
            <a:avLst/>
          </a:prstGeom>
          <a:ln>
            <a:noFill/>
          </a:ln>
          <a:effectLst>
            <a:softEdge rad="112500"/>
          </a:effectLst>
        </p:spPr>
      </p:pic>
      <p:sp>
        <p:nvSpPr>
          <p:cNvPr id="11" name="Rounded Rectangle 10"/>
          <p:cNvSpPr/>
          <p:nvPr/>
        </p:nvSpPr>
        <p:spPr>
          <a:xfrm>
            <a:off x="5286380" y="214290"/>
            <a:ext cx="3143272"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t>HIGH-SKILLED  AND QUALIFIED STAFF</a:t>
            </a:r>
            <a:endParaRPr lang="en-IN" sz="24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0" y="0"/>
            <a:ext cx="9144001" cy="6858000"/>
          </a:xfrm>
          <a:prstGeom prst="rect">
            <a:avLst/>
          </a:prstGeom>
        </p:spPr>
      </p:pic>
      <p:sp>
        <p:nvSpPr>
          <p:cNvPr id="7" name="Rounded Rectangle 6"/>
          <p:cNvSpPr/>
          <p:nvPr/>
        </p:nvSpPr>
        <p:spPr>
          <a:xfrm>
            <a:off x="142844" y="5072074"/>
            <a:ext cx="4572032" cy="15716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IN" b="1" dirty="0" smtClean="0"/>
              <a:t>Our Company Staff attained the seminar organised by  FSSAI and special training from our head office Russia for better quality productivity.</a:t>
            </a:r>
            <a:endParaRPr lang="en-IN" b="1" dirty="0"/>
          </a:p>
        </p:txBody>
      </p:sp>
      <p:pic>
        <p:nvPicPr>
          <p:cNvPr id="8" name="Picture 7" descr="Fostac-Pooja.jpg"/>
          <p:cNvPicPr>
            <a:picLocks noChangeAspect="1"/>
          </p:cNvPicPr>
          <p:nvPr/>
        </p:nvPicPr>
        <p:blipFill>
          <a:blip r:embed="rId3"/>
          <a:stretch>
            <a:fillRect/>
          </a:stretch>
        </p:blipFill>
        <p:spPr>
          <a:xfrm>
            <a:off x="2786050" y="1000108"/>
            <a:ext cx="3915770" cy="3571876"/>
          </a:xfrm>
          <a:prstGeom prst="rect">
            <a:avLst/>
          </a:prstGeom>
        </p:spPr>
      </p:pic>
      <p:pic>
        <p:nvPicPr>
          <p:cNvPr id="9" name="Picture 8" descr="serificate india name print-1-page-003.jpg"/>
          <p:cNvPicPr>
            <a:picLocks noChangeAspect="1"/>
          </p:cNvPicPr>
          <p:nvPr/>
        </p:nvPicPr>
        <p:blipFill>
          <a:blip r:embed="rId4" cstate="print"/>
          <a:stretch>
            <a:fillRect/>
          </a:stretch>
        </p:blipFill>
        <p:spPr>
          <a:xfrm>
            <a:off x="0" y="0"/>
            <a:ext cx="3067092" cy="4338451"/>
          </a:xfrm>
          <a:prstGeom prst="rect">
            <a:avLst/>
          </a:prstGeom>
        </p:spPr>
      </p:pic>
      <p:pic>
        <p:nvPicPr>
          <p:cNvPr id="10" name="Picture 9" descr="serificate india name print-1-page-001.jpg"/>
          <p:cNvPicPr>
            <a:picLocks noChangeAspect="1"/>
          </p:cNvPicPr>
          <p:nvPr/>
        </p:nvPicPr>
        <p:blipFill>
          <a:blip r:embed="rId5" cstate="print"/>
          <a:stretch>
            <a:fillRect/>
          </a:stretch>
        </p:blipFill>
        <p:spPr>
          <a:xfrm>
            <a:off x="6143636" y="2613938"/>
            <a:ext cx="3000364" cy="4244063"/>
          </a:xfrm>
          <a:prstGeom prst="rect">
            <a:avLst/>
          </a:prstGeom>
        </p:spPr>
      </p:pic>
      <p:sp>
        <p:nvSpPr>
          <p:cNvPr id="11" name="Rounded Rectangle 10"/>
          <p:cNvSpPr/>
          <p:nvPr/>
        </p:nvSpPr>
        <p:spPr>
          <a:xfrm>
            <a:off x="5000628" y="142852"/>
            <a:ext cx="3643338" cy="857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t>CERTIFICATES OF PROFESSIONAL TRAINING</a:t>
            </a:r>
            <a:endParaRPr lang="en-IN" sz="2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sp>
        <p:nvSpPr>
          <p:cNvPr id="4" name="Pentagon 3"/>
          <p:cNvSpPr/>
          <p:nvPr/>
        </p:nvSpPr>
        <p:spPr>
          <a:xfrm>
            <a:off x="714348" y="285728"/>
            <a:ext cx="4071966" cy="1214446"/>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r>
              <a:rPr lang="en-IN" b="1" dirty="0" smtClean="0">
                <a:solidFill>
                  <a:schemeClr val="tx1"/>
                </a:solidFill>
              </a:rPr>
              <a:t>Consumers worldwide are turning to dietary supplements as one part of their personal goal to lead healthier and more active lives.</a:t>
            </a:r>
            <a:endParaRPr lang="en-IN" b="1" dirty="0">
              <a:solidFill>
                <a:schemeClr val="tx1"/>
              </a:solidFill>
            </a:endParaRPr>
          </a:p>
        </p:txBody>
      </p:sp>
      <p:sp>
        <p:nvSpPr>
          <p:cNvPr id="5" name="Rounded Rectangle 4"/>
          <p:cNvSpPr/>
          <p:nvPr/>
        </p:nvSpPr>
        <p:spPr>
          <a:xfrm>
            <a:off x="5286380" y="357166"/>
            <a:ext cx="3000396" cy="1000132"/>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IN" b="1" dirty="0" smtClean="0">
                <a:solidFill>
                  <a:schemeClr val="tx1"/>
                </a:solidFill>
              </a:rPr>
              <a:t>Cashing in on the booming market for dietary supplements</a:t>
            </a:r>
            <a:endParaRPr lang="en-IN" b="1" dirty="0">
              <a:solidFill>
                <a:schemeClr val="tx1"/>
              </a:solidFill>
            </a:endParaRPr>
          </a:p>
        </p:txBody>
      </p:sp>
      <p:sp>
        <p:nvSpPr>
          <p:cNvPr id="8" name="Rectangle 7"/>
          <p:cNvSpPr/>
          <p:nvPr/>
        </p:nvSpPr>
        <p:spPr>
          <a:xfrm>
            <a:off x="571472" y="4000504"/>
            <a:ext cx="7929618" cy="1446550"/>
          </a:xfrm>
          <a:prstGeom prst="rect">
            <a:avLst/>
          </a:prstGeom>
        </p:spPr>
        <p:txBody>
          <a:bodyPr wrap="square">
            <a:spAutoFit/>
          </a:bodyPr>
          <a:lstStyle/>
          <a:p>
            <a:r>
              <a:rPr lang="en-IN" sz="4400" b="1" dirty="0" smtClean="0">
                <a:latin typeface="Arial Rounded MT Bold" pitchFamily="34" charset="0"/>
              </a:rPr>
              <a:t>How to choose a dietary supplement manufacturer</a:t>
            </a:r>
            <a:endParaRPr lang="en-IN" sz="4400" b="1" dirty="0">
              <a:latin typeface="Arial Rounded MT Bold" pitchFamily="34" charset="0"/>
            </a:endParaRPr>
          </a:p>
        </p:txBody>
      </p:sp>
      <p:sp>
        <p:nvSpPr>
          <p:cNvPr id="10" name="TextBox 9"/>
          <p:cNvSpPr txBox="1"/>
          <p:nvPr/>
        </p:nvSpPr>
        <p:spPr>
          <a:xfrm>
            <a:off x="7858148" y="4643446"/>
            <a:ext cx="785818" cy="1785950"/>
          </a:xfrm>
          <a:prstGeom prst="rect">
            <a:avLst/>
          </a:prstGeom>
        </p:spPr>
        <p:txBody>
          <a:bodyPr wrap="square" rtlCol="0">
            <a:normAutofit/>
          </a:bodyPr>
          <a:lstStyle/>
          <a:p>
            <a:pPr>
              <a:lnSpc>
                <a:spcPts val="4400"/>
              </a:lnSpc>
            </a:pPr>
            <a:r>
              <a:rPr lang="en-US" sz="9600" b="1" dirty="0" smtClean="0"/>
              <a:t>?</a:t>
            </a:r>
            <a:endParaRPr lang="en-IN" sz="9600" b="1" dirty="0" smtClean="0"/>
          </a:p>
        </p:txBody>
      </p:sp>
      <p:pic>
        <p:nvPicPr>
          <p:cNvPr id="13" name="Picture 12" descr="unnamed.png"/>
          <p:cNvPicPr>
            <a:picLocks noChangeAspect="1"/>
          </p:cNvPicPr>
          <p:nvPr/>
        </p:nvPicPr>
        <p:blipFill>
          <a:blip r:embed="rId3"/>
          <a:stretch>
            <a:fillRect/>
          </a:stretch>
        </p:blipFill>
        <p:spPr>
          <a:xfrm rot="15376665">
            <a:off x="3448697" y="1266157"/>
            <a:ext cx="2595566" cy="29207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pic>
        <p:nvPicPr>
          <p:cNvPr id="4" name="Picture 3" descr="picturemessage_levnebnk.kwk.png"/>
          <p:cNvPicPr>
            <a:picLocks noChangeAspect="1"/>
          </p:cNvPicPr>
          <p:nvPr/>
        </p:nvPicPr>
        <p:blipFill>
          <a:blip r:embed="rId3"/>
          <a:stretch>
            <a:fillRect/>
          </a:stretch>
        </p:blipFill>
        <p:spPr>
          <a:xfrm>
            <a:off x="142844" y="142852"/>
            <a:ext cx="4182882" cy="2717724"/>
          </a:xfrm>
          <a:prstGeom prst="rect">
            <a:avLst/>
          </a:prstGeom>
          <a:ln>
            <a:noFill/>
          </a:ln>
          <a:effectLst>
            <a:softEdge rad="112500"/>
          </a:effectLst>
        </p:spPr>
      </p:pic>
      <p:pic>
        <p:nvPicPr>
          <p:cNvPr id="6" name="Picture 5" descr="FSSAI.jpg"/>
          <p:cNvPicPr>
            <a:picLocks noChangeAspect="1"/>
          </p:cNvPicPr>
          <p:nvPr/>
        </p:nvPicPr>
        <p:blipFill>
          <a:blip r:embed="rId4" cstate="print"/>
          <a:stretch>
            <a:fillRect/>
          </a:stretch>
        </p:blipFill>
        <p:spPr>
          <a:xfrm>
            <a:off x="5357818" y="1285860"/>
            <a:ext cx="3571900" cy="5056588"/>
          </a:xfrm>
          <a:prstGeom prst="rect">
            <a:avLst/>
          </a:prstGeom>
          <a:ln>
            <a:noFill/>
          </a:ln>
          <a:effectLst>
            <a:softEdge rad="112500"/>
          </a:effectLst>
        </p:spPr>
      </p:pic>
      <p:sp>
        <p:nvSpPr>
          <p:cNvPr id="5" name="Rounded Rectangle 4"/>
          <p:cNvSpPr/>
          <p:nvPr/>
        </p:nvSpPr>
        <p:spPr>
          <a:xfrm>
            <a:off x="5214942" y="214290"/>
            <a:ext cx="3143272" cy="857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latin typeface="+mj-lt"/>
              </a:rPr>
              <a:t>Registration of Products </a:t>
            </a:r>
            <a:endParaRPr lang="en-IN" sz="2400" b="1" dirty="0">
              <a:latin typeface="+mj-lt"/>
            </a:endParaRPr>
          </a:p>
        </p:txBody>
      </p:sp>
      <p:sp>
        <p:nvSpPr>
          <p:cNvPr id="8" name="Rounded Rectangle 7"/>
          <p:cNvSpPr/>
          <p:nvPr/>
        </p:nvSpPr>
        <p:spPr>
          <a:xfrm>
            <a:off x="142844" y="2928934"/>
            <a:ext cx="5286412" cy="1928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2000" b="1" dirty="0" smtClean="0"/>
          </a:p>
          <a:p>
            <a:r>
              <a:rPr lang="en-IN" sz="2000" b="1" dirty="0" smtClean="0">
                <a:solidFill>
                  <a:schemeClr val="tx1"/>
                </a:solidFill>
              </a:rPr>
              <a:t>In India all Food Supplement Products must under go FSSAI registration, during which the product is checked for the safety and content of biologically active substances. Also follow the Fssai Guidelines. </a:t>
            </a:r>
          </a:p>
          <a:p>
            <a:pPr algn="ctr"/>
            <a:endParaRPr lang="en-IN" sz="2400" b="1" dirty="0">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sp>
        <p:nvSpPr>
          <p:cNvPr id="4" name="Rounded Rectangle 3"/>
          <p:cNvSpPr/>
          <p:nvPr/>
        </p:nvSpPr>
        <p:spPr>
          <a:xfrm>
            <a:off x="142844" y="0"/>
            <a:ext cx="4500594" cy="12144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dirty="0" smtClean="0"/>
              <a:t>What should be indicated on the packaging or Labelling of a quality dietary supplement?</a:t>
            </a:r>
            <a:endParaRPr lang="en-IN" sz="2400" dirty="0"/>
          </a:p>
        </p:txBody>
      </p:sp>
      <p:sp>
        <p:nvSpPr>
          <p:cNvPr id="6" name="Rounded Rectangle 5"/>
          <p:cNvSpPr/>
          <p:nvPr/>
        </p:nvSpPr>
        <p:spPr>
          <a:xfrm>
            <a:off x="0" y="1285860"/>
            <a:ext cx="7643866" cy="4214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dirty="0" smtClean="0"/>
              <a:t>-The composition in order  the weight or percentage of the substance. </a:t>
            </a:r>
          </a:p>
          <a:p>
            <a:r>
              <a:rPr lang="en-IN" sz="2400" dirty="0" smtClean="0"/>
              <a:t>-Detailed information of INGREDIENTS . </a:t>
            </a:r>
          </a:p>
          <a:p>
            <a:pPr>
              <a:buFontTx/>
              <a:buChar char="-"/>
            </a:pPr>
            <a:r>
              <a:rPr lang="en-IN" sz="2400" dirty="0" smtClean="0"/>
              <a:t>Properties and method of use, contraindications The words “NOT FOR MEDICINAL USE“.</a:t>
            </a:r>
          </a:p>
          <a:p>
            <a:pPr>
              <a:buFontTx/>
              <a:buChar char="-"/>
            </a:pPr>
            <a:r>
              <a:rPr lang="en-IN" sz="2400" dirty="0" smtClean="0"/>
              <a:t>Shelf life and date of manufacture. </a:t>
            </a:r>
          </a:p>
          <a:p>
            <a:pPr>
              <a:buFontTx/>
              <a:buChar char="-"/>
            </a:pPr>
            <a:r>
              <a:rPr lang="en-IN" sz="2400" dirty="0" smtClean="0"/>
              <a:t>Storage conditions.</a:t>
            </a:r>
          </a:p>
          <a:p>
            <a:pPr>
              <a:buFontTx/>
              <a:buChar char="-"/>
            </a:pPr>
            <a:r>
              <a:rPr lang="en-IN" sz="2400" dirty="0" smtClean="0"/>
              <a:t>FSSAI registration number</a:t>
            </a:r>
          </a:p>
          <a:p>
            <a:pPr>
              <a:buFontTx/>
              <a:buChar char="-"/>
            </a:pPr>
            <a:r>
              <a:rPr lang="en-IN" sz="2400" dirty="0" smtClean="0"/>
              <a:t>Detail information about the manufacturer, indicating the contacts of the organization that accepts claims from consumers.</a:t>
            </a:r>
            <a:endParaRPr lang="en-IN" sz="2400" dirty="0"/>
          </a:p>
        </p:txBody>
      </p:sp>
      <p:pic>
        <p:nvPicPr>
          <p:cNvPr id="7" name="Picture 6" descr="Aterolex_India_90_new.jpg"/>
          <p:cNvPicPr>
            <a:picLocks noChangeAspect="1"/>
          </p:cNvPicPr>
          <p:nvPr/>
        </p:nvPicPr>
        <p:blipFill>
          <a:blip r:embed="rId3"/>
          <a:stretch>
            <a:fillRect/>
          </a:stretch>
        </p:blipFill>
        <p:spPr>
          <a:xfrm>
            <a:off x="3929058" y="5304674"/>
            <a:ext cx="4929222" cy="1553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sp>
        <p:nvSpPr>
          <p:cNvPr id="5" name="Rounded Rectangle 4"/>
          <p:cNvSpPr/>
          <p:nvPr/>
        </p:nvSpPr>
        <p:spPr>
          <a:xfrm>
            <a:off x="4071934" y="642918"/>
            <a:ext cx="3143272"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200" dirty="0" smtClean="0"/>
              <a:t>All stages checking of quality and effectiveness of dietary supplements.</a:t>
            </a:r>
            <a:endParaRPr lang="en-IN" sz="2200" dirty="0"/>
          </a:p>
        </p:txBody>
      </p:sp>
      <p:sp>
        <p:nvSpPr>
          <p:cNvPr id="6" name="Rectangle 5"/>
          <p:cNvSpPr/>
          <p:nvPr/>
        </p:nvSpPr>
        <p:spPr>
          <a:xfrm>
            <a:off x="2286000" y="2136339"/>
            <a:ext cx="4572000" cy="369332"/>
          </a:xfrm>
          <a:prstGeom prst="rect">
            <a:avLst/>
          </a:prstGeom>
        </p:spPr>
        <p:txBody>
          <a:bodyPr>
            <a:spAutoFit/>
          </a:bodyPr>
          <a:lstStyle/>
          <a:p>
            <a:r>
              <a:rPr lang="en-IN" dirty="0" smtClean="0"/>
              <a:t>consumers.</a:t>
            </a:r>
            <a:endParaRPr lang="en-IN" dirty="0"/>
          </a:p>
        </p:txBody>
      </p:sp>
      <p:pic>
        <p:nvPicPr>
          <p:cNvPr id="9" name="Picture 8" descr="IMG_6848.JPG"/>
          <p:cNvPicPr>
            <a:picLocks noChangeAspect="1"/>
          </p:cNvPicPr>
          <p:nvPr/>
        </p:nvPicPr>
        <p:blipFill>
          <a:blip r:embed="rId3" cstate="print"/>
          <a:stretch>
            <a:fillRect/>
          </a:stretch>
        </p:blipFill>
        <p:spPr>
          <a:xfrm>
            <a:off x="1" y="-1"/>
            <a:ext cx="3998730" cy="2667015"/>
          </a:xfrm>
          <a:prstGeom prst="rect">
            <a:avLst/>
          </a:prstGeom>
          <a:ln>
            <a:noFill/>
          </a:ln>
          <a:effectLst>
            <a:softEdge rad="112500"/>
          </a:effectLst>
        </p:spPr>
      </p:pic>
      <p:sp>
        <p:nvSpPr>
          <p:cNvPr id="10" name="Rounded Rectangle 9"/>
          <p:cNvSpPr/>
          <p:nvPr/>
        </p:nvSpPr>
        <p:spPr>
          <a:xfrm>
            <a:off x="1857356" y="2071678"/>
            <a:ext cx="7286644" cy="4786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smtClean="0"/>
              <a:t>                                                                                                                                                                                                                                  Quality checking:  </a:t>
            </a:r>
          </a:p>
          <a:p>
            <a:r>
              <a:rPr lang="en-IN" sz="2000" dirty="0" smtClean="0"/>
              <a:t>-At the initial stages, the company's laboratories conduct chemical, physical, biological, microbiological, toxicological and other studies. These product reviews help  improve their quality, establish expiration dates and storage conditions, and make various recommendations for consumers.</a:t>
            </a:r>
          </a:p>
          <a:p>
            <a:pPr>
              <a:buFontTx/>
              <a:buChar char="-"/>
            </a:pPr>
            <a:r>
              <a:rPr lang="en-IN" sz="2000" dirty="0" smtClean="0"/>
              <a:t>Testing of the Final product in an </a:t>
            </a:r>
            <a:r>
              <a:rPr lang="en-IN" sz="2000" dirty="0" err="1" smtClean="0"/>
              <a:t>Fssai</a:t>
            </a:r>
            <a:r>
              <a:rPr lang="en-IN" sz="2000" dirty="0" smtClean="0"/>
              <a:t> accredited NABL laboratory .</a:t>
            </a:r>
          </a:p>
          <a:p>
            <a:pPr>
              <a:buFontTx/>
              <a:buChar char="-"/>
            </a:pPr>
            <a:r>
              <a:rPr lang="en-IN" sz="2000" dirty="0" smtClean="0"/>
              <a:t>Each new batch of products during the production process is additionally tested Basic tests and Quality control at </a:t>
            </a:r>
            <a:r>
              <a:rPr lang="en-IN" sz="2000" dirty="0" err="1" smtClean="0"/>
              <a:t>Artlife</a:t>
            </a:r>
            <a:r>
              <a:rPr lang="en-IN" sz="2000" dirty="0" smtClean="0"/>
              <a:t> laboratory.</a:t>
            </a:r>
          </a:p>
          <a:p>
            <a:pPr>
              <a:buFontTx/>
              <a:buChar char="-"/>
            </a:pPr>
            <a:r>
              <a:rPr lang="en-IN" sz="2000" dirty="0" smtClean="0"/>
              <a:t>We value our reputation, We provide consumers with the most complete and detailed product information so that they can reasonably trust the company's products.</a:t>
            </a:r>
          </a:p>
          <a:p>
            <a:endParaRPr lang="en-IN" sz="2000" dirty="0" smtClean="0"/>
          </a:p>
          <a:p>
            <a:endParaRPr lang="en-IN"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message_khqba1tg.xoy.png"/>
          <p:cNvPicPr>
            <a:picLocks noChangeAspect="1"/>
          </p:cNvPicPr>
          <p:nvPr/>
        </p:nvPicPr>
        <p:blipFill>
          <a:blip r:embed="rId2"/>
          <a:stretch>
            <a:fillRect/>
          </a:stretch>
        </p:blipFill>
        <p:spPr>
          <a:xfrm>
            <a:off x="-1" y="0"/>
            <a:ext cx="9144001" cy="6858000"/>
          </a:xfrm>
          <a:prstGeom prst="rect">
            <a:avLst/>
          </a:prstGeom>
        </p:spPr>
      </p:pic>
      <p:pic>
        <p:nvPicPr>
          <p:cNvPr id="3" name="Picture 2" descr="501c89f4d10332b8f98a432039373038.png"/>
          <p:cNvPicPr>
            <a:picLocks noChangeAspect="1"/>
          </p:cNvPicPr>
          <p:nvPr/>
        </p:nvPicPr>
        <p:blipFill>
          <a:blip r:embed="rId3"/>
          <a:stretch>
            <a:fillRect/>
          </a:stretch>
        </p:blipFill>
        <p:spPr>
          <a:xfrm>
            <a:off x="357159" y="2745004"/>
            <a:ext cx="3857652" cy="3921828"/>
          </a:xfrm>
          <a:prstGeom prst="rect">
            <a:avLst/>
          </a:prstGeom>
          <a:ln>
            <a:noFill/>
          </a:ln>
          <a:effectLst>
            <a:softEdge rad="112500"/>
          </a:effectLst>
        </p:spPr>
      </p:pic>
      <p:pic>
        <p:nvPicPr>
          <p:cNvPr id="4" name="Picture 3" descr="10168952-1.jpg"/>
          <p:cNvPicPr>
            <a:picLocks noChangeAspect="1"/>
          </p:cNvPicPr>
          <p:nvPr/>
        </p:nvPicPr>
        <p:blipFill>
          <a:blip r:embed="rId4"/>
          <a:stretch>
            <a:fillRect/>
          </a:stretch>
        </p:blipFill>
        <p:spPr>
          <a:xfrm rot="840796">
            <a:off x="6357950" y="357166"/>
            <a:ext cx="2518189" cy="3357586"/>
          </a:xfrm>
          <a:prstGeom prst="rect">
            <a:avLst/>
          </a:prstGeom>
          <a:ln>
            <a:noFill/>
          </a:ln>
          <a:effectLst>
            <a:softEdge rad="112500"/>
          </a:effectLst>
        </p:spPr>
      </p:pic>
      <p:pic>
        <p:nvPicPr>
          <p:cNvPr id="5" name="Picture 4" descr="caae4a231448e35f90c1a09a6560f03e.jpg"/>
          <p:cNvPicPr>
            <a:picLocks noChangeAspect="1"/>
          </p:cNvPicPr>
          <p:nvPr/>
        </p:nvPicPr>
        <p:blipFill>
          <a:blip r:embed="rId5"/>
          <a:stretch>
            <a:fillRect/>
          </a:stretch>
        </p:blipFill>
        <p:spPr>
          <a:xfrm>
            <a:off x="4942414" y="3786190"/>
            <a:ext cx="4201586" cy="2802458"/>
          </a:xfrm>
          <a:prstGeom prst="rect">
            <a:avLst/>
          </a:prstGeom>
          <a:ln>
            <a:noFill/>
          </a:ln>
          <a:effectLst>
            <a:softEdge rad="112500"/>
          </a:effectLst>
        </p:spPr>
      </p:pic>
      <p:sp>
        <p:nvSpPr>
          <p:cNvPr id="7" name="Rounded Rectangle 6"/>
          <p:cNvSpPr/>
          <p:nvPr/>
        </p:nvSpPr>
        <p:spPr>
          <a:xfrm>
            <a:off x="785786" y="214290"/>
            <a:ext cx="5214974" cy="2786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chemeClr val="bg1"/>
                </a:solidFill>
              </a:rPr>
              <a:t>Soon </a:t>
            </a:r>
          </a:p>
          <a:p>
            <a:r>
              <a:rPr lang="en-US" sz="2400" dirty="0" smtClean="0">
                <a:solidFill>
                  <a:schemeClr val="bg1"/>
                </a:solidFill>
              </a:rPr>
              <a:t>We are Launching something </a:t>
            </a:r>
            <a:r>
              <a:rPr lang="en-US" sz="3200" b="1" dirty="0" smtClean="0">
                <a:solidFill>
                  <a:srgbClr val="FF0000"/>
                </a:solidFill>
              </a:rPr>
              <a:t>New</a:t>
            </a:r>
            <a:r>
              <a:rPr lang="en-US" sz="2400" dirty="0" smtClean="0">
                <a:solidFill>
                  <a:schemeClr val="bg1"/>
                </a:solidFill>
              </a:rPr>
              <a:t>.</a:t>
            </a:r>
          </a:p>
          <a:p>
            <a:r>
              <a:rPr lang="en-US" sz="2400" dirty="0" smtClean="0">
                <a:solidFill>
                  <a:schemeClr val="bg1"/>
                </a:solidFill>
              </a:rPr>
              <a:t>-In Pouch packing /stick packing     daily used Products for Immunity.</a:t>
            </a:r>
          </a:p>
          <a:p>
            <a:r>
              <a:rPr lang="en-US" sz="2400" dirty="0" smtClean="0">
                <a:solidFill>
                  <a:schemeClr val="bg1"/>
                </a:solidFill>
              </a:rPr>
              <a:t>- Soft Gelatin capsule for Personal Wellness .</a:t>
            </a:r>
          </a:p>
          <a:p>
            <a:endParaRPr lang="en-IN" sz="2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1352460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2151914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2147265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370691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3097260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2230181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3421191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2293" y="-144"/>
            <a:ext cx="9168585" cy="6853463"/>
          </a:xfrm>
          <a:prstGeom prst="rect">
            <a:avLst/>
          </a:prstGeom>
        </p:spPr>
      </p:pic>
    </p:spTree>
    <p:extLst>
      <p:ext uri="{BB962C8B-B14F-4D97-AF65-F5344CB8AC3E}">
        <p14:creationId xmlns="" xmlns:p14="http://schemas.microsoft.com/office/powerpoint/2010/main" val="169020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a:bodyPr>
      <a:lstStyle>
        <a:defPPr>
          <a:lnSpc>
            <a:spcPts val="4400"/>
          </a:lnSpc>
          <a:defRPr sz="3600" dirty="0" smtClean="0">
            <a:solidFill>
              <a:schemeClr val="bg1"/>
            </a:solidFill>
          </a:defRPr>
        </a:defPPr>
      </a:lstStyle>
    </a:tx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8309</TotalTime>
  <Words>667</Words>
  <Application>Microsoft Office PowerPoint</Application>
  <PresentationFormat>On-screen Show (4:3)</PresentationFormat>
  <Paragraphs>68</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Тема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ФЕСТИВАЛЬ ЯРКИХ ИДЕЙ  Артлайф Ярославль-2016</dc:title>
  <dc:creator>Булавко Марина</dc:creator>
  <cp:lastModifiedBy>Admin</cp:lastModifiedBy>
  <cp:revision>743</cp:revision>
  <dcterms:created xsi:type="dcterms:W3CDTF">2016-04-04T03:10:40Z</dcterms:created>
  <dcterms:modified xsi:type="dcterms:W3CDTF">2020-04-24T08:00:28Z</dcterms:modified>
</cp:coreProperties>
</file>