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1"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 id="283" r:id="rId21"/>
    <p:sldId id="292" r:id="rId22"/>
    <p:sldId id="285" r:id="rId23"/>
    <p:sldId id="286" r:id="rId24"/>
    <p:sldId id="287" r:id="rId25"/>
    <p:sldId id="288" r:id="rId26"/>
    <p:sldId id="289" r:id="rId27"/>
    <p:sldId id="290" r:id="rId28"/>
    <p:sldId id="278"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99"/>
    <a:srgbClr val="FFFF00"/>
    <a:srgbClr val="FFCC00"/>
    <a:srgbClr val="F4F44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86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F4F023-E3BD-40E6-A53B-BC1BFB9E59AE}" type="datetimeFigureOut">
              <a:rPr lang="ru-RU" smtClean="0"/>
              <a:pPr/>
              <a:t>22.05.2021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5CA541-E314-4EB5-8BC5-BC72B2CBD11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4F023-E3BD-40E6-A53B-BC1BFB9E59AE}" type="datetimeFigureOut">
              <a:rPr lang="ru-RU" smtClean="0"/>
              <a:pPr/>
              <a:t>22.05.2021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CA541-E314-4EB5-8BC5-BC72B2CBD11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pic>
        <p:nvPicPr>
          <p:cNvPr id="3" name="Picture 2" descr="code blue.png"/>
          <p:cNvPicPr>
            <a:picLocks noChangeAspect="1"/>
          </p:cNvPicPr>
          <p:nvPr/>
        </p:nvPicPr>
        <p:blipFill>
          <a:blip r:embed="rId3"/>
          <a:stretch>
            <a:fillRect/>
          </a:stretch>
        </p:blipFill>
        <p:spPr>
          <a:xfrm>
            <a:off x="3929059" y="0"/>
            <a:ext cx="5214942" cy="1714488"/>
          </a:xfrm>
          <a:prstGeom prst="rect">
            <a:avLst/>
          </a:prstGeom>
        </p:spPr>
      </p:pic>
      <p:pic>
        <p:nvPicPr>
          <p:cNvPr id="5" name="Picture 4" descr="AL—logo.png"/>
          <p:cNvPicPr>
            <a:picLocks noChangeAspect="1"/>
          </p:cNvPicPr>
          <p:nvPr/>
        </p:nvPicPr>
        <p:blipFill>
          <a:blip r:embed="rId4" cstate="print"/>
          <a:stretch>
            <a:fillRect/>
          </a:stretch>
        </p:blipFill>
        <p:spPr>
          <a:xfrm>
            <a:off x="5214942" y="3786190"/>
            <a:ext cx="2445072" cy="703396"/>
          </a:xfrm>
          <a:prstGeom prst="rect">
            <a:avLst/>
          </a:prstGeom>
        </p:spPr>
      </p:pic>
      <p:pic>
        <p:nvPicPr>
          <p:cNvPr id="6" name="Picture 5" descr="brand clym.png"/>
          <p:cNvPicPr>
            <a:picLocks noChangeAspect="1"/>
          </p:cNvPicPr>
          <p:nvPr/>
        </p:nvPicPr>
        <p:blipFill>
          <a:blip r:embed="rId5" cstate="print"/>
          <a:stretch>
            <a:fillRect/>
          </a:stretch>
        </p:blipFill>
        <p:spPr>
          <a:xfrm>
            <a:off x="2786050" y="5857892"/>
            <a:ext cx="357371" cy="357371"/>
          </a:xfrm>
          <a:prstGeom prst="rect">
            <a:avLst/>
          </a:prstGeom>
        </p:spPr>
      </p:pic>
      <p:pic>
        <p:nvPicPr>
          <p:cNvPr id="7" name="Picture 6"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3565559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067944" y="3356992"/>
            <a:ext cx="36369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Has a strong heating effect.</a:t>
            </a:r>
          </a:p>
          <a:p>
            <a:pPr lvl="0" algn="ctr">
              <a:buFont typeface="Wingdings" pitchFamily="2" charset="2"/>
              <a:buChar char="Ø"/>
            </a:pPr>
            <a:r>
              <a:rPr lang="en-US" sz="2000" dirty="0" smtClean="0">
                <a:cs typeface="Arial" pitchFamily="34" charset="0"/>
              </a:rPr>
              <a:t>Reduces edema and severe pain in joints.</a:t>
            </a:r>
          </a:p>
          <a:p>
            <a:pPr lvl="0" algn="ctr">
              <a:buFont typeface="Wingdings" pitchFamily="2" charset="2"/>
              <a:buChar char="Ø"/>
            </a:pPr>
            <a:r>
              <a:rPr lang="en-US" sz="2000" dirty="0" smtClean="0">
                <a:cs typeface="Arial" pitchFamily="34" charset="0"/>
              </a:rPr>
              <a:t>Reduces inflammation process.</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4067944" y="1412776"/>
            <a:ext cx="4536504" cy="115212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Capsaicin</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cayenne pepper </a:t>
            </a:r>
          </a:p>
        </p:txBody>
      </p:sp>
      <p:pic>
        <p:nvPicPr>
          <p:cNvPr id="11" name="Рисунок 10" descr="541278194.png"/>
          <p:cNvPicPr>
            <a:picLocks noChangeAspect="1"/>
          </p:cNvPicPr>
          <p:nvPr/>
        </p:nvPicPr>
        <p:blipFill>
          <a:blip r:embed="rId3" cstate="print"/>
          <a:stretch>
            <a:fillRect/>
          </a:stretch>
        </p:blipFill>
        <p:spPr>
          <a:xfrm>
            <a:off x="0" y="408806"/>
            <a:ext cx="3131840" cy="3329829"/>
          </a:xfrm>
          <a:prstGeom prst="rect">
            <a:avLst/>
          </a:prstGeom>
        </p:spPr>
      </p:pic>
      <p:pic>
        <p:nvPicPr>
          <p:cNvPr id="12" name="Picture 11" descr="code blue.png"/>
          <p:cNvPicPr>
            <a:picLocks noChangeAspect="1"/>
          </p:cNvPicPr>
          <p:nvPr/>
        </p:nvPicPr>
        <p:blipFill>
          <a:blip r:embed="rId4"/>
          <a:stretch>
            <a:fillRect/>
          </a:stretch>
        </p:blipFill>
        <p:spPr>
          <a:xfrm>
            <a:off x="3143240" y="0"/>
            <a:ext cx="5896381"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139952" y="3237944"/>
            <a:ext cx="410445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Performs </a:t>
            </a:r>
            <a:r>
              <a:rPr lang="en-US" sz="2000" dirty="0" err="1" smtClean="0">
                <a:cs typeface="Arial" pitchFamily="34" charset="0"/>
              </a:rPr>
              <a:t>vasorelaxant</a:t>
            </a:r>
            <a:r>
              <a:rPr lang="en-US" sz="2000" dirty="0" smtClean="0">
                <a:cs typeface="Arial" pitchFamily="34" charset="0"/>
              </a:rPr>
              <a:t> effect.</a:t>
            </a:r>
          </a:p>
          <a:p>
            <a:pPr lvl="0" algn="ctr">
              <a:buFont typeface="Wingdings" pitchFamily="2" charset="2"/>
              <a:buChar char="Ø"/>
            </a:pPr>
            <a:r>
              <a:rPr lang="en-US" sz="2000" dirty="0" smtClean="0">
                <a:cs typeface="Arial" pitchFamily="34" charset="0"/>
              </a:rPr>
              <a:t>Reduces inflammation and pain in joints and tissues around the joints.</a:t>
            </a:r>
          </a:p>
          <a:p>
            <a:pPr lvl="0" algn="ctr">
              <a:buFont typeface="Wingdings" pitchFamily="2" charset="2"/>
              <a:buChar char="Ø"/>
            </a:pPr>
            <a:r>
              <a:rPr lang="en-US" sz="2000" dirty="0" smtClean="0">
                <a:cs typeface="Arial" pitchFamily="34" charset="0"/>
              </a:rPr>
              <a:t>Eliminates bruises and edema.</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995936" y="1340768"/>
            <a:ext cx="3816424" cy="115212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err="1" smtClean="0">
                <a:solidFill>
                  <a:schemeClr val="tx2"/>
                </a:solidFill>
                <a:latin typeface="Agency FB" pitchFamily="34" charset="0"/>
                <a:cs typeface="Arial" pitchFamily="34" charset="0"/>
              </a:rPr>
              <a:t>Gaulteria</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Essential Oil </a:t>
            </a:r>
          </a:p>
        </p:txBody>
      </p:sp>
      <p:pic>
        <p:nvPicPr>
          <p:cNvPr id="11" name="Рисунок 10" descr="418449_ea9f8446.png"/>
          <p:cNvPicPr>
            <a:picLocks noChangeAspect="1"/>
          </p:cNvPicPr>
          <p:nvPr/>
        </p:nvPicPr>
        <p:blipFill>
          <a:blip r:embed="rId3" cstate="print"/>
          <a:stretch>
            <a:fillRect/>
          </a:stretch>
        </p:blipFill>
        <p:spPr>
          <a:xfrm>
            <a:off x="-36512" y="475851"/>
            <a:ext cx="3100957" cy="3313189"/>
          </a:xfrm>
          <a:prstGeom prst="rect">
            <a:avLst/>
          </a:prstGeom>
        </p:spPr>
      </p:pic>
      <p:pic>
        <p:nvPicPr>
          <p:cNvPr id="13" name="Picture 12" descr="code blue.png"/>
          <p:cNvPicPr>
            <a:picLocks noChangeAspect="1"/>
          </p:cNvPicPr>
          <p:nvPr/>
        </p:nvPicPr>
        <p:blipFill>
          <a:blip r:embed="rId4"/>
          <a:stretch>
            <a:fillRect/>
          </a:stretch>
        </p:blipFill>
        <p:spPr>
          <a:xfrm>
            <a:off x="3143240" y="0"/>
            <a:ext cx="5896381"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355976" y="3304728"/>
            <a:ext cx="403244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Performs </a:t>
            </a:r>
            <a:r>
              <a:rPr lang="en-US" sz="2000" dirty="0" err="1" smtClean="0">
                <a:cs typeface="Arial" pitchFamily="34" charset="0"/>
              </a:rPr>
              <a:t>vasorelaxant</a:t>
            </a:r>
            <a:r>
              <a:rPr lang="en-US" sz="2000" dirty="0" smtClean="0">
                <a:cs typeface="Arial" pitchFamily="34" charset="0"/>
              </a:rPr>
              <a:t> effect.</a:t>
            </a:r>
          </a:p>
          <a:p>
            <a:pPr lvl="0" algn="ctr">
              <a:buFont typeface="Wingdings" pitchFamily="2" charset="2"/>
              <a:buChar char="Ø"/>
            </a:pPr>
            <a:r>
              <a:rPr lang="en-US" sz="2000" dirty="0" smtClean="0">
                <a:cs typeface="Arial" pitchFamily="34" charset="0"/>
              </a:rPr>
              <a:t>Reduces inflammation.</a:t>
            </a:r>
            <a:r>
              <a:rPr lang="ru-RU" sz="2000" dirty="0" smtClean="0">
                <a:cs typeface="Arial" pitchFamily="34" charset="0"/>
              </a:rPr>
              <a:t/>
            </a:r>
            <a:br>
              <a:rPr lang="ru-RU" sz="2000" dirty="0" smtClean="0">
                <a:cs typeface="Arial" pitchFamily="34" charset="0"/>
              </a:rPr>
            </a:br>
            <a:r>
              <a:rPr lang="en-US" sz="2000" dirty="0" smtClean="0">
                <a:cs typeface="Arial" pitchFamily="34" charset="0"/>
              </a:rPr>
              <a:t>and pain in joints and tissues around the joints.</a:t>
            </a:r>
          </a:p>
          <a:p>
            <a:pPr lvl="0" algn="ctr">
              <a:buFont typeface="Wingdings" pitchFamily="2" charset="2"/>
              <a:buChar char="Ø"/>
            </a:pPr>
            <a:r>
              <a:rPr lang="en-US" sz="2000" dirty="0" smtClean="0">
                <a:cs typeface="Arial" pitchFamily="34" charset="0"/>
              </a:rPr>
              <a:t>Eliminates bruises and edema.</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286116" y="1428736"/>
            <a:ext cx="6120680"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err="1" smtClean="0">
                <a:solidFill>
                  <a:schemeClr val="tx2"/>
                </a:solidFill>
                <a:latin typeface="Agency FB" pitchFamily="34" charset="0"/>
                <a:cs typeface="Arial" pitchFamily="34" charset="0"/>
              </a:rPr>
              <a:t>Boswellia</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Resin Oil </a:t>
            </a: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2.png"/>
          <p:cNvPicPr>
            <a:picLocks noChangeAspect="1"/>
          </p:cNvPicPr>
          <p:nvPr/>
        </p:nvPicPr>
        <p:blipFill>
          <a:blip r:embed="rId3" cstate="print"/>
          <a:stretch>
            <a:fillRect/>
          </a:stretch>
        </p:blipFill>
        <p:spPr>
          <a:xfrm>
            <a:off x="-36512" y="476672"/>
            <a:ext cx="3132739" cy="3312368"/>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139952" y="3284984"/>
            <a:ext cx="36369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Improves blood flow.</a:t>
            </a:r>
          </a:p>
          <a:p>
            <a:pPr lvl="0" algn="ctr">
              <a:buFont typeface="Wingdings" pitchFamily="2" charset="2"/>
              <a:buChar char="Ø"/>
            </a:pPr>
            <a:r>
              <a:rPr lang="en-US" sz="2000" dirty="0" smtClean="0">
                <a:cs typeface="Arial" pitchFamily="34" charset="0"/>
              </a:rPr>
              <a:t>Normalizes the tissue nutrition.</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4139952" y="1340768"/>
            <a:ext cx="3600400" cy="115212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Camphor</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Tree Oil </a:t>
            </a: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5-Лавр-камфорный.png"/>
          <p:cNvPicPr>
            <a:picLocks noChangeAspect="1"/>
          </p:cNvPicPr>
          <p:nvPr/>
        </p:nvPicPr>
        <p:blipFill>
          <a:blip r:embed="rId3" cstate="print"/>
          <a:stretch>
            <a:fillRect/>
          </a:stretch>
        </p:blipFill>
        <p:spPr>
          <a:xfrm>
            <a:off x="-53702" y="476672"/>
            <a:ext cx="3153833" cy="3384376"/>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139952" y="3232720"/>
            <a:ext cx="4392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Wingdings" pitchFamily="2" charset="2"/>
              <a:buChar char="Ø"/>
            </a:pPr>
            <a:r>
              <a:rPr lang="en-US" sz="2000" dirty="0" smtClean="0">
                <a:cs typeface="Arial" pitchFamily="34" charset="0"/>
              </a:rPr>
              <a:t>Promotes healing of micro trauma.</a:t>
            </a:r>
          </a:p>
          <a:p>
            <a:pPr lvl="0">
              <a:buFont typeface="Wingdings" pitchFamily="2" charset="2"/>
              <a:buChar char="Ø"/>
            </a:pPr>
            <a:r>
              <a:rPr lang="en-US" sz="2000" dirty="0" smtClean="0">
                <a:cs typeface="Arial" pitchFamily="34" charset="0"/>
              </a:rPr>
              <a:t>Performs anti inflammatory effect.</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571868" y="1428736"/>
            <a:ext cx="5220072"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Eucalyptus Oil </a:t>
            </a: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listya-yevkalipta.png"/>
          <p:cNvPicPr>
            <a:picLocks noChangeAspect="1"/>
          </p:cNvPicPr>
          <p:nvPr/>
        </p:nvPicPr>
        <p:blipFill>
          <a:blip r:embed="rId3" cstate="print"/>
          <a:stretch>
            <a:fillRect/>
          </a:stretch>
        </p:blipFill>
        <p:spPr>
          <a:xfrm>
            <a:off x="-36512" y="404664"/>
            <a:ext cx="3135657" cy="3402326"/>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283968" y="2996952"/>
            <a:ext cx="374441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Promotes healing of micro trauma.</a:t>
            </a:r>
          </a:p>
          <a:p>
            <a:pPr lvl="0" algn="ctr">
              <a:buFont typeface="Wingdings" pitchFamily="2" charset="2"/>
              <a:buChar char="Ø"/>
            </a:pPr>
            <a:r>
              <a:rPr lang="en-US" sz="2000" dirty="0" smtClean="0">
                <a:cs typeface="Arial" pitchFamily="34" charset="0"/>
              </a:rPr>
              <a:t>Performs anti inflammatory effect.</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4139952" y="1556792"/>
            <a:ext cx="4248472"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Peppermint Oil </a:t>
            </a: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03b4d2e7652d742a479dbd55594add30.png"/>
          <p:cNvPicPr>
            <a:picLocks noChangeAspect="1"/>
          </p:cNvPicPr>
          <p:nvPr/>
        </p:nvPicPr>
        <p:blipFill>
          <a:blip r:embed="rId3" cstate="print"/>
          <a:stretch>
            <a:fillRect/>
          </a:stretch>
        </p:blipFill>
        <p:spPr>
          <a:xfrm>
            <a:off x="-108520" y="339427"/>
            <a:ext cx="3240360" cy="3545074"/>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3995936" y="3441194"/>
            <a:ext cx="40324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Has anti rheumatic properties </a:t>
            </a:r>
          </a:p>
          <a:p>
            <a:pPr lvl="0" algn="ctr">
              <a:buFont typeface="Wingdings" pitchFamily="2" charset="2"/>
              <a:buChar char="Ø"/>
            </a:pPr>
            <a:r>
              <a:rPr lang="en-US" sz="2000" dirty="0" smtClean="0">
                <a:cs typeface="Arial" pitchFamily="34" charset="0"/>
              </a:rPr>
              <a:t>Performs a relaxing effect</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995936" y="1487106"/>
            <a:ext cx="4608512"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Indian Pine Oil </a:t>
            </a: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Pinus_wallichiana_1570.png"/>
          <p:cNvPicPr>
            <a:picLocks noChangeAspect="1"/>
          </p:cNvPicPr>
          <p:nvPr/>
        </p:nvPicPr>
        <p:blipFill>
          <a:blip r:embed="rId3" cstate="print"/>
          <a:stretch>
            <a:fillRect/>
          </a:stretch>
        </p:blipFill>
        <p:spPr>
          <a:xfrm>
            <a:off x="-36512" y="404664"/>
            <a:ext cx="3096344" cy="3405979"/>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3995936" y="3366864"/>
            <a:ext cx="439248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Has a healing effect.</a:t>
            </a:r>
          </a:p>
          <a:p>
            <a:pPr lvl="0" algn="ctr">
              <a:buFont typeface="Wingdings" pitchFamily="2" charset="2"/>
              <a:buChar char="Ø"/>
            </a:pPr>
            <a:r>
              <a:rPr lang="en-US" sz="2000" dirty="0" smtClean="0">
                <a:cs typeface="Arial" pitchFamily="34" charset="0"/>
              </a:rPr>
              <a:t>Reduces pain in joints and muscles.</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571868" y="1428736"/>
            <a:ext cx="6120680"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Cinnamon Oil </a:t>
            </a: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423205-Kycb_1280x800.png"/>
          <p:cNvPicPr>
            <a:picLocks noChangeAspect="1"/>
          </p:cNvPicPr>
          <p:nvPr/>
        </p:nvPicPr>
        <p:blipFill>
          <a:blip r:embed="rId3" cstate="print"/>
          <a:stretch>
            <a:fillRect/>
          </a:stretch>
        </p:blipFill>
        <p:spPr>
          <a:xfrm>
            <a:off x="-36512" y="461091"/>
            <a:ext cx="3101249" cy="3327949"/>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211960" y="3297178"/>
            <a:ext cx="363691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Has a heating effect</a:t>
            </a:r>
          </a:p>
          <a:p>
            <a:pPr lvl="0" algn="ctr">
              <a:buFont typeface="Wingdings" pitchFamily="2" charset="2"/>
              <a:buChar char="Ø"/>
            </a:pPr>
            <a:r>
              <a:rPr lang="en-US" sz="2000" dirty="0" smtClean="0">
                <a:cs typeface="Arial" pitchFamily="34" charset="0"/>
              </a:rPr>
              <a:t>Relieves edema</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071802" y="1428736"/>
            <a:ext cx="6760772"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Nutmeg</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Essential Oil </a:t>
            </a: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a:p>
            <a:pPr>
              <a:lnSpc>
                <a:spcPts val="4000"/>
              </a:lnSpc>
            </a:pPr>
            <a:endParaRPr lang="en-US" sz="4200" b="1" dirty="0" smtClean="0">
              <a:solidFill>
                <a:schemeClr val="tx2"/>
              </a:solidFill>
              <a:latin typeface="Agency FB" pitchFamily="34" charset="0"/>
              <a:cs typeface="Arial" pitchFamily="34" charset="0"/>
            </a:endParaRPr>
          </a:p>
        </p:txBody>
      </p:sp>
      <p:pic>
        <p:nvPicPr>
          <p:cNvPr id="11" name="Рисунок 10" descr="146723492.png"/>
          <p:cNvPicPr>
            <a:picLocks noChangeAspect="1"/>
          </p:cNvPicPr>
          <p:nvPr/>
        </p:nvPicPr>
        <p:blipFill>
          <a:blip r:embed="rId3" cstate="print"/>
          <a:stretch>
            <a:fillRect/>
          </a:stretch>
        </p:blipFill>
        <p:spPr>
          <a:xfrm>
            <a:off x="-36512" y="404664"/>
            <a:ext cx="3118953" cy="3456384"/>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6" name="Прямоугольник 5"/>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3851920" y="1484784"/>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Method of use:</a:t>
            </a:r>
            <a:endParaRPr lang="ru-RU" sz="4200" b="1" dirty="0">
              <a:solidFill>
                <a:schemeClr val="tx2"/>
              </a:solidFill>
              <a:latin typeface="Arial" pitchFamily="34" charset="0"/>
              <a:cs typeface="Arial" pitchFamily="34" charset="0"/>
            </a:endParaRPr>
          </a:p>
        </p:txBody>
      </p:sp>
      <p:pic>
        <p:nvPicPr>
          <p:cNvPr id="7" name="Picture 3" descr="C:\Users\CosmeticBrand\AppData\Roaming\Skype\tanitte2\media_messaging\media_cache_v3\^D077F2840C7CF395033B31585E3A3B591AC43255A2D5004393^pimgpsh_fullsize_distr.png"/>
          <p:cNvPicPr>
            <a:picLocks noChangeAspect="1" noChangeArrowheads="1"/>
          </p:cNvPicPr>
          <p:nvPr/>
        </p:nvPicPr>
        <p:blipFill>
          <a:blip r:embed="rId3" cstate="print"/>
          <a:srcRect/>
          <a:stretch>
            <a:fillRect/>
          </a:stretch>
        </p:blipFill>
        <p:spPr bwMode="auto">
          <a:xfrm>
            <a:off x="899592" y="5301208"/>
            <a:ext cx="7560840" cy="1432883"/>
          </a:xfrm>
          <a:prstGeom prst="rect">
            <a:avLst/>
          </a:prstGeom>
          <a:noFill/>
        </p:spPr>
      </p:pic>
      <p:sp>
        <p:nvSpPr>
          <p:cNvPr id="5" name="Rectangle 2"/>
          <p:cNvSpPr>
            <a:spLocks noChangeArrowheads="1"/>
          </p:cNvSpPr>
          <p:nvPr/>
        </p:nvSpPr>
        <p:spPr bwMode="auto">
          <a:xfrm>
            <a:off x="3851920" y="2551544"/>
            <a:ext cx="514806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100" b="1" dirty="0" smtClean="0">
                <a:solidFill>
                  <a:schemeClr val="tx2">
                    <a:lumMod val="75000"/>
                  </a:schemeClr>
                </a:solidFill>
                <a:cs typeface="Arial" pitchFamily="34" charset="0"/>
              </a:rPr>
              <a:t>Apply cream to preliminarily cleaned skin surface and evenly distribute</a:t>
            </a:r>
            <a:r>
              <a:rPr lang="ru-RU" sz="2100" b="1" dirty="0" smtClean="0">
                <a:solidFill>
                  <a:schemeClr val="tx2">
                    <a:lumMod val="75000"/>
                  </a:schemeClr>
                </a:solidFill>
                <a:cs typeface="Arial" pitchFamily="34" charset="0"/>
              </a:rPr>
              <a:t/>
            </a:r>
            <a:br>
              <a:rPr lang="ru-RU" sz="2100" b="1" dirty="0" smtClean="0">
                <a:solidFill>
                  <a:schemeClr val="tx2">
                    <a:lumMod val="75000"/>
                  </a:schemeClr>
                </a:solidFill>
                <a:cs typeface="Arial" pitchFamily="34" charset="0"/>
              </a:rPr>
            </a:br>
            <a:r>
              <a:rPr lang="en-US" sz="2100" b="1" dirty="0" smtClean="0">
                <a:solidFill>
                  <a:schemeClr val="tx2">
                    <a:lumMod val="75000"/>
                  </a:schemeClr>
                </a:solidFill>
                <a:cs typeface="Arial" pitchFamily="34" charset="0"/>
              </a:rPr>
              <a:t>it with light massaging movements</a:t>
            </a:r>
            <a:r>
              <a:rPr lang="ru-RU" sz="2100" b="1" dirty="0" smtClean="0">
                <a:solidFill>
                  <a:schemeClr val="tx2">
                    <a:lumMod val="75000"/>
                  </a:schemeClr>
                </a:solidFill>
                <a:cs typeface="Arial" pitchFamily="34" charset="0"/>
              </a:rPr>
              <a:t/>
            </a:r>
            <a:br>
              <a:rPr lang="ru-RU" sz="2100" b="1" dirty="0" smtClean="0">
                <a:solidFill>
                  <a:schemeClr val="tx2">
                    <a:lumMod val="75000"/>
                  </a:schemeClr>
                </a:solidFill>
                <a:cs typeface="Arial" pitchFamily="34" charset="0"/>
              </a:rPr>
            </a:br>
            <a:r>
              <a:rPr lang="en-US" sz="2100" b="1" dirty="0" smtClean="0">
                <a:solidFill>
                  <a:srgbClr val="FF0000"/>
                </a:solidFill>
                <a:cs typeface="Arial" pitchFamily="34" charset="0"/>
              </a:rPr>
              <a:t>3-4 times per day. </a:t>
            </a:r>
            <a:r>
              <a:rPr lang="en-US" sz="2100" b="1" dirty="0" smtClean="0">
                <a:solidFill>
                  <a:schemeClr val="tx2">
                    <a:lumMod val="75000"/>
                  </a:schemeClr>
                </a:solidFill>
                <a:cs typeface="Arial" pitchFamily="34" charset="0"/>
              </a:rPr>
              <a:t>Cream wholly absorbs within 1-2 minutes and has</a:t>
            </a:r>
            <a:r>
              <a:rPr lang="ru-RU" sz="2100" b="1" dirty="0" smtClean="0">
                <a:solidFill>
                  <a:schemeClr val="tx2">
                    <a:lumMod val="75000"/>
                  </a:schemeClr>
                </a:solidFill>
                <a:cs typeface="Arial" pitchFamily="34" charset="0"/>
              </a:rPr>
              <a:t/>
            </a:r>
            <a:br>
              <a:rPr lang="ru-RU" sz="2100" b="1" dirty="0" smtClean="0">
                <a:solidFill>
                  <a:schemeClr val="tx2">
                    <a:lumMod val="75000"/>
                  </a:schemeClr>
                </a:solidFill>
                <a:cs typeface="Arial" pitchFamily="34" charset="0"/>
              </a:rPr>
            </a:br>
            <a:r>
              <a:rPr lang="en-US" sz="2100" b="1" dirty="0" smtClean="0">
                <a:solidFill>
                  <a:schemeClr val="tx2">
                    <a:lumMod val="75000"/>
                  </a:schemeClr>
                </a:solidFill>
                <a:cs typeface="Arial" pitchFamily="34" charset="0"/>
              </a:rPr>
              <a:t>its effect for 4-6 hours. The course of application should be </a:t>
            </a:r>
            <a:r>
              <a:rPr lang="en-US" sz="2100" b="1" dirty="0" smtClean="0">
                <a:solidFill>
                  <a:srgbClr val="FF0000"/>
                </a:solidFill>
                <a:cs typeface="Arial" pitchFamily="34" charset="0"/>
              </a:rPr>
              <a:t>1-2 weeks </a:t>
            </a:r>
            <a:r>
              <a:rPr lang="en-US" sz="2100" b="1" dirty="0" smtClean="0">
                <a:solidFill>
                  <a:schemeClr val="tx2">
                    <a:lumMod val="75000"/>
                  </a:schemeClr>
                </a:solidFill>
                <a:cs typeface="Arial" pitchFamily="34" charset="0"/>
              </a:rPr>
              <a:t>or till relief. Repeat the course if necessary.</a:t>
            </a:r>
          </a:p>
        </p:txBody>
      </p:sp>
      <p:pic>
        <p:nvPicPr>
          <p:cNvPr id="9" name="Picture 8" descr="code blue.png"/>
          <p:cNvPicPr>
            <a:picLocks noChangeAspect="1"/>
          </p:cNvPicPr>
          <p:nvPr/>
        </p:nvPicPr>
        <p:blipFill>
          <a:blip r:embed="rId4"/>
          <a:stretch>
            <a:fillRect/>
          </a:stretch>
        </p:blipFill>
        <p:spPr>
          <a:xfrm>
            <a:off x="3143241" y="0"/>
            <a:ext cx="6000760" cy="1143160"/>
          </a:xfrm>
          <a:prstGeom prst="rect">
            <a:avLst/>
          </a:prstGeom>
        </p:spPr>
      </p:pic>
      <p:pic>
        <p:nvPicPr>
          <p:cNvPr id="10" name="Picture 9"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191377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5" name="Rectangle 2"/>
          <p:cNvSpPr>
            <a:spLocks noChangeArrowheads="1"/>
          </p:cNvSpPr>
          <p:nvPr/>
        </p:nvSpPr>
        <p:spPr bwMode="auto">
          <a:xfrm>
            <a:off x="3635896" y="3171746"/>
            <a:ext cx="5184576"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smtClean="0">
                <a:solidFill>
                  <a:schemeClr val="tx2">
                    <a:lumMod val="75000"/>
                  </a:schemeClr>
                </a:solidFill>
                <a:cs typeface="Arial" pitchFamily="34" charset="0"/>
              </a:rPr>
              <a:t>Life is movement! </a:t>
            </a:r>
            <a:endParaRPr lang="ru-RU" sz="2400" b="1" dirty="0" smtClean="0">
              <a:solidFill>
                <a:schemeClr val="tx2">
                  <a:lumMod val="75000"/>
                </a:schemeClr>
              </a:solidFill>
              <a:cs typeface="Arial" pitchFamily="34" charset="0"/>
            </a:endParaRPr>
          </a:p>
          <a:p>
            <a:pPr algn="ctr"/>
            <a:endParaRPr lang="ru-RU" sz="2200" dirty="0" smtClean="0">
              <a:solidFill>
                <a:schemeClr val="tx2">
                  <a:lumMod val="75000"/>
                </a:schemeClr>
              </a:solidFill>
              <a:cs typeface="Arial" pitchFamily="34" charset="0"/>
            </a:endParaRPr>
          </a:p>
          <a:p>
            <a:pPr algn="ctr"/>
            <a:r>
              <a:rPr lang="en-US" sz="2200" dirty="0" smtClean="0">
                <a:cs typeface="Arial" pitchFamily="34" charset="0"/>
              </a:rPr>
              <a:t>But sometimes the movement can be accompanied by unpleasant feelings, stiffness and crunch in joints. </a:t>
            </a:r>
            <a:endParaRPr lang="ru-RU" sz="2200" dirty="0" smtClean="0">
              <a:cs typeface="Arial" pitchFamily="34" charset="0"/>
            </a:endParaRPr>
          </a:p>
          <a:p>
            <a:pPr algn="ctr"/>
            <a:endParaRPr lang="ru-RU" sz="2200" dirty="0" smtClean="0">
              <a:cs typeface="Arial" pitchFamily="34" charset="0"/>
            </a:endParaRPr>
          </a:p>
          <a:p>
            <a:pPr algn="ctr"/>
            <a:r>
              <a:rPr lang="en-US" sz="2400" dirty="0" smtClean="0">
                <a:solidFill>
                  <a:srgbClr val="FF0000"/>
                </a:solidFill>
                <a:cs typeface="Arial" pitchFamily="34" charset="0"/>
              </a:rPr>
              <a:t>It is nothing else than inflammation</a:t>
            </a:r>
            <a:r>
              <a:rPr lang="ru-RU" sz="2400" dirty="0" smtClean="0">
                <a:solidFill>
                  <a:srgbClr val="FF0000"/>
                </a:solidFill>
                <a:cs typeface="Arial" pitchFamily="34" charset="0"/>
              </a:rPr>
              <a:t>…</a:t>
            </a:r>
            <a:endParaRPr lang="en-US" sz="2400" dirty="0" smtClean="0">
              <a:solidFill>
                <a:srgbClr val="FF0000"/>
              </a:solidFill>
              <a:cs typeface="Arial" pitchFamily="34" charset="0"/>
            </a:endParaRPr>
          </a:p>
        </p:txBody>
      </p:sp>
      <p:sp>
        <p:nvSpPr>
          <p:cNvPr id="6" name="Прямоугольник 5"/>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3635896" y="1268760"/>
            <a:ext cx="5184576" cy="1008112"/>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Feel the joy</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of movement!</a:t>
            </a:r>
            <a:endParaRPr lang="ru-RU" sz="4200" b="1" dirty="0">
              <a:solidFill>
                <a:schemeClr val="tx2"/>
              </a:solidFill>
              <a:latin typeface="Arial" pitchFamily="34" charset="0"/>
              <a:cs typeface="Arial" pitchFamily="34" charset="0"/>
            </a:endParaRPr>
          </a:p>
        </p:txBody>
      </p:sp>
      <p:pic>
        <p:nvPicPr>
          <p:cNvPr id="7" name="Рисунок 6" descr="бегущие.png"/>
          <p:cNvPicPr>
            <a:picLocks noChangeAspect="1"/>
          </p:cNvPicPr>
          <p:nvPr/>
        </p:nvPicPr>
        <p:blipFill>
          <a:blip r:embed="rId3" cstate="print"/>
          <a:stretch>
            <a:fillRect/>
          </a:stretch>
        </p:blipFill>
        <p:spPr>
          <a:xfrm>
            <a:off x="-108520" y="404664"/>
            <a:ext cx="3235176" cy="3456384"/>
          </a:xfrm>
          <a:prstGeom prst="rect">
            <a:avLst/>
          </a:prstGeom>
        </p:spPr>
      </p:pic>
      <p:pic>
        <p:nvPicPr>
          <p:cNvPr id="9" name="Picture 8" descr="code blue.png"/>
          <p:cNvPicPr>
            <a:picLocks noChangeAspect="1"/>
          </p:cNvPicPr>
          <p:nvPr/>
        </p:nvPicPr>
        <p:blipFill>
          <a:blip r:embed="rId4"/>
          <a:stretch>
            <a:fillRect/>
          </a:stretch>
        </p:blipFill>
        <p:spPr>
          <a:xfrm>
            <a:off x="3071802" y="0"/>
            <a:ext cx="5824943" cy="1143160"/>
          </a:xfrm>
          <a:prstGeom prst="rect">
            <a:avLst/>
          </a:prstGeom>
        </p:spPr>
      </p:pic>
      <p:pic>
        <p:nvPicPr>
          <p:cNvPr id="10" name="Picture 9"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191377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rcRect b="82561"/>
          <a:stretch>
            <a:fillRect/>
          </a:stretch>
        </p:blipFill>
        <p:spPr>
          <a:xfrm>
            <a:off x="0" y="1161"/>
            <a:ext cx="9144000" cy="1195591"/>
          </a:xfrm>
          <a:prstGeom prst="rect">
            <a:avLst/>
          </a:prstGeom>
        </p:spPr>
      </p:pic>
      <p:pic>
        <p:nvPicPr>
          <p:cNvPr id="3" name="Рисунок 2"/>
          <p:cNvPicPr>
            <a:picLocks noChangeAspect="1"/>
          </p:cNvPicPr>
          <p:nvPr/>
        </p:nvPicPr>
        <p:blipFill>
          <a:blip r:embed="rId2" cstate="print">
            <a:extLst>
              <a:ext uri="{28A0092B-C50C-407E-A947-70E740481C1C}">
                <a14:useLocalDpi xmlns:a14="http://schemas.microsoft.com/office/drawing/2010/main" xmlns="" val="0"/>
              </a:ext>
            </a:extLst>
          </a:blip>
          <a:srcRect l="33463" r="25588" b="82561"/>
          <a:stretch>
            <a:fillRect/>
          </a:stretch>
        </p:blipFill>
        <p:spPr>
          <a:xfrm>
            <a:off x="0" y="0"/>
            <a:ext cx="3744416" cy="1195591"/>
          </a:xfrm>
          <a:prstGeom prst="rect">
            <a:avLst/>
          </a:prstGeom>
        </p:spPr>
      </p:pic>
      <p:graphicFrame>
        <p:nvGraphicFramePr>
          <p:cNvPr id="4" name="Таблица 3"/>
          <p:cNvGraphicFramePr>
            <a:graphicFrameLocks noGrp="1"/>
          </p:cNvGraphicFramePr>
          <p:nvPr/>
        </p:nvGraphicFramePr>
        <p:xfrm>
          <a:off x="467546" y="2652422"/>
          <a:ext cx="8352926" cy="3484626"/>
        </p:xfrm>
        <a:graphic>
          <a:graphicData uri="http://schemas.openxmlformats.org/drawingml/2006/table">
            <a:tbl>
              <a:tblPr/>
              <a:tblGrid>
                <a:gridCol w="3312366"/>
                <a:gridCol w="5040560"/>
              </a:tblGrid>
              <a:tr h="0">
                <a:tc>
                  <a:txBody>
                    <a:bodyPr/>
                    <a:lstStyle/>
                    <a:p>
                      <a:pPr algn="just">
                        <a:lnSpc>
                          <a:spcPct val="115000"/>
                        </a:lnSpc>
                        <a:spcAft>
                          <a:spcPts val="0"/>
                        </a:spcAft>
                      </a:pPr>
                      <a:r>
                        <a:rPr lang="en-US" sz="2000" b="1" dirty="0">
                          <a:solidFill>
                            <a:srgbClr val="FF0000"/>
                          </a:solidFill>
                          <a:latin typeface="+mn-lt"/>
                          <a:ea typeface="Calibri"/>
                          <a:cs typeface="Arial" pitchFamily="34" charset="0"/>
                        </a:rPr>
                        <a:t>TOXFIGHTER ACTIVE</a:t>
                      </a:r>
                      <a:endParaRPr lang="ru-RU" sz="2000" dirty="0">
                        <a:solidFill>
                          <a:srgbClr val="FF0000"/>
                        </a:solidFill>
                        <a:latin typeface="+mn-lt"/>
                        <a:ea typeface="Calibri"/>
                        <a:cs typeface="Arial"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a:lnSpc>
                          <a:spcPct val="115000"/>
                        </a:lnSpc>
                        <a:spcAft>
                          <a:spcPts val="0"/>
                        </a:spcAft>
                      </a:pPr>
                      <a:r>
                        <a:rPr lang="en-US" sz="2000" dirty="0">
                          <a:latin typeface="+mn-lt"/>
                          <a:ea typeface="Calibri"/>
                          <a:cs typeface="Arial" pitchFamily="34" charset="0"/>
                        </a:rPr>
                        <a:t>3-4 Capsule 4 times a day with meal or as suggested by the Healthcare Professional.</a:t>
                      </a:r>
                      <a:endParaRPr lang="ru-RU" sz="2000" dirty="0">
                        <a:latin typeface="+mn-lt"/>
                        <a:ea typeface="Calibri"/>
                        <a:cs typeface="Arial" pitchFamily="34"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0">
                <a:tc>
                  <a:txBody>
                    <a:bodyPr/>
                    <a:lstStyle/>
                    <a:p>
                      <a:pPr algn="just">
                        <a:lnSpc>
                          <a:spcPct val="115000"/>
                        </a:lnSpc>
                        <a:spcAft>
                          <a:spcPts val="0"/>
                        </a:spcAft>
                      </a:pPr>
                      <a:r>
                        <a:rPr lang="en-US" sz="2000" b="1" dirty="0">
                          <a:solidFill>
                            <a:srgbClr val="FF0000"/>
                          </a:solidFill>
                          <a:latin typeface="+mn-lt"/>
                          <a:ea typeface="Calibri"/>
                          <a:cs typeface="Arial" pitchFamily="34" charset="0"/>
                        </a:rPr>
                        <a:t>NOVOMEGIN</a:t>
                      </a:r>
                      <a:endParaRPr lang="ru-RU" sz="2000" dirty="0">
                        <a:solidFill>
                          <a:srgbClr val="FF0000"/>
                        </a:solidFill>
                        <a:latin typeface="+mn-lt"/>
                        <a:ea typeface="Calibri"/>
                        <a:cs typeface="Arial"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n-US" sz="2000" dirty="0">
                          <a:latin typeface="+mn-lt"/>
                          <a:ea typeface="Calibri"/>
                          <a:cs typeface="Arial" pitchFamily="34" charset="0"/>
                        </a:rPr>
                        <a:t>1 Capsule 1 time a day with meal or as suggested by the Healthcare Professional.</a:t>
                      </a:r>
                      <a:endParaRPr lang="ru-RU" sz="2000" dirty="0">
                        <a:latin typeface="+mn-lt"/>
                        <a:ea typeface="Calibri"/>
                        <a:cs typeface="Arial" pitchFamily="34"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r>
              <a:tr h="0">
                <a:tc>
                  <a:txBody>
                    <a:bodyPr/>
                    <a:lstStyle/>
                    <a:p>
                      <a:pPr algn="just">
                        <a:lnSpc>
                          <a:spcPct val="115000"/>
                        </a:lnSpc>
                        <a:spcAft>
                          <a:spcPts val="0"/>
                        </a:spcAft>
                      </a:pPr>
                      <a:r>
                        <a:rPr lang="ru-RU" sz="2000" b="1" dirty="0" smtClean="0">
                          <a:solidFill>
                            <a:srgbClr val="FF0000"/>
                          </a:solidFill>
                          <a:latin typeface="+mn-lt"/>
                          <a:ea typeface="Calibri"/>
                          <a:cs typeface="Arial" pitchFamily="34" charset="0"/>
                        </a:rPr>
                        <a:t>JFLEX </a:t>
                      </a:r>
                      <a:r>
                        <a:rPr lang="ru-RU" sz="2000" b="1" dirty="0">
                          <a:solidFill>
                            <a:srgbClr val="FF0000"/>
                          </a:solidFill>
                          <a:latin typeface="+mn-lt"/>
                          <a:ea typeface="Calibri"/>
                          <a:cs typeface="Arial" pitchFamily="34" charset="0"/>
                        </a:rPr>
                        <a:t>FORTE</a:t>
                      </a:r>
                      <a:endParaRPr lang="ru-RU" sz="2000" dirty="0">
                        <a:solidFill>
                          <a:srgbClr val="FF0000"/>
                        </a:solidFill>
                        <a:latin typeface="+mn-lt"/>
                        <a:ea typeface="Calibri"/>
                        <a:cs typeface="Arial"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l">
                        <a:lnSpc>
                          <a:spcPct val="115000"/>
                        </a:lnSpc>
                        <a:spcAft>
                          <a:spcPts val="0"/>
                        </a:spcAft>
                      </a:pPr>
                      <a:r>
                        <a:rPr lang="en-US" sz="2000" dirty="0">
                          <a:latin typeface="+mn-lt"/>
                          <a:ea typeface="Calibri"/>
                          <a:cs typeface="Arial" pitchFamily="34" charset="0"/>
                        </a:rPr>
                        <a:t>1 Capsule 3 times a day with meal or as suggested by the Healthcare Professional.</a:t>
                      </a:r>
                      <a:endParaRPr lang="ru-RU" sz="2000" dirty="0">
                        <a:latin typeface="+mn-lt"/>
                        <a:ea typeface="Calibri"/>
                        <a:cs typeface="Arial" pitchFamily="34"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r>
              <a:tr h="0">
                <a:tc>
                  <a:txBody>
                    <a:bodyPr/>
                    <a:lstStyle/>
                    <a:p>
                      <a:pPr algn="just">
                        <a:lnSpc>
                          <a:spcPct val="115000"/>
                        </a:lnSpc>
                        <a:spcAft>
                          <a:spcPts val="0"/>
                        </a:spcAft>
                      </a:pPr>
                      <a:r>
                        <a:rPr lang="en-US" sz="2000" b="1" dirty="0">
                          <a:solidFill>
                            <a:srgbClr val="FF0000"/>
                          </a:solidFill>
                          <a:latin typeface="+mn-lt"/>
                          <a:ea typeface="Calibri"/>
                          <a:cs typeface="Arial" pitchFamily="34" charset="0"/>
                        </a:rPr>
                        <a:t>CALCI-M</a:t>
                      </a:r>
                      <a:endParaRPr lang="ru-RU" sz="2000" dirty="0">
                        <a:solidFill>
                          <a:srgbClr val="FF0000"/>
                        </a:solidFill>
                        <a:latin typeface="+mn-lt"/>
                        <a:ea typeface="Calibri"/>
                        <a:cs typeface="Arial" pitchFamily="34" charset="0"/>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a:lnSpc>
                          <a:spcPct val="115000"/>
                        </a:lnSpc>
                        <a:spcAft>
                          <a:spcPts val="0"/>
                        </a:spcAft>
                      </a:pPr>
                      <a:r>
                        <a:rPr lang="en-US" sz="2000" dirty="0">
                          <a:latin typeface="+mn-lt"/>
                          <a:ea typeface="Calibri"/>
                          <a:cs typeface="Arial" pitchFamily="34" charset="0"/>
                        </a:rPr>
                        <a:t>1 Capsule 2 times a day with meal or as suggested by the Healthcare Professional.</a:t>
                      </a:r>
                      <a:endParaRPr lang="ru-RU" sz="2000" dirty="0">
                        <a:latin typeface="+mn-lt"/>
                        <a:ea typeface="Calibri"/>
                        <a:cs typeface="Arial" pitchFamily="34"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20000"/>
                        <a:lumOff val="80000"/>
                      </a:schemeClr>
                    </a:solidFill>
                  </a:tcPr>
                </a:tc>
              </a:tr>
              <a:tr h="0">
                <a:tc gridSpan="2">
                  <a:txBody>
                    <a:bodyPr/>
                    <a:lstStyle/>
                    <a:p>
                      <a:pPr algn="ctr">
                        <a:lnSpc>
                          <a:spcPct val="115000"/>
                        </a:lnSpc>
                        <a:spcAft>
                          <a:spcPts val="0"/>
                        </a:spcAft>
                      </a:pPr>
                      <a:r>
                        <a:rPr lang="en-US" sz="2000" dirty="0">
                          <a:latin typeface="+mn-lt"/>
                          <a:ea typeface="Calibri"/>
                          <a:cs typeface="Arial" pitchFamily="34" charset="0"/>
                        </a:rPr>
                        <a:t>In addition to above: Artlife functional foods, beverage </a:t>
                      </a:r>
                      <a:r>
                        <a:rPr lang="en-US" sz="2000" dirty="0" smtClean="0">
                          <a:latin typeface="+mn-lt"/>
                          <a:ea typeface="Calibri"/>
                          <a:cs typeface="Arial" pitchFamily="34" charset="0"/>
                        </a:rPr>
                        <a:t>Nutraceutical </a:t>
                      </a:r>
                      <a:r>
                        <a:rPr lang="en-US" sz="2000" dirty="0">
                          <a:latin typeface="+mn-lt"/>
                          <a:ea typeface="Calibri"/>
                          <a:cs typeface="Arial" pitchFamily="34" charset="0"/>
                        </a:rPr>
                        <a:t>(</a:t>
                      </a:r>
                      <a:r>
                        <a:rPr lang="en-US" sz="2000" dirty="0" err="1">
                          <a:latin typeface="+mn-lt"/>
                          <a:ea typeface="Calibri"/>
                          <a:cs typeface="Arial" pitchFamily="34" charset="0"/>
                        </a:rPr>
                        <a:t>Neocollagen</a:t>
                      </a:r>
                      <a:r>
                        <a:rPr lang="en-US" sz="2000" dirty="0">
                          <a:latin typeface="+mn-lt"/>
                          <a:ea typeface="Calibri"/>
                          <a:cs typeface="Arial" pitchFamily="34" charset="0"/>
                        </a:rPr>
                        <a:t> powder),  </a:t>
                      </a:r>
                      <a:r>
                        <a:rPr lang="en-US" sz="2000" dirty="0" err="1">
                          <a:latin typeface="+mn-lt"/>
                          <a:ea typeface="Calibri"/>
                          <a:cs typeface="Arial" pitchFamily="34" charset="0"/>
                        </a:rPr>
                        <a:t>Naturasept</a:t>
                      </a:r>
                      <a:r>
                        <a:rPr lang="en-US" sz="2000" dirty="0">
                          <a:latin typeface="+mn-lt"/>
                          <a:ea typeface="Calibri"/>
                          <a:cs typeface="Arial" pitchFamily="34" charset="0"/>
                        </a:rPr>
                        <a:t> Joint  Flex Gel, professional consultation.</a:t>
                      </a:r>
                      <a:endParaRPr lang="ru-RU" sz="2000" dirty="0">
                        <a:latin typeface="+mn-lt"/>
                        <a:ea typeface="Calibri"/>
                        <a:cs typeface="Arial" pitchFamily="34" charset="0"/>
                      </a:endParaRPr>
                    </a:p>
                  </a:txBody>
                  <a:tcPr marL="68580" marR="6858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bl>
          </a:graphicData>
        </a:graphic>
      </p:graphicFrame>
      <p:sp>
        <p:nvSpPr>
          <p:cNvPr id="6" name="Заголовок 1"/>
          <p:cNvSpPr txBox="1">
            <a:spLocks/>
          </p:cNvSpPr>
          <p:nvPr/>
        </p:nvSpPr>
        <p:spPr>
          <a:xfrm>
            <a:off x="-36512" y="1268760"/>
            <a:ext cx="9180512"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Program for musculoskeletal</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system diseases:</a:t>
            </a:r>
          </a:p>
        </p:txBody>
      </p:sp>
      <p:pic>
        <p:nvPicPr>
          <p:cNvPr id="7" name="Picture 6" descr="code blue.png"/>
          <p:cNvPicPr>
            <a:picLocks noChangeAspect="1"/>
          </p:cNvPicPr>
          <p:nvPr/>
        </p:nvPicPr>
        <p:blipFill>
          <a:blip r:embed="rId3"/>
          <a:stretch>
            <a:fillRect/>
          </a:stretch>
        </p:blipFill>
        <p:spPr>
          <a:xfrm>
            <a:off x="3143241" y="0"/>
            <a:ext cx="6000760" cy="1143160"/>
          </a:xfrm>
          <a:prstGeom prst="rect">
            <a:avLst/>
          </a:prstGeom>
        </p:spPr>
      </p:pic>
      <p:pic>
        <p:nvPicPr>
          <p:cNvPr id="8" name="Picture 7" descr="brand clym.png"/>
          <p:cNvPicPr>
            <a:picLocks noChangeAspect="1"/>
          </p:cNvPicPr>
          <p:nvPr/>
        </p:nvPicPr>
        <p:blipFill>
          <a:blip r:embed="rId4" cstate="print"/>
          <a:stretch>
            <a:fillRect/>
          </a:stretch>
        </p:blipFill>
        <p:spPr>
          <a:xfrm>
            <a:off x="8643966" y="142852"/>
            <a:ext cx="357371" cy="3573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5678"/>
          </a:xfrm>
          <a:prstGeom prst="rect">
            <a:avLst/>
          </a:prstGeom>
        </p:spPr>
      </p:pic>
      <p:sp>
        <p:nvSpPr>
          <p:cNvPr id="6" name="Прямоугольник 5"/>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635896" y="1268760"/>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The simple rules for joint health</a:t>
            </a:r>
          </a:p>
        </p:txBody>
      </p:sp>
      <p:sp>
        <p:nvSpPr>
          <p:cNvPr id="5" name="Прямоугольник 4"/>
          <p:cNvSpPr/>
          <p:nvPr/>
        </p:nvSpPr>
        <p:spPr>
          <a:xfrm>
            <a:off x="3563888" y="3717032"/>
            <a:ext cx="5256584" cy="738664"/>
          </a:xfrm>
          <a:prstGeom prst="rect">
            <a:avLst/>
          </a:prstGeom>
        </p:spPr>
        <p:txBody>
          <a:bodyPr wrap="square">
            <a:spAutoFit/>
          </a:bodyPr>
          <a:lstStyle/>
          <a:p>
            <a:pPr algn="ctr"/>
            <a:r>
              <a:rPr lang="en-US" sz="2100" b="1" dirty="0" smtClean="0">
                <a:solidFill>
                  <a:srgbClr val="FF0000"/>
                </a:solidFill>
                <a:cs typeface="Arial" pitchFamily="34" charset="0"/>
              </a:rPr>
              <a:t>Take our recommendations and your joints will be always healthy  </a:t>
            </a:r>
          </a:p>
        </p:txBody>
      </p:sp>
      <p:pic>
        <p:nvPicPr>
          <p:cNvPr id="7" name="Picture 6" descr="code blue.png"/>
          <p:cNvPicPr>
            <a:picLocks noChangeAspect="1"/>
          </p:cNvPicPr>
          <p:nvPr/>
        </p:nvPicPr>
        <p:blipFill>
          <a:blip r:embed="rId3"/>
          <a:stretch>
            <a:fillRect/>
          </a:stretch>
        </p:blipFill>
        <p:spPr>
          <a:xfrm>
            <a:off x="3143241" y="0"/>
            <a:ext cx="6000760" cy="1143160"/>
          </a:xfrm>
          <a:prstGeom prst="rect">
            <a:avLst/>
          </a:prstGeom>
        </p:spPr>
      </p:pic>
      <p:pic>
        <p:nvPicPr>
          <p:cNvPr id="8" name="Picture 7" descr="brand clym.png"/>
          <p:cNvPicPr>
            <a:picLocks noChangeAspect="1"/>
          </p:cNvPicPr>
          <p:nvPr/>
        </p:nvPicPr>
        <p:blipFill>
          <a:blip r:embed="rId4"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191377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ru-RU" sz="2400" b="1" dirty="0" smtClean="0">
                <a:solidFill>
                  <a:srgbClr val="FF0000"/>
                </a:solidFill>
              </a:rPr>
              <a:t>…</a:t>
            </a:r>
            <a:endParaRPr lang="en-US" sz="2400" b="1" dirty="0" smtClean="0">
              <a:solidFill>
                <a:srgbClr val="FF0000"/>
              </a:solidFill>
            </a:endParaRP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3635896" y="1268760"/>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Maintain a healthy normal weight</a:t>
            </a:r>
          </a:p>
        </p:txBody>
      </p:sp>
      <p:sp>
        <p:nvSpPr>
          <p:cNvPr id="12" name="Прямоугольник 11"/>
          <p:cNvSpPr/>
          <p:nvPr/>
        </p:nvSpPr>
        <p:spPr>
          <a:xfrm>
            <a:off x="3779912" y="2909843"/>
            <a:ext cx="4752528" cy="2031325"/>
          </a:xfrm>
          <a:prstGeom prst="rect">
            <a:avLst/>
          </a:prstGeom>
        </p:spPr>
        <p:txBody>
          <a:bodyPr wrap="square">
            <a:spAutoFit/>
          </a:bodyPr>
          <a:lstStyle/>
          <a:p>
            <a:pPr algn="ctr"/>
            <a:r>
              <a:rPr lang="en-US" sz="2100" b="1" dirty="0" smtClean="0">
                <a:solidFill>
                  <a:schemeClr val="tx2">
                    <a:lumMod val="75000"/>
                  </a:schemeClr>
                </a:solidFill>
                <a:cs typeface="Arial" pitchFamily="34" charset="0"/>
              </a:rPr>
              <a:t>The healthy weight helps</a:t>
            </a:r>
            <a:r>
              <a:rPr lang="ru-RU" sz="2100" b="1" dirty="0" smtClean="0">
                <a:solidFill>
                  <a:schemeClr val="tx2">
                    <a:lumMod val="75000"/>
                  </a:schemeClr>
                </a:solidFill>
                <a:cs typeface="Arial" pitchFamily="34" charset="0"/>
              </a:rPr>
              <a:t/>
            </a:r>
            <a:br>
              <a:rPr lang="ru-RU" sz="2100" b="1" dirty="0" smtClean="0">
                <a:solidFill>
                  <a:schemeClr val="tx2">
                    <a:lumMod val="75000"/>
                  </a:schemeClr>
                </a:solidFill>
                <a:cs typeface="Arial" pitchFamily="34" charset="0"/>
              </a:rPr>
            </a:br>
            <a:r>
              <a:rPr lang="en-US" sz="2100" b="1" dirty="0" smtClean="0">
                <a:solidFill>
                  <a:schemeClr val="tx2">
                    <a:lumMod val="75000"/>
                  </a:schemeClr>
                </a:solidFill>
                <a:cs typeface="Arial" pitchFamily="34" charset="0"/>
              </a:rPr>
              <a:t>to correctly redistribute the load</a:t>
            </a:r>
            <a:r>
              <a:rPr lang="ru-RU" sz="2100" b="1" dirty="0" smtClean="0">
                <a:solidFill>
                  <a:schemeClr val="tx2">
                    <a:lumMod val="75000"/>
                  </a:schemeClr>
                </a:solidFill>
                <a:cs typeface="Arial" pitchFamily="34" charset="0"/>
              </a:rPr>
              <a:t/>
            </a:r>
            <a:br>
              <a:rPr lang="ru-RU" sz="2100" b="1" dirty="0" smtClean="0">
                <a:solidFill>
                  <a:schemeClr val="tx2">
                    <a:lumMod val="75000"/>
                  </a:schemeClr>
                </a:solidFill>
                <a:cs typeface="Arial" pitchFamily="34" charset="0"/>
              </a:rPr>
            </a:br>
            <a:r>
              <a:rPr lang="en-US" sz="2100" b="1" dirty="0" smtClean="0">
                <a:solidFill>
                  <a:schemeClr val="tx2">
                    <a:lumMod val="75000"/>
                  </a:schemeClr>
                </a:solidFill>
                <a:cs typeface="Arial" pitchFamily="34" charset="0"/>
              </a:rPr>
              <a:t>on the all joints. But, extra weight is an additional burden on the joints, that can lead to damages and destruction of them.</a:t>
            </a:r>
          </a:p>
        </p:txBody>
      </p:sp>
      <p:pic>
        <p:nvPicPr>
          <p:cNvPr id="9" name="Рисунок 8" descr="2332dc9f5c5f12b3e3814aa5d736b355.png"/>
          <p:cNvPicPr>
            <a:picLocks noChangeAspect="1"/>
          </p:cNvPicPr>
          <p:nvPr/>
        </p:nvPicPr>
        <p:blipFill>
          <a:blip r:embed="rId3" cstate="print"/>
          <a:stretch>
            <a:fillRect/>
          </a:stretch>
        </p:blipFill>
        <p:spPr>
          <a:xfrm>
            <a:off x="-67826" y="383257"/>
            <a:ext cx="3208028" cy="3405783"/>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ru-RU" sz="2400" b="1" dirty="0" smtClean="0">
                <a:solidFill>
                  <a:srgbClr val="FF0000"/>
                </a:solidFill>
              </a:rPr>
              <a:t>…</a:t>
            </a:r>
            <a:endParaRPr lang="en-US" sz="2400" b="1" dirty="0" smtClean="0">
              <a:solidFill>
                <a:srgbClr val="FF0000"/>
              </a:solidFill>
            </a:endParaRP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3635896" y="1484784"/>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Eat healthy </a:t>
            </a:r>
          </a:p>
        </p:txBody>
      </p:sp>
      <p:sp>
        <p:nvSpPr>
          <p:cNvPr id="12" name="Прямоугольник 11"/>
          <p:cNvSpPr/>
          <p:nvPr/>
        </p:nvSpPr>
        <p:spPr>
          <a:xfrm>
            <a:off x="3779912" y="2780928"/>
            <a:ext cx="4824536" cy="2354491"/>
          </a:xfrm>
          <a:prstGeom prst="rect">
            <a:avLst/>
          </a:prstGeom>
        </p:spPr>
        <p:txBody>
          <a:bodyPr wrap="square">
            <a:spAutoFit/>
          </a:bodyPr>
          <a:lstStyle/>
          <a:p>
            <a:pPr algn="ctr"/>
            <a:r>
              <a:rPr lang="en-US" sz="2100" b="1" dirty="0" smtClean="0">
                <a:solidFill>
                  <a:schemeClr val="tx2">
                    <a:lumMod val="75000"/>
                  </a:schemeClr>
                </a:solidFill>
                <a:cs typeface="Arial" pitchFamily="34" charset="0"/>
              </a:rPr>
              <a:t>The health of the joints depends</a:t>
            </a:r>
            <a:r>
              <a:rPr lang="ru-RU" sz="2100" b="1" dirty="0" smtClean="0">
                <a:solidFill>
                  <a:schemeClr val="tx2">
                    <a:lumMod val="75000"/>
                  </a:schemeClr>
                </a:solidFill>
                <a:cs typeface="Arial" pitchFamily="34" charset="0"/>
              </a:rPr>
              <a:t/>
            </a:r>
            <a:br>
              <a:rPr lang="ru-RU" sz="2100" b="1" dirty="0" smtClean="0">
                <a:solidFill>
                  <a:schemeClr val="tx2">
                    <a:lumMod val="75000"/>
                  </a:schemeClr>
                </a:solidFill>
                <a:cs typeface="Arial" pitchFamily="34" charset="0"/>
              </a:rPr>
            </a:br>
            <a:r>
              <a:rPr lang="en-US" sz="2100" b="1" dirty="0" smtClean="0">
                <a:solidFill>
                  <a:schemeClr val="tx2">
                    <a:lumMod val="75000"/>
                  </a:schemeClr>
                </a:solidFill>
                <a:cs typeface="Arial" pitchFamily="34" charset="0"/>
              </a:rPr>
              <a:t>on how healthy you eat. The intake of vitamins, micro- and macro elements into the body is an indispensable condition. We mean vegetables, fruits, nuts and grains. Especially pay attention to calcium and vitamin D.</a:t>
            </a:r>
          </a:p>
        </p:txBody>
      </p:sp>
      <p:pic>
        <p:nvPicPr>
          <p:cNvPr id="9" name="Рисунок 8" descr="fullsize.png"/>
          <p:cNvPicPr>
            <a:picLocks noChangeAspect="1"/>
          </p:cNvPicPr>
          <p:nvPr/>
        </p:nvPicPr>
        <p:blipFill>
          <a:blip r:embed="rId3" cstate="print"/>
          <a:stretch>
            <a:fillRect/>
          </a:stretch>
        </p:blipFill>
        <p:spPr>
          <a:xfrm>
            <a:off x="-47996" y="476672"/>
            <a:ext cx="3119312" cy="3389604"/>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ru-RU" sz="2400" b="1" dirty="0" smtClean="0">
                <a:solidFill>
                  <a:srgbClr val="FF0000"/>
                </a:solidFill>
              </a:rPr>
              <a:t>…</a:t>
            </a:r>
            <a:endParaRPr lang="en-US" sz="2400" b="1" dirty="0" smtClean="0">
              <a:solidFill>
                <a:srgbClr val="FF0000"/>
              </a:solidFill>
            </a:endParaRP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3635896" y="1268760"/>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Take care</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of your posture </a:t>
            </a:r>
          </a:p>
        </p:txBody>
      </p:sp>
      <p:sp>
        <p:nvSpPr>
          <p:cNvPr id="12" name="Прямоугольник 11"/>
          <p:cNvSpPr/>
          <p:nvPr/>
        </p:nvSpPr>
        <p:spPr>
          <a:xfrm>
            <a:off x="3815408" y="2996952"/>
            <a:ext cx="4717032" cy="1785104"/>
          </a:xfrm>
          <a:prstGeom prst="rect">
            <a:avLst/>
          </a:prstGeom>
        </p:spPr>
        <p:txBody>
          <a:bodyPr wrap="square">
            <a:spAutoFit/>
          </a:bodyPr>
          <a:lstStyle/>
          <a:p>
            <a:pPr algn="ctr"/>
            <a:r>
              <a:rPr lang="en-US" sz="2200" b="1" dirty="0" smtClean="0">
                <a:solidFill>
                  <a:schemeClr val="tx2">
                    <a:lumMod val="75000"/>
                  </a:schemeClr>
                </a:solidFill>
                <a:cs typeface="Arial" pitchFamily="34" charset="0"/>
              </a:rPr>
              <a:t>Regardless of what kind of work you are doing, physical work or mental, don’t stay in one pose for a long time. Periodically, in order to relieve joints overload, do a 3-5 minute warm-up.</a:t>
            </a:r>
          </a:p>
        </p:txBody>
      </p:sp>
      <p:pic>
        <p:nvPicPr>
          <p:cNvPr id="9" name="Рисунок 8" descr="sidyachij-obraz-zhizni.png"/>
          <p:cNvPicPr>
            <a:picLocks noChangeAspect="1"/>
          </p:cNvPicPr>
          <p:nvPr/>
        </p:nvPicPr>
        <p:blipFill>
          <a:blip r:embed="rId3" cstate="print"/>
          <a:stretch>
            <a:fillRect/>
          </a:stretch>
        </p:blipFill>
        <p:spPr>
          <a:xfrm>
            <a:off x="-396552" y="188640"/>
            <a:ext cx="3757482" cy="3816424"/>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ru-RU" sz="2400" b="1" dirty="0" smtClean="0">
                <a:solidFill>
                  <a:srgbClr val="FF0000"/>
                </a:solidFill>
              </a:rPr>
              <a:t>…</a:t>
            </a:r>
            <a:endParaRPr lang="en-US" sz="2400" b="1" dirty="0" smtClean="0">
              <a:solidFill>
                <a:srgbClr val="FF0000"/>
              </a:solidFill>
            </a:endParaRP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3635896" y="1268760"/>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Wear</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comfortable shoes </a:t>
            </a:r>
          </a:p>
        </p:txBody>
      </p:sp>
      <p:sp>
        <p:nvSpPr>
          <p:cNvPr id="12" name="Прямоугольник 11"/>
          <p:cNvSpPr/>
          <p:nvPr/>
        </p:nvSpPr>
        <p:spPr>
          <a:xfrm>
            <a:off x="3815408" y="2852936"/>
            <a:ext cx="4789040" cy="2123658"/>
          </a:xfrm>
          <a:prstGeom prst="rect">
            <a:avLst/>
          </a:prstGeom>
        </p:spPr>
        <p:txBody>
          <a:bodyPr wrap="square">
            <a:spAutoFit/>
          </a:bodyPr>
          <a:lstStyle/>
          <a:p>
            <a:pPr algn="ctr"/>
            <a:r>
              <a:rPr lang="en-US" sz="2200" b="1" dirty="0" smtClean="0">
                <a:solidFill>
                  <a:schemeClr val="tx2">
                    <a:lumMod val="75000"/>
                  </a:schemeClr>
                </a:solidFill>
                <a:cs typeface="Arial" pitchFamily="34" charset="0"/>
              </a:rPr>
              <a:t>Even the healthy joints require carefully selected shoes. Avoid models compressing the leg, with a high and unstable heel or with a hard sole. The most optimal for joints are the shoes with the heel of no longer than 3-6 cm.</a:t>
            </a:r>
          </a:p>
        </p:txBody>
      </p:sp>
      <p:pic>
        <p:nvPicPr>
          <p:cNvPr id="9" name="Рисунок 8" descr="5-devoom-новые-дышащие-мужчин-mujer-обувь-удобные-мягкие-ходить-повседневная-обувь-ле.png"/>
          <p:cNvPicPr>
            <a:picLocks noChangeAspect="1"/>
          </p:cNvPicPr>
          <p:nvPr/>
        </p:nvPicPr>
        <p:blipFill>
          <a:blip r:embed="rId3" cstate="print"/>
          <a:srcRect l="1130"/>
          <a:stretch>
            <a:fillRect/>
          </a:stretch>
        </p:blipFill>
        <p:spPr>
          <a:xfrm>
            <a:off x="-36511" y="404664"/>
            <a:ext cx="3096343" cy="3418422"/>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ru-RU" sz="2400" b="1" dirty="0" smtClean="0">
                <a:solidFill>
                  <a:srgbClr val="FF0000"/>
                </a:solidFill>
              </a:rPr>
              <a:t>…</a:t>
            </a:r>
            <a:endParaRPr lang="en-US" sz="2400" b="1" dirty="0" smtClean="0">
              <a:solidFill>
                <a:srgbClr val="FF0000"/>
              </a:solidFill>
            </a:endParaRP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3635896" y="1412776"/>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Go in for sports</a:t>
            </a:r>
          </a:p>
        </p:txBody>
      </p:sp>
      <p:sp>
        <p:nvSpPr>
          <p:cNvPr id="12" name="Прямоугольник 11"/>
          <p:cNvSpPr/>
          <p:nvPr/>
        </p:nvSpPr>
        <p:spPr>
          <a:xfrm>
            <a:off x="3707904" y="2990562"/>
            <a:ext cx="4680520" cy="1446550"/>
          </a:xfrm>
          <a:prstGeom prst="rect">
            <a:avLst/>
          </a:prstGeom>
        </p:spPr>
        <p:txBody>
          <a:bodyPr wrap="square">
            <a:spAutoFit/>
          </a:bodyPr>
          <a:lstStyle/>
          <a:p>
            <a:pPr algn="ctr"/>
            <a:r>
              <a:rPr lang="en-US" sz="2200" b="1" dirty="0" smtClean="0">
                <a:solidFill>
                  <a:schemeClr val="tx2">
                    <a:lumMod val="75000"/>
                  </a:schemeClr>
                </a:solidFill>
                <a:cs typeface="Arial" pitchFamily="34" charset="0"/>
              </a:rPr>
              <a:t>Physical activity has a positive effect on the strengthening of all muscle groups and improves joints and ligaments condition. </a:t>
            </a:r>
          </a:p>
        </p:txBody>
      </p:sp>
      <p:pic>
        <p:nvPicPr>
          <p:cNvPr id="9" name="Рисунок 8" descr="beguny-1-1000x667.png"/>
          <p:cNvPicPr>
            <a:picLocks noChangeAspect="1"/>
          </p:cNvPicPr>
          <p:nvPr/>
        </p:nvPicPr>
        <p:blipFill>
          <a:blip r:embed="rId3" cstate="print"/>
          <a:stretch>
            <a:fillRect/>
          </a:stretch>
        </p:blipFill>
        <p:spPr>
          <a:xfrm>
            <a:off x="-36511" y="462828"/>
            <a:ext cx="3096343" cy="3348959"/>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a:ln>
            <a:noFill/>
          </a:ln>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ru-RU" sz="2400" b="1" dirty="0" smtClean="0">
                <a:solidFill>
                  <a:srgbClr val="FF0000"/>
                </a:solidFill>
              </a:rPr>
              <a:t>…</a:t>
            </a:r>
            <a:endParaRPr lang="en-US" sz="2400" b="1" dirty="0" smtClean="0">
              <a:solidFill>
                <a:srgbClr val="FF0000"/>
              </a:solidFill>
            </a:endParaRP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p:cNvSpPr txBox="1">
            <a:spLocks/>
          </p:cNvSpPr>
          <p:nvPr/>
        </p:nvSpPr>
        <p:spPr>
          <a:xfrm>
            <a:off x="3635896" y="1268760"/>
            <a:ext cx="5184576" cy="1584176"/>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000" b="1" dirty="0" smtClean="0">
                <a:solidFill>
                  <a:schemeClr val="tx2"/>
                </a:solidFill>
                <a:latin typeface="Agency FB" pitchFamily="34" charset="0"/>
                <a:cs typeface="Arial" pitchFamily="34" charset="0"/>
              </a:rPr>
              <a:t>Intake the biologically active complexes</a:t>
            </a:r>
          </a:p>
        </p:txBody>
      </p:sp>
      <p:sp>
        <p:nvSpPr>
          <p:cNvPr id="12" name="Прямоугольник 11"/>
          <p:cNvSpPr/>
          <p:nvPr/>
        </p:nvSpPr>
        <p:spPr>
          <a:xfrm>
            <a:off x="3635896" y="3494618"/>
            <a:ext cx="4896544" cy="1785104"/>
          </a:xfrm>
          <a:prstGeom prst="rect">
            <a:avLst/>
          </a:prstGeom>
        </p:spPr>
        <p:txBody>
          <a:bodyPr wrap="square">
            <a:spAutoFit/>
          </a:bodyPr>
          <a:lstStyle/>
          <a:p>
            <a:pPr algn="ctr"/>
            <a:r>
              <a:rPr lang="en-US" sz="2200" b="1" dirty="0" smtClean="0">
                <a:solidFill>
                  <a:schemeClr val="tx2">
                    <a:lumMod val="75000"/>
                  </a:schemeClr>
                </a:solidFill>
                <a:latin typeface="+mj-lt"/>
                <a:cs typeface="Arial" pitchFamily="34" charset="0"/>
              </a:rPr>
              <a:t>Biologically active complexes</a:t>
            </a:r>
            <a:r>
              <a:rPr lang="ru-RU" sz="2200" b="1" dirty="0" smtClean="0">
                <a:solidFill>
                  <a:schemeClr val="tx2">
                    <a:lumMod val="75000"/>
                  </a:schemeClr>
                </a:solidFill>
                <a:latin typeface="+mj-lt"/>
                <a:cs typeface="Arial" pitchFamily="34" charset="0"/>
              </a:rPr>
              <a:t/>
            </a:r>
            <a:br>
              <a:rPr lang="ru-RU" sz="2200" b="1" dirty="0" smtClean="0">
                <a:solidFill>
                  <a:schemeClr val="tx2">
                    <a:lumMod val="75000"/>
                  </a:schemeClr>
                </a:solidFill>
                <a:latin typeface="+mj-lt"/>
                <a:cs typeface="Arial" pitchFamily="34" charset="0"/>
              </a:rPr>
            </a:br>
            <a:r>
              <a:rPr lang="en-US" sz="2200" b="1" dirty="0" smtClean="0">
                <a:solidFill>
                  <a:schemeClr val="tx2">
                    <a:lumMod val="75000"/>
                  </a:schemeClr>
                </a:solidFill>
                <a:latin typeface="+mj-lt"/>
                <a:cs typeface="Arial" pitchFamily="34" charset="0"/>
              </a:rPr>
              <a:t>help maintain healthy joints.</a:t>
            </a:r>
            <a:r>
              <a:rPr lang="ru-RU" sz="2200" b="1" dirty="0" smtClean="0">
                <a:solidFill>
                  <a:schemeClr val="tx2">
                    <a:lumMod val="75000"/>
                  </a:schemeClr>
                </a:solidFill>
                <a:latin typeface="+mj-lt"/>
                <a:cs typeface="Arial" pitchFamily="34" charset="0"/>
              </a:rPr>
              <a:t/>
            </a:r>
            <a:br>
              <a:rPr lang="ru-RU" sz="2200" b="1" dirty="0" smtClean="0">
                <a:solidFill>
                  <a:schemeClr val="tx2">
                    <a:lumMod val="75000"/>
                  </a:schemeClr>
                </a:solidFill>
                <a:latin typeface="+mj-lt"/>
                <a:cs typeface="Arial" pitchFamily="34" charset="0"/>
              </a:rPr>
            </a:br>
            <a:r>
              <a:rPr lang="en-US" sz="2200" b="1" dirty="0" smtClean="0">
                <a:solidFill>
                  <a:schemeClr val="tx2">
                    <a:lumMod val="75000"/>
                  </a:schemeClr>
                </a:solidFill>
                <a:latin typeface="+mj-lt"/>
                <a:cs typeface="Arial" pitchFamily="34" charset="0"/>
              </a:rPr>
              <a:t>To reach this goal, </a:t>
            </a:r>
            <a:r>
              <a:rPr lang="en-US" sz="2200" b="1" dirty="0" err="1" smtClean="0">
                <a:solidFill>
                  <a:schemeClr val="tx2">
                    <a:lumMod val="75000"/>
                  </a:schemeClr>
                </a:solidFill>
                <a:latin typeface="+mj-lt"/>
                <a:cs typeface="Arial" pitchFamily="34" charset="0"/>
              </a:rPr>
              <a:t>Artlife’s</a:t>
            </a:r>
            <a:r>
              <a:rPr lang="en-US" sz="2200" b="1" dirty="0" smtClean="0">
                <a:solidFill>
                  <a:schemeClr val="tx2">
                    <a:lumMod val="75000"/>
                  </a:schemeClr>
                </a:solidFill>
                <a:latin typeface="+mj-lt"/>
                <a:cs typeface="Arial" pitchFamily="34" charset="0"/>
              </a:rPr>
              <a:t> biologically active complexes</a:t>
            </a:r>
            <a:r>
              <a:rPr lang="ru-RU" sz="2200" b="1" dirty="0" smtClean="0">
                <a:solidFill>
                  <a:schemeClr val="tx2">
                    <a:lumMod val="75000"/>
                  </a:schemeClr>
                </a:solidFill>
                <a:latin typeface="+mj-lt"/>
                <a:cs typeface="Arial" pitchFamily="34" charset="0"/>
              </a:rPr>
              <a:t/>
            </a:r>
            <a:br>
              <a:rPr lang="ru-RU" sz="2200" b="1" dirty="0" smtClean="0">
                <a:solidFill>
                  <a:schemeClr val="tx2">
                    <a:lumMod val="75000"/>
                  </a:schemeClr>
                </a:solidFill>
                <a:latin typeface="+mj-lt"/>
                <a:cs typeface="Arial" pitchFamily="34" charset="0"/>
              </a:rPr>
            </a:br>
            <a:r>
              <a:rPr lang="en-US" sz="2200" b="1" dirty="0" smtClean="0">
                <a:solidFill>
                  <a:schemeClr val="tx2">
                    <a:lumMod val="75000"/>
                  </a:schemeClr>
                </a:solidFill>
                <a:latin typeface="+mj-lt"/>
                <a:cs typeface="Arial" pitchFamily="34" charset="0"/>
              </a:rPr>
              <a:t>are perfectly suitable.</a:t>
            </a:r>
          </a:p>
        </p:txBody>
      </p:sp>
      <p:pic>
        <p:nvPicPr>
          <p:cNvPr id="9" name="Рисунок 8" descr="b_new_A3-01.png"/>
          <p:cNvPicPr>
            <a:picLocks noChangeAspect="1"/>
          </p:cNvPicPr>
          <p:nvPr/>
        </p:nvPicPr>
        <p:blipFill>
          <a:blip r:embed="rId3" cstate="print"/>
          <a:stretch>
            <a:fillRect/>
          </a:stretch>
        </p:blipFill>
        <p:spPr>
          <a:xfrm>
            <a:off x="0" y="285728"/>
            <a:ext cx="3240359" cy="3545008"/>
          </a:xfrm>
          <a:prstGeom prst="rect">
            <a:avLst/>
          </a:prstGeom>
        </p:spPr>
      </p:pic>
      <p:pic>
        <p:nvPicPr>
          <p:cNvPr id="13" name="Picture 12" descr="code blue.png"/>
          <p:cNvPicPr>
            <a:picLocks noChangeAspect="1"/>
          </p:cNvPicPr>
          <p:nvPr/>
        </p:nvPicPr>
        <p:blipFill>
          <a:blip r:embed="rId4"/>
          <a:stretch>
            <a:fillRect/>
          </a:stretch>
        </p:blipFill>
        <p:spPr>
          <a:xfrm>
            <a:off x="3143241" y="0"/>
            <a:ext cx="6000760" cy="1143160"/>
          </a:xfrm>
          <a:prstGeom prst="rect">
            <a:avLst/>
          </a:prstGeom>
        </p:spPr>
      </p:pic>
      <p:pic>
        <p:nvPicPr>
          <p:cNvPr id="14" name="Picture 13" descr="brand clym.png"/>
          <p:cNvPicPr>
            <a:picLocks noChangeAspect="1"/>
          </p:cNvPicPr>
          <p:nvPr/>
        </p:nvPicPr>
        <p:blipFill>
          <a:blip r:embed="rId5" cstate="print"/>
          <a:stretch>
            <a:fillRect/>
          </a:stretch>
        </p:blipFill>
        <p:spPr>
          <a:xfrm>
            <a:off x="8643966" y="142852"/>
            <a:ext cx="357371" cy="357371"/>
          </a:xfrm>
          <a:prstGeom prst="rect">
            <a:avLst/>
          </a:prstGeom>
        </p:spPr>
      </p:pic>
      <p:pic>
        <p:nvPicPr>
          <p:cNvPr id="15" name="Picture 14" descr="Boost Your Immunity.jpg"/>
          <p:cNvPicPr>
            <a:picLocks noChangeAspect="1"/>
          </p:cNvPicPr>
          <p:nvPr/>
        </p:nvPicPr>
        <p:blipFill>
          <a:blip r:embed="rId6" cstate="print"/>
          <a:stretch>
            <a:fillRect/>
          </a:stretch>
        </p:blipFill>
        <p:spPr>
          <a:xfrm>
            <a:off x="-285784" y="285728"/>
            <a:ext cx="3854956" cy="3714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3" name="Заголовок 1"/>
          <p:cNvSpPr txBox="1">
            <a:spLocks/>
          </p:cNvSpPr>
          <p:nvPr/>
        </p:nvSpPr>
        <p:spPr>
          <a:xfrm>
            <a:off x="3995936" y="3573016"/>
            <a:ext cx="4824536" cy="25922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800" dirty="0" smtClean="0">
              <a:cs typeface="Arial" pitchFamily="34" charset="0"/>
            </a:endParaRPr>
          </a:p>
          <a:p>
            <a:r>
              <a:rPr lang="en-US" sz="2800" b="1" dirty="0" smtClean="0">
                <a:solidFill>
                  <a:schemeClr val="tx2">
                    <a:lumMod val="75000"/>
                  </a:schemeClr>
                </a:solidFill>
                <a:latin typeface="Agency FB" pitchFamily="34" charset="0"/>
                <a:cs typeface="Arial" pitchFamily="34" charset="0"/>
              </a:rPr>
              <a:t>Thank you</a:t>
            </a:r>
            <a:endParaRPr lang="ru-RU" sz="2800" b="1" dirty="0">
              <a:solidFill>
                <a:schemeClr val="tx2">
                  <a:lumMod val="75000"/>
                </a:schemeClr>
              </a:solidFill>
              <a:cs typeface="Arial" pitchFamily="34" charset="0"/>
            </a:endParaRPr>
          </a:p>
        </p:txBody>
      </p:sp>
      <p:pic>
        <p:nvPicPr>
          <p:cNvPr id="4" name="Picture 3" descr="code blue.png"/>
          <p:cNvPicPr>
            <a:picLocks noChangeAspect="1"/>
          </p:cNvPicPr>
          <p:nvPr/>
        </p:nvPicPr>
        <p:blipFill>
          <a:blip r:embed="rId3"/>
          <a:stretch>
            <a:fillRect/>
          </a:stretch>
        </p:blipFill>
        <p:spPr>
          <a:xfrm>
            <a:off x="3143241" y="0"/>
            <a:ext cx="6000760" cy="1143160"/>
          </a:xfrm>
          <a:prstGeom prst="rect">
            <a:avLst/>
          </a:prstGeom>
        </p:spPr>
      </p:pic>
      <p:pic>
        <p:nvPicPr>
          <p:cNvPr id="5" name="Picture 4" descr="brand clym.png"/>
          <p:cNvPicPr>
            <a:picLocks noChangeAspect="1"/>
          </p:cNvPicPr>
          <p:nvPr/>
        </p:nvPicPr>
        <p:blipFill>
          <a:blip r:embed="rId4" cstate="print"/>
          <a:stretch>
            <a:fillRect/>
          </a:stretch>
        </p:blipFill>
        <p:spPr>
          <a:xfrm>
            <a:off x="8643966" y="142852"/>
            <a:ext cx="357371" cy="357371"/>
          </a:xfrm>
          <a:prstGeom prst="rect">
            <a:avLst/>
          </a:prstGeom>
        </p:spPr>
      </p:pic>
      <p:sp>
        <p:nvSpPr>
          <p:cNvPr id="6" name="TextBox 5"/>
          <p:cNvSpPr txBox="1"/>
          <p:nvPr/>
        </p:nvSpPr>
        <p:spPr>
          <a:xfrm>
            <a:off x="2928926" y="5715016"/>
            <a:ext cx="6215074"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IN" dirty="0" smtClean="0"/>
              <a:t>Note:-These products are not intended to diagnose, treat, cure or prevent any disease.</a:t>
            </a:r>
          </a:p>
          <a:p>
            <a:pPr algn="ctr"/>
            <a:r>
              <a:rPr lang="en-IN" dirty="0" smtClean="0"/>
              <a:t>NOT FOR MEDICINAL USE</a:t>
            </a:r>
            <a:endParaRPr lang="en-US" dirty="0"/>
          </a:p>
        </p:txBody>
      </p:sp>
    </p:spTree>
    <p:extLst>
      <p:ext uri="{BB962C8B-B14F-4D97-AF65-F5344CB8AC3E}">
        <p14:creationId xmlns:p14="http://schemas.microsoft.com/office/powerpoint/2010/main" xmlns="" val="700779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4" name="Rectangle 2"/>
          <p:cNvSpPr>
            <a:spLocks noChangeArrowheads="1"/>
          </p:cNvSpPr>
          <p:nvPr/>
        </p:nvSpPr>
        <p:spPr bwMode="auto">
          <a:xfrm>
            <a:off x="3599384" y="2626072"/>
            <a:ext cx="554461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The trauma sustained after injuries, falling down, punches.</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Т</a:t>
            </a:r>
            <a:r>
              <a:rPr lang="en-US" sz="2100" dirty="0" smtClean="0">
                <a:cs typeface="Arial" pitchFamily="34" charset="0"/>
              </a:rPr>
              <a:t>he effect of allergens on the body.</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The autoimmune diseases, in which antibodies destroy the components of joints.</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The infectious diseases, which you came through.</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Genetic predisposition</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Excessive physical activity.</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Overweight.</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Malnutrition.</a:t>
            </a:r>
            <a:endParaRPr lang="ru-RU" sz="2100" dirty="0" smtClean="0">
              <a:cs typeface="Arial" pitchFamily="34" charset="0"/>
            </a:endParaRPr>
          </a:p>
          <a:p>
            <a:pPr lvl="0" algn="ctr">
              <a:buClr>
                <a:srgbClr val="003399"/>
              </a:buClr>
              <a:buFont typeface="Wingdings" pitchFamily="2" charset="2"/>
              <a:buChar char="v"/>
            </a:pPr>
            <a:r>
              <a:rPr lang="ru-RU" sz="2100" dirty="0" smtClean="0">
                <a:cs typeface="Arial" pitchFamily="34" charset="0"/>
              </a:rPr>
              <a:t> </a:t>
            </a:r>
            <a:r>
              <a:rPr lang="en-US" sz="2100" dirty="0" smtClean="0">
                <a:cs typeface="Arial" pitchFamily="34" charset="0"/>
              </a:rPr>
              <a:t>Natural age-related changes.</a:t>
            </a:r>
            <a:endParaRPr lang="ru-RU" sz="2100" dirty="0">
              <a:cs typeface="Arial" pitchFamily="34" charset="0"/>
            </a:endParaRPr>
          </a:p>
        </p:txBody>
      </p:sp>
      <p:sp>
        <p:nvSpPr>
          <p:cNvPr id="7" name="Заголовок 1"/>
          <p:cNvSpPr txBox="1">
            <a:spLocks/>
          </p:cNvSpPr>
          <p:nvPr/>
        </p:nvSpPr>
        <p:spPr>
          <a:xfrm>
            <a:off x="0" y="1124744"/>
            <a:ext cx="2844316" cy="2304256"/>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latin typeface="Agency FB" pitchFamily="34" charset="0"/>
                <a:cs typeface="Arial" pitchFamily="34" charset="0"/>
              </a:rPr>
              <a:t>The inflammation of joints is the body’s natural response and reaction</a:t>
            </a:r>
            <a:r>
              <a:rPr lang="ru-RU" sz="2400" b="1" dirty="0" smtClean="0">
                <a:solidFill>
                  <a:srgbClr val="FF0000"/>
                </a:solidFill>
                <a:latin typeface="Arial" pitchFamily="34" charset="0"/>
                <a:cs typeface="Arial" pitchFamily="34" charset="0"/>
              </a:rPr>
              <a:t/>
            </a:r>
            <a:br>
              <a:rPr lang="ru-RU" sz="2400" b="1" dirty="0" smtClean="0">
                <a:solidFill>
                  <a:srgbClr val="FF0000"/>
                </a:solidFill>
                <a:latin typeface="Arial" pitchFamily="34" charset="0"/>
                <a:cs typeface="Arial" pitchFamily="34" charset="0"/>
              </a:rPr>
            </a:br>
            <a:r>
              <a:rPr lang="en-US" sz="2400" b="1" dirty="0" smtClean="0">
                <a:solidFill>
                  <a:srgbClr val="FF0000"/>
                </a:solidFill>
                <a:latin typeface="Agency FB" pitchFamily="34" charset="0"/>
                <a:cs typeface="Arial" pitchFamily="34" charset="0"/>
              </a:rPr>
              <a:t>to the traumatic effect</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599384" y="1268760"/>
            <a:ext cx="5184576" cy="108012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The main causes</a:t>
            </a:r>
            <a:r>
              <a:rPr lang="ru-RU" sz="4200" b="1" dirty="0" smtClean="0">
                <a:solidFill>
                  <a:schemeClr val="tx2"/>
                </a:solidFill>
                <a:latin typeface="Arial" pitchFamily="34" charset="0"/>
                <a:cs typeface="Arial" pitchFamily="34" charset="0"/>
              </a:rPr>
              <a:t/>
            </a:r>
            <a:br>
              <a:rPr lang="ru-RU" sz="4200" b="1" dirty="0" smtClean="0">
                <a:solidFill>
                  <a:schemeClr val="tx2"/>
                </a:solidFill>
                <a:latin typeface="Arial" pitchFamily="34" charset="0"/>
                <a:cs typeface="Arial" pitchFamily="34" charset="0"/>
              </a:rPr>
            </a:br>
            <a:r>
              <a:rPr lang="en-US" sz="4200" b="1" dirty="0" smtClean="0">
                <a:solidFill>
                  <a:schemeClr val="tx2"/>
                </a:solidFill>
                <a:latin typeface="Agency FB" pitchFamily="34" charset="0"/>
                <a:cs typeface="Arial" pitchFamily="34" charset="0"/>
              </a:rPr>
              <a:t>of inflammation: </a:t>
            </a:r>
          </a:p>
        </p:txBody>
      </p:sp>
      <p:pic>
        <p:nvPicPr>
          <p:cNvPr id="10" name="Picture 9" descr="code blue.png"/>
          <p:cNvPicPr>
            <a:picLocks noChangeAspect="1"/>
          </p:cNvPicPr>
          <p:nvPr/>
        </p:nvPicPr>
        <p:blipFill>
          <a:blip r:embed="rId3"/>
          <a:stretch>
            <a:fillRect/>
          </a:stretch>
        </p:blipFill>
        <p:spPr>
          <a:xfrm>
            <a:off x="3071803" y="0"/>
            <a:ext cx="6072198" cy="1143160"/>
          </a:xfrm>
          <a:prstGeom prst="rect">
            <a:avLst/>
          </a:prstGeom>
        </p:spPr>
      </p:pic>
      <p:pic>
        <p:nvPicPr>
          <p:cNvPr id="11" name="Picture 10" descr="brand clym.png"/>
          <p:cNvPicPr>
            <a:picLocks noChangeAspect="1"/>
          </p:cNvPicPr>
          <p:nvPr/>
        </p:nvPicPr>
        <p:blipFill>
          <a:blip r:embed="rId4"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3" name="Заголовок 1"/>
          <p:cNvSpPr txBox="1">
            <a:spLocks/>
          </p:cNvSpPr>
          <p:nvPr/>
        </p:nvSpPr>
        <p:spPr>
          <a:xfrm>
            <a:off x="0" y="1285860"/>
            <a:ext cx="2988332"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200" b="1" dirty="0" smtClean="0">
                <a:solidFill>
                  <a:srgbClr val="FF0000"/>
                </a:solidFill>
                <a:latin typeface="Agency FB" pitchFamily="34" charset="0"/>
                <a:cs typeface="Arial" pitchFamily="34" charset="0"/>
              </a:rPr>
              <a:t>If you don’t take action, the acute process becomes chronic, so it is important to remove inflammation in joints immediately!</a:t>
            </a:r>
            <a:endParaRPr lang="ru-RU" sz="2200" b="1" dirty="0" smtClean="0">
              <a:solidFill>
                <a:srgbClr val="FF0000"/>
              </a:solidFill>
              <a:latin typeface="Arial" pitchFamily="34" charset="0"/>
              <a:cs typeface="Arial" pitchFamily="34" charset="0"/>
            </a:endParaRPr>
          </a:p>
        </p:txBody>
      </p:sp>
      <p:pic>
        <p:nvPicPr>
          <p:cNvPr id="4" name="Picture 3" descr="code blue.png"/>
          <p:cNvPicPr>
            <a:picLocks noChangeAspect="1"/>
          </p:cNvPicPr>
          <p:nvPr/>
        </p:nvPicPr>
        <p:blipFill>
          <a:blip r:embed="rId3"/>
          <a:stretch>
            <a:fillRect/>
          </a:stretch>
        </p:blipFill>
        <p:spPr>
          <a:xfrm>
            <a:off x="3357554" y="-1"/>
            <a:ext cx="5786447" cy="1750095"/>
          </a:xfrm>
          <a:prstGeom prst="rect">
            <a:avLst/>
          </a:prstGeom>
        </p:spPr>
      </p:pic>
      <p:pic>
        <p:nvPicPr>
          <p:cNvPr id="5" name="Picture 4" descr="brand clym.png"/>
          <p:cNvPicPr>
            <a:picLocks noChangeAspect="1"/>
          </p:cNvPicPr>
          <p:nvPr/>
        </p:nvPicPr>
        <p:blipFill>
          <a:blip r:embed="rId4"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195900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pic>
        <p:nvPicPr>
          <p:cNvPr id="10242" name="Picture 2" descr="ÐÐ°ÑÑÐ¸Ð½ÐºÐ¸ Ð¿Ð¾ Ð·Ð°Ð¿ÑÐ¾ÑÑ Ð¿ÑÐ¾Ð±Ð»ÐµÐ¼Ñ Ñ ÑÑÑÑÐ°Ð²Ð°Ð¼Ð¸"/>
          <p:cNvPicPr>
            <a:picLocks noChangeAspect="1" noChangeArrowheads="1"/>
          </p:cNvPicPr>
          <p:nvPr/>
        </p:nvPicPr>
        <p:blipFill>
          <a:blip r:embed="rId3" cstate="print"/>
          <a:srcRect/>
          <a:stretch>
            <a:fillRect/>
          </a:stretch>
        </p:blipFill>
        <p:spPr bwMode="auto">
          <a:xfrm>
            <a:off x="539551" y="5085184"/>
            <a:ext cx="8223449" cy="1608030"/>
          </a:xfrm>
          <a:prstGeom prst="rect">
            <a:avLst/>
          </a:prstGeom>
          <a:noFill/>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3635896" y="2924944"/>
            <a:ext cx="4752528"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Clr>
                <a:srgbClr val="003399"/>
              </a:buClr>
              <a:buFont typeface="Wingdings" pitchFamily="2" charset="2"/>
              <a:buChar char="v"/>
            </a:pPr>
            <a:r>
              <a:rPr lang="ru-RU" sz="2200" dirty="0" smtClean="0">
                <a:latin typeface="Arial" pitchFamily="34" charset="0"/>
                <a:cs typeface="Arial" pitchFamily="34" charset="0"/>
              </a:rPr>
              <a:t> </a:t>
            </a:r>
            <a:r>
              <a:rPr lang="en-US" sz="2200" dirty="0" smtClean="0">
                <a:latin typeface="Arial" pitchFamily="34" charset="0"/>
                <a:cs typeface="Arial" pitchFamily="34" charset="0"/>
              </a:rPr>
              <a:t>Pain in joints.</a:t>
            </a:r>
          </a:p>
          <a:p>
            <a:pPr lvl="0" algn="ctr">
              <a:buClr>
                <a:srgbClr val="003399"/>
              </a:buClr>
              <a:buFont typeface="Wingdings" pitchFamily="2" charset="2"/>
              <a:buChar char="v"/>
            </a:pPr>
            <a:r>
              <a:rPr lang="ru-RU" sz="2200" dirty="0" smtClean="0">
                <a:latin typeface="Arial" pitchFamily="34" charset="0"/>
                <a:cs typeface="Arial" pitchFamily="34" charset="0"/>
              </a:rPr>
              <a:t> </a:t>
            </a:r>
            <a:r>
              <a:rPr lang="en-US" sz="2200" dirty="0" smtClean="0">
                <a:latin typeface="Arial" pitchFamily="34" charset="0"/>
                <a:cs typeface="Arial" pitchFamily="34" charset="0"/>
              </a:rPr>
              <a:t>Swelling and edema in joints.</a:t>
            </a:r>
          </a:p>
          <a:p>
            <a:pPr lvl="0" algn="ctr">
              <a:buClr>
                <a:srgbClr val="003399"/>
              </a:buClr>
              <a:buFont typeface="Wingdings" pitchFamily="2" charset="2"/>
              <a:buChar char="v"/>
            </a:pPr>
            <a:r>
              <a:rPr lang="ru-RU" sz="2200" dirty="0" smtClean="0">
                <a:latin typeface="Arial" pitchFamily="34" charset="0"/>
                <a:cs typeface="Arial" pitchFamily="34" charset="0"/>
              </a:rPr>
              <a:t> </a:t>
            </a:r>
            <a:r>
              <a:rPr lang="en-US" sz="2200" dirty="0" smtClean="0">
                <a:latin typeface="Arial" pitchFamily="34" charset="0"/>
                <a:cs typeface="Arial" pitchFamily="34" charset="0"/>
              </a:rPr>
              <a:t>Redness and increases in temperature of joints. </a:t>
            </a:r>
          </a:p>
          <a:p>
            <a:pPr lvl="0" algn="ctr">
              <a:buClr>
                <a:srgbClr val="003399"/>
              </a:buClr>
              <a:buFont typeface="Wingdings" pitchFamily="2" charset="2"/>
              <a:buChar char="v"/>
            </a:pPr>
            <a:r>
              <a:rPr lang="ru-RU" sz="2200" dirty="0" smtClean="0">
                <a:latin typeface="Arial" pitchFamily="34" charset="0"/>
                <a:cs typeface="Arial" pitchFamily="34" charset="0"/>
              </a:rPr>
              <a:t> </a:t>
            </a:r>
            <a:r>
              <a:rPr lang="en-US" sz="2200" dirty="0" smtClean="0">
                <a:latin typeface="Arial" pitchFamily="34" charset="0"/>
                <a:cs typeface="Arial" pitchFamily="34" charset="0"/>
              </a:rPr>
              <a:t>Stiffness and functional disorders of the joints. </a:t>
            </a:r>
          </a:p>
        </p:txBody>
      </p:sp>
      <p:sp>
        <p:nvSpPr>
          <p:cNvPr id="8" name="Прямоугольник 7"/>
          <p:cNvSpPr/>
          <p:nvPr/>
        </p:nvSpPr>
        <p:spPr>
          <a:xfrm>
            <a:off x="1331640" y="1196752"/>
            <a:ext cx="7812360" cy="1656184"/>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635896" y="1268760"/>
            <a:ext cx="5256584" cy="1656184"/>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3800"/>
              </a:lnSpc>
            </a:pPr>
            <a:r>
              <a:rPr lang="en-US" sz="3800" b="1" dirty="0" smtClean="0">
                <a:solidFill>
                  <a:schemeClr val="tx2"/>
                </a:solidFill>
                <a:latin typeface="Agency FB" pitchFamily="34" charset="0"/>
                <a:cs typeface="Arial" pitchFamily="34" charset="0"/>
              </a:rPr>
              <a:t>Symptoms</a:t>
            </a:r>
            <a:r>
              <a:rPr lang="ru-RU" sz="3800" b="1" dirty="0" smtClean="0">
                <a:solidFill>
                  <a:schemeClr val="tx2"/>
                </a:solidFill>
                <a:latin typeface="Arial" pitchFamily="34" charset="0"/>
                <a:cs typeface="Arial" pitchFamily="34" charset="0"/>
              </a:rPr>
              <a:t/>
            </a:r>
            <a:br>
              <a:rPr lang="ru-RU" sz="3800" b="1" dirty="0" smtClean="0">
                <a:solidFill>
                  <a:schemeClr val="tx2"/>
                </a:solidFill>
                <a:latin typeface="Arial" pitchFamily="34" charset="0"/>
                <a:cs typeface="Arial" pitchFamily="34" charset="0"/>
              </a:rPr>
            </a:br>
            <a:r>
              <a:rPr lang="en-US" sz="3800" b="1" dirty="0" smtClean="0">
                <a:solidFill>
                  <a:schemeClr val="tx2"/>
                </a:solidFill>
                <a:latin typeface="Agency FB" pitchFamily="34" charset="0"/>
                <a:cs typeface="Arial" pitchFamily="34" charset="0"/>
              </a:rPr>
              <a:t>of inflammatory processes in joints: </a:t>
            </a:r>
          </a:p>
        </p:txBody>
      </p:sp>
      <p:sp>
        <p:nvSpPr>
          <p:cNvPr id="7" name="Заголовок 1"/>
          <p:cNvSpPr txBox="1">
            <a:spLocks/>
          </p:cNvSpPr>
          <p:nvPr/>
        </p:nvSpPr>
        <p:spPr>
          <a:xfrm>
            <a:off x="107504" y="1196752"/>
            <a:ext cx="2844316" cy="2448272"/>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latin typeface="Agency FB" pitchFamily="34" charset="0"/>
                <a:cs typeface="Arial" pitchFamily="34" charset="0"/>
              </a:rPr>
              <a:t>The inflammation of joints is the natural response and reaction</a:t>
            </a:r>
            <a:r>
              <a:rPr lang="ru-RU" sz="2400" b="1" dirty="0" smtClean="0">
                <a:solidFill>
                  <a:srgbClr val="FF0000"/>
                </a:solidFill>
                <a:latin typeface="Arial" pitchFamily="34" charset="0"/>
                <a:cs typeface="Arial" pitchFamily="34" charset="0"/>
              </a:rPr>
              <a:t/>
            </a:r>
            <a:br>
              <a:rPr lang="ru-RU" sz="2400" b="1" dirty="0" smtClean="0">
                <a:solidFill>
                  <a:srgbClr val="FF0000"/>
                </a:solidFill>
                <a:latin typeface="Arial" pitchFamily="34" charset="0"/>
                <a:cs typeface="Arial" pitchFamily="34" charset="0"/>
              </a:rPr>
            </a:br>
            <a:r>
              <a:rPr lang="en-US" sz="2400" b="1" dirty="0" smtClean="0">
                <a:solidFill>
                  <a:srgbClr val="FF0000"/>
                </a:solidFill>
                <a:latin typeface="Agency FB" pitchFamily="34" charset="0"/>
                <a:cs typeface="Arial" pitchFamily="34" charset="0"/>
              </a:rPr>
              <a:t>of the body</a:t>
            </a:r>
            <a:r>
              <a:rPr lang="ru-RU" sz="2400" b="1" dirty="0" smtClean="0">
                <a:solidFill>
                  <a:srgbClr val="FF0000"/>
                </a:solidFill>
                <a:latin typeface="Arial" pitchFamily="34" charset="0"/>
                <a:cs typeface="Arial" pitchFamily="34" charset="0"/>
              </a:rPr>
              <a:t/>
            </a:r>
            <a:br>
              <a:rPr lang="ru-RU" sz="2400" b="1" dirty="0" smtClean="0">
                <a:solidFill>
                  <a:srgbClr val="FF0000"/>
                </a:solidFill>
                <a:latin typeface="Arial" pitchFamily="34" charset="0"/>
                <a:cs typeface="Arial" pitchFamily="34" charset="0"/>
              </a:rPr>
            </a:br>
            <a:r>
              <a:rPr lang="en-US" sz="2400" b="1" dirty="0" smtClean="0">
                <a:solidFill>
                  <a:srgbClr val="FF0000"/>
                </a:solidFill>
                <a:latin typeface="Agency FB" pitchFamily="34" charset="0"/>
                <a:cs typeface="Arial" pitchFamily="34" charset="0"/>
              </a:rPr>
              <a:t>to the traumatic effect.</a:t>
            </a:r>
          </a:p>
        </p:txBody>
      </p:sp>
      <p:pic>
        <p:nvPicPr>
          <p:cNvPr id="11" name="Picture 10" descr="code blue.png"/>
          <p:cNvPicPr>
            <a:picLocks noChangeAspect="1"/>
          </p:cNvPicPr>
          <p:nvPr/>
        </p:nvPicPr>
        <p:blipFill>
          <a:blip r:embed="rId4"/>
          <a:stretch>
            <a:fillRect/>
          </a:stretch>
        </p:blipFill>
        <p:spPr>
          <a:xfrm>
            <a:off x="3071803" y="0"/>
            <a:ext cx="6072198" cy="1143160"/>
          </a:xfrm>
          <a:prstGeom prst="rect">
            <a:avLst/>
          </a:prstGeom>
        </p:spPr>
      </p:pic>
      <p:pic>
        <p:nvPicPr>
          <p:cNvPr id="12" name="Picture 11"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3" name="Заголовок 1"/>
          <p:cNvSpPr txBox="1">
            <a:spLocks/>
          </p:cNvSpPr>
          <p:nvPr/>
        </p:nvSpPr>
        <p:spPr>
          <a:xfrm>
            <a:off x="3995936" y="3068960"/>
            <a:ext cx="4824536" cy="25922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2200" i="1" dirty="0" smtClean="0">
              <a:latin typeface="+mn-lt"/>
              <a:cs typeface="Arial" pitchFamily="34" charset="0"/>
            </a:endParaRPr>
          </a:p>
          <a:p>
            <a:r>
              <a:rPr lang="en-US" sz="2200" b="1" i="1" dirty="0" smtClean="0">
                <a:solidFill>
                  <a:schemeClr val="tx2">
                    <a:lumMod val="75000"/>
                  </a:schemeClr>
                </a:solidFill>
                <a:latin typeface="+mn-lt"/>
                <a:cs typeface="Arial" pitchFamily="34" charset="0"/>
              </a:rPr>
              <a:t>NATURASEPT JOINT  FLEX GEL – IS AN EFFECTIVE PREPARATION, IT REMOVES INFLAMMATION, THAT CAUSED BY JOINT DISEASES AND INJURIES, AND IMPROVES THE MOBILITY. </a:t>
            </a:r>
            <a:endParaRPr lang="ru-RU" sz="2200" b="1" i="1" dirty="0">
              <a:solidFill>
                <a:schemeClr val="tx2">
                  <a:lumMod val="75000"/>
                </a:schemeClr>
              </a:solidFill>
              <a:latin typeface="+mn-lt"/>
              <a:cs typeface="Arial" pitchFamily="34" charset="0"/>
            </a:endParaRPr>
          </a:p>
        </p:txBody>
      </p:sp>
      <p:pic>
        <p:nvPicPr>
          <p:cNvPr id="4" name="Picture 3" descr="code blue.png"/>
          <p:cNvPicPr>
            <a:picLocks noChangeAspect="1"/>
          </p:cNvPicPr>
          <p:nvPr/>
        </p:nvPicPr>
        <p:blipFill>
          <a:blip r:embed="rId3"/>
          <a:stretch>
            <a:fillRect/>
          </a:stretch>
        </p:blipFill>
        <p:spPr>
          <a:xfrm>
            <a:off x="3500430" y="0"/>
            <a:ext cx="5643571" cy="1720432"/>
          </a:xfrm>
          <a:prstGeom prst="rect">
            <a:avLst/>
          </a:prstGeom>
        </p:spPr>
      </p:pic>
      <p:pic>
        <p:nvPicPr>
          <p:cNvPr id="5" name="Picture 4" descr="brand clym.png"/>
          <p:cNvPicPr>
            <a:picLocks noChangeAspect="1"/>
          </p:cNvPicPr>
          <p:nvPr/>
        </p:nvPicPr>
        <p:blipFill>
          <a:blip r:embed="rId4"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700779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5678"/>
          </a:xfrm>
          <a:prstGeom prst="rect">
            <a:avLst/>
          </a:prstGeom>
        </p:spPr>
      </p:pic>
      <p:sp>
        <p:nvSpPr>
          <p:cNvPr id="6" name="Прямоугольник 5"/>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635896" y="1268760"/>
            <a:ext cx="5184576"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err="1" smtClean="0">
                <a:solidFill>
                  <a:schemeClr val="tx2"/>
                </a:solidFill>
                <a:latin typeface="Agency FB" pitchFamily="34" charset="0"/>
                <a:cs typeface="Arial" pitchFamily="34" charset="0"/>
              </a:rPr>
              <a:t>Naturasept</a:t>
            </a:r>
            <a:r>
              <a:rPr lang="en-US" sz="4200" b="1" dirty="0" smtClean="0">
                <a:solidFill>
                  <a:schemeClr val="tx2"/>
                </a:solidFill>
                <a:latin typeface="Agency FB" pitchFamily="34" charset="0"/>
                <a:cs typeface="Arial" pitchFamily="34" charset="0"/>
              </a:rPr>
              <a:t> Joint Flex Gel helps</a:t>
            </a:r>
            <a:r>
              <a:rPr lang="en-US" sz="4200" b="1" dirty="0" smtClean="0">
                <a:solidFill>
                  <a:schemeClr val="tx2"/>
                </a:solidFill>
                <a:latin typeface="Arial" pitchFamily="34" charset="0"/>
                <a:cs typeface="Arial" pitchFamily="34" charset="0"/>
              </a:rPr>
              <a:t>:</a:t>
            </a:r>
          </a:p>
        </p:txBody>
      </p:sp>
      <p:sp>
        <p:nvSpPr>
          <p:cNvPr id="8" name="Rectangle 2"/>
          <p:cNvSpPr>
            <a:spLocks noChangeArrowheads="1"/>
          </p:cNvSpPr>
          <p:nvPr/>
        </p:nvSpPr>
        <p:spPr bwMode="auto">
          <a:xfrm>
            <a:off x="3779912" y="2924944"/>
            <a:ext cx="475252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200" dirty="0" smtClean="0">
                <a:cs typeface="Arial" pitchFamily="34" charset="0"/>
              </a:rPr>
              <a:t>Reduce and remove the inflammation process. </a:t>
            </a:r>
          </a:p>
          <a:p>
            <a:pPr lvl="0" algn="ctr">
              <a:buFont typeface="Wingdings" pitchFamily="2" charset="2"/>
              <a:buChar char="Ø"/>
            </a:pPr>
            <a:r>
              <a:rPr lang="en-US" sz="2200" dirty="0" smtClean="0">
                <a:cs typeface="Arial" pitchFamily="34" charset="0"/>
              </a:rPr>
              <a:t>Decrease soreness in the affected and injured joints.  </a:t>
            </a:r>
          </a:p>
          <a:p>
            <a:pPr lvl="0" algn="ctr">
              <a:buFont typeface="Wingdings" pitchFamily="2" charset="2"/>
              <a:buChar char="Ø"/>
            </a:pPr>
            <a:r>
              <a:rPr lang="en-US" sz="2200" dirty="0" smtClean="0">
                <a:cs typeface="Arial" pitchFamily="34" charset="0"/>
              </a:rPr>
              <a:t>Reduce swelling and edema of joints. </a:t>
            </a:r>
          </a:p>
          <a:p>
            <a:pPr lvl="0" algn="ctr">
              <a:buFont typeface="Wingdings" pitchFamily="2" charset="2"/>
              <a:buChar char="Ø"/>
            </a:pPr>
            <a:r>
              <a:rPr lang="en-US" sz="2200" dirty="0" smtClean="0">
                <a:cs typeface="Arial" pitchFamily="34" charset="0"/>
              </a:rPr>
              <a:t>Activate blood circulation in joints. </a:t>
            </a:r>
          </a:p>
          <a:p>
            <a:pPr lvl="0" algn="ctr">
              <a:buFont typeface="Wingdings" pitchFamily="2" charset="2"/>
              <a:buChar char="Ø"/>
            </a:pPr>
            <a:r>
              <a:rPr lang="en-US" sz="2200" dirty="0" smtClean="0">
                <a:cs typeface="Arial" pitchFamily="34" charset="0"/>
              </a:rPr>
              <a:t>Improve the mobility and functions of the affected and injured joints.  </a:t>
            </a:r>
          </a:p>
        </p:txBody>
      </p:sp>
      <p:pic>
        <p:nvPicPr>
          <p:cNvPr id="7" name="Picture 6" descr="code blue.png"/>
          <p:cNvPicPr>
            <a:picLocks noChangeAspect="1"/>
          </p:cNvPicPr>
          <p:nvPr/>
        </p:nvPicPr>
        <p:blipFill>
          <a:blip r:embed="rId3"/>
          <a:stretch>
            <a:fillRect/>
          </a:stretch>
        </p:blipFill>
        <p:spPr>
          <a:xfrm>
            <a:off x="3143240" y="0"/>
            <a:ext cx="5682067" cy="1143160"/>
          </a:xfrm>
          <a:prstGeom prst="rect">
            <a:avLst/>
          </a:prstGeom>
        </p:spPr>
      </p:pic>
      <p:pic>
        <p:nvPicPr>
          <p:cNvPr id="10" name="Picture 9" descr="brand clym.png"/>
          <p:cNvPicPr>
            <a:picLocks noChangeAspect="1"/>
          </p:cNvPicPr>
          <p:nvPr/>
        </p:nvPicPr>
        <p:blipFill>
          <a:blip r:embed="rId4"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19137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3851920" y="3717032"/>
            <a:ext cx="4824536"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en-US" sz="2200" dirty="0" smtClean="0">
                <a:cs typeface="Arial" pitchFamily="34" charset="0"/>
              </a:rPr>
              <a:t>The active substances of these plants relieve pain syndromes, inhibit the action of aggressive agents, that destroy the joint tissues, stimulate the protective mechanisms in the joints and prevent the transition from acute to chronic inflammation.</a:t>
            </a:r>
          </a:p>
        </p:txBody>
      </p:sp>
      <p:sp>
        <p:nvSpPr>
          <p:cNvPr id="7" name="Заголовок 1"/>
          <p:cNvSpPr txBox="1">
            <a:spLocks/>
          </p:cNvSpPr>
          <p:nvPr/>
        </p:nvSpPr>
        <p:spPr>
          <a:xfrm>
            <a:off x="0" y="1214422"/>
            <a:ext cx="2844316" cy="3096344"/>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000" b="1" dirty="0" smtClean="0">
                <a:solidFill>
                  <a:srgbClr val="FF0000"/>
                </a:solidFill>
                <a:latin typeface="Agency FB" pitchFamily="34" charset="0"/>
                <a:cs typeface="Arial" pitchFamily="34" charset="0"/>
              </a:rPr>
              <a:t>It contains components, which have been used from the ancient times in the traditional Indian medicine (</a:t>
            </a:r>
            <a:r>
              <a:rPr lang="en-US" sz="2000" b="1" dirty="0" err="1" smtClean="0">
                <a:solidFill>
                  <a:srgbClr val="FF0000"/>
                </a:solidFill>
                <a:latin typeface="Agency FB" pitchFamily="34" charset="0"/>
                <a:cs typeface="Arial" pitchFamily="34" charset="0"/>
              </a:rPr>
              <a:t>Ayurveda</a:t>
            </a:r>
            <a:r>
              <a:rPr lang="en-US" sz="2000" b="1" dirty="0" smtClean="0">
                <a:solidFill>
                  <a:srgbClr val="FF0000"/>
                </a:solidFill>
                <a:latin typeface="Agency FB" pitchFamily="34" charset="0"/>
                <a:cs typeface="Arial" pitchFamily="34" charset="0"/>
              </a:rPr>
              <a:t>) in case of joint diseases.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347864" y="1484784"/>
            <a:ext cx="6120680"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smtClean="0">
                <a:solidFill>
                  <a:schemeClr val="tx2"/>
                </a:solidFill>
                <a:latin typeface="Agency FB" pitchFamily="34" charset="0"/>
                <a:cs typeface="Arial" pitchFamily="34" charset="0"/>
              </a:rPr>
              <a:t>The</a:t>
            </a:r>
            <a:r>
              <a:rPr lang="ru-RU" sz="4200" b="1" dirty="0" smtClean="0">
                <a:solidFill>
                  <a:schemeClr val="tx2"/>
                </a:solidFill>
                <a:latin typeface="Arial" pitchFamily="34" charset="0"/>
                <a:cs typeface="Arial" pitchFamily="34" charset="0"/>
              </a:rPr>
              <a:t> </a:t>
            </a:r>
            <a:r>
              <a:rPr lang="en-US" sz="3800" b="1" dirty="0" smtClean="0">
                <a:solidFill>
                  <a:schemeClr val="tx2"/>
                </a:solidFill>
                <a:latin typeface="Agency FB" pitchFamily="34" charset="0"/>
                <a:cs typeface="Arial" pitchFamily="34" charset="0"/>
              </a:rPr>
              <a:t>Directional</a:t>
            </a:r>
            <a:r>
              <a:rPr lang="en-US" sz="4200" b="1" dirty="0" smtClean="0">
                <a:solidFill>
                  <a:schemeClr val="tx2"/>
                </a:solidFill>
                <a:latin typeface="Agency FB" pitchFamily="34" charset="0"/>
                <a:cs typeface="Arial" pitchFamily="34" charset="0"/>
              </a:rPr>
              <a:t> impact</a:t>
            </a:r>
          </a:p>
        </p:txBody>
      </p:sp>
      <p:sp>
        <p:nvSpPr>
          <p:cNvPr id="11" name="Стрелка вниз 10"/>
          <p:cNvSpPr/>
          <p:nvPr/>
        </p:nvSpPr>
        <p:spPr>
          <a:xfrm>
            <a:off x="4139952" y="2492896"/>
            <a:ext cx="720080" cy="86409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Стрелка вниз 11"/>
          <p:cNvSpPr/>
          <p:nvPr/>
        </p:nvSpPr>
        <p:spPr>
          <a:xfrm>
            <a:off x="5652120" y="2492896"/>
            <a:ext cx="720080" cy="86409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Стрелка вниз 12"/>
          <p:cNvSpPr/>
          <p:nvPr/>
        </p:nvSpPr>
        <p:spPr>
          <a:xfrm>
            <a:off x="7092280" y="2492896"/>
            <a:ext cx="720080" cy="86409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4" name="Picture 13" descr="code blue.png"/>
          <p:cNvPicPr>
            <a:picLocks noChangeAspect="1"/>
          </p:cNvPicPr>
          <p:nvPr/>
        </p:nvPicPr>
        <p:blipFill>
          <a:blip r:embed="rId3"/>
          <a:stretch>
            <a:fillRect/>
          </a:stretch>
        </p:blipFill>
        <p:spPr>
          <a:xfrm>
            <a:off x="3143241" y="0"/>
            <a:ext cx="6000760" cy="1143160"/>
          </a:xfrm>
          <a:prstGeom prst="rect">
            <a:avLst/>
          </a:prstGeom>
        </p:spPr>
      </p:pic>
      <p:pic>
        <p:nvPicPr>
          <p:cNvPr id="15" name="Picture 14" descr="brand clym.png"/>
          <p:cNvPicPr>
            <a:picLocks noChangeAspect="1"/>
          </p:cNvPicPr>
          <p:nvPr/>
        </p:nvPicPr>
        <p:blipFill>
          <a:blip r:embed="rId4"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61"/>
            <a:ext cx="9144000" cy="6855678"/>
          </a:xfrm>
          <a:prstGeom prst="rect">
            <a:avLst/>
          </a:prstGeom>
        </p:spPr>
      </p:pic>
      <p:sp>
        <p:nvSpPr>
          <p:cNvPr id="10" name="Прямоугольник 9"/>
          <p:cNvSpPr/>
          <p:nvPr/>
        </p:nvSpPr>
        <p:spPr>
          <a:xfrm>
            <a:off x="3203848" y="2276872"/>
            <a:ext cx="2808312"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2"/>
          <p:cNvSpPr>
            <a:spLocks noChangeArrowheads="1"/>
          </p:cNvSpPr>
          <p:nvPr/>
        </p:nvSpPr>
        <p:spPr bwMode="auto">
          <a:xfrm>
            <a:off x="4139952" y="2996952"/>
            <a:ext cx="4356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buFont typeface="Wingdings" pitchFamily="2" charset="2"/>
              <a:buChar char="Ø"/>
            </a:pPr>
            <a:r>
              <a:rPr lang="en-US" sz="2000" dirty="0" smtClean="0">
                <a:cs typeface="Arial" pitchFamily="34" charset="0"/>
              </a:rPr>
              <a:t>Blocks inflammation in the joints.</a:t>
            </a:r>
          </a:p>
          <a:p>
            <a:pPr lvl="0" algn="ctr">
              <a:buFont typeface="Wingdings" pitchFamily="2" charset="2"/>
              <a:buChar char="Ø"/>
            </a:pPr>
            <a:r>
              <a:rPr lang="en-US" sz="2000" dirty="0" smtClean="0">
                <a:cs typeface="Arial" pitchFamily="34" charset="0"/>
              </a:rPr>
              <a:t>Reduces the degree of joint cartilage damage.</a:t>
            </a:r>
          </a:p>
          <a:p>
            <a:pPr lvl="0" algn="ctr">
              <a:buFont typeface="Wingdings" pitchFamily="2" charset="2"/>
              <a:buChar char="Ø"/>
            </a:pPr>
            <a:r>
              <a:rPr lang="en-US" sz="2000" dirty="0" smtClean="0">
                <a:cs typeface="Arial" pitchFamily="34" charset="0"/>
              </a:rPr>
              <a:t>Decreases the pain sense and morning stiffness in joints.</a:t>
            </a:r>
          </a:p>
          <a:p>
            <a:pPr lvl="0" algn="ctr">
              <a:buFont typeface="Wingdings" pitchFamily="2" charset="2"/>
              <a:buChar char="Ø"/>
            </a:pPr>
            <a:r>
              <a:rPr lang="en-US" sz="2000" dirty="0" smtClean="0">
                <a:cs typeface="Arial" pitchFamily="34" charset="0"/>
              </a:rPr>
              <a:t>Reduces edema in joints.</a:t>
            </a:r>
          </a:p>
        </p:txBody>
      </p:sp>
      <p:sp>
        <p:nvSpPr>
          <p:cNvPr id="7" name="Заголовок 1"/>
          <p:cNvSpPr txBox="1">
            <a:spLocks/>
          </p:cNvSpPr>
          <p:nvPr/>
        </p:nvSpPr>
        <p:spPr>
          <a:xfrm>
            <a:off x="179512" y="1700808"/>
            <a:ext cx="2844316" cy="193802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2600"/>
              </a:lnSpc>
            </a:pPr>
            <a:r>
              <a:rPr lang="en-US" sz="2400" b="1" dirty="0" smtClean="0">
                <a:solidFill>
                  <a:srgbClr val="FF0000"/>
                </a:solidFill>
              </a:rPr>
              <a:t>Composition </a:t>
            </a:r>
            <a:endParaRPr lang="ru-RU" sz="2400" b="1" dirty="0" smtClean="0">
              <a:solidFill>
                <a:srgbClr val="FF0000"/>
              </a:solidFill>
            </a:endParaRPr>
          </a:p>
          <a:p>
            <a:pPr>
              <a:lnSpc>
                <a:spcPts val="2600"/>
              </a:lnSpc>
            </a:pPr>
            <a:r>
              <a:rPr lang="en-US" sz="2400" b="1" dirty="0" smtClean="0">
                <a:solidFill>
                  <a:srgbClr val="FF0000"/>
                </a:solidFill>
              </a:rPr>
              <a:t>and effects:</a:t>
            </a:r>
          </a:p>
        </p:txBody>
      </p:sp>
      <p:sp>
        <p:nvSpPr>
          <p:cNvPr id="8" name="Прямоугольник 7"/>
          <p:cNvSpPr/>
          <p:nvPr/>
        </p:nvSpPr>
        <p:spPr>
          <a:xfrm>
            <a:off x="971600" y="1196752"/>
            <a:ext cx="8172400" cy="1152128"/>
          </a:xfrm>
          <a:prstGeom prst="rect">
            <a:avLst/>
          </a:prstGeom>
          <a:gradFill flip="none" rotWithShape="1">
            <a:gsLst>
              <a:gs pos="44000">
                <a:schemeClr val="bg1"/>
              </a:gs>
              <a:gs pos="12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Заголовок 1"/>
          <p:cNvSpPr txBox="1">
            <a:spLocks/>
          </p:cNvSpPr>
          <p:nvPr/>
        </p:nvSpPr>
        <p:spPr>
          <a:xfrm>
            <a:off x="3779912" y="1484784"/>
            <a:ext cx="4608512" cy="792088"/>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4000"/>
              </a:lnSpc>
            </a:pPr>
            <a:r>
              <a:rPr lang="en-US" sz="4200" b="1" dirty="0" err="1" smtClean="0">
                <a:solidFill>
                  <a:schemeClr val="tx2"/>
                </a:solidFill>
                <a:latin typeface="Agency FB" pitchFamily="34" charset="0"/>
                <a:cs typeface="Arial" pitchFamily="34" charset="0"/>
              </a:rPr>
              <a:t>Boswellia</a:t>
            </a:r>
            <a:r>
              <a:rPr lang="en-US" sz="4200" b="1" dirty="0" smtClean="0">
                <a:solidFill>
                  <a:schemeClr val="tx2"/>
                </a:solidFill>
                <a:latin typeface="Agency FB" pitchFamily="34" charset="0"/>
                <a:cs typeface="Arial" pitchFamily="34" charset="0"/>
              </a:rPr>
              <a:t> extract</a:t>
            </a:r>
          </a:p>
        </p:txBody>
      </p:sp>
      <p:pic>
        <p:nvPicPr>
          <p:cNvPr id="11" name="Рисунок 10" descr="Bosveliya_1.png"/>
          <p:cNvPicPr>
            <a:picLocks noChangeAspect="1"/>
          </p:cNvPicPr>
          <p:nvPr/>
        </p:nvPicPr>
        <p:blipFill>
          <a:blip r:embed="rId3" cstate="print"/>
          <a:stretch>
            <a:fillRect/>
          </a:stretch>
        </p:blipFill>
        <p:spPr>
          <a:xfrm>
            <a:off x="-36512" y="333747"/>
            <a:ext cx="3168857" cy="3599309"/>
          </a:xfrm>
          <a:prstGeom prst="rect">
            <a:avLst/>
          </a:prstGeom>
        </p:spPr>
      </p:pic>
      <p:pic>
        <p:nvPicPr>
          <p:cNvPr id="12" name="Picture 11" descr="code blue.png"/>
          <p:cNvPicPr>
            <a:picLocks noChangeAspect="1"/>
          </p:cNvPicPr>
          <p:nvPr/>
        </p:nvPicPr>
        <p:blipFill>
          <a:blip r:embed="rId4"/>
          <a:stretch>
            <a:fillRect/>
          </a:stretch>
        </p:blipFill>
        <p:spPr>
          <a:xfrm>
            <a:off x="3143241" y="0"/>
            <a:ext cx="6000760" cy="1143160"/>
          </a:xfrm>
          <a:prstGeom prst="rect">
            <a:avLst/>
          </a:prstGeom>
        </p:spPr>
      </p:pic>
      <p:pic>
        <p:nvPicPr>
          <p:cNvPr id="13" name="Picture 12" descr="brand clym.png"/>
          <p:cNvPicPr>
            <a:picLocks noChangeAspect="1"/>
          </p:cNvPicPr>
          <p:nvPr/>
        </p:nvPicPr>
        <p:blipFill>
          <a:blip r:embed="rId5" cstate="print"/>
          <a:stretch>
            <a:fillRect/>
          </a:stretch>
        </p:blipFill>
        <p:spPr>
          <a:xfrm>
            <a:off x="8643966" y="142852"/>
            <a:ext cx="357371" cy="357371"/>
          </a:xfrm>
          <a:prstGeom prst="rect">
            <a:avLst/>
          </a:prstGeom>
        </p:spPr>
      </p:pic>
    </p:spTree>
    <p:extLst>
      <p:ext uri="{BB962C8B-B14F-4D97-AF65-F5344CB8AC3E}">
        <p14:creationId xmlns:p14="http://schemas.microsoft.com/office/powerpoint/2010/main" xmlns="" val="2343485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1348</TotalTime>
  <Words>798</Words>
  <Application>Microsoft Office PowerPoint</Application>
  <PresentationFormat>On-screen Show (4:3)</PresentationFormat>
  <Paragraphs>141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Тема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Булавко Марина</dc:creator>
  <cp:lastModifiedBy>Artlife Counter</cp:lastModifiedBy>
  <cp:revision>148</cp:revision>
  <dcterms:created xsi:type="dcterms:W3CDTF">2016-05-19T04:59:35Z</dcterms:created>
  <dcterms:modified xsi:type="dcterms:W3CDTF">2021-05-22T11:10:54Z</dcterms:modified>
</cp:coreProperties>
</file>