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0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C0066"/>
    <a:srgbClr val="822389"/>
    <a:srgbClr val="9900CC"/>
    <a:srgbClr val="FF66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00" y="-5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529D83-0AB5-447C-898B-209C8556075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685A0FE-96BF-4265-9810-B156EBF45164}">
      <dgm:prSet phldrT="[Текст]" custT="1"/>
      <dgm:spPr/>
      <dgm:t>
        <a:bodyPr/>
        <a:lstStyle/>
        <a:p>
          <a:pPr algn="ctr"/>
          <a:r>
            <a:rPr lang="ru-RU" sz="2000" b="1" dirty="0" smtClean="0"/>
            <a:t>Натуральные продукты питания</a:t>
          </a:r>
          <a:endParaRPr lang="ru-RU" sz="2000" b="1" dirty="0"/>
        </a:p>
      </dgm:t>
    </dgm:pt>
    <dgm:pt modelId="{34490756-232E-4064-861C-DB2B3C676BAE}" type="parTrans" cxnId="{497FC644-E5B0-4492-972F-A23EB0322F94}">
      <dgm:prSet/>
      <dgm:spPr/>
      <dgm:t>
        <a:bodyPr/>
        <a:lstStyle/>
        <a:p>
          <a:endParaRPr lang="ru-RU"/>
        </a:p>
      </dgm:t>
    </dgm:pt>
    <dgm:pt modelId="{E804C13F-91B1-4145-9E33-1C1188209A5B}" type="sibTrans" cxnId="{497FC644-E5B0-4492-972F-A23EB0322F94}">
      <dgm:prSet/>
      <dgm:spPr/>
      <dgm:t>
        <a:bodyPr/>
        <a:lstStyle/>
        <a:p>
          <a:endParaRPr lang="ru-RU"/>
        </a:p>
      </dgm:t>
    </dgm:pt>
    <dgm:pt modelId="{6EE2E61B-6A40-408B-B980-A72EE3C08D24}">
      <dgm:prSet phldrT="[Текст]"/>
      <dgm:spPr/>
      <dgm:t>
        <a:bodyPr/>
        <a:lstStyle/>
        <a:p>
          <a:pPr algn="ctr"/>
          <a:r>
            <a:rPr lang="ru-RU" b="1" dirty="0" smtClean="0"/>
            <a:t>Функциональные продукты питания</a:t>
          </a:r>
          <a:endParaRPr lang="ru-RU" b="1" dirty="0"/>
        </a:p>
      </dgm:t>
    </dgm:pt>
    <dgm:pt modelId="{A9F66264-0538-4CE7-80C6-EE21B6A118FA}" type="parTrans" cxnId="{EAFF90A8-1194-46D0-AFF1-2BA9BB2D199D}">
      <dgm:prSet/>
      <dgm:spPr/>
      <dgm:t>
        <a:bodyPr/>
        <a:lstStyle/>
        <a:p>
          <a:endParaRPr lang="ru-RU"/>
        </a:p>
      </dgm:t>
    </dgm:pt>
    <dgm:pt modelId="{066EC307-4466-4F97-81F9-5671785C295D}" type="sibTrans" cxnId="{EAFF90A8-1194-46D0-AFF1-2BA9BB2D199D}">
      <dgm:prSet/>
      <dgm:spPr/>
      <dgm:t>
        <a:bodyPr/>
        <a:lstStyle/>
        <a:p>
          <a:endParaRPr lang="ru-RU"/>
        </a:p>
      </dgm:t>
    </dgm:pt>
    <dgm:pt modelId="{4DA9E033-A608-476A-BCEF-ABD36927C7E0}">
      <dgm:prSet phldrT="[Текст]" custT="1"/>
      <dgm:spPr/>
      <dgm:t>
        <a:bodyPr/>
        <a:lstStyle/>
        <a:p>
          <a:pPr algn="ctr"/>
          <a:r>
            <a:rPr lang="ru-RU" sz="2000" b="1" dirty="0" smtClean="0"/>
            <a:t>Биологически активные комплексы</a:t>
          </a:r>
          <a:endParaRPr lang="ru-RU" sz="2000" b="1" dirty="0"/>
        </a:p>
      </dgm:t>
    </dgm:pt>
    <dgm:pt modelId="{273CA341-97A2-4AD5-9DDF-A23FE625FD8A}" type="parTrans" cxnId="{A3ED0EDC-93B5-4132-970E-9840C894A656}">
      <dgm:prSet/>
      <dgm:spPr/>
      <dgm:t>
        <a:bodyPr/>
        <a:lstStyle/>
        <a:p>
          <a:endParaRPr lang="ru-RU"/>
        </a:p>
      </dgm:t>
    </dgm:pt>
    <dgm:pt modelId="{D2F13F46-510C-4C8A-83A7-A26D5F9B67A0}" type="sibTrans" cxnId="{A3ED0EDC-93B5-4132-970E-9840C894A656}">
      <dgm:prSet/>
      <dgm:spPr/>
      <dgm:t>
        <a:bodyPr/>
        <a:lstStyle/>
        <a:p>
          <a:endParaRPr lang="ru-RU"/>
        </a:p>
      </dgm:t>
    </dgm:pt>
    <dgm:pt modelId="{A5D6EFC6-6234-4658-8D77-810F8D504047}" type="pres">
      <dgm:prSet presAssocID="{DB529D83-0AB5-447C-898B-209C8556075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44C4D15-A503-4AD9-A19D-9859DF799F8C}" type="pres">
      <dgm:prSet presAssocID="{B685A0FE-96BF-4265-9810-B156EBF45164}" presName="parentLin" presStyleCnt="0"/>
      <dgm:spPr/>
    </dgm:pt>
    <dgm:pt modelId="{892C0B08-2559-4F40-BCE4-740ECF903C75}" type="pres">
      <dgm:prSet presAssocID="{B685A0FE-96BF-4265-9810-B156EBF45164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A4EEE6EF-438C-4F0F-8839-981344176496}" type="pres">
      <dgm:prSet presAssocID="{B685A0FE-96BF-4265-9810-B156EBF45164}" presName="parentText" presStyleLbl="node1" presStyleIdx="0" presStyleCnt="3" custLinFactX="5964" custLinFactY="-70230" custLinFactNeighborX="10000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5CE124-A827-4F98-9864-7FBEFDD589DE}" type="pres">
      <dgm:prSet presAssocID="{B685A0FE-96BF-4265-9810-B156EBF45164}" presName="negativeSpace" presStyleCnt="0"/>
      <dgm:spPr/>
    </dgm:pt>
    <dgm:pt modelId="{00A25CEE-76AB-4851-AD05-EB88E885BD0E}" type="pres">
      <dgm:prSet presAssocID="{B685A0FE-96BF-4265-9810-B156EBF45164}" presName="childText" presStyleLbl="conFgAcc1" presStyleIdx="0" presStyleCnt="3" custLinFactY="-139930" custLinFactNeighborY="-200000">
        <dgm:presLayoutVars>
          <dgm:bulletEnabled val="1"/>
        </dgm:presLayoutVars>
      </dgm:prSet>
      <dgm:spPr/>
    </dgm:pt>
    <dgm:pt modelId="{695EEF89-53DE-4A5A-A6B5-ED32B4B52ADE}" type="pres">
      <dgm:prSet presAssocID="{E804C13F-91B1-4145-9E33-1C1188209A5B}" presName="spaceBetweenRectangles" presStyleCnt="0"/>
      <dgm:spPr/>
    </dgm:pt>
    <dgm:pt modelId="{657675D9-0DEC-4FF9-BCB1-0E10DC82D3AD}" type="pres">
      <dgm:prSet presAssocID="{6EE2E61B-6A40-408B-B980-A72EE3C08D24}" presName="parentLin" presStyleCnt="0"/>
      <dgm:spPr/>
    </dgm:pt>
    <dgm:pt modelId="{8C952AA1-BB17-415E-920E-A2065C345DFE}" type="pres">
      <dgm:prSet presAssocID="{6EE2E61B-6A40-408B-B980-A72EE3C08D24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49FE0758-D5E9-4B77-995B-3675DF7D301F}" type="pres">
      <dgm:prSet presAssocID="{6EE2E61B-6A40-408B-B980-A72EE3C08D24}" presName="parentText" presStyleLbl="node1" presStyleIdx="1" presStyleCnt="3" custLinFactX="2589" custLinFactNeighborX="100000" custLinFactNeighborY="-2860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C1A137-79D4-44B7-A0C5-53B58C319BEA}" type="pres">
      <dgm:prSet presAssocID="{6EE2E61B-6A40-408B-B980-A72EE3C08D24}" presName="negativeSpace" presStyleCnt="0"/>
      <dgm:spPr/>
    </dgm:pt>
    <dgm:pt modelId="{74B9B029-19C9-469D-9AB0-81AEB493CCF6}" type="pres">
      <dgm:prSet presAssocID="{6EE2E61B-6A40-408B-B980-A72EE3C08D24}" presName="childText" presStyleLbl="conFgAcc1" presStyleIdx="1" presStyleCnt="3" custLinFactNeighborX="1195" custLinFactNeighborY="-14457">
        <dgm:presLayoutVars>
          <dgm:bulletEnabled val="1"/>
        </dgm:presLayoutVars>
      </dgm:prSet>
      <dgm:spPr/>
    </dgm:pt>
    <dgm:pt modelId="{263D8751-FA83-4269-B34A-B601ACA89932}" type="pres">
      <dgm:prSet presAssocID="{066EC307-4466-4F97-81F9-5671785C295D}" presName="spaceBetweenRectangles" presStyleCnt="0"/>
      <dgm:spPr/>
    </dgm:pt>
    <dgm:pt modelId="{340F8DB5-BE12-4142-8A5C-B16FF6889210}" type="pres">
      <dgm:prSet presAssocID="{4DA9E033-A608-476A-BCEF-ABD36927C7E0}" presName="parentLin" presStyleCnt="0"/>
      <dgm:spPr/>
    </dgm:pt>
    <dgm:pt modelId="{DE169C6E-7D40-4191-95DE-1FE216EC5037}" type="pres">
      <dgm:prSet presAssocID="{4DA9E033-A608-476A-BCEF-ABD36927C7E0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8BFFFAEE-5FE0-412A-B8D4-5DEDFDFA2849}" type="pres">
      <dgm:prSet presAssocID="{4DA9E033-A608-476A-BCEF-ABD36927C7E0}" presName="parentText" presStyleLbl="node1" presStyleIdx="2" presStyleCnt="3" custLinFactX="4277" custLinFactY="51535" custLinFactNeighborX="100000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8284A7-5E00-4881-B58E-DB71CA655CF5}" type="pres">
      <dgm:prSet presAssocID="{4DA9E033-A608-476A-BCEF-ABD36927C7E0}" presName="negativeSpace" presStyleCnt="0"/>
      <dgm:spPr/>
    </dgm:pt>
    <dgm:pt modelId="{70AA854C-89F9-42BA-8C6A-1AF43C50521E}" type="pres">
      <dgm:prSet presAssocID="{4DA9E033-A608-476A-BCEF-ABD36927C7E0}" presName="childText" presStyleLbl="conFgAcc1" presStyleIdx="2" presStyleCnt="3" custLinFactY="100000" custLinFactNeighborX="1195" custLinFactNeighborY="194244">
        <dgm:presLayoutVars>
          <dgm:bulletEnabled val="1"/>
        </dgm:presLayoutVars>
      </dgm:prSet>
      <dgm:spPr/>
    </dgm:pt>
  </dgm:ptLst>
  <dgm:cxnLst>
    <dgm:cxn modelId="{04A329CA-CAFA-41A3-8962-44555341D509}" type="presOf" srcId="{6EE2E61B-6A40-408B-B980-A72EE3C08D24}" destId="{8C952AA1-BB17-415E-920E-A2065C345DFE}" srcOrd="0" destOrd="0" presId="urn:microsoft.com/office/officeart/2005/8/layout/list1"/>
    <dgm:cxn modelId="{497FC644-E5B0-4492-972F-A23EB0322F94}" srcId="{DB529D83-0AB5-447C-898B-209C85560757}" destId="{B685A0FE-96BF-4265-9810-B156EBF45164}" srcOrd="0" destOrd="0" parTransId="{34490756-232E-4064-861C-DB2B3C676BAE}" sibTransId="{E804C13F-91B1-4145-9E33-1C1188209A5B}"/>
    <dgm:cxn modelId="{E4F0F31D-7814-40C1-989B-9D744F3C6592}" type="presOf" srcId="{4DA9E033-A608-476A-BCEF-ABD36927C7E0}" destId="{DE169C6E-7D40-4191-95DE-1FE216EC5037}" srcOrd="0" destOrd="0" presId="urn:microsoft.com/office/officeart/2005/8/layout/list1"/>
    <dgm:cxn modelId="{7DFC5985-344E-466F-B01C-2DFD9F679F61}" type="presOf" srcId="{4DA9E033-A608-476A-BCEF-ABD36927C7E0}" destId="{8BFFFAEE-5FE0-412A-B8D4-5DEDFDFA2849}" srcOrd="1" destOrd="0" presId="urn:microsoft.com/office/officeart/2005/8/layout/list1"/>
    <dgm:cxn modelId="{A3ED0EDC-93B5-4132-970E-9840C894A656}" srcId="{DB529D83-0AB5-447C-898B-209C85560757}" destId="{4DA9E033-A608-476A-BCEF-ABD36927C7E0}" srcOrd="2" destOrd="0" parTransId="{273CA341-97A2-4AD5-9DDF-A23FE625FD8A}" sibTransId="{D2F13F46-510C-4C8A-83A7-A26D5F9B67A0}"/>
    <dgm:cxn modelId="{E25CC669-8401-4C6D-8264-E5EAB905FE16}" type="presOf" srcId="{DB529D83-0AB5-447C-898B-209C85560757}" destId="{A5D6EFC6-6234-4658-8D77-810F8D504047}" srcOrd="0" destOrd="0" presId="urn:microsoft.com/office/officeart/2005/8/layout/list1"/>
    <dgm:cxn modelId="{ED2CF950-7AA6-4DDA-BDE4-05AA8FF5AAD5}" type="presOf" srcId="{B685A0FE-96BF-4265-9810-B156EBF45164}" destId="{A4EEE6EF-438C-4F0F-8839-981344176496}" srcOrd="1" destOrd="0" presId="urn:microsoft.com/office/officeart/2005/8/layout/list1"/>
    <dgm:cxn modelId="{EAFF90A8-1194-46D0-AFF1-2BA9BB2D199D}" srcId="{DB529D83-0AB5-447C-898B-209C85560757}" destId="{6EE2E61B-6A40-408B-B980-A72EE3C08D24}" srcOrd="1" destOrd="0" parTransId="{A9F66264-0538-4CE7-80C6-EE21B6A118FA}" sibTransId="{066EC307-4466-4F97-81F9-5671785C295D}"/>
    <dgm:cxn modelId="{01A26919-D280-4595-956A-D6E1D5F11493}" type="presOf" srcId="{6EE2E61B-6A40-408B-B980-A72EE3C08D24}" destId="{49FE0758-D5E9-4B77-995B-3675DF7D301F}" srcOrd="1" destOrd="0" presId="urn:microsoft.com/office/officeart/2005/8/layout/list1"/>
    <dgm:cxn modelId="{051B8590-D399-4F2F-BADA-E799EEA5319D}" type="presOf" srcId="{B685A0FE-96BF-4265-9810-B156EBF45164}" destId="{892C0B08-2559-4F40-BCE4-740ECF903C75}" srcOrd="0" destOrd="0" presId="urn:microsoft.com/office/officeart/2005/8/layout/list1"/>
    <dgm:cxn modelId="{CCEDA29C-1837-4CD5-8D96-8F3324AAFCA8}" type="presParOf" srcId="{A5D6EFC6-6234-4658-8D77-810F8D504047}" destId="{944C4D15-A503-4AD9-A19D-9859DF799F8C}" srcOrd="0" destOrd="0" presId="urn:microsoft.com/office/officeart/2005/8/layout/list1"/>
    <dgm:cxn modelId="{747FB015-8933-4E5B-BA0D-F2593E5C81B9}" type="presParOf" srcId="{944C4D15-A503-4AD9-A19D-9859DF799F8C}" destId="{892C0B08-2559-4F40-BCE4-740ECF903C75}" srcOrd="0" destOrd="0" presId="urn:microsoft.com/office/officeart/2005/8/layout/list1"/>
    <dgm:cxn modelId="{B03FB6FB-9E22-4AA6-94DF-9910C64917A5}" type="presParOf" srcId="{944C4D15-A503-4AD9-A19D-9859DF799F8C}" destId="{A4EEE6EF-438C-4F0F-8839-981344176496}" srcOrd="1" destOrd="0" presId="urn:microsoft.com/office/officeart/2005/8/layout/list1"/>
    <dgm:cxn modelId="{C2174CE4-C977-487E-994A-AEB343BF48CB}" type="presParOf" srcId="{A5D6EFC6-6234-4658-8D77-810F8D504047}" destId="{E85CE124-A827-4F98-9864-7FBEFDD589DE}" srcOrd="1" destOrd="0" presId="urn:microsoft.com/office/officeart/2005/8/layout/list1"/>
    <dgm:cxn modelId="{BCEC0EF0-04C3-4F4E-974E-264B77AF5FB5}" type="presParOf" srcId="{A5D6EFC6-6234-4658-8D77-810F8D504047}" destId="{00A25CEE-76AB-4851-AD05-EB88E885BD0E}" srcOrd="2" destOrd="0" presId="urn:microsoft.com/office/officeart/2005/8/layout/list1"/>
    <dgm:cxn modelId="{FEA29A2E-4FA7-4C1D-8A75-191B951124D1}" type="presParOf" srcId="{A5D6EFC6-6234-4658-8D77-810F8D504047}" destId="{695EEF89-53DE-4A5A-A6B5-ED32B4B52ADE}" srcOrd="3" destOrd="0" presId="urn:microsoft.com/office/officeart/2005/8/layout/list1"/>
    <dgm:cxn modelId="{68C6ED75-68F5-4159-96FF-CC7ED5746070}" type="presParOf" srcId="{A5D6EFC6-6234-4658-8D77-810F8D504047}" destId="{657675D9-0DEC-4FF9-BCB1-0E10DC82D3AD}" srcOrd="4" destOrd="0" presId="urn:microsoft.com/office/officeart/2005/8/layout/list1"/>
    <dgm:cxn modelId="{CD0323FF-7720-4794-A6C6-509B8324BE16}" type="presParOf" srcId="{657675D9-0DEC-4FF9-BCB1-0E10DC82D3AD}" destId="{8C952AA1-BB17-415E-920E-A2065C345DFE}" srcOrd="0" destOrd="0" presId="urn:microsoft.com/office/officeart/2005/8/layout/list1"/>
    <dgm:cxn modelId="{69F36734-2C3D-4370-93E3-BE7513A57131}" type="presParOf" srcId="{657675D9-0DEC-4FF9-BCB1-0E10DC82D3AD}" destId="{49FE0758-D5E9-4B77-995B-3675DF7D301F}" srcOrd="1" destOrd="0" presId="urn:microsoft.com/office/officeart/2005/8/layout/list1"/>
    <dgm:cxn modelId="{24B7923E-ACB8-4AD0-9251-68818D4CA24A}" type="presParOf" srcId="{A5D6EFC6-6234-4658-8D77-810F8D504047}" destId="{C7C1A137-79D4-44B7-A0C5-53B58C319BEA}" srcOrd="5" destOrd="0" presId="urn:microsoft.com/office/officeart/2005/8/layout/list1"/>
    <dgm:cxn modelId="{941CBAC2-536A-45C1-BC8A-D5174E61048A}" type="presParOf" srcId="{A5D6EFC6-6234-4658-8D77-810F8D504047}" destId="{74B9B029-19C9-469D-9AB0-81AEB493CCF6}" srcOrd="6" destOrd="0" presId="urn:microsoft.com/office/officeart/2005/8/layout/list1"/>
    <dgm:cxn modelId="{55D3A646-40BA-4A35-8683-8B202F7EFC1B}" type="presParOf" srcId="{A5D6EFC6-6234-4658-8D77-810F8D504047}" destId="{263D8751-FA83-4269-B34A-B601ACA89932}" srcOrd="7" destOrd="0" presId="urn:microsoft.com/office/officeart/2005/8/layout/list1"/>
    <dgm:cxn modelId="{C0E86725-2941-4A9E-8161-FBDA538A0BDB}" type="presParOf" srcId="{A5D6EFC6-6234-4658-8D77-810F8D504047}" destId="{340F8DB5-BE12-4142-8A5C-B16FF6889210}" srcOrd="8" destOrd="0" presId="urn:microsoft.com/office/officeart/2005/8/layout/list1"/>
    <dgm:cxn modelId="{5F542ACA-ACCB-4ADB-9401-03ABFD37CA64}" type="presParOf" srcId="{340F8DB5-BE12-4142-8A5C-B16FF6889210}" destId="{DE169C6E-7D40-4191-95DE-1FE216EC5037}" srcOrd="0" destOrd="0" presId="urn:microsoft.com/office/officeart/2005/8/layout/list1"/>
    <dgm:cxn modelId="{35F44C03-F9F4-4D07-A096-CC0C152650D0}" type="presParOf" srcId="{340F8DB5-BE12-4142-8A5C-B16FF6889210}" destId="{8BFFFAEE-5FE0-412A-B8D4-5DEDFDFA2849}" srcOrd="1" destOrd="0" presId="urn:microsoft.com/office/officeart/2005/8/layout/list1"/>
    <dgm:cxn modelId="{47331B9D-62BD-4044-BA12-1AD237A05889}" type="presParOf" srcId="{A5D6EFC6-6234-4658-8D77-810F8D504047}" destId="{B28284A7-5E00-4881-B58E-DB71CA655CF5}" srcOrd="9" destOrd="0" presId="urn:microsoft.com/office/officeart/2005/8/layout/list1"/>
    <dgm:cxn modelId="{597776FA-33A6-496C-AEDD-FDD867BF85CF}" type="presParOf" srcId="{A5D6EFC6-6234-4658-8D77-810F8D504047}" destId="{70AA854C-89F9-42BA-8C6A-1AF43C50521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0A25CEE-76AB-4851-AD05-EB88E885BD0E}">
      <dsp:nvSpPr>
        <dsp:cNvPr id="0" name=""/>
        <dsp:cNvSpPr/>
      </dsp:nvSpPr>
      <dsp:spPr>
        <a:xfrm>
          <a:off x="0" y="888729"/>
          <a:ext cx="6023992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EEE6EF-438C-4F0F-8839-981344176496}">
      <dsp:nvSpPr>
        <dsp:cNvPr id="0" name=""/>
        <dsp:cNvSpPr/>
      </dsp:nvSpPr>
      <dsp:spPr>
        <a:xfrm>
          <a:off x="853888" y="547637"/>
          <a:ext cx="4216794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9385" tIns="0" rIns="159385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Натуральные продукты питания</a:t>
          </a:r>
          <a:endParaRPr lang="ru-RU" sz="2000" b="1" kern="1200" dirty="0"/>
        </a:p>
      </dsp:txBody>
      <dsp:txXfrm>
        <a:off x="853888" y="547637"/>
        <a:ext cx="4216794" cy="531360"/>
      </dsp:txXfrm>
    </dsp:sp>
    <dsp:sp modelId="{74B9B029-19C9-469D-9AB0-81AEB493CCF6}">
      <dsp:nvSpPr>
        <dsp:cNvPr id="0" name=""/>
        <dsp:cNvSpPr/>
      </dsp:nvSpPr>
      <dsp:spPr>
        <a:xfrm>
          <a:off x="0" y="2520279"/>
          <a:ext cx="6023992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FE0758-D5E9-4B77-995B-3675DF7D301F}">
      <dsp:nvSpPr>
        <dsp:cNvPr id="0" name=""/>
        <dsp:cNvSpPr/>
      </dsp:nvSpPr>
      <dsp:spPr>
        <a:xfrm>
          <a:off x="711572" y="2116656"/>
          <a:ext cx="4216794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9385" tIns="0" rIns="159385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Функциональные продукты питания</a:t>
          </a:r>
          <a:endParaRPr lang="ru-RU" sz="1800" b="1" kern="1200" dirty="0"/>
        </a:p>
      </dsp:txBody>
      <dsp:txXfrm>
        <a:off x="711572" y="2116656"/>
        <a:ext cx="4216794" cy="531360"/>
      </dsp:txXfrm>
    </dsp:sp>
    <dsp:sp modelId="{70AA854C-89F9-42BA-8C6A-1AF43C50521E}">
      <dsp:nvSpPr>
        <dsp:cNvPr id="0" name=""/>
        <dsp:cNvSpPr/>
      </dsp:nvSpPr>
      <dsp:spPr>
        <a:xfrm>
          <a:off x="0" y="4320479"/>
          <a:ext cx="6023992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FFFAEE-5FE0-412A-B8D4-5DEDFDFA2849}">
      <dsp:nvSpPr>
        <dsp:cNvPr id="0" name=""/>
        <dsp:cNvSpPr/>
      </dsp:nvSpPr>
      <dsp:spPr>
        <a:xfrm>
          <a:off x="782751" y="3890328"/>
          <a:ext cx="4216794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9385" tIns="0" rIns="159385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Биологически активные комплексы</a:t>
          </a:r>
          <a:endParaRPr lang="ru-RU" sz="2000" b="1" kern="1200" dirty="0"/>
        </a:p>
      </dsp:txBody>
      <dsp:txXfrm>
        <a:off x="782751" y="3890328"/>
        <a:ext cx="4216794" cy="5313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2B3A-01F6-481B-820B-526A3F3B0DCF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336E4-1A59-4232-8EF7-8DFFB403EA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2B3A-01F6-481B-820B-526A3F3B0DCF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336E4-1A59-4232-8EF7-8DFFB403EA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2B3A-01F6-481B-820B-526A3F3B0DCF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336E4-1A59-4232-8EF7-8DFFB403EA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2B3A-01F6-481B-820B-526A3F3B0DCF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336E4-1A59-4232-8EF7-8DFFB403EA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2B3A-01F6-481B-820B-526A3F3B0DCF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336E4-1A59-4232-8EF7-8DFFB403EA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2B3A-01F6-481B-820B-526A3F3B0DCF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336E4-1A59-4232-8EF7-8DFFB403EA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2B3A-01F6-481B-820B-526A3F3B0DCF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336E4-1A59-4232-8EF7-8DFFB403EA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2B3A-01F6-481B-820B-526A3F3B0DCF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336E4-1A59-4232-8EF7-8DFFB403EA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2B3A-01F6-481B-820B-526A3F3B0DCF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336E4-1A59-4232-8EF7-8DFFB403EA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2B3A-01F6-481B-820B-526A3F3B0DCF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336E4-1A59-4232-8EF7-8DFFB403EA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2B3A-01F6-481B-820B-526A3F3B0DCF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336E4-1A59-4232-8EF7-8DFFB403EA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22B3A-01F6-481B-820B-526A3F3B0DCF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336E4-1A59-4232-8EF7-8DFFB403EAA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5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10" Type="http://schemas.openxmlformats.org/officeDocument/2006/relationships/image" Target="../media/image7.jpeg"/><Relationship Id="rId4" Type="http://schemas.openxmlformats.org/officeDocument/2006/relationships/diagramData" Target="../diagrams/data1.xml"/><Relationship Id="rId9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Untitled-1-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43808" y="2492896"/>
            <a:ext cx="6048672" cy="3456384"/>
          </a:xfrm>
        </p:spPr>
        <p:txBody>
          <a:bodyPr>
            <a:noAutofit/>
          </a:bodyPr>
          <a:lstStyle/>
          <a:p>
            <a:r>
              <a:rPr lang="ru-RU" sz="5000" b="1" dirty="0" smtClean="0">
                <a:solidFill>
                  <a:srgbClr val="CC0066"/>
                </a:solidFill>
                <a:cs typeface="Arial" panose="020B0604020202020204" pitchFamily="34" charset="0"/>
              </a:rPr>
              <a:t>РАБОТА С ВРАЧАМИ -ПЕРСПЕКТИВНОЕ НАПРАВЛЕНИЕ</a:t>
            </a:r>
            <a:br>
              <a:rPr lang="ru-RU" sz="5000" b="1" dirty="0" smtClean="0">
                <a:solidFill>
                  <a:srgbClr val="CC0066"/>
                </a:solidFill>
                <a:cs typeface="Arial" panose="020B0604020202020204" pitchFamily="34" charset="0"/>
              </a:rPr>
            </a:br>
            <a:r>
              <a:rPr lang="ru-RU" sz="7000" b="1" dirty="0" smtClean="0">
                <a:solidFill>
                  <a:srgbClr val="CC0066"/>
                </a:solidFill>
              </a:rPr>
              <a:t> </a:t>
            </a:r>
            <a:endParaRPr lang="ru-RU" sz="7000" b="1" dirty="0">
              <a:solidFill>
                <a:srgbClr val="CC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новое-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32656"/>
            <a:ext cx="8280920" cy="864096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>
              <a:spcBef>
                <a:spcPct val="0"/>
              </a:spcBef>
            </a:pP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+mj-lt"/>
                <a:ea typeface="+mj-ea"/>
                <a:cs typeface="+mj-cs"/>
              </a:rPr>
              <a:t>ЗАКОНОДАТЕЛЬНАЯ БАЗА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93812" y="1340768"/>
            <a:ext cx="79563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822389"/>
                </a:solidFill>
                <a:cs typeface="Arial" charset="0"/>
              </a:rPr>
              <a:t>«Основы государственной политики в области здорового питания на период до 2020 года</a:t>
            </a:r>
            <a:r>
              <a:rPr lang="ru-RU" sz="2400" b="1" dirty="0" smtClean="0">
                <a:solidFill>
                  <a:srgbClr val="822389"/>
                </a:solidFill>
                <a:cs typeface="Arial" charset="0"/>
              </a:rPr>
              <a:t>»</a:t>
            </a:r>
          </a:p>
          <a:p>
            <a:pPr algn="r"/>
            <a:r>
              <a:rPr lang="ru-RU" sz="1600" b="1" dirty="0">
                <a:solidFill>
                  <a:srgbClr val="C00000"/>
                </a:solidFill>
              </a:rPr>
              <a:t>распоряжение № 1873-р 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r>
              <a:rPr lang="ru-RU" sz="1600" b="1" dirty="0">
                <a:solidFill>
                  <a:srgbClr val="C00000"/>
                </a:solidFill>
              </a:rPr>
              <a:t>от 25.10.2010</a:t>
            </a:r>
            <a:endParaRPr lang="ru-RU" sz="1600" b="1" dirty="0">
              <a:solidFill>
                <a:srgbClr val="822389"/>
              </a:solidFill>
              <a:latin typeface="Calibri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87649" y="2449484"/>
            <a:ext cx="82089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Питание большинства взрослого населения </a:t>
            </a:r>
            <a:r>
              <a:rPr lang="ru-RU" sz="2000" b="1" dirty="0">
                <a:solidFill>
                  <a:srgbClr val="C00000"/>
                </a:solidFill>
              </a:rPr>
              <a:t>не соответствует принципам здорового питания</a:t>
            </a:r>
            <a:r>
              <a:rPr lang="ru-RU" sz="2000" b="1" dirty="0"/>
              <a:t> из-за потребления пищевых продуктов, содержащих большое количество жира животного происхождения и простых углеводов, недостатка в рационе овощей и фруктов, рыбы и морепродуктов, что приводит к росту избыточной массы тела и ожирению, распространенность которых за последние 8 - 9 лет возросла с 19 до 23 процентов, увеличивая риск развития сахарного диабета, заболеваний сердечно-сосудистой системы и других заболеваний.</a:t>
            </a:r>
          </a:p>
          <a:p>
            <a:r>
              <a:rPr lang="ru-RU" sz="2400" b="1" dirty="0">
                <a:solidFill>
                  <a:srgbClr val="C00000"/>
                </a:solidFill>
              </a:rPr>
              <a:t>Все это свидетельствует о </a:t>
            </a:r>
            <a:r>
              <a:rPr lang="ru-RU" sz="2400" b="1" dirty="0" smtClean="0">
                <a:solidFill>
                  <a:srgbClr val="C00000"/>
                </a:solidFill>
              </a:rPr>
              <a:t>необходимости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r>
              <a:rPr lang="ru-RU" sz="2400" b="1" dirty="0">
                <a:solidFill>
                  <a:srgbClr val="C00000"/>
                </a:solidFill>
              </a:rPr>
              <a:t>развития программ, направленных 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r>
              <a:rPr lang="ru-RU" sz="2400" b="1" dirty="0" smtClean="0">
                <a:solidFill>
                  <a:srgbClr val="C00000"/>
                </a:solidFill>
              </a:rPr>
              <a:t>на </a:t>
            </a:r>
            <a:r>
              <a:rPr lang="ru-RU" sz="2400" b="1" dirty="0">
                <a:solidFill>
                  <a:srgbClr val="C00000"/>
                </a:solidFill>
              </a:rPr>
              <a:t>оптимизацию питания населения.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Untitled-1-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32656"/>
            <a:ext cx="8280920" cy="864096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+mj-lt"/>
                <a:ea typeface="+mj-ea"/>
                <a:cs typeface="+mj-cs"/>
              </a:rPr>
              <a:t>ЗАКОНОДАТЕЛЬНАЯ БАЗА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23678" y="1533465"/>
            <a:ext cx="799288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822389"/>
                </a:solidFill>
              </a:rPr>
              <a:t>Цели и задачи государственной политики в области здорового </a:t>
            </a:r>
            <a:r>
              <a:rPr lang="ru-RU" sz="2400" b="1" dirty="0" smtClean="0">
                <a:solidFill>
                  <a:srgbClr val="822389"/>
                </a:solidFill>
              </a:rPr>
              <a:t>питания</a:t>
            </a:r>
            <a:r>
              <a:rPr lang="ru-RU" sz="1600" b="1" dirty="0" smtClean="0">
                <a:solidFill>
                  <a:srgbClr val="822389"/>
                </a:solidFill>
              </a:rPr>
              <a:t>:</a:t>
            </a:r>
            <a:endParaRPr lang="ru-RU" sz="2400" dirty="0">
              <a:solidFill>
                <a:srgbClr val="822389"/>
              </a:solidFill>
            </a:endParaRPr>
          </a:p>
          <a:p>
            <a:r>
              <a:rPr lang="ru-RU" sz="2000" dirty="0" smtClean="0"/>
              <a:t>   </a:t>
            </a:r>
            <a:r>
              <a:rPr lang="ru-RU" b="1" dirty="0">
                <a:latin typeface="Tahoma" pitchFamily="34" charset="0"/>
              </a:rPr>
              <a:t>Целями государственной политики в области здорового питания</a:t>
            </a:r>
            <a:r>
              <a:rPr lang="ru-RU" dirty="0">
                <a:latin typeface="Tahoma" pitchFamily="34" charset="0"/>
              </a:rPr>
              <a:t> являются сохранение и укрепление здоровья</a:t>
            </a:r>
            <a:r>
              <a:rPr lang="en-US" dirty="0">
                <a:latin typeface="Tahoma" pitchFamily="34" charset="0"/>
              </a:rPr>
              <a:t> </a:t>
            </a:r>
            <a:r>
              <a:rPr lang="ru-RU" dirty="0">
                <a:latin typeface="Tahoma" pitchFamily="34" charset="0"/>
              </a:rPr>
              <a:t>населения,</a:t>
            </a:r>
            <a:r>
              <a:rPr lang="en-US" dirty="0">
                <a:latin typeface="Tahoma" pitchFamily="34" charset="0"/>
              </a:rPr>
              <a:t> </a:t>
            </a:r>
            <a:r>
              <a:rPr lang="ru-RU" dirty="0">
                <a:latin typeface="Tahoma" pitchFamily="34" charset="0"/>
              </a:rPr>
              <a:t>профилактика</a:t>
            </a:r>
            <a:r>
              <a:rPr lang="en-US" dirty="0">
                <a:latin typeface="Tahoma" pitchFamily="34" charset="0"/>
              </a:rPr>
              <a:t> </a:t>
            </a:r>
            <a:r>
              <a:rPr lang="ru-RU" dirty="0">
                <a:latin typeface="Tahoma" pitchFamily="34" charset="0"/>
              </a:rPr>
              <a:t>заболеваний,</a:t>
            </a:r>
            <a:r>
              <a:rPr lang="en-US" dirty="0">
                <a:latin typeface="Tahoma" pitchFamily="34" charset="0"/>
              </a:rPr>
              <a:t> </a:t>
            </a:r>
            <a:r>
              <a:rPr lang="ru-RU" dirty="0">
                <a:latin typeface="Tahoma" pitchFamily="34" charset="0"/>
              </a:rPr>
              <a:t>обусловленных неполноценным и несбалансированным питанием </a:t>
            </a:r>
            <a:endParaRPr lang="ru-RU" dirty="0" smtClean="0">
              <a:latin typeface="Tahoma" pitchFamily="34" charset="0"/>
            </a:endParaRPr>
          </a:p>
          <a:p>
            <a:r>
              <a:rPr lang="ru-RU" b="1" dirty="0">
                <a:latin typeface="Tahoma" pitchFamily="34" charset="0"/>
              </a:rPr>
              <a:t>Основными задачами государственной политики в области здорового питания являются: </a:t>
            </a:r>
            <a:r>
              <a:rPr lang="ru-RU" dirty="0">
                <a:latin typeface="Tahoma" pitchFamily="34" charset="0"/>
              </a:rPr>
              <a:t>развитие производства пищевых продуктов, обогащенных незаменимыми компонентами, </a:t>
            </a:r>
            <a:r>
              <a:rPr lang="ru-RU" dirty="0">
                <a:solidFill>
                  <a:srgbClr val="C00000"/>
                </a:solidFill>
                <a:latin typeface="Tahoma" pitchFamily="34" charset="0"/>
              </a:rPr>
              <a:t>специализированных продуктов детского питания, </a:t>
            </a:r>
            <a:r>
              <a:rPr lang="ru-RU" b="1" dirty="0">
                <a:solidFill>
                  <a:srgbClr val="C00000"/>
                </a:solidFill>
                <a:latin typeface="Tahoma" pitchFamily="34" charset="0"/>
              </a:rPr>
              <a:t>продуктов</a:t>
            </a:r>
            <a:r>
              <a:rPr lang="ru-RU" dirty="0">
                <a:solidFill>
                  <a:srgbClr val="C00000"/>
                </a:solidFill>
                <a:latin typeface="Tahoma" pitchFamily="34" charset="0"/>
              </a:rPr>
              <a:t> </a:t>
            </a:r>
            <a:r>
              <a:rPr lang="ru-RU" b="1" dirty="0">
                <a:solidFill>
                  <a:srgbClr val="C00000"/>
                </a:solidFill>
                <a:latin typeface="Tahoma" pitchFamily="34" charset="0"/>
              </a:rPr>
              <a:t>функционального назначения,</a:t>
            </a:r>
            <a:r>
              <a:rPr lang="ru-RU" dirty="0">
                <a:solidFill>
                  <a:srgbClr val="C00000"/>
                </a:solidFill>
                <a:latin typeface="Tahoma" pitchFamily="34" charset="0"/>
              </a:rPr>
              <a:t> диетических (лечебных и профилактических) пищевых продуктов </a:t>
            </a:r>
            <a:endParaRPr lang="ru-RU" dirty="0" smtClean="0">
              <a:solidFill>
                <a:srgbClr val="C00000"/>
              </a:solidFill>
              <a:latin typeface="Tahoma" pitchFamily="34" charset="0"/>
            </a:endParaRPr>
          </a:p>
          <a:p>
            <a:r>
              <a:rPr lang="ru-RU" dirty="0" smtClean="0">
                <a:solidFill>
                  <a:srgbClr val="C00000"/>
                </a:solidFill>
                <a:latin typeface="Tahoma" pitchFamily="34" charset="0"/>
              </a:rPr>
              <a:t>и </a:t>
            </a:r>
            <a:r>
              <a:rPr lang="ru-RU" dirty="0">
                <a:solidFill>
                  <a:srgbClr val="C00000"/>
                </a:solidFill>
                <a:latin typeface="Tahoma" pitchFamily="34" charset="0"/>
              </a:rPr>
              <a:t>биологически активных добавок к пище, </a:t>
            </a:r>
            <a:endParaRPr lang="ru-RU" dirty="0" smtClean="0">
              <a:solidFill>
                <a:srgbClr val="C00000"/>
              </a:solidFill>
              <a:latin typeface="Tahoma" pitchFamily="34" charset="0"/>
            </a:endParaRPr>
          </a:p>
          <a:p>
            <a:r>
              <a:rPr lang="ru-RU" dirty="0" smtClean="0">
                <a:solidFill>
                  <a:srgbClr val="C00000"/>
                </a:solidFill>
                <a:latin typeface="Tahoma" pitchFamily="34" charset="0"/>
              </a:rPr>
              <a:t>в </a:t>
            </a:r>
            <a:r>
              <a:rPr lang="ru-RU" dirty="0">
                <a:solidFill>
                  <a:srgbClr val="C00000"/>
                </a:solidFill>
                <a:latin typeface="Tahoma" pitchFamily="34" charset="0"/>
              </a:rPr>
              <a:t>том числе для </a:t>
            </a:r>
            <a:r>
              <a:rPr lang="ru-RU" dirty="0" smtClean="0">
                <a:solidFill>
                  <a:srgbClr val="C00000"/>
                </a:solidFill>
                <a:latin typeface="Tahoma" pitchFamily="34" charset="0"/>
              </a:rPr>
              <a:t>питания</a:t>
            </a:r>
          </a:p>
          <a:p>
            <a:r>
              <a:rPr lang="ru-RU" dirty="0" smtClean="0">
                <a:solidFill>
                  <a:srgbClr val="C00000"/>
                </a:solidFill>
                <a:latin typeface="Tahoma" pitchFamily="34" charset="0"/>
              </a:rPr>
              <a:t> </a:t>
            </a:r>
            <a:r>
              <a:rPr lang="ru-RU" dirty="0">
                <a:solidFill>
                  <a:srgbClr val="C00000"/>
                </a:solidFill>
                <a:latin typeface="Tahoma" pitchFamily="34" charset="0"/>
              </a:rPr>
              <a:t>в организованных коллективах (трудовые</a:t>
            </a:r>
            <a:r>
              <a:rPr lang="ru-RU" dirty="0" smtClean="0">
                <a:solidFill>
                  <a:srgbClr val="C00000"/>
                </a:solidFill>
                <a:latin typeface="Tahoma" pitchFamily="34" charset="0"/>
              </a:rPr>
              <a:t>,</a:t>
            </a:r>
          </a:p>
          <a:p>
            <a:r>
              <a:rPr lang="ru-RU" dirty="0" smtClean="0">
                <a:solidFill>
                  <a:srgbClr val="C00000"/>
                </a:solidFill>
                <a:latin typeface="Tahoma" pitchFamily="34" charset="0"/>
              </a:rPr>
              <a:t> </a:t>
            </a:r>
            <a:r>
              <a:rPr lang="ru-RU" dirty="0">
                <a:solidFill>
                  <a:srgbClr val="C00000"/>
                </a:solidFill>
                <a:latin typeface="Tahoma" pitchFamily="34" charset="0"/>
              </a:rPr>
              <a:t>образовательные и др.)…….  </a:t>
            </a:r>
          </a:p>
          <a:p>
            <a:endParaRPr lang="ru-RU" dirty="0">
              <a:latin typeface="Tahoma" pitchFamily="34" charset="0"/>
            </a:endParaRPr>
          </a:p>
          <a:p>
            <a:pPr lvl="0"/>
            <a:endParaRPr lang="ru-RU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6284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новое-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32656"/>
            <a:ext cx="8280920" cy="864096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+mj-lt"/>
                <a:ea typeface="+mj-ea"/>
                <a:cs typeface="+mj-cs"/>
              </a:rPr>
              <a:t>ЗАКОНОДАТЕЛЬНАЯ БАЗА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683568" y="1556792"/>
            <a:ext cx="7776864" cy="3982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</a:pPr>
            <a:r>
              <a:rPr lang="ru-RU" sz="2000" b="1" dirty="0">
                <a:solidFill>
                  <a:srgbClr val="822389"/>
                </a:solidFill>
              </a:rPr>
              <a:t>Ожидаемые результаты реализации государственной политики в области здорового питания</a:t>
            </a:r>
            <a:r>
              <a:rPr lang="ru-RU" sz="2000" dirty="0">
                <a:solidFill>
                  <a:srgbClr val="822389"/>
                </a:solidFill>
              </a:rPr>
              <a:t> </a:t>
            </a:r>
          </a:p>
          <a:p>
            <a:pPr algn="just">
              <a:lnSpc>
                <a:spcPct val="80000"/>
              </a:lnSpc>
            </a:pPr>
            <a:endParaRPr lang="ru-RU" sz="2000" dirty="0">
              <a:solidFill>
                <a:srgbClr val="822389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ru-RU" sz="2000" b="1" dirty="0">
                <a:solidFill>
                  <a:srgbClr val="822389"/>
                </a:solidFill>
              </a:rPr>
              <a:t>«…обеспечение 80 % рынка специализированных продуктов </a:t>
            </a:r>
            <a:r>
              <a:rPr lang="ru-RU" b="1" dirty="0"/>
              <a:t>для детского питания, в том числе диетического (лечебного и профилактического),</a:t>
            </a:r>
            <a:r>
              <a:rPr lang="ru-RU" dirty="0">
                <a:solidFill>
                  <a:srgbClr val="006600"/>
                </a:solidFill>
              </a:rPr>
              <a:t> </a:t>
            </a:r>
            <a:r>
              <a:rPr lang="ru-RU" b="1" dirty="0">
                <a:solidFill>
                  <a:srgbClr val="C00000"/>
                </a:solidFill>
              </a:rPr>
              <a:t>за счет продуктов отечественного производства; </a:t>
            </a:r>
          </a:p>
          <a:p>
            <a:pPr algn="just">
              <a:lnSpc>
                <a:spcPct val="80000"/>
              </a:lnSpc>
            </a:pPr>
            <a:endParaRPr lang="ru-RU" dirty="0">
              <a:solidFill>
                <a:srgbClr val="006600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ru-RU" b="1" dirty="0"/>
              <a:t>…снижение заболеваемости среди детей и подростков, связанных с питанием (анемия, недостаточность питания, ожирение, болезни органов пищеварения), - до 10 </a:t>
            </a:r>
            <a:r>
              <a:rPr lang="en-US" b="1" dirty="0"/>
              <a:t>%</a:t>
            </a:r>
            <a:r>
              <a:rPr lang="ru-RU" b="1" dirty="0"/>
              <a:t>; </a:t>
            </a:r>
          </a:p>
          <a:p>
            <a:pPr algn="just">
              <a:lnSpc>
                <a:spcPct val="80000"/>
              </a:lnSpc>
            </a:pPr>
            <a:endParaRPr lang="ru-RU" b="1" dirty="0"/>
          </a:p>
          <a:p>
            <a:pPr algn="just">
              <a:lnSpc>
                <a:spcPct val="80000"/>
              </a:lnSpc>
            </a:pPr>
            <a:r>
              <a:rPr lang="ru-RU" b="1" dirty="0"/>
              <a:t>…повышение числа обучающихся в общеобразовательных учреждениях детей, отнесенных к первой группе здоровья, - на 1 </a:t>
            </a:r>
            <a:r>
              <a:rPr lang="en-US" b="1" dirty="0"/>
              <a:t>%</a:t>
            </a:r>
            <a:r>
              <a:rPr lang="ru-RU" b="1" dirty="0"/>
              <a:t> и детей, отнесенных ко второй группе здоровья, - на 2</a:t>
            </a:r>
            <a:r>
              <a:rPr lang="en-US" b="1" dirty="0"/>
              <a:t>%</a:t>
            </a:r>
            <a:r>
              <a:rPr lang="ru-RU" b="1" dirty="0"/>
              <a:t>; </a:t>
            </a:r>
          </a:p>
          <a:p>
            <a:pPr algn="just">
              <a:lnSpc>
                <a:spcPct val="80000"/>
              </a:lnSpc>
            </a:pPr>
            <a:endParaRPr lang="ru-RU" b="1" dirty="0"/>
          </a:p>
          <a:p>
            <a:pPr>
              <a:lnSpc>
                <a:spcPct val="80000"/>
              </a:lnSpc>
            </a:pPr>
            <a:r>
              <a:rPr lang="ru-RU" b="1" dirty="0"/>
              <a:t>…повышение адекватной обеспеченности витаминами детей и взрослых - не менее чем на 70</a:t>
            </a:r>
            <a:r>
              <a:rPr lang="en-US" b="1" dirty="0"/>
              <a:t>%</a:t>
            </a:r>
            <a:r>
              <a:rPr lang="ru-RU" b="1" dirty="0"/>
              <a:t>». </a:t>
            </a:r>
          </a:p>
        </p:txBody>
      </p:sp>
    </p:spTree>
    <p:extLst>
      <p:ext uri="{BB962C8B-B14F-4D97-AF65-F5344CB8AC3E}">
        <p14:creationId xmlns="" xmlns:p14="http://schemas.microsoft.com/office/powerpoint/2010/main" val="199623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10" descr="Untitled-1-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1"/>
            <a:ext cx="9144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32656"/>
            <a:ext cx="8280920" cy="864096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+mj-lt"/>
                <a:ea typeface="+mj-ea"/>
                <a:cs typeface="+mj-cs"/>
              </a:rPr>
              <a:t>ЗАКОНОДАТЕЛЬНАЯ БАЗА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75556" y="1340768"/>
            <a:ext cx="79928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822389"/>
                </a:solidFill>
                <a:latin typeface="Tahoma" pitchFamily="34" charset="0"/>
                <a:cs typeface="Arial" charset="0"/>
              </a:rPr>
              <a:t>Федеральный закон от 21 ноября 2011года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822389"/>
                </a:solidFill>
                <a:latin typeface="Tahoma" pitchFamily="34" charset="0"/>
                <a:cs typeface="Arial" charset="0"/>
              </a:rPr>
              <a:t> № 323-ФЗ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822389"/>
                </a:solidFill>
                <a:latin typeface="Tahoma" pitchFamily="34" charset="0"/>
                <a:cs typeface="Arial" charset="0"/>
              </a:rPr>
              <a:t>« Об основах охраны здоровья граждан  РФ»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543732"/>
            <a:ext cx="799288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Arial" charset="0"/>
              </a:rPr>
              <a:t>Лечебное питание</a:t>
            </a:r>
            <a:r>
              <a:rPr lang="ru-RU" b="1" dirty="0">
                <a:solidFill>
                  <a:srgbClr val="1A1A70"/>
                </a:solidFill>
                <a:latin typeface="Tahoma" pitchFamily="34" charset="0"/>
                <a:cs typeface="Arial" charset="0"/>
              </a:rPr>
              <a:t> </a:t>
            </a:r>
            <a:r>
              <a:rPr lang="ru-RU" dirty="0">
                <a:latin typeface="Tahoma" pitchFamily="34" charset="0"/>
                <a:cs typeface="Arial" charset="0"/>
              </a:rPr>
              <a:t>- </a:t>
            </a:r>
            <a:r>
              <a:rPr lang="ru-RU" b="1" dirty="0">
                <a:latin typeface="Tahoma" pitchFamily="34" charset="0"/>
                <a:cs typeface="Arial" charset="0"/>
              </a:rPr>
              <a:t>питание, обеспечивающее удовлетворение физиологических потребностей организма человека в пищевых веществах и энергии </a:t>
            </a:r>
            <a:r>
              <a:rPr lang="ru-RU" b="1" i="1" dirty="0">
                <a:solidFill>
                  <a:srgbClr val="C00000"/>
                </a:solidFill>
                <a:latin typeface="Tahoma" pitchFamily="34" charset="0"/>
                <a:cs typeface="Arial" charset="0"/>
              </a:rPr>
              <a:t>с учетом механизмов развития заболевания, особенностей течения основного и сопутствующего заболеваний и выполняющее профилактические и лечебные задачи.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dirty="0">
              <a:solidFill>
                <a:srgbClr val="006600"/>
              </a:solidFill>
              <a:latin typeface="Tahoma" pitchFamily="34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Arial" charset="0"/>
              </a:rPr>
              <a:t>Лечебное питание </a:t>
            </a:r>
            <a:r>
              <a:rPr lang="ru-RU" b="1" dirty="0">
                <a:latin typeface="Tahoma" pitchFamily="34" charset="0"/>
                <a:cs typeface="Arial" charset="0"/>
              </a:rPr>
              <a:t>является неотъемлемым компонентом лечебного процесса и профилактических мероприятий.</a:t>
            </a:r>
          </a:p>
        </p:txBody>
      </p:sp>
    </p:spTree>
    <p:extLst>
      <p:ext uri="{BB962C8B-B14F-4D97-AF65-F5344CB8AC3E}">
        <p14:creationId xmlns="" xmlns:p14="http://schemas.microsoft.com/office/powerpoint/2010/main" val="241340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новое-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66523"/>
            <a:ext cx="2739347" cy="2191477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32656"/>
            <a:ext cx="8280920" cy="864096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+mj-lt"/>
                <a:ea typeface="+mj-ea"/>
                <a:cs typeface="+mj-cs"/>
              </a:rPr>
              <a:t>СТРУКТУРА ЛЕЧЕБНОГО ПИТАНИЯ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="" xmlns:p14="http://schemas.microsoft.com/office/powerpoint/2010/main" val="359115685"/>
              </p:ext>
            </p:extLst>
          </p:nvPr>
        </p:nvGraphicFramePr>
        <p:xfrm>
          <a:off x="2627784" y="1268760"/>
          <a:ext cx="6023992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96752"/>
            <a:ext cx="1950670" cy="198541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68960"/>
            <a:ext cx="2411760" cy="180882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8777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Untitled-1-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1540" y="7322"/>
            <a:ext cx="8280920" cy="1405453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>
              <a:spcBef>
                <a:spcPct val="0"/>
              </a:spcBef>
            </a:pPr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+mj-lt"/>
                <a:ea typeface="+mj-ea"/>
                <a:cs typeface="+mj-cs"/>
              </a:rPr>
              <a:t>ФОРМИРОВАНИЕ СООБЩЕСТВА ВРАЧЕЙ АРТЛАЙФ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628800"/>
            <a:ext cx="6048672" cy="4060647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64833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Untitled-1-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411760" y="3140968"/>
            <a:ext cx="603041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000" b="1" dirty="0" smtClean="0">
                <a:solidFill>
                  <a:srgbClr val="CC0066"/>
                </a:solidFill>
                <a:latin typeface="+mj-lt"/>
                <a:ea typeface="+mj-ea"/>
                <a:cs typeface="Arial" panose="020B0604020202020204" pitchFamily="34" charset="0"/>
              </a:rPr>
              <a:t>БЛАГОДАРЮ </a:t>
            </a:r>
          </a:p>
          <a:p>
            <a:pPr algn="ctr"/>
            <a:r>
              <a:rPr lang="ru-RU" sz="5000" b="1" dirty="0" smtClean="0">
                <a:solidFill>
                  <a:srgbClr val="CC0066"/>
                </a:solidFill>
                <a:latin typeface="+mj-lt"/>
                <a:ea typeface="+mj-ea"/>
                <a:cs typeface="Arial" panose="020B0604020202020204" pitchFamily="34" charset="0"/>
              </a:rPr>
              <a:t>ЗА ВНИМАНИЕ!</a:t>
            </a:r>
            <a:endParaRPr lang="ru-RU" sz="5000" b="1" dirty="0">
              <a:solidFill>
                <a:srgbClr val="CC0066"/>
              </a:solidFill>
              <a:latin typeface="+mj-lt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9500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703</TotalTime>
  <Words>371</Words>
  <Application>Microsoft Office PowerPoint</Application>
  <PresentationFormat>Экран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РАБОТА С ВРАЧАМИ -ПЕРСПЕКТИВНОЕ НАПРАВЛЕНИЕ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БИЗНЕС-ДЕНЬ  с Артлайф</dc:title>
  <dc:creator>Александр Ярыгин</dc:creator>
  <cp:lastModifiedBy>ptv</cp:lastModifiedBy>
  <cp:revision>30</cp:revision>
  <dcterms:created xsi:type="dcterms:W3CDTF">2016-09-16T03:59:51Z</dcterms:created>
  <dcterms:modified xsi:type="dcterms:W3CDTF">2016-09-26T10:34:12Z</dcterms:modified>
</cp:coreProperties>
</file>