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335" r:id="rId4"/>
    <p:sldId id="326" r:id="rId5"/>
    <p:sldId id="363" r:id="rId6"/>
    <p:sldId id="352" r:id="rId7"/>
    <p:sldId id="353" r:id="rId8"/>
    <p:sldId id="364" r:id="rId9"/>
    <p:sldId id="355" r:id="rId10"/>
    <p:sldId id="356" r:id="rId11"/>
    <p:sldId id="365" r:id="rId12"/>
    <p:sldId id="358" r:id="rId13"/>
    <p:sldId id="359" r:id="rId14"/>
    <p:sldId id="366" r:id="rId15"/>
    <p:sldId id="361" r:id="rId16"/>
    <p:sldId id="362" r:id="rId17"/>
    <p:sldId id="367" r:id="rId18"/>
    <p:sldId id="301" r:id="rId19"/>
    <p:sldId id="289" r:id="rId20"/>
    <p:sldId id="368" r:id="rId21"/>
    <p:sldId id="287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2D4"/>
    <a:srgbClr val="F7BECA"/>
    <a:srgbClr val="6C4796"/>
    <a:srgbClr val="FF0000"/>
    <a:srgbClr val="EC1B30"/>
    <a:srgbClr val="32AAA7"/>
    <a:srgbClr val="91DFDD"/>
    <a:srgbClr val="DEE2F3"/>
    <a:srgbClr val="DEF6F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53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6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6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29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885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52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56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361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8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0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26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FD-C59A-4B02-9B65-490BBB2699A1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66ECF-6C00-4AEE-B914-06C794FB33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8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wallpapertag.com/wallpaper/full/f/f/7/901651-cool-snowing-desktop-background-3840x2160-for-androi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B24BC12C-6E84-4860-AB54-F21FE776FCAD}"/>
              </a:ext>
            </a:extLst>
          </p:cNvPr>
          <p:cNvGrpSpPr/>
          <p:nvPr/>
        </p:nvGrpSpPr>
        <p:grpSpPr>
          <a:xfrm>
            <a:off x="0" y="0"/>
            <a:ext cx="12188389" cy="6858000"/>
            <a:chOff x="3611" y="-86"/>
            <a:chExt cx="12188389" cy="685800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D0CEB49-98A4-4736-9771-37F55B99D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" y="-86"/>
              <a:ext cx="12188389" cy="6858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889000" y="0"/>
              <a:ext cx="1354668" cy="2641600"/>
            </a:xfrm>
            <a:prstGeom prst="rect">
              <a:avLst/>
            </a:prstGeom>
            <a:solidFill>
              <a:srgbClr val="EC1B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3600" b="1" dirty="0"/>
                <a:t>ЯНВАРЬ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488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6030E1-6518-49D4-8CCC-961BCE6AD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949" y="3049864"/>
            <a:ext cx="396872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Наша кожа нуждается в ежедневном очищении, чтобы она могла как можно дольше оставаться здоровой, упругой и красивой. </a:t>
            </a:r>
            <a:r>
              <a:rPr lang="ru-RU" sz="1200" b="1" dirty="0" err="1" smtClean="0"/>
              <a:t>Пилинг</a:t>
            </a:r>
            <a:r>
              <a:rPr lang="ru-RU" sz="1200" b="1" dirty="0" smtClean="0"/>
              <a:t> для лица </a:t>
            </a:r>
            <a:r>
              <a:rPr lang="en-US" sz="1200" b="1" dirty="0" smtClean="0"/>
              <a:t>Q</a:t>
            </a:r>
            <a:r>
              <a:rPr lang="ru-RU" sz="1200" b="1" dirty="0" smtClean="0"/>
              <a:t>-</a:t>
            </a:r>
            <a:r>
              <a:rPr lang="en-US" sz="1200" b="1" dirty="0" smtClean="0"/>
              <a:t>system</a:t>
            </a:r>
            <a:r>
              <a:rPr lang="ru-RU" sz="1200" dirty="0" smtClean="0"/>
              <a:t> – это бережное очищение и обновление кожи, которое достигается благодаря натуральным отшелушивающим компонентам. Папаин, </a:t>
            </a:r>
            <a:r>
              <a:rPr lang="ru-RU" sz="1200" dirty="0" err="1" smtClean="0"/>
              <a:t>кератолин</a:t>
            </a:r>
            <a:r>
              <a:rPr lang="ru-RU" sz="1200" dirty="0" smtClean="0"/>
              <a:t>, гликолевая кислота стимулируют обновление клеток, улучшают микроциркуляцию, выравнивают рельеф, делают кожу гладкой и эластичной, не повреждая и не раздражая ее. 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пилингдлялица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0" y="3054993"/>
            <a:ext cx="4148667" cy="2903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buFontTx/>
              <a:buChar char="-"/>
            </a:pPr>
            <a:endParaRPr lang="ru-RU" sz="1200" dirty="0"/>
          </a:p>
          <a:p>
            <a:r>
              <a:rPr lang="ru-RU" sz="1200" dirty="0" smtClean="0"/>
              <a:t>Есть средства, которые всегда должны быть под рукой в домашней аптечке. </a:t>
            </a:r>
            <a:r>
              <a:rPr lang="ru-RU" sz="1200" b="1" dirty="0" smtClean="0"/>
              <a:t>Масло чайного дерева </a:t>
            </a:r>
            <a:r>
              <a:rPr lang="ru-RU" sz="1200" dirty="0" smtClean="0"/>
              <a:t>– одно из них. Богатые целебные свойства делают его практически незаменимым.</a:t>
            </a:r>
          </a:p>
          <a:p>
            <a:endParaRPr lang="ru-RU" sz="1200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Антибактериальное и дезодорирующее действие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Подходит для всех типов кожи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Очищает, смягчает, способствует избавлению от угревой сыпи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Эффективно в составе терапии вирусных и грибковых поражений (использовать наружно)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Эффективно в качестве репеллента – устраняет зуд и отечность кожи после укусов насекомых</a:t>
            </a:r>
          </a:p>
          <a:p>
            <a:pPr>
              <a:lnSpc>
                <a:spcPts val="1000"/>
              </a:lnSpc>
            </a:pPr>
            <a:endParaRPr lang="ru-RU" sz="1000" dirty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маслочайногодерева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\\filer\Artlife\Маркетинг\КОНТЕНТ-ПЛАН ДЛЯ СОЦ.СЕТЕЙ\2020\1. Январь 2020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0461" y="1008994"/>
            <a:ext cx="1978574" cy="1978574"/>
          </a:xfrm>
          <a:prstGeom prst="rect">
            <a:avLst/>
          </a:prstGeom>
          <a:noFill/>
        </p:spPr>
      </p:pic>
      <p:pic>
        <p:nvPicPr>
          <p:cNvPr id="9" name="Picture 2" descr="\\filer\Artlife\Маркетинг\КОНТЕНТ-ПЛАН ДЛЯ СОЦ.СЕТЕЙ\2020\1. Январь 2020\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5524" y="945930"/>
            <a:ext cx="1965435" cy="1965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764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6030E1-6518-49D4-8CCC-961BCE6AD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949" y="3049864"/>
            <a:ext cx="39687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Здоровые зубы и свежее дыхание – это залог уверенности в себе и повод для широкой улыбки. Зубные пасты от </a:t>
            </a:r>
            <a:r>
              <a:rPr lang="ru-RU" sz="1200" dirty="0" err="1" smtClean="0"/>
              <a:t>Артлайф</a:t>
            </a:r>
            <a:r>
              <a:rPr lang="ru-RU" sz="1200" dirty="0" smtClean="0"/>
              <a:t> помогут в достижении этих целей. </a:t>
            </a:r>
            <a:br>
              <a:rPr lang="ru-RU" sz="1200" dirty="0" smtClean="0"/>
            </a:br>
            <a:r>
              <a:rPr lang="ru-RU" sz="1200" dirty="0" smtClean="0"/>
              <a:t> </a:t>
            </a:r>
          </a:p>
          <a:p>
            <a:pPr lvl="0"/>
            <a:r>
              <a:rPr lang="ru-RU" sz="1200" b="1" dirty="0" smtClean="0"/>
              <a:t>Зубная паста </a:t>
            </a:r>
            <a:r>
              <a:rPr lang="ru-RU" sz="1200" b="1" dirty="0" err="1" smtClean="0"/>
              <a:t>N-zim</a:t>
            </a:r>
            <a:r>
              <a:rPr lang="ru-RU" sz="1200" b="1" dirty="0" smtClean="0"/>
              <a:t> с маслом чайного дерева </a:t>
            </a:r>
            <a:r>
              <a:rPr lang="ru-RU" sz="1200" dirty="0" smtClean="0"/>
              <a:t>мягко расщепляет зубной налет, деликатно очищает зубы без повреждения эмали. Масло чайного дерева предупреждает воспалительные заболевания полости рта. Сочетание кальция, фтора и фосфора укрепляет эмаль зубов и обеспечивает профилактику кариеса.</a:t>
            </a:r>
          </a:p>
          <a:p>
            <a:pPr lvl="0"/>
            <a:r>
              <a:rPr lang="ru-RU" sz="1200" b="1" dirty="0" smtClean="0"/>
              <a:t>Зубная паста «</a:t>
            </a:r>
            <a:r>
              <a:rPr lang="ru-RU" sz="1200" b="1" dirty="0" err="1" smtClean="0"/>
              <a:t>N-Zim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Arctiсa</a:t>
            </a:r>
            <a:r>
              <a:rPr lang="ru-RU" sz="1200" b="1" dirty="0" smtClean="0"/>
              <a:t>» </a:t>
            </a:r>
            <a:r>
              <a:rPr lang="ru-RU" sz="1200" dirty="0" smtClean="0"/>
              <a:t>мягко расщепляет зубной налет, восстанавливает природную белизну зубов, укрепляет зубную эмаль и ткани десен. Содержит биоактивный фермент папаин, экстракты арктических растений, </a:t>
            </a:r>
            <a:r>
              <a:rPr lang="ru-RU" sz="1200" dirty="0" err="1" smtClean="0"/>
              <a:t>цетрарию</a:t>
            </a:r>
            <a:r>
              <a:rPr lang="ru-RU" sz="1200" dirty="0" smtClean="0"/>
              <a:t>, ламинарию и морской коллаген.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зубнаяпаста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косметика</a:t>
            </a: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0" y="3054993"/>
            <a:ext cx="4148667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Для чего нужен коллаген? Этот белок отвечает за красоту волос, упругость кожи, здоровье суставов. С возрастом естественная выработка коллагена сокращается, что отражается и на самочувствие, и на внешности. Этот процесс можно обратить вспять, если принимать коллаген извне. </a:t>
            </a:r>
          </a:p>
          <a:p>
            <a:endParaRPr lang="ru-RU" sz="1200" dirty="0" smtClean="0"/>
          </a:p>
          <a:p>
            <a:r>
              <a:rPr lang="ru-RU" sz="1200" b="1" dirty="0" smtClean="0"/>
              <a:t>«Коллаген 7000»* </a:t>
            </a:r>
            <a:r>
              <a:rPr lang="ru-RU" sz="1200" dirty="0" smtClean="0"/>
              <a:t>- это уникальный напиток, в состав которого входит 7000 мг биодоступного гидролизата коллагена, гиалуроновая кислота, биотин и витамин Е.</a:t>
            </a:r>
          </a:p>
          <a:p>
            <a:endParaRPr lang="ru-RU" sz="1200" dirty="0" smtClean="0"/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Обладает приятным яблочно-клюквенным вкусом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Удобный прием: 1 </a:t>
            </a:r>
            <a:r>
              <a:rPr lang="ru-RU" sz="1200" dirty="0" err="1" smtClean="0"/>
              <a:t>шот</a:t>
            </a:r>
            <a:r>
              <a:rPr lang="ru-RU" sz="1200" dirty="0" smtClean="0"/>
              <a:t> напитка 1 раз в день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Низкая калорийность (49 ккал), без сахара</a:t>
            </a:r>
          </a:p>
          <a:p>
            <a:pPr>
              <a:lnSpc>
                <a:spcPts val="1000"/>
              </a:lnSpc>
              <a:buFontTx/>
              <a:buChar char="-"/>
            </a:pPr>
            <a:endParaRPr lang="ru-RU" sz="1000" dirty="0" smtClean="0"/>
          </a:p>
          <a:p>
            <a:pPr>
              <a:lnSpc>
                <a:spcPts val="1000"/>
              </a:lnSpc>
              <a:buFontTx/>
              <a:buChar char="-"/>
            </a:pPr>
            <a:endParaRPr lang="ru-RU" sz="1000" dirty="0"/>
          </a:p>
          <a:p>
            <a:pPr>
              <a:lnSpc>
                <a:spcPts val="1000"/>
              </a:lnSpc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</a:p>
          <a:p>
            <a:pPr>
              <a:lnSpc>
                <a:spcPts val="1000"/>
              </a:lnSpc>
            </a:pPr>
            <a:endParaRPr lang="ru-RU" sz="1000" dirty="0"/>
          </a:p>
          <a:p>
            <a:pPr>
              <a:lnSpc>
                <a:spcPts val="10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коллаген7000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гиалуроноваякислота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3" descr="\\filer\Artlife\Маркетинг\КОНТЕНТ-ПЛАН ДЛЯ СОЦ.СЕТЕЙ\2020\1. Январь 2020\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6035" y="977460"/>
            <a:ext cx="2039009" cy="2039009"/>
          </a:xfrm>
          <a:prstGeom prst="rect">
            <a:avLst/>
          </a:prstGeom>
          <a:noFill/>
        </p:spPr>
      </p:pic>
      <p:pic>
        <p:nvPicPr>
          <p:cNvPr id="2050" name="Picture 2" descr="C:\Users\CosmeticBrand\Desktop\11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4849" y="1061546"/>
            <a:ext cx="1807780" cy="1807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0764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6A97FADC-8227-4965-9124-8C65B38DD0AC}"/>
              </a:ext>
            </a:extLst>
          </p:cNvPr>
          <p:cNvGrpSpPr/>
          <p:nvPr/>
        </p:nvGrpSpPr>
        <p:grpSpPr>
          <a:xfrm>
            <a:off x="1805" y="0"/>
            <a:ext cx="12188389" cy="6858000"/>
            <a:chOff x="1805" y="0"/>
            <a:chExt cx="12188389" cy="6858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BCED5919-3CDF-4719-B8B1-44653E54F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" y="0"/>
              <a:ext cx="12188389" cy="685800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2770323" y="2092976"/>
              <a:ext cx="1938311" cy="21006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44351" y="4626350"/>
          <a:ext cx="9067664" cy="106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HB-</a:t>
                      </a:r>
                      <a:r>
                        <a:rPr lang="en-US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Коктейль «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Провитель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заряд»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Комплекс ферментов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Биокаскад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Токсфайтер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Люкс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035303" y="2087722"/>
            <a:ext cx="1938311" cy="2100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47578" y="2077210"/>
            <a:ext cx="1938311" cy="2100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628323" y="2108742"/>
            <a:ext cx="1938311" cy="210065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\\filer\Artlife\Маркетинг\КОНТЕНТ-ПЛАН ДЛЯ СОЦ.СЕТЕЙ\2020\1. Январь 2020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063" y="2070538"/>
            <a:ext cx="2136228" cy="2136228"/>
          </a:xfrm>
          <a:prstGeom prst="rect">
            <a:avLst/>
          </a:prstGeom>
          <a:noFill/>
        </p:spPr>
      </p:pic>
      <p:pic>
        <p:nvPicPr>
          <p:cNvPr id="20" name="Picture 2" descr="\\filer\Artlife\Маркетинг\КОНТЕНТ-ПЛАН ДЛЯ СОЦ.СЕТЕЙ\2020\1. Январь 2020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40764" y="2091558"/>
            <a:ext cx="2123090" cy="2123090"/>
          </a:xfrm>
          <a:prstGeom prst="rect">
            <a:avLst/>
          </a:prstGeom>
          <a:noFill/>
        </p:spPr>
      </p:pic>
      <p:pic>
        <p:nvPicPr>
          <p:cNvPr id="2050" name="Picture 2" descr="\\filer\Artlife\Маркетинг\КОНТЕНТ-ПЛАН ДЛЯ СОЦ.СЕТЕЙ\2020\1. Январь 2020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296" y="2070537"/>
            <a:ext cx="2167758" cy="2167758"/>
          </a:xfrm>
          <a:prstGeom prst="rect">
            <a:avLst/>
          </a:prstGeom>
          <a:noFill/>
        </p:spPr>
      </p:pic>
      <p:pic>
        <p:nvPicPr>
          <p:cNvPr id="1027" name="Picture 3" descr="\\filer\Artlife\Маркетинг\КОНТЕНТ-ПЛАН ДЛЯ СОЦ.СЕТЕЙ\2020\1. Январь 2020\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70531" y="2081047"/>
            <a:ext cx="2133601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7874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4E29A1-FE01-42E4-BF8A-79A1A2EB0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74459" y="2944760"/>
            <a:ext cx="3968725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/>
              <a:t>Похудеть с нового года! Многие из нас давали себе такое обещание, но не всегда задуманное идет по плану. Мы за комплексный подход в решении проблем, поэтому рекомендуем вместе с пересмотром привычного меню включить в рацион </a:t>
            </a:r>
            <a:r>
              <a:rPr lang="ru-RU" sz="1100" b="1" dirty="0" smtClean="0"/>
              <a:t>Программу H&amp;B </a:t>
            </a:r>
            <a:r>
              <a:rPr lang="ru-RU" sz="1100" b="1" dirty="0" err="1" smtClean="0"/>
              <a:t>control</a:t>
            </a:r>
            <a:r>
              <a:rPr lang="ru-RU" sz="1100" b="1" dirty="0" smtClean="0"/>
              <a:t>*</a:t>
            </a:r>
            <a:r>
              <a:rPr lang="ru-RU" sz="1100" dirty="0" smtClean="0"/>
              <a:t>, которая предназначена для коррекции обмена веществ и массы тела. </a:t>
            </a:r>
          </a:p>
          <a:p>
            <a:r>
              <a:rPr lang="ru-RU" sz="1100" dirty="0" smtClean="0"/>
              <a:t>В состав программы входят 5 продуктов, прошедших клиническую апробацию и доказавших свою эффективность на фоне снижения калорийности рациона. </a:t>
            </a:r>
          </a:p>
          <a:p>
            <a:r>
              <a:rPr lang="ru-RU" sz="1100" b="1" dirty="0" smtClean="0"/>
              <a:t>5 преимуществ комплекса: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Нормализация массы тела в ходе приема программы происходит постепенно и физиологично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Программа способствует выведению избытка жидкости и токсинов из организма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Поддержка эмоционального равновесия и контроль аппетита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Поддержка высокого уровня энергии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Доказанная эффективность</a:t>
            </a:r>
          </a:p>
          <a:p>
            <a:pPr lvl="0">
              <a:buFont typeface="Arial" pitchFamily="34" charset="0"/>
              <a:buChar char="•"/>
            </a:pP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  <a:endParaRPr lang="ru-RU" sz="1000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похудение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99890" y="2897338"/>
            <a:ext cx="4235377" cy="4042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/>
              <a:t>Процесс похудения невозможен без ряда ограничений: диетологи рекомендуют снижать потребление жареного и соленого, исключать мучное и сладкое. Чтобы комфортно снижать массу тела без срывов, мы рекомендуем включить в рацион протеиновые коктейли от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. </a:t>
            </a:r>
          </a:p>
          <a:p>
            <a:r>
              <a:rPr lang="ru-RU" sz="1000" b="1" dirty="0" smtClean="0"/>
              <a:t>Коктейль «</a:t>
            </a:r>
            <a:r>
              <a:rPr lang="ru-RU" sz="1000" b="1" dirty="0" err="1" smtClean="0"/>
              <a:t>Провитель</a:t>
            </a:r>
            <a:r>
              <a:rPr lang="ru-RU" sz="1000" b="1" dirty="0" smtClean="0"/>
              <a:t> </a:t>
            </a:r>
            <a:r>
              <a:rPr lang="en-US" sz="1000" b="1" dirty="0" smtClean="0"/>
              <a:t>Z</a:t>
            </a:r>
            <a:r>
              <a:rPr lang="ru-RU" sz="1000" b="1" dirty="0" err="1" smtClean="0"/>
              <a:t>аряд</a:t>
            </a:r>
            <a:r>
              <a:rPr lang="ru-RU" sz="1000" b="1" dirty="0" smtClean="0"/>
              <a:t>» </a:t>
            </a:r>
            <a:r>
              <a:rPr lang="ru-RU" sz="1000" dirty="0" smtClean="0"/>
              <a:t>идеален для первой половины дня. Он дает чувство отличное насыщения и уменьшает тягу к сладкой пище.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Глюкоза мгновенно поступает в кровь и обеспечивает клетки быстрой энергией.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Злаковые культуры являются источником «медленных» углеводов, а значит длительной энергии.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Среднецепочечные триглицериды  участвуют в создании «эффекта сытости».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Растворимые пищевые волокна NUTRIOSE позитивно влияют на работу желудочно-кишечного тракта.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Подорожник обладает обволакивающим противовоспалительным действием.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err="1" smtClean="0"/>
              <a:t>Лактулоза</a:t>
            </a:r>
            <a:r>
              <a:rPr lang="ru-RU" sz="1000" dirty="0" smtClean="0"/>
              <a:t> восстанавливает функционирование нормальной микрофлоры. 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err="1" smtClean="0"/>
              <a:t>L-таурин</a:t>
            </a:r>
            <a:r>
              <a:rPr lang="ru-RU" sz="1000" dirty="0" smtClean="0"/>
              <a:t> способствует улучшению энергетического обмена в организме.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Железо участвует в окислительно-восстановительных процессах, входит в состав множества ферментов и белков.</a:t>
            </a:r>
          </a:p>
          <a:p>
            <a:pPr lvl="0">
              <a:buFont typeface="Arial" pitchFamily="34" charset="0"/>
              <a:buChar char="•"/>
            </a:pPr>
            <a:r>
              <a:rPr lang="ru-RU" sz="1000" dirty="0" smtClean="0"/>
              <a:t>Витамины (С, А, В3, В2, В6, В1, В9, В12) способствует укреплению иммунитета, поддерживают равновесие нервной системы и выполняют функции катализаторов обменных процессов. </a:t>
            </a:r>
            <a:endParaRPr lang="ru-RU" sz="1000" dirty="0"/>
          </a:p>
          <a:p>
            <a:pPr>
              <a:lnSpc>
                <a:spcPts val="1000"/>
              </a:lnSpc>
            </a:pP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коктейль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витамины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перекус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\\filer\Artlife\Маркетинг\КОНТЕНТ-ПЛАН ДЛЯ СОЦ.СЕТЕЙ\2020\1. Январь 2020\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420" y="998482"/>
            <a:ext cx="1870841" cy="1870841"/>
          </a:xfrm>
          <a:prstGeom prst="rect">
            <a:avLst/>
          </a:prstGeom>
          <a:noFill/>
        </p:spPr>
      </p:pic>
      <p:pic>
        <p:nvPicPr>
          <p:cNvPr id="9" name="Picture 2" descr="\\filer\Artlife\Маркетинг\КОНТЕНТ-ПЛАН ДЛЯ СОЦ.СЕТЕЙ\2020\1. Январь 2020\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5523" y="956442"/>
            <a:ext cx="18288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083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4E29A1-FE01-42E4-BF8A-79A1A2EB0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53439" y="2856905"/>
            <a:ext cx="396872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Проблемы с весом, который «стоит», могут быть связаны с нарушениями работы в пищеварительной системе. </a:t>
            </a:r>
            <a:r>
              <a:rPr lang="ru-RU" sz="1200" b="1" dirty="0" smtClean="0"/>
              <a:t>«Комплекс ферментов </a:t>
            </a:r>
            <a:r>
              <a:rPr lang="ru-RU" sz="1200" b="1" dirty="0" err="1" smtClean="0"/>
              <a:t>Биокаскад</a:t>
            </a:r>
            <a:r>
              <a:rPr lang="ru-RU" sz="1200" b="1" dirty="0" smtClean="0"/>
              <a:t>»*</a:t>
            </a:r>
            <a:r>
              <a:rPr lang="ru-RU" sz="1200" dirty="0" smtClean="0"/>
              <a:t> содержит оптимальные дозировки ферментов растительного и животного происхождения, которые улучшают работу пищеварительной системы, повышают </a:t>
            </a:r>
            <a:r>
              <a:rPr lang="ru-RU" sz="1200" dirty="0" err="1" smtClean="0"/>
              <a:t>биодоступность</a:t>
            </a:r>
            <a:r>
              <a:rPr lang="ru-RU" sz="1200" dirty="0" smtClean="0"/>
              <a:t> питательных веществ.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Содействует более полному расщеплению пищи и ее усвоению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Улучшает обмен веществ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Ускоряет выведение токсинов из организма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/>
              <a:t>Рекомендован для использования в комплексной терапии воспалительных заболеваний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Повышает иммунитет и защищает от </a:t>
            </a:r>
            <a:r>
              <a:rPr lang="ru-RU" sz="1200" dirty="0" err="1" smtClean="0"/>
              <a:t>оксидантного</a:t>
            </a:r>
            <a:r>
              <a:rPr lang="ru-RU" sz="1200" dirty="0" smtClean="0"/>
              <a:t> стресса</a:t>
            </a: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  <a:endParaRPr lang="ru-RU" sz="1000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ферменты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обменвеществ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0" y="3054993"/>
            <a:ext cx="4148667" cy="2949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Простой и проверенный способ избавиться от токсинов в домашних условиях! </a:t>
            </a:r>
            <a:r>
              <a:rPr lang="ru-RU" sz="1200" b="1" dirty="0" smtClean="0"/>
              <a:t>«</a:t>
            </a:r>
            <a:r>
              <a:rPr lang="ru-RU" sz="1200" b="1" dirty="0" err="1" smtClean="0"/>
              <a:t>Токсфайтер</a:t>
            </a:r>
            <a:r>
              <a:rPr lang="ru-RU" sz="1200" b="1" dirty="0" smtClean="0"/>
              <a:t> Люкс»* </a:t>
            </a:r>
            <a:r>
              <a:rPr lang="ru-RU" sz="1200" dirty="0" smtClean="0"/>
              <a:t>блокирует токсины и побочные продукты метаболизма, уменьшает действие аллергенов, устраняет функциональные нарушения пищеварительного тракта, снижает уровень холестерина в крови, нагрузку на почки и печень, улучшает процессы обмена веществ. Подходит для включения в состав комплексной терапии дисфункций ЖКТ и инфекционных заболеваний. </a:t>
            </a:r>
          </a:p>
          <a:p>
            <a:r>
              <a:rPr lang="ru-RU" sz="1200" dirty="0" smtClean="0"/>
              <a:t>Рекомендуется принимать и в качестве профилактической </a:t>
            </a:r>
            <a:r>
              <a:rPr lang="ru-RU" sz="1200" dirty="0" err="1" smtClean="0"/>
              <a:t>детоксикации</a:t>
            </a:r>
            <a:r>
              <a:rPr lang="ru-RU" sz="1200" dirty="0" smtClean="0"/>
              <a:t> 1-2 раза в год. Например, в январе, чтобы начать новый год с помощи собственному организму! </a:t>
            </a:r>
          </a:p>
          <a:p>
            <a:pPr>
              <a:lnSpc>
                <a:spcPts val="1000"/>
              </a:lnSpc>
            </a:pPr>
            <a:endParaRPr lang="ru-RU" sz="1000" dirty="0"/>
          </a:p>
          <a:p>
            <a:pPr>
              <a:lnSpc>
                <a:spcPts val="1000"/>
              </a:lnSpc>
            </a:pPr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</a:p>
          <a:p>
            <a:pPr>
              <a:lnSpc>
                <a:spcPts val="1000"/>
              </a:lnSpc>
            </a:pPr>
            <a:endParaRPr lang="ru-RU" sz="1000" dirty="0"/>
          </a:p>
          <a:p>
            <a:pPr>
              <a:lnSpc>
                <a:spcPts val="10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БАД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детокс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пищеварение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токсины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\\filer\Artlife\Маркетинг\КОНТЕНТ-ПЛАН ДЛЯ СОЦ.СЕТЕЙ\2020\1. Январь 2020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5523" y="956441"/>
            <a:ext cx="1989084" cy="1989084"/>
          </a:xfrm>
          <a:prstGeom prst="rect">
            <a:avLst/>
          </a:prstGeom>
          <a:noFill/>
        </p:spPr>
      </p:pic>
      <p:pic>
        <p:nvPicPr>
          <p:cNvPr id="10" name="Picture 3" descr="\\filer\Artlife\Маркетинг\КОНТЕНТ-ПЛАН ДЛЯ СОЦ.СЕТЕЙ\2020\1. Январь 2020\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1" y="956441"/>
            <a:ext cx="1852448" cy="185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4083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019FE51-A051-4429-AFF1-1063142B6B68}"/>
              </a:ext>
            </a:extLst>
          </p:cNvPr>
          <p:cNvGrpSpPr/>
          <p:nvPr/>
        </p:nvGrpSpPr>
        <p:grpSpPr>
          <a:xfrm>
            <a:off x="1805" y="0"/>
            <a:ext cx="12188389" cy="6858000"/>
            <a:chOff x="1805" y="0"/>
            <a:chExt cx="12188389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E184EC6A-3684-430C-98A6-35AFAAB9E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" y="0"/>
              <a:ext cx="12188389" cy="685800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2806262" y="2177058"/>
              <a:ext cx="1934665" cy="20270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44351" y="4626350"/>
          <a:ext cx="9067664" cy="106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Хондро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Формула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 MSM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Неоколлаген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Артро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Джойнт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Флекс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Форте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Кальцимакс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5123" name="Picture 3" descr="\\filer\Artlife\Маркетинг\КОНТЕНТ-ПЛАН ДЛЯ СОЦ.СЕТЕЙ\2020\1. Январь 2020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1159" y="2144111"/>
            <a:ext cx="2070537" cy="2070537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071242" y="2171802"/>
            <a:ext cx="1934665" cy="20270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351986" y="2182313"/>
            <a:ext cx="1934665" cy="20270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622220" y="2182313"/>
            <a:ext cx="1934665" cy="202707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\\filer\Artlife\Маркетинг\КОНТЕНТ-ПЛАН ДЛЯ СОЦ.СЕТЕЙ\2020\1. Январь 2020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2062" y="2154620"/>
            <a:ext cx="2083676" cy="2083676"/>
          </a:xfrm>
          <a:prstGeom prst="rect">
            <a:avLst/>
          </a:prstGeom>
          <a:noFill/>
        </p:spPr>
      </p:pic>
      <p:pic>
        <p:nvPicPr>
          <p:cNvPr id="21" name="Picture 5" descr="\\filer\Artlife\Маркетинг\КОНТЕНТ-ПЛАН ДЛЯ СОЦ.СЕТЕЙ\2020\1. Январь 2020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88061" y="2149366"/>
            <a:ext cx="2102069" cy="2102069"/>
          </a:xfrm>
          <a:prstGeom prst="rect">
            <a:avLst/>
          </a:prstGeom>
          <a:noFill/>
        </p:spPr>
      </p:pic>
      <p:pic>
        <p:nvPicPr>
          <p:cNvPr id="3074" name="Picture 2" descr="\\filer\Artlife\Маркетинг\КОНТЕНТ-ПЛАН ДЛЯ СОЦ.СЕТЕЙ\2020\1. Январь 2020\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10808" y="2141483"/>
            <a:ext cx="2083675" cy="2083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6791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FEF6F7-F9A6-4B6F-97FB-3D2B3801F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949" y="3049864"/>
            <a:ext cx="3968725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/>
              <a:t>Заболевания опорно-двигательного аппарата приносят много боли и разного рода ограничений. Начните новый год с заботы о себе! С новинкой от разработчиков </a:t>
            </a:r>
            <a:r>
              <a:rPr lang="ru-RU" sz="1100" dirty="0" err="1" smtClean="0"/>
              <a:t>Артлайф</a:t>
            </a:r>
            <a:r>
              <a:rPr lang="ru-RU" sz="1100" dirty="0" smtClean="0"/>
              <a:t> </a:t>
            </a:r>
            <a:r>
              <a:rPr lang="ru-RU" sz="1100" b="1" dirty="0" smtClean="0"/>
              <a:t>«</a:t>
            </a:r>
            <a:r>
              <a:rPr lang="ru-RU" sz="1100" b="1" dirty="0" err="1" smtClean="0"/>
              <a:t>Хондро</a:t>
            </a:r>
            <a:r>
              <a:rPr lang="ru-RU" sz="1100" b="1" dirty="0" smtClean="0"/>
              <a:t> Формула с MSM»* </a:t>
            </a:r>
            <a:r>
              <a:rPr lang="ru-RU" sz="1100" dirty="0" smtClean="0"/>
              <a:t>вы сможете эффективно поддержать организм и снизить неприятные ощущения. </a:t>
            </a:r>
          </a:p>
          <a:p>
            <a:pPr lvl="0"/>
            <a:r>
              <a:rPr lang="ru-RU" sz="1100" b="1" dirty="0" err="1" smtClean="0"/>
              <a:t>Глюкозамин</a:t>
            </a:r>
            <a:r>
              <a:rPr lang="ru-RU" sz="1100" dirty="0" smtClean="0"/>
              <a:t> способствует восстановлению хрящевой ткани, улучшает качественный состав внутрисуставной жидкости, укрепляет соединительную ткань. </a:t>
            </a:r>
          </a:p>
          <a:p>
            <a:pPr lvl="0"/>
            <a:r>
              <a:rPr lang="ru-RU" sz="1100" b="1" dirty="0" err="1" smtClean="0"/>
              <a:t>Хондроитин</a:t>
            </a:r>
            <a:r>
              <a:rPr lang="ru-RU" sz="1100" b="1" dirty="0" smtClean="0"/>
              <a:t> </a:t>
            </a:r>
            <a:r>
              <a:rPr lang="ru-RU" sz="1100" dirty="0" smtClean="0"/>
              <a:t>обладает анальгезирующими свойствами (уменьшает болевые ощущения), снижает симптоматику воспаления, делает хрящи более устойчивыми к компрессии. </a:t>
            </a:r>
          </a:p>
          <a:p>
            <a:pPr lvl="0"/>
            <a:r>
              <a:rPr lang="ru-RU" sz="1100" b="1" dirty="0" smtClean="0"/>
              <a:t>MSM – </a:t>
            </a:r>
            <a:r>
              <a:rPr lang="ru-RU" sz="1100" dirty="0" err="1" smtClean="0"/>
              <a:t>биодоступная</a:t>
            </a:r>
            <a:r>
              <a:rPr lang="ru-RU" sz="1100" dirty="0" smtClean="0"/>
              <a:t> форма серы, которая обладает противовоспалительным действием и способствует восстановлению повреждённых тканей организма. </a:t>
            </a:r>
          </a:p>
          <a:p>
            <a:r>
              <a:rPr lang="ru-RU" sz="1100" dirty="0" smtClean="0"/>
              <a:t>Жидкая форма БАД увеличивает </a:t>
            </a:r>
            <a:r>
              <a:rPr lang="ru-RU" sz="1100" dirty="0" err="1" smtClean="0"/>
              <a:t>биодоступность</a:t>
            </a:r>
            <a:r>
              <a:rPr lang="ru-RU" sz="1100" dirty="0" smtClean="0"/>
              <a:t> активных веществ, а значит и эффект от приема не заставит себя ждать! 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  <a:endParaRPr lang="ru-RU" sz="1000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хондроформула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глюкозамин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хондроитин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#MSM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0" y="3054993"/>
            <a:ext cx="4148667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Укрепить соединительные ткани, поддержать организм во время занятий спортом и при высоких физических нагрузках помогает коллаген. </a:t>
            </a:r>
            <a:r>
              <a:rPr lang="ru-RU" sz="1200" b="1" dirty="0" smtClean="0"/>
              <a:t>Напиток «</a:t>
            </a:r>
            <a:r>
              <a:rPr lang="ru-RU" sz="1200" b="1" dirty="0" err="1" smtClean="0"/>
              <a:t>Неоколлаген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Артро</a:t>
            </a:r>
            <a:r>
              <a:rPr lang="ru-RU" sz="1200" b="1" dirty="0" smtClean="0"/>
              <a:t>» </a:t>
            </a:r>
            <a:r>
              <a:rPr lang="ru-RU" sz="1200" dirty="0" smtClean="0"/>
              <a:t>способствует восполнению дефицита и стимулирует синтез коллагена – одного из основных белков соединительной ткани, обеспечивающего прочность и эластичность всех органов человека.</a:t>
            </a:r>
          </a:p>
          <a:p>
            <a:endParaRPr lang="ru-RU" sz="1200" dirty="0" smtClean="0"/>
          </a:p>
          <a:p>
            <a:r>
              <a:rPr lang="ru-RU" sz="1200" dirty="0" smtClean="0"/>
              <a:t>Напиток обладает приятным цитрусовым вкусом и низкой калорийностью, поэтому подходит и тем, кто контролирует массу тела. Рекомендуется для профилактики возрастных изменений опорно-двигательной системы, обладает приятным «побочным» эффектом – помогает поддерживать красоту и молодость кожи! </a:t>
            </a:r>
          </a:p>
          <a:p>
            <a:pPr>
              <a:lnSpc>
                <a:spcPts val="1000"/>
              </a:lnSpc>
            </a:pPr>
            <a:endParaRPr lang="ru-RU" sz="1000" dirty="0" smtClean="0"/>
          </a:p>
          <a:p>
            <a:pPr>
              <a:lnSpc>
                <a:spcPts val="1000"/>
              </a:lnSpc>
            </a:pPr>
            <a:endParaRPr lang="ru-RU" sz="1000" dirty="0"/>
          </a:p>
          <a:p>
            <a:pPr>
              <a:lnSpc>
                <a:spcPts val="1000"/>
              </a:lnSpc>
            </a:pP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напиток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коллаген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красота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молодость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3" descr="\\filer\Artlife\Маркетинг\КОНТЕНТ-ПЛАН ДЛЯ СОЦ.СЕТЕЙ\2020\1. Январь 2020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1560" y="987973"/>
            <a:ext cx="2017986" cy="2017986"/>
          </a:xfrm>
          <a:prstGeom prst="rect">
            <a:avLst/>
          </a:prstGeom>
          <a:noFill/>
        </p:spPr>
      </p:pic>
      <p:pic>
        <p:nvPicPr>
          <p:cNvPr id="9" name="Picture 2" descr="\\filer\Artlife\Маркетинг\КОНТЕНТ-ПЛАН ДЛЯ СОЦ.СЕТЕЙ\2020\1. Январь 2020\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8588" y="995856"/>
            <a:ext cx="1957550" cy="1957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484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FEF6F7-F9A6-4B6F-97FB-3D2B3801F9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949" y="3049864"/>
            <a:ext cx="3968725" cy="392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/>
              <a:t>Хроническое воспаление в соединительной ткани, травмы и занятия спортом, возрастные изменения в организме могут привести к болезненным ощущениям при ходьбе, беге и других активностях. Полноценное питание суставов – необходимая мера поддержки, которую может обеспечить </a:t>
            </a:r>
            <a:r>
              <a:rPr lang="ru-RU" sz="1100" b="1" dirty="0" smtClean="0"/>
              <a:t>«</a:t>
            </a:r>
            <a:r>
              <a:rPr lang="ru-RU" sz="1100" b="1" dirty="0" err="1" smtClean="0"/>
              <a:t>Джоинт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Флекс</a:t>
            </a:r>
            <a:r>
              <a:rPr lang="ru-RU" sz="1100" b="1" dirty="0" smtClean="0"/>
              <a:t> Форте»*. </a:t>
            </a:r>
            <a:r>
              <a:rPr lang="ru-RU" sz="1100" dirty="0" smtClean="0"/>
              <a:t>В состав входит уникальный комплекс </a:t>
            </a:r>
            <a:r>
              <a:rPr lang="ru-RU" sz="1100" dirty="0" err="1" smtClean="0"/>
              <a:t>Osteol</a:t>
            </a:r>
            <a:r>
              <a:rPr lang="ru-RU" sz="1100" dirty="0" smtClean="0"/>
              <a:t> (пептиды молочного белка), который подавляет активность ферментов, вызывающих воспаление в суставах, усиливает обновление хрящевой ткани.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Содержит натуральные  </a:t>
            </a:r>
            <a:r>
              <a:rPr lang="ru-RU" sz="1100" dirty="0" err="1" smtClean="0"/>
              <a:t>хондропротекторы</a:t>
            </a:r>
            <a:r>
              <a:rPr lang="ru-RU" sz="1100" dirty="0" smtClean="0"/>
              <a:t>, необходимые для построения и обновления хрящевой ткани.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Увеличивает снабжение соединительной ткани питательными элементами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Способствует улучшению функционального состояния суставов и связок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Подходит для применения в составе программ поддержки заболеваний опорно-двигательной системы 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Ускоряет восстановление организма после занятий спортом, травм</a:t>
            </a: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  <a:endParaRPr lang="ru-RU" sz="1000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суставы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кости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0" y="3054993"/>
            <a:ext cx="4148667" cy="3529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/>
              <a:t>«</a:t>
            </a:r>
            <a:r>
              <a:rPr lang="ru-RU" sz="1100" b="1" dirty="0" err="1" smtClean="0"/>
              <a:t>Кальцимакс</a:t>
            </a:r>
            <a:r>
              <a:rPr lang="ru-RU" sz="1100" b="1" dirty="0" smtClean="0"/>
              <a:t>»* </a:t>
            </a:r>
            <a:r>
              <a:rPr lang="ru-RU" sz="1100" dirty="0" smtClean="0"/>
              <a:t>- это добавка, проверенная временем и успевшая получить множество положительных отзывов от потребителей, незаменимый источник кальция, </a:t>
            </a:r>
            <a:r>
              <a:rPr lang="ru-RU" sz="1100" dirty="0" err="1" smtClean="0"/>
              <a:t>хондроитинсульфата</a:t>
            </a:r>
            <a:r>
              <a:rPr lang="ru-RU" sz="1100" dirty="0" smtClean="0"/>
              <a:t>, магния и других элементов, необходимых для прочности костей, укрепления ногтей и зубов. Он содержит кальций в наиболее легкой для усвоения организмом форме - в виде </a:t>
            </a:r>
            <a:r>
              <a:rPr lang="ru-RU" sz="1100" dirty="0" err="1" smtClean="0"/>
              <a:t>гидроксиапатита</a:t>
            </a:r>
            <a:r>
              <a:rPr lang="ru-RU" sz="1100" dirty="0" smtClean="0"/>
              <a:t>. 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Компенсирует дефицит минеральной недостаточности при несбалансированном питании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Подходит для профилактики и включения в комплексную терапию заболеваний, сопровождающихся повышенной потребностью в минералах (</a:t>
            </a:r>
            <a:r>
              <a:rPr lang="ru-RU" sz="1100" dirty="0" err="1" smtClean="0"/>
              <a:t>остеопороза</a:t>
            </a:r>
            <a:r>
              <a:rPr lang="ru-RU" sz="1100" dirty="0" smtClean="0"/>
              <a:t>, остеохондроза и т.д.)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Положительно влияет на процесс восстановления костей после травм и переломов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Улучшает состояние кожи, волос, ногтей</a:t>
            </a:r>
          </a:p>
          <a:p>
            <a:pPr>
              <a:lnSpc>
                <a:spcPts val="1000"/>
              </a:lnSpc>
            </a:pP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</a:p>
          <a:p>
            <a:pPr>
              <a:lnSpc>
                <a:spcPts val="1000"/>
              </a:lnSpc>
            </a:pPr>
            <a:endParaRPr lang="ru-RU" sz="1000" dirty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суставы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кости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\\filer\Artlife\Маркетинг\КОНТЕНТ-ПЛАН ДЛЯ СОЦ.СЕТЕЙ\2020\1. Январь 2020\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9442" y="935420"/>
            <a:ext cx="2083676" cy="2083676"/>
          </a:xfrm>
          <a:prstGeom prst="rect">
            <a:avLst/>
          </a:prstGeom>
          <a:noFill/>
        </p:spPr>
      </p:pic>
      <p:pic>
        <p:nvPicPr>
          <p:cNvPr id="9" name="Picture 5" descr="\\filer\Artlife\Маркетинг\КОНТЕНТ-ПЛАН ДЛЯ СОЦ.СЕТЕЙ\2020\1. Январь 2020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0268" y="940677"/>
            <a:ext cx="2102069" cy="21020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484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89"/>
            <a:ext cx="12192150" cy="6857911"/>
            <a:chOff x="-150" y="89"/>
            <a:chExt cx="12192150" cy="685791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" y="89"/>
              <a:ext cx="12192150" cy="6857911"/>
            </a:xfrm>
            <a:prstGeom prst="rect">
              <a:avLst/>
            </a:prstGeom>
          </p:spPr>
        </p:pic>
        <p:grpSp>
          <p:nvGrpSpPr>
            <p:cNvPr id="4" name="Группа 3"/>
            <p:cNvGrpSpPr/>
            <p:nvPr/>
          </p:nvGrpSpPr>
          <p:grpSpPr>
            <a:xfrm>
              <a:off x="2536554" y="1977447"/>
              <a:ext cx="4506545" cy="2367815"/>
              <a:chOff x="2536554" y="1977447"/>
              <a:chExt cx="4506545" cy="2367815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4830757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2536554" y="1977447"/>
                <a:ext cx="2212342" cy="236781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9" name="Прямоугольник 8"/>
          <p:cNvSpPr/>
          <p:nvPr/>
        </p:nvSpPr>
        <p:spPr>
          <a:xfrm>
            <a:off x="7091858" y="1977357"/>
            <a:ext cx="2212342" cy="236781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759261"/>
              </p:ext>
            </p:extLst>
          </p:nvPr>
        </p:nvGraphicFramePr>
        <p:xfrm>
          <a:off x="2505800" y="4484406"/>
          <a:ext cx="6800748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638123" y="2211811"/>
            <a:ext cx="1978603" cy="19487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23230" y="2241611"/>
            <a:ext cx="1978603" cy="19487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208337" y="2219783"/>
            <a:ext cx="1978603" cy="194879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filer\Artlife\Маркетинг\КОНТЕНТ-ПЛАН ДЛЯ СОЦ.СЕТЕЙ\2020\1. Январь 2020\PR_Бизнес\День объятий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215" y="2165131"/>
            <a:ext cx="2041634" cy="2041634"/>
          </a:xfrm>
          <a:prstGeom prst="rect">
            <a:avLst/>
          </a:prstGeom>
          <a:noFill/>
        </p:spPr>
      </p:pic>
      <p:pic>
        <p:nvPicPr>
          <p:cNvPr id="1027" name="Picture 3" descr="\\filer\Artlife\Маркетинг\КОНТЕНТ-ПЛАН ДЛЯ СОЦ.СЕТЕЙ\2020\1. Январь 2020\PR_Бизнес\Медконфа_202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2917" y="2165131"/>
            <a:ext cx="2081048" cy="2081048"/>
          </a:xfrm>
          <a:prstGeom prst="rect">
            <a:avLst/>
          </a:prstGeom>
          <a:noFill/>
        </p:spPr>
      </p:pic>
      <p:pic>
        <p:nvPicPr>
          <p:cNvPr id="1028" name="Picture 4" descr="\\filer\Artlife\Маркетинг\КОНТЕНТ-ПЛАН ДЛЯ СОЦ.СЕТЕЙ\2020\1. Январь 2020\PR_Бизнес\Новые подбеды с АРТЛАЙФ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938" y="2175642"/>
            <a:ext cx="2039006" cy="2039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367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7916030-FB6D-49A6-A995-6C70876E2E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82196" y="2929466"/>
            <a:ext cx="3815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Один из самых необычных праздников – Международный день объятий – уже более 30 лет радует и дарит улыбки людям по всему миру. Поздравляя своих близких и родных с этим праздником, поделитесь с ними своим душевным теплом – подарите объятия!</a:t>
            </a:r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#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Артлайф_поздравляет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#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день_объятий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760133" y="2937933"/>
            <a:ext cx="37930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Главное медицинское корпоративное событие года – Научно-практическая конференция </a:t>
            </a:r>
            <a:r>
              <a:rPr lang="ru-RU" sz="1200" dirty="0" err="1" smtClean="0"/>
              <a:t>Артлайф</a:t>
            </a:r>
            <a:r>
              <a:rPr lang="ru-RU" sz="1200" dirty="0" smtClean="0"/>
              <a:t> состоится уже в апреле 2020 в Москве! Участников ожидает насыщенная 2-дневная программа:</a:t>
            </a:r>
          </a:p>
          <a:p>
            <a:endParaRPr lang="ru-RU" sz="1200" dirty="0" smtClean="0"/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4 апреля – выступления лучших врачей, результаты клинических апробаций прорывных новинок </a:t>
            </a:r>
            <a:r>
              <a:rPr lang="ru-RU" sz="1200" dirty="0" err="1" smtClean="0"/>
              <a:t>Артлайф</a:t>
            </a:r>
            <a:r>
              <a:rPr lang="ru-RU" sz="1200" dirty="0" smtClean="0"/>
              <a:t>, обмен опытом, обратная связь от экспертов.  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/>
              <a:t>5 апреля – «Бизнес-день»: лидеры компании поделятся своими секретами успеха и представят продуктивные методы продвижения и продаж.</a:t>
            </a:r>
          </a:p>
          <a:p>
            <a:endParaRPr lang="ru-RU" sz="1200" dirty="0" smtClean="0"/>
          </a:p>
          <a:p>
            <a:r>
              <a:rPr lang="ru-RU" sz="1200" dirty="0" smtClean="0"/>
              <a:t>Ждем вас на Медицинской конференции-2020!</a:t>
            </a:r>
          </a:p>
          <a:p>
            <a:r>
              <a:rPr lang="ru-RU" sz="1200" dirty="0" smtClean="0"/>
              <a:t> </a:t>
            </a:r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#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артлайф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#</a:t>
            </a:r>
            <a:r>
              <a:rPr lang="en-US" sz="1200" dirty="0" err="1" smtClean="0">
                <a:solidFill>
                  <a:schemeClr val="accent3">
                    <a:lumMod val="75000"/>
                  </a:schemeClr>
                </a:solidFill>
              </a:rPr>
              <a:t>конференция_артлайф</a:t>
            </a:r>
            <a:endParaRPr lang="ru-RU" sz="1200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" descr="\\filer\Artlife\Маркетинг\КОНТЕНТ-ПЛАН ДЛЯ СОЦ.СЕТЕЙ\2020\1. Январь 2020\PR_Бизнес\Медконфа_2020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1482" y="987973"/>
            <a:ext cx="1883980" cy="1883980"/>
          </a:xfrm>
          <a:prstGeom prst="rect">
            <a:avLst/>
          </a:prstGeom>
          <a:noFill/>
        </p:spPr>
      </p:pic>
      <p:pic>
        <p:nvPicPr>
          <p:cNvPr id="9" name="Picture 2" descr="\\filer\Artlife\Маркетинг\КОНТЕНТ-ПЛАН ДЛЯ СОЦ.СЕТЕЙ\2020\1. Январь 2020\PR_Бизнес\День объятий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7567" y="945932"/>
            <a:ext cx="1839310" cy="1839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BFFDF6-76F3-4AD6-B269-139E2EED26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49695"/>
              </p:ext>
            </p:extLst>
          </p:nvPr>
        </p:nvGraphicFramePr>
        <p:xfrm>
          <a:off x="3755215" y="1455002"/>
          <a:ext cx="8361970" cy="5035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394">
                  <a:extLst>
                    <a:ext uri="{9D8B030D-6E8A-4147-A177-3AD203B41FA5}">
                      <a16:colId xmlns:a16="http://schemas.microsoft.com/office/drawing/2014/main" val="1434599515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1417411202"/>
                    </a:ext>
                  </a:extLst>
                </a:gridCol>
                <a:gridCol w="1683951">
                  <a:extLst>
                    <a:ext uri="{9D8B030D-6E8A-4147-A177-3AD203B41FA5}">
                      <a16:colId xmlns:a16="http://schemas.microsoft.com/office/drawing/2014/main" val="131708005"/>
                    </a:ext>
                  </a:extLst>
                </a:gridCol>
                <a:gridCol w="1660837">
                  <a:extLst>
                    <a:ext uri="{9D8B030D-6E8A-4147-A177-3AD203B41FA5}">
                      <a16:colId xmlns:a16="http://schemas.microsoft.com/office/drawing/2014/main" val="2962886020"/>
                    </a:ext>
                  </a:extLst>
                </a:gridCol>
                <a:gridCol w="1672394">
                  <a:extLst>
                    <a:ext uri="{9D8B030D-6E8A-4147-A177-3AD203B41FA5}">
                      <a16:colId xmlns:a16="http://schemas.microsoft.com/office/drawing/2014/main" val="2025986808"/>
                    </a:ext>
                  </a:extLst>
                </a:gridCol>
              </a:tblGrid>
              <a:tr h="29458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ПН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ЧТ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ПТ-ВС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1B3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67785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73356"/>
                  </a:ext>
                </a:extLst>
              </a:tr>
              <a:tr h="6592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Взвар «Вечерний»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Седагель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Нейрокомфорт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Энергиа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Медицинская </a:t>
                      </a:r>
                      <a:r>
                        <a:rPr lang="ru-RU" sz="1200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концфренция</a:t>
                      </a: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92386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6551"/>
                  </a:ext>
                </a:extLst>
              </a:tr>
              <a:tr h="5749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Батончики «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Диеталика</a:t>
                      </a:r>
                      <a:r>
                        <a:rPr lang="ru-RU" sz="1200" b="1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Супы «Кулинарное путешествие»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Коктейли «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Диеталика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Каша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лучший завтрак!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21 января – День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объятий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174600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605744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Пилинг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Q-систем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Масло чайного дерева 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Зубные пасты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Коллаген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7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Новые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победы с </a:t>
                      </a:r>
                      <a:r>
                        <a:rPr lang="ru-RU" sz="1200" b="1" i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Артлайф</a:t>
                      </a: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17438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725704"/>
                  </a:ext>
                </a:extLst>
              </a:tr>
              <a:tr h="63980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HB-</a:t>
                      </a:r>
                      <a:r>
                        <a:rPr lang="en-US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Коктейль «Злаковый заряд»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kern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 ферментов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Биокаскад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Токсфайтер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Люкс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Хондро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Формула с MSM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01399"/>
                  </a:ext>
                </a:extLst>
              </a:tr>
              <a:tr h="2651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50172"/>
                  </a:ext>
                </a:extLst>
              </a:tr>
              <a:tr h="6796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Неоколлаген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Артро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Джоинт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Флекс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Форте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Кальцимакс</a:t>
                      </a:r>
                      <a:endParaRPr lang="ru-RU" sz="120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2AA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98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327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0" cy="685791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3607305-746B-4F12-9DC6-9B8416D0C2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AE015-B1AA-483F-89DC-2872B587FDF9}"/>
              </a:ext>
            </a:extLst>
          </p:cNvPr>
          <p:cNvSpPr txBox="1"/>
          <p:nvPr/>
        </p:nvSpPr>
        <p:spPr>
          <a:xfrm>
            <a:off x="2760133" y="2937933"/>
            <a:ext cx="379306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Выбирая бизнес с </a:t>
            </a:r>
            <a:r>
              <a:rPr lang="ru-RU" sz="1200" dirty="0" err="1" smtClean="0"/>
              <a:t>Артлайф</a:t>
            </a:r>
            <a:r>
              <a:rPr lang="ru-RU" sz="1200" dirty="0" smtClean="0"/>
              <a:t>, вы становитесь частью невероятно сплоченной, активной и целеустремленной группы единомышленников! </a:t>
            </a:r>
          </a:p>
          <a:p>
            <a:endParaRPr lang="ru-RU" sz="1200" dirty="0" smtClean="0"/>
          </a:p>
          <a:p>
            <a:r>
              <a:rPr lang="ru-RU" sz="1200" dirty="0" smtClean="0"/>
              <a:t>Компания делает все возможное, чтобы Ваш путь был по-настоящему яркий и успешный, наполненный саморазвитием и мотивацией для новых побед! Предлагаем не откладывать, а начать действовать! </a:t>
            </a:r>
          </a:p>
          <a:p>
            <a:endParaRPr lang="ru-RU" sz="1200" dirty="0" smtClean="0"/>
          </a:p>
          <a:p>
            <a:r>
              <a:rPr lang="ru-RU" sz="1200" dirty="0" smtClean="0"/>
              <a:t>Пусть 2020 год станет годом Вашего успеха вместе с </a:t>
            </a:r>
            <a:r>
              <a:rPr lang="ru-RU" sz="1200" dirty="0" err="1" smtClean="0"/>
              <a:t>Артлайф</a:t>
            </a:r>
            <a:r>
              <a:rPr lang="ru-RU" sz="1200" dirty="0" smtClean="0"/>
              <a:t>!</a:t>
            </a:r>
          </a:p>
          <a:p>
            <a:endParaRPr lang="ru-RU" sz="1200" dirty="0" smtClean="0"/>
          </a:p>
          <a:p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#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артлайф</a:t>
            </a: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</a:rPr>
              <a:t>#</a:t>
            </a:r>
            <a:r>
              <a:rPr lang="ru-RU" sz="1200" dirty="0" err="1" smtClean="0">
                <a:solidFill>
                  <a:schemeClr val="accent3">
                    <a:lumMod val="75000"/>
                  </a:schemeClr>
                </a:solidFill>
              </a:rPr>
              <a:t>лидеры_артлайф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" name="Picture 4" descr="\\filer\Artlife\Маркетинг\КОНТЕНТ-ПЛАН ДЛЯ СОЦ.СЕТЕЙ\2020\1. Январь 2020\PR_Бизнес\Новые подбеды с АРТЛАЙ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1993" y="998483"/>
            <a:ext cx="1849820" cy="18498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901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034C79D-1FEB-4545-876D-67EC4C332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9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B1D38C0-45C9-410E-B45C-45A0C7209AC4}"/>
              </a:ext>
            </a:extLst>
          </p:cNvPr>
          <p:cNvGrpSpPr/>
          <p:nvPr/>
        </p:nvGrpSpPr>
        <p:grpSpPr>
          <a:xfrm>
            <a:off x="3611" y="0"/>
            <a:ext cx="12188389" cy="6858000"/>
            <a:chOff x="1805" y="0"/>
            <a:chExt cx="12188389" cy="6858000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A4E8D7E0-E4CC-4AF0-9299-4250C8A82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" y="0"/>
              <a:ext cx="12188389" cy="685800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2816771" y="2124507"/>
              <a:ext cx="1924155" cy="19745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763735"/>
              </p:ext>
            </p:extLst>
          </p:nvPr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Взвар Вечерний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Седагель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Нейрокомфорт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Энергиа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060729" y="2150783"/>
            <a:ext cx="1924155" cy="1974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83668" y="2198079"/>
            <a:ext cx="1924155" cy="1974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559157" y="2192824"/>
            <a:ext cx="1924155" cy="19745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\\filer\Artlife\Маркетинг\КОНТЕНТ-ПЛАН ДЛЯ СОЦ.СЕТЕЙ\2020\1. Январь 2020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8764" y="2112579"/>
            <a:ext cx="2083677" cy="2083677"/>
          </a:xfrm>
          <a:prstGeom prst="rect">
            <a:avLst/>
          </a:prstGeom>
          <a:noFill/>
        </p:spPr>
      </p:pic>
      <p:pic>
        <p:nvPicPr>
          <p:cNvPr id="1028" name="Picture 4" descr="\\filer\Artlife\Маркетинг\КОНТЕНТ-ПЛАН ДЛЯ СОЦ.СЕТЕЙ\2020\1. Январь 2020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7470" y="2112580"/>
            <a:ext cx="2062654" cy="2062654"/>
          </a:xfrm>
          <a:prstGeom prst="rect">
            <a:avLst/>
          </a:prstGeom>
          <a:noFill/>
        </p:spPr>
      </p:pic>
      <p:pic>
        <p:nvPicPr>
          <p:cNvPr id="12" name="Picture 2" descr="\\filer\Artlife\Маркетинг\КОНТЕНТ-ПЛАН ДЛЯ СОЦ.СЕТЕЙ\2020\1. Январь 2020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77703" y="2112579"/>
            <a:ext cx="2073166" cy="2073166"/>
          </a:xfrm>
          <a:prstGeom prst="rect">
            <a:avLst/>
          </a:prstGeom>
          <a:noFill/>
        </p:spPr>
      </p:pic>
      <p:pic>
        <p:nvPicPr>
          <p:cNvPr id="2050" name="Picture 2" descr="\\filer\Artlife\Маркетинг\КОНТЕНТ-ПЛАН ДЛЯ СОЦ.СЕТЕЙ\2020\1. Январь 2020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1594" y="2112581"/>
            <a:ext cx="2094186" cy="2094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4081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6CFDEA-A06D-4F10-90F8-8E54617D4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949" y="3049864"/>
            <a:ext cx="3968725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/>
              <a:t>Полноценный сон </a:t>
            </a:r>
            <a:r>
              <a:rPr lang="ru-RU" sz="1100" dirty="0" smtClean="0"/>
              <a:t>– не менее 8 часов – одно из составляющих здоровья и хорошего самочувствия. Но по разным причинам не всегда получается выспаться и чувствовать себя бодрым, даже если придерживаешься режима дня. </a:t>
            </a:r>
          </a:p>
          <a:p>
            <a:r>
              <a:rPr lang="ru-RU" sz="1100" b="1" dirty="0" smtClean="0"/>
              <a:t>Что может улучшить сон?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Неторопливая прогулка вечером на свежем воздухе 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Теплая ванна с ароматическими маслами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Отказ от стимулирующих напитков (кофеин остается в организме до 5 часов!)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Отказ от </a:t>
            </a:r>
            <a:r>
              <a:rPr lang="ru-RU" sz="1100" dirty="0" err="1" smtClean="0"/>
              <a:t>гаджетов</a:t>
            </a:r>
            <a:r>
              <a:rPr lang="ru-RU" sz="1100" dirty="0" smtClean="0"/>
              <a:t> (яркие цвета на телефоне или планшете стимулируют активность мозга!)</a:t>
            </a:r>
          </a:p>
          <a:p>
            <a:r>
              <a:rPr lang="ru-RU" sz="1100" dirty="0" smtClean="0"/>
              <a:t> </a:t>
            </a:r>
          </a:p>
          <a:p>
            <a:r>
              <a:rPr lang="ru-RU" sz="1100" dirty="0" smtClean="0"/>
              <a:t>Дополнительно успокоить нервную систему и подготовиться ко сну поможет </a:t>
            </a:r>
            <a:r>
              <a:rPr lang="ru-RU" sz="1100" b="1" dirty="0" smtClean="0"/>
              <a:t>Взвар «Вечерний»*</a:t>
            </a:r>
            <a:r>
              <a:rPr lang="ru-RU" sz="1100" dirty="0" smtClean="0"/>
              <a:t> на основе пустырника, боярышника и шиповника. Растительные вещества в его составе помогут снять нервное напряжение и успокоить ритм сердца.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  <a:endParaRPr lang="ru-RU" sz="1000" dirty="0"/>
          </a:p>
          <a:p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здоровыйсон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взвар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0" y="3054993"/>
            <a:ext cx="4148667" cy="297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dirty="0" smtClean="0"/>
              <a:t>«</a:t>
            </a:r>
            <a:r>
              <a:rPr lang="ru-RU" sz="1200" b="1" dirty="0" err="1" smtClean="0"/>
              <a:t>Седагель</a:t>
            </a:r>
            <a:r>
              <a:rPr lang="ru-RU" sz="1200" b="1" dirty="0" smtClean="0"/>
              <a:t>»* </a:t>
            </a:r>
            <a:r>
              <a:rPr lang="ru-RU" sz="1200" dirty="0" smtClean="0"/>
              <a:t>- это быстрая нормализация функций центральной нервной системы и восстановление сна. Седативный эффект достигается благодаря купажу экстрактов валерианы, пустырника, душицы, мелиссы, хмеля, мяты и солодки. Активные вещества геля расслабляют гладкую мускулатуру сосудов, вызывая их расширение и способствуя профилактике повышенного давления.</a:t>
            </a:r>
            <a:br>
              <a:rPr lang="ru-RU" sz="1200" dirty="0" smtClean="0"/>
            </a:br>
            <a:endParaRPr lang="ru-RU" sz="1200" dirty="0" smtClean="0"/>
          </a:p>
          <a:p>
            <a:r>
              <a:rPr lang="ru-RU" sz="1200" dirty="0" smtClean="0"/>
              <a:t>Форма геля оказывает </a:t>
            </a:r>
            <a:r>
              <a:rPr lang="ru-RU" sz="1200" dirty="0" err="1" smtClean="0"/>
              <a:t>релаксирующий</a:t>
            </a:r>
            <a:r>
              <a:rPr lang="ru-RU" sz="1200" dirty="0" smtClean="0"/>
              <a:t> эффект на организм, а входящие в состав глицин и </a:t>
            </a:r>
            <a:r>
              <a:rPr lang="ru-RU" sz="1200" dirty="0" err="1" smtClean="0"/>
              <a:t>гамма-аминомасляные</a:t>
            </a:r>
            <a:r>
              <a:rPr lang="ru-RU" sz="1200" dirty="0" smtClean="0"/>
              <a:t> кислоты подавляют возбуждение в ЦНС.</a:t>
            </a:r>
          </a:p>
          <a:p>
            <a:pPr>
              <a:lnSpc>
                <a:spcPts val="1000"/>
              </a:lnSpc>
            </a:pP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ts val="1000"/>
              </a:lnSpc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</a:p>
          <a:p>
            <a:pPr>
              <a:lnSpc>
                <a:spcPts val="1000"/>
              </a:lnSpc>
            </a:pPr>
            <a:endParaRPr lang="ru-RU" sz="1000" dirty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здоровыйсон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фитогель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3" descr="\\filer\Artlife\Маркетинг\КОНТЕНТ-ПЛАН ДЛЯ СОЦ.СЕТЕЙ\2020\1. Январь 2020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6544" y="945932"/>
            <a:ext cx="1891861" cy="1891861"/>
          </a:xfrm>
          <a:prstGeom prst="rect">
            <a:avLst/>
          </a:prstGeom>
          <a:noFill/>
        </p:spPr>
      </p:pic>
      <p:pic>
        <p:nvPicPr>
          <p:cNvPr id="10" name="Picture 2" descr="\\filer\Artlife\Маркетинг\КОНТЕНТ-ПЛАН ДЛЯ СОЦ.СЕТЕЙ\2020\1. Январь 2020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1994" y="1061546"/>
            <a:ext cx="1883978" cy="1883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00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6CFDEA-A06D-4F10-90F8-8E54617D4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949" y="2949238"/>
            <a:ext cx="3968725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/>
              <a:t>Бессонница, нервное напряжение, беспокойство и тревога – все это мешает нам жить полноценно и получать удовольствие от жизни. Комплекс с </a:t>
            </a:r>
            <a:r>
              <a:rPr lang="ru-RU" sz="1100" dirty="0" err="1" smtClean="0"/>
              <a:t>L-теанином</a:t>
            </a:r>
            <a:r>
              <a:rPr lang="ru-RU" sz="1100" dirty="0" smtClean="0"/>
              <a:t> «</a:t>
            </a:r>
            <a:r>
              <a:rPr lang="ru-RU" sz="1100" dirty="0" err="1" smtClean="0"/>
              <a:t>Нейрокомфорт</a:t>
            </a:r>
            <a:r>
              <a:rPr lang="ru-RU" sz="1100" dirty="0" smtClean="0"/>
              <a:t>»* помогает поддержать нервную систему при эмоциональном перенапряжении.</a:t>
            </a:r>
          </a:p>
          <a:p>
            <a:r>
              <a:rPr lang="ru-RU" sz="1100" b="1" dirty="0" smtClean="0"/>
              <a:t>Зверобой</a:t>
            </a:r>
            <a:r>
              <a:rPr lang="ru-RU" sz="1100" dirty="0" smtClean="0"/>
              <a:t> способствует устранению </a:t>
            </a:r>
            <a:r>
              <a:rPr lang="ru-RU" sz="1100" dirty="0" smtClean="0"/>
              <a:t>тревожности</a:t>
            </a:r>
            <a:r>
              <a:rPr lang="ru-RU" sz="1100" dirty="0" smtClean="0"/>
              <a:t>,  </a:t>
            </a:r>
            <a:r>
              <a:rPr lang="ru-RU" sz="1100" dirty="0" smtClean="0"/>
              <a:t>«синдрома менеджера».</a:t>
            </a:r>
            <a:br>
              <a:rPr lang="ru-RU" sz="1100" dirty="0" smtClean="0"/>
            </a:br>
            <a:r>
              <a:rPr lang="ru-RU" sz="1100" b="1" dirty="0" err="1" smtClean="0"/>
              <a:t>L-теанин</a:t>
            </a:r>
            <a:r>
              <a:rPr lang="ru-RU" sz="1100" dirty="0" smtClean="0"/>
              <a:t> — натуральная аминокислота, способствует расслаблению, поддерживает концентрацию внимания и когнитивные функции.</a:t>
            </a:r>
            <a:br>
              <a:rPr lang="ru-RU" sz="1100" dirty="0" smtClean="0"/>
            </a:br>
            <a:r>
              <a:rPr lang="ru-RU" sz="1100" b="1" dirty="0" smtClean="0"/>
              <a:t>Глицин</a:t>
            </a:r>
            <a:r>
              <a:rPr lang="ru-RU" sz="1100" dirty="0" smtClean="0"/>
              <a:t> — улучшает метаболические процессы в головном мозге. Облегчает процессы засыпания. Повышает умственную работоспособность.</a:t>
            </a:r>
            <a:br>
              <a:rPr lang="ru-RU" sz="1100" dirty="0" smtClean="0"/>
            </a:br>
            <a:r>
              <a:rPr lang="ru-RU" sz="1100" b="1" dirty="0" smtClean="0"/>
              <a:t>Витамин В6</a:t>
            </a:r>
            <a:r>
              <a:rPr lang="ru-RU" sz="1100" dirty="0" smtClean="0"/>
              <a:t> участвует в синтезе </a:t>
            </a:r>
            <a:r>
              <a:rPr lang="ru-RU" sz="1100" dirty="0" err="1" smtClean="0"/>
              <a:t>серотонина</a:t>
            </a:r>
            <a:r>
              <a:rPr lang="ru-RU" sz="1100" dirty="0" smtClean="0"/>
              <a:t>, помогает поддерживать здоровое функционирование нервной системы и мозга.</a:t>
            </a:r>
            <a:br>
              <a:rPr lang="ru-RU" sz="1100" dirty="0" smtClean="0"/>
            </a:br>
            <a:r>
              <a:rPr lang="ru-RU" sz="1100" b="1" dirty="0" smtClean="0"/>
              <a:t>Витамин С</a:t>
            </a:r>
            <a:r>
              <a:rPr lang="ru-RU" sz="1100" dirty="0" smtClean="0"/>
              <a:t> защищает клетки от повреждения свободными радикалами.</a:t>
            </a:r>
          </a:p>
          <a:p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здоровыйсон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сон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86600" y="2928869"/>
            <a:ext cx="4148667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/>
              <a:t>Переутомления стали регулярными и уже ничего не помогает в борьбе со стрессом? Мучает бессонница? Нужен комплексный подход! VIP-программа «</a:t>
            </a:r>
            <a:r>
              <a:rPr lang="ru-RU" sz="1100" dirty="0" err="1" smtClean="0"/>
              <a:t>Энергиа</a:t>
            </a:r>
            <a:r>
              <a:rPr lang="ru-RU" sz="1100" dirty="0" smtClean="0"/>
              <a:t>»*  способствует восстановлению организма после длительных перегрузок, стрессов, заболеваний. Сорбент "</a:t>
            </a:r>
            <a:r>
              <a:rPr lang="ru-RU" sz="1100" dirty="0" err="1" smtClean="0"/>
              <a:t>Гутта</a:t>
            </a:r>
            <a:r>
              <a:rPr lang="ru-RU" sz="1100" dirty="0" smtClean="0"/>
              <a:t> </a:t>
            </a:r>
            <a:r>
              <a:rPr lang="ru-RU" sz="1100" dirty="0" err="1" smtClean="0"/>
              <a:t>вива</a:t>
            </a:r>
            <a:r>
              <a:rPr lang="ru-RU" sz="1100" dirty="0" smtClean="0"/>
              <a:t>" помогает повысить </a:t>
            </a:r>
            <a:r>
              <a:rPr lang="ru-RU" sz="1100" dirty="0" err="1" smtClean="0"/>
              <a:t>биодоступность</a:t>
            </a:r>
            <a:r>
              <a:rPr lang="ru-RU" sz="1100" dirty="0" smtClean="0"/>
              <a:t> активных компонентов основного комплекса.</a:t>
            </a:r>
          </a:p>
          <a:p>
            <a:r>
              <a:rPr lang="ru-RU" sz="1100" b="1" dirty="0" smtClean="0"/>
              <a:t>Комплекс </a:t>
            </a:r>
            <a:r>
              <a:rPr lang="ru-RU" sz="1100" b="1" dirty="0" err="1" smtClean="0"/>
              <a:t>биофлавоноидов</a:t>
            </a:r>
            <a:r>
              <a:rPr lang="ru-RU" sz="1100" b="1" dirty="0" smtClean="0"/>
              <a:t> экстрактов листа персика, виноградных косточек и красной щетки</a:t>
            </a:r>
            <a:r>
              <a:rPr lang="ru-RU" sz="1100" dirty="0" smtClean="0"/>
              <a:t> активизирует иммунитет. </a:t>
            </a:r>
            <a:br>
              <a:rPr lang="ru-RU" sz="1100" dirty="0" smtClean="0"/>
            </a:br>
            <a:r>
              <a:rPr lang="ru-RU" sz="1100" b="1" dirty="0" smtClean="0"/>
              <a:t>Рутин и </a:t>
            </a:r>
            <a:r>
              <a:rPr lang="ru-RU" sz="1100" b="1" dirty="0" err="1" smtClean="0"/>
              <a:t>кверцетин</a:t>
            </a:r>
            <a:r>
              <a:rPr lang="ru-RU" sz="1100" dirty="0" smtClean="0"/>
              <a:t> уменьшают вязкость крови, улучшают микроциркуляцию и стабилизируют состояние сосудистой стенки. За счет этого повышается эффективность работы эритроцитов по доставке активных веществ к тканям. </a:t>
            </a:r>
            <a:br>
              <a:rPr lang="ru-RU" sz="1100" dirty="0" smtClean="0"/>
            </a:br>
            <a:r>
              <a:rPr lang="ru-RU" sz="1100" b="1" dirty="0" smtClean="0"/>
              <a:t>Медь и цинк</a:t>
            </a:r>
            <a:r>
              <a:rPr lang="ru-RU" sz="1100" dirty="0" smtClean="0"/>
              <a:t> закрепляют эффект профилактики кислородного голодания тканей благодаря активации внутриклеточных дыхательных ферментов.</a:t>
            </a:r>
            <a:br>
              <a:rPr lang="ru-RU" sz="1100" dirty="0" smtClean="0"/>
            </a:br>
            <a:r>
              <a:rPr lang="ru-RU" sz="1100" b="1" dirty="0" err="1" smtClean="0"/>
              <a:t>Антиоксидантный</a:t>
            </a:r>
            <a:r>
              <a:rPr lang="ru-RU" sz="1100" b="1" dirty="0" smtClean="0"/>
              <a:t> комплекс «Цифрол-5»</a:t>
            </a:r>
            <a:r>
              <a:rPr lang="ru-RU" sz="1100" dirty="0" smtClean="0"/>
              <a:t> устраняет нежелательные </a:t>
            </a:r>
            <a:r>
              <a:rPr lang="ru-RU" sz="1100" dirty="0" err="1" smtClean="0"/>
              <a:t>оксидативные</a:t>
            </a:r>
            <a:r>
              <a:rPr lang="ru-RU" sz="1100" dirty="0" smtClean="0"/>
              <a:t> процессы, стабилизируя состояние всех звеньев энергетического обмена.</a:t>
            </a:r>
            <a:endParaRPr lang="ru-RU" sz="1000" dirty="0"/>
          </a:p>
          <a:p>
            <a:pPr>
              <a:lnSpc>
                <a:spcPts val="1000"/>
              </a:lnSpc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*Биологически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активная добавка к пище. Не является лекарственным средством. Перед применением проконсультируйтесь с врачом.</a:t>
            </a: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бад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здоровыйсон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сон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4" descr="\\filer\Artlife\Маркетинг\КОНТЕНТ-ПЛАН ДЛЯ СОЦ.СЕТЕЙ\2020\1. Январь 2020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3526" y="1019504"/>
            <a:ext cx="1849820" cy="1849820"/>
          </a:xfrm>
          <a:prstGeom prst="rect">
            <a:avLst/>
          </a:prstGeom>
          <a:noFill/>
        </p:spPr>
      </p:pic>
      <p:pic>
        <p:nvPicPr>
          <p:cNvPr id="1026" name="Picture 2" descr="\\filer\Artlife\Маркетинг\КОНТЕНТ-ПЛАН ДЛЯ СОЦ.СЕТЕЙ\2020\1. Январь 2020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2669" y="987973"/>
            <a:ext cx="1839309" cy="1839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6009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95234FC-5D20-4D9A-A90F-FA986DD2E8E2}"/>
              </a:ext>
            </a:extLst>
          </p:cNvPr>
          <p:cNvGrpSpPr/>
          <p:nvPr/>
        </p:nvGrpSpPr>
        <p:grpSpPr>
          <a:xfrm>
            <a:off x="1805" y="0"/>
            <a:ext cx="12188389" cy="6858000"/>
            <a:chOff x="1805" y="0"/>
            <a:chExt cx="12188389" cy="6858000"/>
          </a:xfrm>
        </p:grpSpPr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B0E27E3-F6CA-4CE3-A5D0-6812F91EB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" y="0"/>
              <a:ext cx="12188389" cy="685800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2764221" y="2135019"/>
              <a:ext cx="2060789" cy="20270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44351" y="4626350"/>
          <a:ext cx="9067664" cy="106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Батончики «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Диеталика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Супы «Кулинарное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путешествие»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Коктейли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Диеталика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Каши – вкусное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дня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2050" name="Picture 2" descr="\\filer\Artlife\Маркетинг\КОНТЕНТ-ПЛАН ДЛЯ СОЦ.СЕТЕЙ\2020\1. Январь 2020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9043" y="2091559"/>
            <a:ext cx="2146736" cy="21467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008180" y="2129763"/>
            <a:ext cx="2060789" cy="2027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278414" y="2129764"/>
            <a:ext cx="2060789" cy="2027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538138" y="2129764"/>
            <a:ext cx="2060789" cy="2027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\\filer\Artlife\Маркетинг\КОНТЕНТ-ПЛАН ДЛЯ СОЦ.СЕТЕЙ\2020\1. Январь 2020\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2414" y="2081049"/>
            <a:ext cx="2109952" cy="2109952"/>
          </a:xfrm>
          <a:prstGeom prst="rect">
            <a:avLst/>
          </a:prstGeom>
          <a:noFill/>
        </p:spPr>
      </p:pic>
      <p:pic>
        <p:nvPicPr>
          <p:cNvPr id="12" name="Picture 2" descr="\\filer\Artlife\Маркетинг\КОНТЕНТ-ПЛАН ДЛЯ СОЦ.СЕТЕЙ\2020\1. Январь 2020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5785" y="2065282"/>
            <a:ext cx="2115207" cy="2115207"/>
          </a:xfrm>
          <a:prstGeom prst="rect">
            <a:avLst/>
          </a:prstGeom>
          <a:noFill/>
        </p:spPr>
      </p:pic>
      <p:pic>
        <p:nvPicPr>
          <p:cNvPr id="3" name="Picture 3" descr="\\filer\Artlife\Маркетинг\КОНТЕНТ-ПЛАН ДЛЯ СОЦ.СЕТЕЙ\2020\1. Январь 2020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19746" y="2070538"/>
            <a:ext cx="2144110" cy="2144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77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496C3-E552-484B-A53C-0E70A3339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949" y="3049864"/>
            <a:ext cx="39687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 smtClean="0"/>
              <a:t>Вкусный и полезный перекус – гарантия хорошего настроения! 1 </a:t>
            </a:r>
            <a:r>
              <a:rPr lang="ru-RU" sz="1200" b="1" dirty="0" smtClean="0"/>
              <a:t>протеиновый батончик «</a:t>
            </a:r>
            <a:r>
              <a:rPr lang="ru-RU" sz="1200" b="1" dirty="0" err="1" smtClean="0"/>
              <a:t>Диеталика</a:t>
            </a:r>
            <a:r>
              <a:rPr lang="ru-RU" sz="1200" b="1" dirty="0" smtClean="0"/>
              <a:t>» -</a:t>
            </a:r>
            <a:r>
              <a:rPr lang="ru-RU" sz="1200" dirty="0" smtClean="0"/>
              <a:t> и уже совсем не хочется схватить на бегу вредную булку или сорваться на кого-нибудь из-за голода. Тем более, ваш организм получит все необходимое (белки, углеводы, витамины). </a:t>
            </a:r>
            <a:r>
              <a:rPr lang="ru-RU" sz="1200" b="1" dirty="0" smtClean="0"/>
              <a:t>Протеиновые батончики «</a:t>
            </a:r>
            <a:r>
              <a:rPr lang="ru-RU" sz="1200" b="1" dirty="0" err="1" smtClean="0"/>
              <a:t>Диеталика</a:t>
            </a:r>
            <a:r>
              <a:rPr lang="ru-RU" sz="1200" b="1" dirty="0" smtClean="0"/>
              <a:t>»</a:t>
            </a:r>
            <a:r>
              <a:rPr lang="ru-RU" sz="1200" dirty="0" smtClean="0"/>
              <a:t> содержат высококачественный протеин, который способствует поддержанию мышечной массы, а также имеет решающее значение для нормального метаболизма. Состав батончиков «</a:t>
            </a:r>
            <a:r>
              <a:rPr lang="ru-RU" sz="1200" dirty="0" err="1" smtClean="0"/>
              <a:t>Диеталика</a:t>
            </a:r>
            <a:r>
              <a:rPr lang="ru-RU" sz="1200" dirty="0" smtClean="0"/>
              <a:t>» представлен протеинами с различной степенью усвояемости. «Быстрые» белки способствуют питанию мышц уже через 15-20 минут после употребления, тогда как «медленные» обеспечивают планомерное поступление аминокислот в течение нескольких часов и необходимы для эффективного восстановления после физических нагрузок. Приятного перекуса! </a:t>
            </a:r>
          </a:p>
          <a:p>
            <a:endParaRPr lang="ru-RU" sz="1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перекус  </a:t>
            </a:r>
            <a:r>
              <a:rPr lang="en-US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протеиновыйбатончик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44559" y="2969756"/>
            <a:ext cx="4148667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/>
              <a:t>Вкусный горячий суп – привычный обед для многих из нас. А что, если нет времени сварить любимое блюдо или вы хотите перекусить по-быстрому, но вкусно? Супы из линейки «Кулинарное путешествие» от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 – это решение вопроса, вкусный, питательный и полезный прием пищи. </a:t>
            </a:r>
          </a:p>
          <a:p>
            <a:r>
              <a:rPr lang="ru-RU" sz="1000" b="1" dirty="0" smtClean="0"/>
              <a:t>Суп по-индийски «Пряный рис»</a:t>
            </a:r>
            <a:r>
              <a:rPr lang="ru-RU" sz="1000" dirty="0" smtClean="0"/>
              <a:t> - это чудесный букет традиционных индийских специй  (куркума, имбирь, </a:t>
            </a:r>
            <a:r>
              <a:rPr lang="ru-RU" sz="1000" dirty="0" err="1" smtClean="0"/>
              <a:t>зира</a:t>
            </a:r>
            <a:r>
              <a:rPr lang="ru-RU" sz="1000" dirty="0" smtClean="0"/>
              <a:t>), полезных для вашего здоровья. Содержит высокопитательный молочный белок, полезную для работы системы пищеварения цитрусовую и бамбуковую клетчатку, а также полиненасыщенные жирные кислоты, необходимые для правильной работы сердца, сосудов, здоровья кожи.</a:t>
            </a:r>
          </a:p>
          <a:p>
            <a:r>
              <a:rPr lang="ru-RU" sz="1000" b="1" dirty="0" smtClean="0"/>
              <a:t>Суп по-китайски «Желтый дракон»</a:t>
            </a:r>
            <a:r>
              <a:rPr lang="ru-RU" sz="1000" dirty="0" smtClean="0"/>
              <a:t> - это гармоничное сочетание овощных ингредиентов с яркими национальными специями. Суп имеет низкую калорийность, что делает его идеальным блюдом в период диеты, в разгрузочный день и для тех, кто следит за своим весом постоянно. Содержит Омега-3 жирные кислоты, бамбуковые пищевые волокна, кокосовую муку.</a:t>
            </a:r>
          </a:p>
          <a:p>
            <a:r>
              <a:rPr lang="ru-RU" sz="1000" b="1" dirty="0" smtClean="0"/>
              <a:t>Сум </a:t>
            </a:r>
            <a:r>
              <a:rPr lang="ru-RU" sz="1000" b="1" dirty="0" err="1" smtClean="0"/>
              <a:t>по-тайски</a:t>
            </a:r>
            <a:r>
              <a:rPr lang="ru-RU" sz="1000" b="1" dirty="0" smtClean="0"/>
              <a:t> «Том Ям с </a:t>
            </a:r>
            <a:r>
              <a:rPr lang="ru-RU" sz="1000" b="1" dirty="0" err="1" smtClean="0"/>
              <a:t>лемонграссом</a:t>
            </a:r>
            <a:r>
              <a:rPr lang="ru-RU" sz="1000" b="1" dirty="0" smtClean="0"/>
              <a:t>»</a:t>
            </a:r>
            <a:r>
              <a:rPr lang="ru-RU" sz="1000" dirty="0" smtClean="0"/>
              <a:t> - это легкий суп со сливочным вкусом, грибами и ароматом морепродуктов. В нем сочетается нежность сладковатого кокосового молока и кислинка лайма, цитрусовый аромат лимонного сорго и разжигающие аппетит пряные травы. Содержит Омега-3 жирные кислоты, бамбуковые пищевые волокна, кокосовую муку.</a:t>
            </a:r>
            <a:endParaRPr lang="ru-RU" sz="1000" dirty="0"/>
          </a:p>
          <a:p>
            <a:pPr>
              <a:lnSpc>
                <a:spcPts val="1000"/>
              </a:lnSpc>
            </a:pP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перекус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 #суп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\\filer\Artlife\Маркетинг\КОНТЕНТ-ПЛАН ДЛЯ СОЦ.СЕТЕЙ\2020\1. Январь 2020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3016" y="987972"/>
            <a:ext cx="1776248" cy="1776248"/>
          </a:xfrm>
          <a:prstGeom prst="rect">
            <a:avLst/>
          </a:prstGeom>
          <a:noFill/>
        </p:spPr>
      </p:pic>
      <p:pic>
        <p:nvPicPr>
          <p:cNvPr id="9" name="Picture 3" descr="\\filer\Artlife\Маркетинг\КОНТЕНТ-ПЛАН ДЛЯ СОЦ.СЕТЕЙ\2020\1. Январь 2020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5807" y="1030014"/>
            <a:ext cx="1776248" cy="1776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18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496C3-E552-484B-A53C-0E70A3339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2DA3D9-02E2-49E1-B35E-2434F3DF52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068" y="2092642"/>
            <a:ext cx="4247199" cy="476535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7E68372-9160-4000-9E7E-8995D7DE88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3" y="2093203"/>
            <a:ext cx="4247199" cy="47653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63949" y="2944761"/>
            <a:ext cx="3968725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 smtClean="0"/>
              <a:t>Активные будни требуют полезного перекуса! </a:t>
            </a:r>
            <a:r>
              <a:rPr lang="ru-RU" sz="1100" b="1" dirty="0" smtClean="0"/>
              <a:t>Протеиновый коктейль «</a:t>
            </a:r>
            <a:r>
              <a:rPr lang="ru-RU" sz="1100" b="1" dirty="0" err="1" smtClean="0"/>
              <a:t>Диеталика</a:t>
            </a:r>
            <a:r>
              <a:rPr lang="ru-RU" sz="1100" b="1" dirty="0" smtClean="0"/>
              <a:t>» дневная формула </a:t>
            </a:r>
            <a:r>
              <a:rPr lang="ru-RU" sz="1100" dirty="0" smtClean="0"/>
              <a:t>– это комбинация двух видов протеина - сывороточного и </a:t>
            </a:r>
            <a:r>
              <a:rPr lang="ru-RU" sz="1100" dirty="0" err="1" smtClean="0"/>
              <a:t>мицеллярного</a:t>
            </a:r>
            <a:r>
              <a:rPr lang="ru-RU" sz="1100" dirty="0" smtClean="0"/>
              <a:t>. Сывороточный белок имеет самую высокую биологическую ценность из всех белков, легко усваивается и эффективно поглощается организмом. </a:t>
            </a:r>
            <a:r>
              <a:rPr lang="ru-RU" sz="1100" dirty="0" err="1" smtClean="0"/>
              <a:t>Мицеллярный</a:t>
            </a:r>
            <a:r>
              <a:rPr lang="ru-RU" sz="1100" dirty="0" smtClean="0"/>
              <a:t> казеин — это медленный белок высшего качества, содержит все жизненно необходимые аминокислоты, а также является хорошим источником кальция. Главная особенность </a:t>
            </a:r>
            <a:r>
              <a:rPr lang="ru-RU" sz="1100" dirty="0" err="1" smtClean="0"/>
              <a:t>мицеллярного</a:t>
            </a:r>
            <a:r>
              <a:rPr lang="ru-RU" sz="1100" dirty="0" smtClean="0"/>
              <a:t> казеина — его медленное усвоение организмом, которое приводит к продолжительному поступлению аминокислот в кровь и долгому ощущению сытости.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49% протеина в 1 порции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всего 86,4 ккал в 1 порции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Идеально вписывается в режим с ограниченной калорийностью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Удобное решение проблемы правильного питания в условиях нехватки времени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Формула продукта безопасна для людей с повышенным уровнем сахара в крови</a:t>
            </a:r>
          </a:p>
          <a:p>
            <a:pPr lvl="0">
              <a:buFont typeface="Arial" pitchFamily="34" charset="0"/>
              <a:buChar char="•"/>
            </a:pPr>
            <a:r>
              <a:rPr lang="ru-RU" sz="1100" dirty="0" smtClean="0"/>
              <a:t>Без сахара, без сои, без ГМО</a:t>
            </a:r>
            <a:endParaRPr lang="ru-RU" sz="1000" dirty="0" smtClean="0"/>
          </a:p>
          <a:p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перекус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протеиновыйкоктейль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5069" y="2969756"/>
            <a:ext cx="4148667" cy="3888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/>
              <a:t>Всем известно, что каша – это вкусный и полезный завтрак. А каши от </a:t>
            </a:r>
            <a:r>
              <a:rPr lang="ru-RU" sz="1000" dirty="0" err="1" smtClean="0"/>
              <a:t>Артлайф</a:t>
            </a:r>
            <a:r>
              <a:rPr lang="ru-RU" sz="1000" dirty="0" smtClean="0"/>
              <a:t> – это минимум времени на приготовление при максимальной пользе. </a:t>
            </a:r>
          </a:p>
          <a:p>
            <a:pPr lvl="0"/>
            <a:r>
              <a:rPr lang="ru-RU" sz="1000" b="1" dirty="0" smtClean="0"/>
              <a:t>Каша «</a:t>
            </a:r>
            <a:r>
              <a:rPr lang="ru-RU" sz="1000" b="1" dirty="0" err="1" smtClean="0"/>
              <a:t>Овсяно-ржаная</a:t>
            </a:r>
            <a:r>
              <a:rPr lang="ru-RU" sz="1000" b="1" dirty="0" smtClean="0"/>
              <a:t> с лесными ягодами»</a:t>
            </a:r>
            <a:r>
              <a:rPr lang="ru-RU" sz="1000" dirty="0" smtClean="0"/>
              <a:t> на фруктозе – это только натуральные компоненты, высокая пищевая и биологическая ценность, отличный вкус и польза. Льняная мука и </a:t>
            </a:r>
            <a:r>
              <a:rPr lang="ru-RU" sz="1000" dirty="0" err="1" smtClean="0"/>
              <a:t>фибрулин</a:t>
            </a:r>
            <a:r>
              <a:rPr lang="ru-RU" sz="1000" dirty="0" smtClean="0"/>
              <a:t> способствуют правильной работе желудочно-кишечного тракта, улучшают обменные процессы и предупреждают набор избыточной массы тела. </a:t>
            </a:r>
            <a:r>
              <a:rPr lang="ru-RU" sz="1000" dirty="0" err="1" smtClean="0"/>
              <a:t>Фибрулин</a:t>
            </a:r>
            <a:r>
              <a:rPr lang="ru-RU" sz="1000" dirty="0" smtClean="0"/>
              <a:t> замедляет усвоение углеводов, улучшает микрофлору кишечника, способствует очищению организма от шлаков и вредных веществ. </a:t>
            </a:r>
          </a:p>
          <a:p>
            <a:pPr lvl="0"/>
            <a:r>
              <a:rPr lang="ru-RU" sz="1000" b="1" dirty="0" smtClean="0"/>
              <a:t>Каша «3 злака с ананасом»</a:t>
            </a:r>
            <a:r>
              <a:rPr lang="ru-RU" sz="1000" dirty="0" smtClean="0"/>
              <a:t> на фруктозе приготовлена из </a:t>
            </a:r>
            <a:r>
              <a:rPr lang="ru-RU" sz="1000" dirty="0" err="1" smtClean="0"/>
              <a:t>микронизированных</a:t>
            </a:r>
            <a:r>
              <a:rPr lang="ru-RU" sz="1000" dirty="0" smtClean="0"/>
              <a:t> хлопьев, в которых сохраняются белки, витамины и ценные микроэлементы. При употреблении надолго создается ощущение сытости, что позволяет не переедать в течение дня. Сбалансированное сочетание трех видов злаковых культур – ржи, кукурузы, пшена - способствует нормализации процессов пищеварения и очищению организма.</a:t>
            </a:r>
          </a:p>
          <a:p>
            <a:pPr lvl="0"/>
            <a:r>
              <a:rPr lang="ru-RU" sz="1000" b="1" dirty="0" smtClean="0"/>
              <a:t>Каша «По-домашнему с яблоками и льняной мукой»</a:t>
            </a:r>
            <a:r>
              <a:rPr lang="ru-RU" sz="1000" dirty="0" smtClean="0"/>
              <a:t> изготовлена на основе </a:t>
            </a:r>
            <a:r>
              <a:rPr lang="ru-RU" sz="1000" dirty="0" err="1" smtClean="0"/>
              <a:t>безглютеновых</a:t>
            </a:r>
            <a:r>
              <a:rPr lang="ru-RU" sz="1000" dirty="0" smtClean="0"/>
              <a:t> злаков: кукурузы, гречки и риса и безопасна для людей с повышенным уровнем сахара в крови. Входящие в состав ПНЖК оказывают физиологически благоприятное воздействие на </a:t>
            </a:r>
            <a:r>
              <a:rPr lang="ru-RU" sz="1000" dirty="0" err="1" smtClean="0"/>
              <a:t>сердечно-сосудистую</a:t>
            </a:r>
            <a:r>
              <a:rPr lang="ru-RU" sz="1000" dirty="0" smtClean="0"/>
              <a:t> систему, снижают уровень холестерина в крови.</a:t>
            </a:r>
          </a:p>
          <a:p>
            <a:pPr lvl="0"/>
            <a:endParaRPr lang="ru-RU" sz="1000" dirty="0"/>
          </a:p>
          <a:p>
            <a:pPr>
              <a:lnSpc>
                <a:spcPts val="1000"/>
              </a:lnSpc>
            </a:pP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артлайф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перекус 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здоровье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диета </a:t>
            </a:r>
            <a:r>
              <a:rPr lang="en-US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#</a:t>
            </a:r>
            <a:r>
              <a:rPr lang="ru-RU" sz="1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каша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2" descr="\\filer\Artlife\Маркетинг\КОНТЕНТ-ПЛАН ДЛЯ СОЦ.СЕТЕЙ\2020\1. Январь 2020\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421" y="956442"/>
            <a:ext cx="1957552" cy="1957552"/>
          </a:xfrm>
          <a:prstGeom prst="rect">
            <a:avLst/>
          </a:prstGeom>
          <a:noFill/>
        </p:spPr>
      </p:pic>
      <p:pic>
        <p:nvPicPr>
          <p:cNvPr id="9" name="Picture 3" descr="\\filer\Artlife\Маркетинг\КОНТЕНТ-ПЛАН ДЛЯ СОЦ.СЕТЕЙ\2020\1. Январь 2020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55526" y="893379"/>
            <a:ext cx="1989081" cy="1989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18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1CB9A2-9EED-4589-9EA4-4F36C4084512}"/>
              </a:ext>
            </a:extLst>
          </p:cNvPr>
          <p:cNvGrpSpPr/>
          <p:nvPr/>
        </p:nvGrpSpPr>
        <p:grpSpPr>
          <a:xfrm>
            <a:off x="1805" y="0"/>
            <a:ext cx="12188389" cy="6858000"/>
            <a:chOff x="1805" y="0"/>
            <a:chExt cx="12188389" cy="6858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346B60B-55D2-4B85-BC4D-C634E9732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" y="0"/>
              <a:ext cx="12188389" cy="6858000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2749302" y="2145527"/>
              <a:ext cx="2032904" cy="20691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2644351" y="4626350"/>
          <a:ext cx="9067664" cy="974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4111831101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1450865313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775466849"/>
                    </a:ext>
                  </a:extLst>
                </a:gridCol>
                <a:gridCol w="2266916">
                  <a:extLst>
                    <a:ext uri="{9D8B030D-6E8A-4147-A177-3AD203B41FA5}">
                      <a16:colId xmlns:a16="http://schemas.microsoft.com/office/drawing/2014/main" val="2115561172"/>
                    </a:ext>
                  </a:extLst>
                </a:gridCol>
              </a:tblGrid>
              <a:tr h="487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Пилинг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Q-</a:t>
                      </a:r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system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Масло чайного дерева </a:t>
                      </a:r>
                      <a:endParaRPr lang="ru-RU" sz="1600" i="0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Зубные пасты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Коллаген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7000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A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44108"/>
                  </a:ext>
                </a:extLst>
              </a:tr>
              <a:tr h="487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i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035438"/>
                  </a:ext>
                </a:extLst>
              </a:tr>
            </a:tbl>
          </a:graphicData>
        </a:graphic>
      </p:graphicFrame>
      <p:pic>
        <p:nvPicPr>
          <p:cNvPr id="3074" name="Picture 2" descr="\\filer\Artlife\Маркетинг\КОНТЕНТ-ПЛАН ДЛЯ СОЦ.СЕТЕЙ\2020\1. Январь 2020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8019" y="2102069"/>
            <a:ext cx="2125719" cy="212571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035302" y="2140272"/>
            <a:ext cx="2032904" cy="20691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252984" y="2140272"/>
            <a:ext cx="2032904" cy="20691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596792" y="2140272"/>
            <a:ext cx="2032904" cy="20691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filer\Artlife\Маркетинг\КОНТЕНТ-ПЛАН ДЛЯ СОЦ.СЕТЕЙ\2020\1. Январь 2020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1317" y="2102069"/>
            <a:ext cx="2104696" cy="2104696"/>
          </a:xfrm>
          <a:prstGeom prst="rect">
            <a:avLst/>
          </a:prstGeom>
          <a:noFill/>
        </p:spPr>
      </p:pic>
      <p:pic>
        <p:nvPicPr>
          <p:cNvPr id="1027" name="Picture 3" descr="\\filer\Artlife\Маркетинг\КОНТЕНТ-ПЛАН ДЛЯ СОЦ.СЕТЕЙ\2020\1. Январь 2020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317" y="2102067"/>
            <a:ext cx="2102069" cy="2102069"/>
          </a:xfrm>
          <a:prstGeom prst="rect">
            <a:avLst/>
          </a:prstGeom>
          <a:noFill/>
        </p:spPr>
      </p:pic>
      <p:pic>
        <p:nvPicPr>
          <p:cNvPr id="12" name="Picture 2" descr="C:\Users\CosmeticBrand\Desktop\11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60020" y="2081049"/>
            <a:ext cx="2144109" cy="2144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9790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25777</TotalTime>
  <Words>1808</Words>
  <Application>Microsoft Office PowerPoint</Application>
  <PresentationFormat>Широкоэкранный</PresentationFormat>
  <Paragraphs>218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Ноябрь - медиапланирование</dc:title>
  <dc:creator>Анна Шушпанова</dc:creator>
  <cp:lastModifiedBy>Анна Шушпанова</cp:lastModifiedBy>
  <cp:revision>2646</cp:revision>
  <cp:lastPrinted>2019-10-31T02:14:27Z</cp:lastPrinted>
  <dcterms:created xsi:type="dcterms:W3CDTF">2018-10-19T03:44:59Z</dcterms:created>
  <dcterms:modified xsi:type="dcterms:W3CDTF">2019-12-27T03:31:11Z</dcterms:modified>
</cp:coreProperties>
</file>