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85" r:id="rId4"/>
    <p:sldId id="258" r:id="rId5"/>
    <p:sldId id="282" r:id="rId6"/>
    <p:sldId id="293" r:id="rId7"/>
    <p:sldId id="291" r:id="rId8"/>
    <p:sldId id="275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80" r:id="rId21"/>
    <p:sldId id="287" r:id="rId22"/>
    <p:sldId id="29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F23088-77A9-45B2-94CA-AE7CE16B85B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32AB55-FB5B-4B97-930F-5FCBE2F351E6}">
      <dgm:prSet/>
      <dgm:spPr>
        <a:solidFill>
          <a:schemeClr val="bg1">
            <a:lumMod val="50000"/>
            <a:alpha val="50000"/>
          </a:schemeClr>
        </a:solidFill>
      </dgm:spPr>
      <dgm:t>
        <a:bodyPr/>
        <a:lstStyle/>
        <a:p>
          <a:pPr rtl="0"/>
          <a:r>
            <a:rPr lang="ru-RU" b="1" dirty="0" smtClean="0">
              <a:latin typeface="Arial" pitchFamily="34" charset="0"/>
              <a:cs typeface="Arial" pitchFamily="34" charset="0"/>
            </a:rPr>
            <a:t>ХОНДРОПРОТЕКТОРЫ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644D719D-9419-4C39-97E6-DCF954D0B9DC}" type="parTrans" cxnId="{98627E32-38D4-4F0C-8C96-7B2657338AE2}">
      <dgm:prSet/>
      <dgm:spPr/>
      <dgm:t>
        <a:bodyPr/>
        <a:lstStyle/>
        <a:p>
          <a:endParaRPr lang="ru-RU"/>
        </a:p>
      </dgm:t>
    </dgm:pt>
    <dgm:pt modelId="{48AED86F-D7FB-4102-9677-4915A8184EC3}" type="sibTrans" cxnId="{98627E32-38D4-4F0C-8C96-7B2657338AE2}">
      <dgm:prSet/>
      <dgm:spPr/>
      <dgm:t>
        <a:bodyPr/>
        <a:lstStyle/>
        <a:p>
          <a:endParaRPr lang="ru-RU"/>
        </a:p>
      </dgm:t>
    </dgm:pt>
    <dgm:pt modelId="{45BC5D95-6E91-49A2-A103-0D4667FE4034}">
      <dgm:prSet/>
      <dgm:spPr>
        <a:solidFill>
          <a:srgbClr val="006600">
            <a:alpha val="50000"/>
          </a:srgbClr>
        </a:solidFill>
      </dgm:spPr>
      <dgm:t>
        <a:bodyPr/>
        <a:lstStyle/>
        <a:p>
          <a:pPr rtl="0"/>
          <a:r>
            <a:rPr lang="ru-RU" b="1" dirty="0" smtClean="0">
              <a:latin typeface="Arial" pitchFamily="34" charset="0"/>
              <a:cs typeface="Arial" pitchFamily="34" charset="0"/>
            </a:rPr>
            <a:t>ЭФИРНЫЕ МАСЛА</a:t>
          </a:r>
        </a:p>
      </dgm:t>
    </dgm:pt>
    <dgm:pt modelId="{F6B05D4A-ADF7-4844-96ED-A27C4F7BEA49}" type="parTrans" cxnId="{9CCF142C-A368-49F7-9583-C616225FFB6E}">
      <dgm:prSet/>
      <dgm:spPr/>
      <dgm:t>
        <a:bodyPr/>
        <a:lstStyle/>
        <a:p>
          <a:endParaRPr lang="ru-RU"/>
        </a:p>
      </dgm:t>
    </dgm:pt>
    <dgm:pt modelId="{82ED4B5E-C3AC-44ED-BF53-E12AF4112BBD}" type="sibTrans" cxnId="{9CCF142C-A368-49F7-9583-C616225FFB6E}">
      <dgm:prSet/>
      <dgm:spPr/>
      <dgm:t>
        <a:bodyPr/>
        <a:lstStyle/>
        <a:p>
          <a:endParaRPr lang="ru-RU"/>
        </a:p>
      </dgm:t>
    </dgm:pt>
    <dgm:pt modelId="{3EB36500-C76E-4F17-93BA-FFAB8EC95067}">
      <dgm:prSet/>
      <dgm:spPr>
        <a:solidFill>
          <a:srgbClr val="FFC000"/>
        </a:solidFill>
      </dgm:spPr>
      <dgm:t>
        <a:bodyPr/>
        <a:lstStyle/>
        <a:p>
          <a:pPr algn="r" rtl="0"/>
          <a:r>
            <a:rPr lang="ru-RU" b="1" dirty="0" smtClean="0">
              <a:latin typeface="Arial" pitchFamily="34" charset="0"/>
              <a:cs typeface="Arial" pitchFamily="34" charset="0"/>
            </a:rPr>
            <a:t>РАСТИТЕЛЬНЫЕ ЭКСТРАКТЫ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3645CE16-2367-49A8-9EA0-25B7EAAF0F6D}" type="parTrans" cxnId="{EAE043B2-9698-4724-9929-B9CE1159BDCC}">
      <dgm:prSet/>
      <dgm:spPr/>
      <dgm:t>
        <a:bodyPr/>
        <a:lstStyle/>
        <a:p>
          <a:endParaRPr lang="ru-RU"/>
        </a:p>
      </dgm:t>
    </dgm:pt>
    <dgm:pt modelId="{E180F2E7-A593-45AD-ABCE-10A43800CDFB}" type="sibTrans" cxnId="{EAE043B2-9698-4724-9929-B9CE1159BDCC}">
      <dgm:prSet/>
      <dgm:spPr/>
      <dgm:t>
        <a:bodyPr/>
        <a:lstStyle/>
        <a:p>
          <a:endParaRPr lang="ru-RU"/>
        </a:p>
      </dgm:t>
    </dgm:pt>
    <dgm:pt modelId="{56BC29E2-3CEE-4363-8C73-D11DF4F858C1}" type="pres">
      <dgm:prSet presAssocID="{B8F23088-77A9-45B2-94CA-AE7CE16B85B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E66EC7-23E8-4D92-BA9E-1E0E6C1D0F10}" type="pres">
      <dgm:prSet presAssocID="{6C32AB55-FB5B-4B97-930F-5FCBE2F351E6}" presName="circ1" presStyleLbl="vennNode1" presStyleIdx="0" presStyleCnt="3"/>
      <dgm:spPr/>
      <dgm:t>
        <a:bodyPr/>
        <a:lstStyle/>
        <a:p>
          <a:endParaRPr lang="ru-RU"/>
        </a:p>
      </dgm:t>
    </dgm:pt>
    <dgm:pt modelId="{A4EEE4B0-37FD-48CD-B57B-96A15886F0E0}" type="pres">
      <dgm:prSet presAssocID="{6C32AB55-FB5B-4B97-930F-5FCBE2F351E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E1E05-8572-4F30-96BF-78668F91E1A1}" type="pres">
      <dgm:prSet presAssocID="{45BC5D95-6E91-49A2-A103-0D4667FE4034}" presName="circ2" presStyleLbl="vennNode1" presStyleIdx="1" presStyleCnt="3"/>
      <dgm:spPr/>
      <dgm:t>
        <a:bodyPr/>
        <a:lstStyle/>
        <a:p>
          <a:endParaRPr lang="ru-RU"/>
        </a:p>
      </dgm:t>
    </dgm:pt>
    <dgm:pt modelId="{0C3C4CEC-6939-41C8-A32F-AEE9CFA6A962}" type="pres">
      <dgm:prSet presAssocID="{45BC5D95-6E91-49A2-A103-0D4667FE403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1B42D-C281-4477-8D2D-359199D7714B}" type="pres">
      <dgm:prSet presAssocID="{3EB36500-C76E-4F17-93BA-FFAB8EC95067}" presName="circ3" presStyleLbl="vennNode1" presStyleIdx="2" presStyleCnt="3"/>
      <dgm:spPr/>
      <dgm:t>
        <a:bodyPr/>
        <a:lstStyle/>
        <a:p>
          <a:endParaRPr lang="ru-RU"/>
        </a:p>
      </dgm:t>
    </dgm:pt>
    <dgm:pt modelId="{58D11743-5BF8-46F7-8DDF-C3DC59A6EE45}" type="pres">
      <dgm:prSet presAssocID="{3EB36500-C76E-4F17-93BA-FFAB8EC9506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56FAE2-73A0-4464-8543-E54DB40519B5}" type="presOf" srcId="{3EB36500-C76E-4F17-93BA-FFAB8EC95067}" destId="{AAA1B42D-C281-4477-8D2D-359199D7714B}" srcOrd="0" destOrd="0" presId="urn:microsoft.com/office/officeart/2005/8/layout/venn1"/>
    <dgm:cxn modelId="{530098D1-7E96-40DB-AA2A-45B9EE64A021}" type="presOf" srcId="{6C32AB55-FB5B-4B97-930F-5FCBE2F351E6}" destId="{BBE66EC7-23E8-4D92-BA9E-1E0E6C1D0F10}" srcOrd="0" destOrd="0" presId="urn:microsoft.com/office/officeart/2005/8/layout/venn1"/>
    <dgm:cxn modelId="{98627E32-38D4-4F0C-8C96-7B2657338AE2}" srcId="{B8F23088-77A9-45B2-94CA-AE7CE16B85BD}" destId="{6C32AB55-FB5B-4B97-930F-5FCBE2F351E6}" srcOrd="0" destOrd="0" parTransId="{644D719D-9419-4C39-97E6-DCF954D0B9DC}" sibTransId="{48AED86F-D7FB-4102-9677-4915A8184EC3}"/>
    <dgm:cxn modelId="{1D674BAB-6719-4303-868A-D4D8A2C8F278}" type="presOf" srcId="{3EB36500-C76E-4F17-93BA-FFAB8EC95067}" destId="{58D11743-5BF8-46F7-8DDF-C3DC59A6EE45}" srcOrd="1" destOrd="0" presId="urn:microsoft.com/office/officeart/2005/8/layout/venn1"/>
    <dgm:cxn modelId="{9CCF142C-A368-49F7-9583-C616225FFB6E}" srcId="{B8F23088-77A9-45B2-94CA-AE7CE16B85BD}" destId="{45BC5D95-6E91-49A2-A103-0D4667FE4034}" srcOrd="1" destOrd="0" parTransId="{F6B05D4A-ADF7-4844-96ED-A27C4F7BEA49}" sibTransId="{82ED4B5E-C3AC-44ED-BF53-E12AF4112BBD}"/>
    <dgm:cxn modelId="{2EE45C38-24DA-445F-828A-27F062B3CCD9}" type="presOf" srcId="{45BC5D95-6E91-49A2-A103-0D4667FE4034}" destId="{280E1E05-8572-4F30-96BF-78668F91E1A1}" srcOrd="0" destOrd="0" presId="urn:microsoft.com/office/officeart/2005/8/layout/venn1"/>
    <dgm:cxn modelId="{674196F8-37F8-4E4D-8A2A-5F7640A083AA}" type="presOf" srcId="{6C32AB55-FB5B-4B97-930F-5FCBE2F351E6}" destId="{A4EEE4B0-37FD-48CD-B57B-96A15886F0E0}" srcOrd="1" destOrd="0" presId="urn:microsoft.com/office/officeart/2005/8/layout/venn1"/>
    <dgm:cxn modelId="{BD8EBD11-348B-4322-B721-4DECCCD4D739}" type="presOf" srcId="{B8F23088-77A9-45B2-94CA-AE7CE16B85BD}" destId="{56BC29E2-3CEE-4363-8C73-D11DF4F858C1}" srcOrd="0" destOrd="0" presId="urn:microsoft.com/office/officeart/2005/8/layout/venn1"/>
    <dgm:cxn modelId="{EAE043B2-9698-4724-9929-B9CE1159BDCC}" srcId="{B8F23088-77A9-45B2-94CA-AE7CE16B85BD}" destId="{3EB36500-C76E-4F17-93BA-FFAB8EC95067}" srcOrd="2" destOrd="0" parTransId="{3645CE16-2367-49A8-9EA0-25B7EAAF0F6D}" sibTransId="{E180F2E7-A593-45AD-ABCE-10A43800CDFB}"/>
    <dgm:cxn modelId="{10E36D76-0384-4B49-A248-2CDCD2750254}" type="presOf" srcId="{45BC5D95-6E91-49A2-A103-0D4667FE4034}" destId="{0C3C4CEC-6939-41C8-A32F-AEE9CFA6A962}" srcOrd="1" destOrd="0" presId="urn:microsoft.com/office/officeart/2005/8/layout/venn1"/>
    <dgm:cxn modelId="{66B063B0-D3C9-4B8E-9639-849D97827DC0}" type="presParOf" srcId="{56BC29E2-3CEE-4363-8C73-D11DF4F858C1}" destId="{BBE66EC7-23E8-4D92-BA9E-1E0E6C1D0F10}" srcOrd="0" destOrd="0" presId="urn:microsoft.com/office/officeart/2005/8/layout/venn1"/>
    <dgm:cxn modelId="{5F9E1B0E-726B-472B-8B78-A1F587B72DE3}" type="presParOf" srcId="{56BC29E2-3CEE-4363-8C73-D11DF4F858C1}" destId="{A4EEE4B0-37FD-48CD-B57B-96A15886F0E0}" srcOrd="1" destOrd="0" presId="urn:microsoft.com/office/officeart/2005/8/layout/venn1"/>
    <dgm:cxn modelId="{ADECF144-FA45-4480-8607-3C779E928D8E}" type="presParOf" srcId="{56BC29E2-3CEE-4363-8C73-D11DF4F858C1}" destId="{280E1E05-8572-4F30-96BF-78668F91E1A1}" srcOrd="2" destOrd="0" presId="urn:microsoft.com/office/officeart/2005/8/layout/venn1"/>
    <dgm:cxn modelId="{4ACE8B67-6684-4B5B-A217-DC7F6E9E1B28}" type="presParOf" srcId="{56BC29E2-3CEE-4363-8C73-D11DF4F858C1}" destId="{0C3C4CEC-6939-41C8-A32F-AEE9CFA6A962}" srcOrd="3" destOrd="0" presId="urn:microsoft.com/office/officeart/2005/8/layout/venn1"/>
    <dgm:cxn modelId="{084CF60B-C595-4CD7-94DC-9DB160592BD7}" type="presParOf" srcId="{56BC29E2-3CEE-4363-8C73-D11DF4F858C1}" destId="{AAA1B42D-C281-4477-8D2D-359199D7714B}" srcOrd="4" destOrd="0" presId="urn:microsoft.com/office/officeart/2005/8/layout/venn1"/>
    <dgm:cxn modelId="{AA80E3D5-3752-4BDD-9DFE-8028C36199E9}" type="presParOf" srcId="{56BC29E2-3CEE-4363-8C73-D11DF4F858C1}" destId="{58D11743-5BF8-46F7-8DDF-C3DC59A6EE4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E66EC7-23E8-4D92-BA9E-1E0E6C1D0F10}">
      <dsp:nvSpPr>
        <dsp:cNvPr id="0" name=""/>
        <dsp:cNvSpPr/>
      </dsp:nvSpPr>
      <dsp:spPr>
        <a:xfrm>
          <a:off x="2001822" y="57606"/>
          <a:ext cx="2765107" cy="2765107"/>
        </a:xfrm>
        <a:prstGeom prst="ellipse">
          <a:avLst/>
        </a:prstGeom>
        <a:solidFill>
          <a:schemeClr val="bg1">
            <a:lumMod val="5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ХОНДРОПРОТЕКТОРЫ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2370503" y="541500"/>
        <a:ext cx="2027745" cy="1244298"/>
      </dsp:txXfrm>
    </dsp:sp>
    <dsp:sp modelId="{280E1E05-8572-4F30-96BF-78668F91E1A1}">
      <dsp:nvSpPr>
        <dsp:cNvPr id="0" name=""/>
        <dsp:cNvSpPr/>
      </dsp:nvSpPr>
      <dsp:spPr>
        <a:xfrm>
          <a:off x="2999565" y="1785798"/>
          <a:ext cx="2765107" cy="2765107"/>
        </a:xfrm>
        <a:prstGeom prst="ellipse">
          <a:avLst/>
        </a:prstGeom>
        <a:solidFill>
          <a:srgbClr val="0066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ЭФИРНЫЕ МАСЛА</a:t>
          </a:r>
        </a:p>
      </dsp:txBody>
      <dsp:txXfrm>
        <a:off x="3845227" y="2500117"/>
        <a:ext cx="1659064" cy="1520808"/>
      </dsp:txXfrm>
    </dsp:sp>
    <dsp:sp modelId="{AAA1B42D-C281-4477-8D2D-359199D7714B}">
      <dsp:nvSpPr>
        <dsp:cNvPr id="0" name=""/>
        <dsp:cNvSpPr/>
      </dsp:nvSpPr>
      <dsp:spPr>
        <a:xfrm>
          <a:off x="1004079" y="1785798"/>
          <a:ext cx="2765107" cy="2765107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РАСТИТЕЛЬНЫЕ ЭКСТРАКТЫ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1264460" y="2500117"/>
        <a:ext cx="1659064" cy="1520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9E6B-0BA9-4D19-A19E-E445EB3B2269}" type="datetimeFigureOut">
              <a:rPr lang="ru-RU" smtClean="0"/>
              <a:pPr/>
              <a:t>26.07.2016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6B90-2B1E-4642-8494-4CBFEA42B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9E6B-0BA9-4D19-A19E-E445EB3B2269}" type="datetimeFigureOut">
              <a:rPr lang="ru-RU" smtClean="0"/>
              <a:pPr/>
              <a:t>26.07.2016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6B90-2B1E-4642-8494-4CBFEA42B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9E6B-0BA9-4D19-A19E-E445EB3B2269}" type="datetimeFigureOut">
              <a:rPr lang="ru-RU" smtClean="0"/>
              <a:pPr/>
              <a:t>26.07.2016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6B90-2B1E-4642-8494-4CBFEA42B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9E6B-0BA9-4D19-A19E-E445EB3B2269}" type="datetimeFigureOut">
              <a:rPr lang="ru-RU" smtClean="0"/>
              <a:pPr/>
              <a:t>26.07.2016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6B90-2B1E-4642-8494-4CBFEA42B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9E6B-0BA9-4D19-A19E-E445EB3B2269}" type="datetimeFigureOut">
              <a:rPr lang="ru-RU" smtClean="0"/>
              <a:pPr/>
              <a:t>26.07.2016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6B90-2B1E-4642-8494-4CBFEA42B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9E6B-0BA9-4D19-A19E-E445EB3B2269}" type="datetimeFigureOut">
              <a:rPr lang="ru-RU" smtClean="0"/>
              <a:pPr/>
              <a:t>26.07.2016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6B90-2B1E-4642-8494-4CBFEA42B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9E6B-0BA9-4D19-A19E-E445EB3B2269}" type="datetimeFigureOut">
              <a:rPr lang="ru-RU" smtClean="0"/>
              <a:pPr/>
              <a:t>26.07.2016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6B90-2B1E-4642-8494-4CBFEA42B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9E6B-0BA9-4D19-A19E-E445EB3B2269}" type="datetimeFigureOut">
              <a:rPr lang="ru-RU" smtClean="0"/>
              <a:pPr/>
              <a:t>26.07.2016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6B90-2B1E-4642-8494-4CBFEA42B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9E6B-0BA9-4D19-A19E-E445EB3B2269}" type="datetimeFigureOut">
              <a:rPr lang="ru-RU" smtClean="0"/>
              <a:pPr/>
              <a:t>26.07.2016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6B90-2B1E-4642-8494-4CBFEA42B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9E6B-0BA9-4D19-A19E-E445EB3B2269}" type="datetimeFigureOut">
              <a:rPr lang="ru-RU" smtClean="0"/>
              <a:pPr/>
              <a:t>26.07.2016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6B90-2B1E-4642-8494-4CBFEA42B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9E6B-0BA9-4D19-A19E-E445EB3B2269}" type="datetimeFigureOut">
              <a:rPr lang="ru-RU" smtClean="0"/>
              <a:pPr/>
              <a:t>26.07.2016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6B90-2B1E-4642-8494-4CBFEA42B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49E6B-0BA9-4D19-A19E-E445EB3B2269}" type="datetimeFigureOut">
              <a:rPr lang="ru-RU" smtClean="0"/>
              <a:pPr/>
              <a:t>26.07.2016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D6B90-2B1E-4642-8494-4CBFEA42B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МЕРОПРИЯТИЯ\МЕРОПРИЯТИЯ 2016\Лидерский\хондротол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850" y="-63500"/>
            <a:ext cx="9285288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8229600" cy="1143000"/>
          </a:xfrm>
        </p:spPr>
        <p:txBody>
          <a:bodyPr/>
          <a:lstStyle/>
          <a:p>
            <a:pPr algn="l"/>
            <a:r>
              <a:rPr lang="ru-RU" sz="2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Эффективность доказана клинически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E:\МЕРОПРИЯТИЯ\МЕРОПРИЯТИЯ 2016\Лидерский\хондротол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850" y="-63500"/>
            <a:ext cx="9285288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4" descr="Для дачников.ру - Part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436442"/>
            <a:ext cx="34480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Прямоугольник 5"/>
          <p:cNvSpPr>
            <a:spLocks noChangeArrowheads="1"/>
          </p:cNvSpPr>
          <p:nvPr/>
        </p:nvSpPr>
        <p:spPr bwMode="auto">
          <a:xfrm>
            <a:off x="1692275" y="836613"/>
            <a:ext cx="6143625" cy="461665"/>
          </a:xfrm>
          <a:prstGeom prst="rect">
            <a:avLst/>
          </a:prstGeom>
          <a:noFill/>
          <a:ln w="9525">
            <a:solidFill>
              <a:srgbClr val="4AA93D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Экстракт имбиря</a:t>
            </a:r>
          </a:p>
        </p:txBody>
      </p:sp>
      <p:sp>
        <p:nvSpPr>
          <p:cNvPr id="43013" name="Прямоугольник 20"/>
          <p:cNvSpPr>
            <a:spLocks noChangeArrowheads="1"/>
          </p:cNvSpPr>
          <p:nvPr/>
        </p:nvSpPr>
        <p:spPr bwMode="auto">
          <a:xfrm>
            <a:off x="179760" y="1628775"/>
            <a:ext cx="3744168" cy="4893647"/>
          </a:xfrm>
          <a:prstGeom prst="rect">
            <a:avLst/>
          </a:prstGeom>
          <a:noFill/>
          <a:ln w="3175">
            <a:solidFill>
              <a:srgbClr val="40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содержит эфирное масло, все незаменимые аминокислоты, включая триптофан,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треонин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лейзин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метионин,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фениланин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валин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и др. Витамин С, витамин В1, витамин В2, витамин А,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ниацин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кальций, железо, магний, фосфор, калий, натрий, цинк и др. </a:t>
            </a:r>
          </a:p>
        </p:txBody>
      </p:sp>
      <p:sp>
        <p:nvSpPr>
          <p:cNvPr id="43014" name="Прямоугольник 27"/>
          <p:cNvSpPr>
            <a:spLocks noChangeArrowheads="1"/>
          </p:cNvSpPr>
          <p:nvPr/>
        </p:nvSpPr>
        <p:spPr bwMode="auto">
          <a:xfrm>
            <a:off x="4716016" y="1700808"/>
            <a:ext cx="3384450" cy="3046988"/>
          </a:xfrm>
          <a:prstGeom prst="rect">
            <a:avLst/>
          </a:prstGeom>
          <a:noFill/>
          <a:ln w="3175">
            <a:solidFill>
              <a:srgbClr val="40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обладает антисептическим 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антиоксидантным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противовоспалительным, обезболивающим, разогревающим и расслабляющим действием.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267744" y="1268760"/>
            <a:ext cx="794" cy="360015"/>
          </a:xfrm>
          <a:prstGeom prst="line">
            <a:avLst/>
          </a:prstGeom>
          <a:ln>
            <a:solidFill>
              <a:srgbClr val="40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588224" y="1268760"/>
            <a:ext cx="0" cy="431800"/>
          </a:xfrm>
          <a:prstGeom prst="line">
            <a:avLst/>
          </a:prstGeom>
          <a:ln>
            <a:solidFill>
              <a:srgbClr val="40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E:\МЕРОПРИЯТИЯ\МЕРОПРИЯТИЯ 2016\Лидерский\хондротол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850" y="-63500"/>
            <a:ext cx="9285288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Прямоугольник 5"/>
          <p:cNvSpPr>
            <a:spLocks noChangeArrowheads="1"/>
          </p:cNvSpPr>
          <p:nvPr/>
        </p:nvSpPr>
        <p:spPr bwMode="auto">
          <a:xfrm>
            <a:off x="1692275" y="836613"/>
            <a:ext cx="6143625" cy="461665"/>
          </a:xfrm>
          <a:prstGeom prst="rect">
            <a:avLst/>
          </a:prstGeom>
          <a:noFill/>
          <a:ln w="9525">
            <a:solidFill>
              <a:srgbClr val="4AA93D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Экстракт окопника</a:t>
            </a:r>
          </a:p>
        </p:txBody>
      </p:sp>
      <p:sp>
        <p:nvSpPr>
          <p:cNvPr id="44036" name="Прямоугольник 20"/>
          <p:cNvSpPr>
            <a:spLocks noChangeArrowheads="1"/>
          </p:cNvSpPr>
          <p:nvPr/>
        </p:nvSpPr>
        <p:spPr bwMode="auto">
          <a:xfrm>
            <a:off x="539552" y="1628774"/>
            <a:ext cx="2880320" cy="2308324"/>
          </a:xfrm>
          <a:prstGeom prst="rect">
            <a:avLst/>
          </a:prstGeom>
          <a:noFill/>
          <a:ln w="3175">
            <a:solidFill>
              <a:srgbClr val="40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содержит дубильные вещества, смолы, крахмал, холин, сахара, слизи и многие другие.</a:t>
            </a:r>
          </a:p>
        </p:txBody>
      </p:sp>
      <p:sp>
        <p:nvSpPr>
          <p:cNvPr id="44037" name="Прямоугольник 27"/>
          <p:cNvSpPr>
            <a:spLocks noChangeArrowheads="1"/>
          </p:cNvSpPr>
          <p:nvPr/>
        </p:nvSpPr>
        <p:spPr bwMode="auto">
          <a:xfrm>
            <a:off x="4572000" y="1628800"/>
            <a:ext cx="3744714" cy="2677656"/>
          </a:xfrm>
          <a:prstGeom prst="rect">
            <a:avLst/>
          </a:prstGeom>
          <a:noFill/>
          <a:ln w="3175">
            <a:solidFill>
              <a:srgbClr val="40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обладает ранозаживляющим, противовоспалительным, обезболивающим эффектом, способствует восстановлению костной ткани. 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267744" y="1268760"/>
            <a:ext cx="794" cy="360015"/>
          </a:xfrm>
          <a:prstGeom prst="line">
            <a:avLst/>
          </a:prstGeom>
          <a:ln>
            <a:solidFill>
              <a:srgbClr val="40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300192" y="1340768"/>
            <a:ext cx="0" cy="287784"/>
          </a:xfrm>
          <a:prstGeom prst="line">
            <a:avLst/>
          </a:prstGeom>
          <a:ln>
            <a:solidFill>
              <a:srgbClr val="40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41" name="Picture 2" descr="Я.Травник- я.р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5637" y="4122738"/>
            <a:ext cx="3408363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E:\МЕРОПРИЯТИЯ\МЕРОПРИЯТИЯ 2016\Лидерский\хондротол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850" y="-63500"/>
            <a:ext cx="9285288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Прямоугольник 5"/>
          <p:cNvSpPr>
            <a:spLocks noChangeArrowheads="1"/>
          </p:cNvSpPr>
          <p:nvPr/>
        </p:nvSpPr>
        <p:spPr bwMode="auto">
          <a:xfrm>
            <a:off x="1692275" y="836613"/>
            <a:ext cx="6143625" cy="461665"/>
          </a:xfrm>
          <a:prstGeom prst="rect">
            <a:avLst/>
          </a:prstGeom>
          <a:noFill/>
          <a:ln w="9525">
            <a:solidFill>
              <a:srgbClr val="4AA93D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Экстракт сабельника</a:t>
            </a:r>
          </a:p>
        </p:txBody>
      </p:sp>
      <p:sp>
        <p:nvSpPr>
          <p:cNvPr id="45060" name="Прямоугольник 20"/>
          <p:cNvSpPr>
            <a:spLocks noChangeArrowheads="1"/>
          </p:cNvSpPr>
          <p:nvPr/>
        </p:nvSpPr>
        <p:spPr bwMode="auto">
          <a:xfrm>
            <a:off x="323776" y="1628775"/>
            <a:ext cx="3456136" cy="4893647"/>
          </a:xfrm>
          <a:prstGeom prst="rect">
            <a:avLst/>
          </a:prstGeom>
          <a:noFill/>
          <a:ln w="3175">
            <a:solidFill>
              <a:srgbClr val="40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содержит дубильные вещества, эфирное масло, каротин,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флавоноиды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органические и фенолкарбоновые кислоты, микроэлементы (калий, магний, фосфор, медь), витамин С, сапонины, красящие и смолистые вещества.</a:t>
            </a:r>
          </a:p>
        </p:txBody>
      </p:sp>
      <p:sp>
        <p:nvSpPr>
          <p:cNvPr id="45061" name="Прямоугольник 27"/>
          <p:cNvSpPr>
            <a:spLocks noChangeArrowheads="1"/>
          </p:cNvSpPr>
          <p:nvPr/>
        </p:nvSpPr>
        <p:spPr bwMode="auto">
          <a:xfrm>
            <a:off x="4571851" y="1700808"/>
            <a:ext cx="3600550" cy="1569660"/>
          </a:xfrm>
          <a:prstGeom prst="rect">
            <a:avLst/>
          </a:prstGeom>
          <a:noFill/>
          <a:ln w="3175">
            <a:solidFill>
              <a:srgbClr val="40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обладает противовоспалительным, обезболивающим действием.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268538" y="1196975"/>
            <a:ext cx="0" cy="431800"/>
          </a:xfrm>
          <a:prstGeom prst="line">
            <a:avLst/>
          </a:prstGeom>
          <a:ln>
            <a:solidFill>
              <a:srgbClr val="40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228184" y="1268760"/>
            <a:ext cx="0" cy="431800"/>
          </a:xfrm>
          <a:prstGeom prst="line">
            <a:avLst/>
          </a:prstGeom>
          <a:ln>
            <a:solidFill>
              <a:srgbClr val="40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65" name="Picture 2" descr="Сабельник Цветы на flower.net.ru"/>
          <p:cNvPicPr>
            <a:picLocks noChangeAspect="1" noChangeArrowheads="1"/>
          </p:cNvPicPr>
          <p:nvPr/>
        </p:nvPicPr>
        <p:blipFill>
          <a:blip r:embed="rId3" cstate="print"/>
          <a:srcRect l="25148" t="15421"/>
          <a:stretch>
            <a:fillRect/>
          </a:stretch>
        </p:blipFill>
        <p:spPr bwMode="auto">
          <a:xfrm>
            <a:off x="5426074" y="4119959"/>
            <a:ext cx="3754438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E:\МЕРОПРИЯТИЯ\МЕРОПРИЯТИЯ 2016\Лидерский\хондротол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850" y="-63500"/>
            <a:ext cx="9285288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Прямоугольник 5"/>
          <p:cNvSpPr>
            <a:spLocks noChangeArrowheads="1"/>
          </p:cNvSpPr>
          <p:nvPr/>
        </p:nvSpPr>
        <p:spPr bwMode="auto">
          <a:xfrm>
            <a:off x="1692275" y="836613"/>
            <a:ext cx="6143625" cy="461665"/>
          </a:xfrm>
          <a:prstGeom prst="rect">
            <a:avLst/>
          </a:prstGeom>
          <a:noFill/>
          <a:ln w="9525">
            <a:solidFill>
              <a:srgbClr val="4AA93D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Экстракт ивы</a:t>
            </a:r>
          </a:p>
        </p:txBody>
      </p:sp>
      <p:sp>
        <p:nvSpPr>
          <p:cNvPr id="46084" name="Прямоугольник 20"/>
          <p:cNvSpPr>
            <a:spLocks noChangeArrowheads="1"/>
          </p:cNvSpPr>
          <p:nvPr/>
        </p:nvSpPr>
        <p:spPr bwMode="auto">
          <a:xfrm>
            <a:off x="539750" y="1628775"/>
            <a:ext cx="3024188" cy="1200329"/>
          </a:xfrm>
          <a:prstGeom prst="rect">
            <a:avLst/>
          </a:prstGeom>
          <a:noFill/>
          <a:ln w="3175">
            <a:solidFill>
              <a:srgbClr val="40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имеет большое содержание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салицилатов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085" name="Прямоугольник 27"/>
          <p:cNvSpPr>
            <a:spLocks noChangeArrowheads="1"/>
          </p:cNvSpPr>
          <p:nvPr/>
        </p:nvSpPr>
        <p:spPr bwMode="auto">
          <a:xfrm>
            <a:off x="4644008" y="1628800"/>
            <a:ext cx="3024187" cy="2954655"/>
          </a:xfrm>
          <a:prstGeom prst="rect">
            <a:avLst/>
          </a:prstGeom>
          <a:noFill/>
          <a:ln w="3175">
            <a:solidFill>
              <a:srgbClr val="40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обладает противовоспалительным, болеутоляющим  действием. укрепляет стенки сосудов.</a:t>
            </a:r>
          </a:p>
          <a:p>
            <a:r>
              <a:rPr lang="ru-RU" dirty="0">
                <a:latin typeface="Calibri" pitchFamily="34" charset="0"/>
              </a:rPr>
              <a:t> 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267744" y="1268760"/>
            <a:ext cx="794" cy="360015"/>
          </a:xfrm>
          <a:prstGeom prst="line">
            <a:avLst/>
          </a:prstGeom>
          <a:ln>
            <a:solidFill>
              <a:srgbClr val="40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012160" y="1268760"/>
            <a:ext cx="0" cy="359792"/>
          </a:xfrm>
          <a:prstGeom prst="line">
            <a:avLst/>
          </a:prstGeom>
          <a:ln>
            <a:solidFill>
              <a:srgbClr val="40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9" name="Picture 4" descr="Энциклопедия - Fushigi Nippon - Загадочная Япо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2449" y="4221559"/>
            <a:ext cx="3548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E:\МЕРОПРИЯТИЯ\МЕРОПРИЯТИЯ 2016\Лидерский\хондротол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850" y="-63500"/>
            <a:ext cx="9285288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Прямоугольник 5"/>
          <p:cNvSpPr>
            <a:spLocks noChangeArrowheads="1"/>
          </p:cNvSpPr>
          <p:nvPr/>
        </p:nvSpPr>
        <p:spPr bwMode="auto">
          <a:xfrm>
            <a:off x="1692275" y="836613"/>
            <a:ext cx="6143625" cy="461665"/>
          </a:xfrm>
          <a:prstGeom prst="rect">
            <a:avLst/>
          </a:prstGeom>
          <a:noFill/>
          <a:ln w="9525">
            <a:solidFill>
              <a:srgbClr val="4AA93D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Эфирное масло эвкалипта</a:t>
            </a:r>
          </a:p>
        </p:txBody>
      </p:sp>
      <p:sp>
        <p:nvSpPr>
          <p:cNvPr id="47108" name="Прямоугольник 20"/>
          <p:cNvSpPr>
            <a:spLocks noChangeArrowheads="1"/>
          </p:cNvSpPr>
          <p:nvPr/>
        </p:nvSpPr>
        <p:spPr bwMode="auto">
          <a:xfrm>
            <a:off x="395536" y="1628775"/>
            <a:ext cx="3960440" cy="4524315"/>
          </a:xfrm>
          <a:prstGeom prst="rect">
            <a:avLst/>
          </a:prstGeom>
          <a:noFill/>
          <a:ln w="3175">
            <a:solidFill>
              <a:srgbClr val="40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содержит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цинеол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- до 80%. В составе масла обнаружены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пинен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миртенол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извалериановый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куминовый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каприловый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альдегиды,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пинокарвон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эйдесмол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глобулол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; этиловый, амиловый и изобутиловый спирты; содержатся также дубильные вещества.</a:t>
            </a:r>
          </a:p>
        </p:txBody>
      </p:sp>
      <p:sp>
        <p:nvSpPr>
          <p:cNvPr id="47109" name="Прямоугольник 27"/>
          <p:cNvSpPr>
            <a:spLocks noChangeArrowheads="1"/>
          </p:cNvSpPr>
          <p:nvPr/>
        </p:nvSpPr>
        <p:spPr bwMode="auto">
          <a:xfrm>
            <a:off x="4932040" y="1772816"/>
            <a:ext cx="3024187" cy="2677656"/>
          </a:xfrm>
          <a:prstGeom prst="rect">
            <a:avLst/>
          </a:prstGeom>
          <a:noFill/>
          <a:ln w="3175">
            <a:solidFill>
              <a:srgbClr val="40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оказывают выраженное противовоспалительное, успокаивающее, антисептическое действие.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267744" y="1268760"/>
            <a:ext cx="794" cy="360015"/>
          </a:xfrm>
          <a:prstGeom prst="line">
            <a:avLst/>
          </a:prstGeom>
          <a:ln>
            <a:solidFill>
              <a:srgbClr val="40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372200" y="1268760"/>
            <a:ext cx="0" cy="431800"/>
          </a:xfrm>
          <a:prstGeom prst="line">
            <a:avLst/>
          </a:prstGeom>
          <a:ln>
            <a:solidFill>
              <a:srgbClr val="40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13" name="Picture 8" descr="Эвкалипт - Eucalyptus: фото, условия выращивания, уход и размножение happyflora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8349" y="4653930"/>
            <a:ext cx="333216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E:\МЕРОПРИЯТИЯ\МЕРОПРИЯТИЯ 2016\Лидерский\хондротол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850" y="-63500"/>
            <a:ext cx="9285288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Прямоугольник 5"/>
          <p:cNvSpPr>
            <a:spLocks noChangeArrowheads="1"/>
          </p:cNvSpPr>
          <p:nvPr/>
        </p:nvSpPr>
        <p:spPr bwMode="auto">
          <a:xfrm>
            <a:off x="1692275" y="836613"/>
            <a:ext cx="6143625" cy="461665"/>
          </a:xfrm>
          <a:prstGeom prst="rect">
            <a:avLst/>
          </a:prstGeom>
          <a:noFill/>
          <a:ln w="9525">
            <a:solidFill>
              <a:srgbClr val="4AA93D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Экстракт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босвеллии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(ладанное дерево)</a:t>
            </a:r>
          </a:p>
        </p:txBody>
      </p:sp>
      <p:sp>
        <p:nvSpPr>
          <p:cNvPr id="48132" name="Прямоугольник 20"/>
          <p:cNvSpPr>
            <a:spLocks noChangeArrowheads="1"/>
          </p:cNvSpPr>
          <p:nvPr/>
        </p:nvSpPr>
        <p:spPr bwMode="auto">
          <a:xfrm>
            <a:off x="323776" y="1628775"/>
            <a:ext cx="3456136" cy="3785652"/>
          </a:xfrm>
          <a:prstGeom prst="rect">
            <a:avLst/>
          </a:prstGeom>
          <a:noFill/>
          <a:ln w="3175">
            <a:solidFill>
              <a:srgbClr val="40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Основные действующие вещества экстракта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босвеллиевые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кислоты, которые обладают</a:t>
            </a:r>
          </a:p>
          <a:p>
            <a:r>
              <a:rPr lang="ru-RU" sz="2400" dirty="0" err="1">
                <a:latin typeface="Arial" pitchFamily="34" charset="0"/>
                <a:cs typeface="Arial" pitchFamily="34" charset="0"/>
              </a:rPr>
              <a:t>антиоксидантными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антисептикими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противоотечными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свойствами.</a:t>
            </a:r>
          </a:p>
        </p:txBody>
      </p:sp>
      <p:sp>
        <p:nvSpPr>
          <p:cNvPr id="48133" name="Прямоугольник 27"/>
          <p:cNvSpPr>
            <a:spLocks noChangeArrowheads="1"/>
          </p:cNvSpPr>
          <p:nvPr/>
        </p:nvSpPr>
        <p:spPr bwMode="auto">
          <a:xfrm>
            <a:off x="4355827" y="1628800"/>
            <a:ext cx="3600550" cy="2677656"/>
          </a:xfrm>
          <a:prstGeom prst="rect">
            <a:avLst/>
          </a:prstGeom>
          <a:noFill/>
          <a:ln w="3175">
            <a:solidFill>
              <a:srgbClr val="40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оказывает антисептическое,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анальгетическое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регенерирующие и противоревматическое действие, способствует устранению отеков.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267744" y="1268760"/>
            <a:ext cx="794" cy="360015"/>
          </a:xfrm>
          <a:prstGeom prst="line">
            <a:avLst/>
          </a:prstGeom>
          <a:ln>
            <a:solidFill>
              <a:srgbClr val="40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156176" y="1340768"/>
            <a:ext cx="0" cy="287784"/>
          </a:xfrm>
          <a:prstGeom prst="line">
            <a:avLst/>
          </a:prstGeom>
          <a:ln>
            <a:solidFill>
              <a:srgbClr val="40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137" name="Picture 2" descr="West African Plant - A Photo Guide - Boswellia dalzielii Hutch."/>
          <p:cNvPicPr>
            <a:picLocks noChangeAspect="1" noChangeArrowheads="1"/>
          </p:cNvPicPr>
          <p:nvPr/>
        </p:nvPicPr>
        <p:blipFill>
          <a:blip r:embed="rId3" cstate="print"/>
          <a:srcRect l="5962"/>
          <a:stretch>
            <a:fillRect/>
          </a:stretch>
        </p:blipFill>
        <p:spPr bwMode="auto">
          <a:xfrm>
            <a:off x="5773737" y="4509120"/>
            <a:ext cx="3406775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E:\МЕРОПРИЯТИЯ\МЕРОПРИЯТИЯ 2016\Лидерский\хондротол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850" y="-63500"/>
            <a:ext cx="9285288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Прямоугольник 5"/>
          <p:cNvSpPr>
            <a:spLocks noChangeArrowheads="1"/>
          </p:cNvSpPr>
          <p:nvPr/>
        </p:nvSpPr>
        <p:spPr bwMode="auto">
          <a:xfrm>
            <a:off x="1692275" y="836613"/>
            <a:ext cx="6143625" cy="461665"/>
          </a:xfrm>
          <a:prstGeom prst="rect">
            <a:avLst/>
          </a:prstGeom>
          <a:noFill/>
          <a:ln w="9525">
            <a:solidFill>
              <a:srgbClr val="4AA93D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Камфора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9156" name="Прямоугольник 20"/>
          <p:cNvSpPr>
            <a:spLocks noChangeArrowheads="1"/>
          </p:cNvSpPr>
          <p:nvPr/>
        </p:nvSpPr>
        <p:spPr bwMode="auto">
          <a:xfrm>
            <a:off x="467544" y="1700808"/>
            <a:ext cx="3744168" cy="3046988"/>
          </a:xfrm>
          <a:prstGeom prst="rect">
            <a:avLst/>
          </a:prstGeom>
          <a:noFill/>
          <a:ln w="3175">
            <a:solidFill>
              <a:srgbClr val="40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представляет собой химическое соединение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терпеноид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т.е. органическое соединение природного происхождения, в составе которого содержится кислород. </a:t>
            </a:r>
          </a:p>
        </p:txBody>
      </p:sp>
      <p:sp>
        <p:nvSpPr>
          <p:cNvPr id="49157" name="Прямоугольник 27"/>
          <p:cNvSpPr>
            <a:spLocks noChangeArrowheads="1"/>
          </p:cNvSpPr>
          <p:nvPr/>
        </p:nvSpPr>
        <p:spPr bwMode="auto">
          <a:xfrm>
            <a:off x="4788024" y="1700808"/>
            <a:ext cx="3024187" cy="1938992"/>
          </a:xfrm>
          <a:prstGeom prst="rect">
            <a:avLst/>
          </a:prstGeom>
          <a:noFill/>
          <a:ln w="3175">
            <a:solidFill>
              <a:srgbClr val="40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оказывает раздражающее, антисептическое действие, улучшает трофику тканей.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267744" y="1340768"/>
            <a:ext cx="794" cy="360015"/>
          </a:xfrm>
          <a:prstGeom prst="line">
            <a:avLst/>
          </a:prstGeom>
          <a:ln>
            <a:solidFill>
              <a:srgbClr val="40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161" name="Picture 2" descr="Камфора бромистая - МедПоиск.рф"/>
          <p:cNvPicPr>
            <a:picLocks noChangeAspect="1" noChangeArrowheads="1"/>
          </p:cNvPicPr>
          <p:nvPr/>
        </p:nvPicPr>
        <p:blipFill>
          <a:blip r:embed="rId3" cstate="print"/>
          <a:srcRect l="11812" t="12601"/>
          <a:stretch>
            <a:fillRect/>
          </a:stretch>
        </p:blipFill>
        <p:spPr bwMode="auto">
          <a:xfrm>
            <a:off x="5502274" y="4222130"/>
            <a:ext cx="3678238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6228184" y="1340768"/>
            <a:ext cx="794" cy="360015"/>
          </a:xfrm>
          <a:prstGeom prst="line">
            <a:avLst/>
          </a:prstGeom>
          <a:ln>
            <a:solidFill>
              <a:srgbClr val="40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E:\МЕРОПРИЯТИЯ\МЕРОПРИЯТИЯ 2016\Лидерский\хондротол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850" y="-63500"/>
            <a:ext cx="9285288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14" descr="Масло брокколи для волос - настоящий секрет воскрешения локон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4750" y="4822825"/>
            <a:ext cx="2889250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Прямоугольник 5"/>
          <p:cNvSpPr>
            <a:spLocks noChangeArrowheads="1"/>
          </p:cNvSpPr>
          <p:nvPr/>
        </p:nvSpPr>
        <p:spPr bwMode="auto">
          <a:xfrm>
            <a:off x="1692275" y="836613"/>
            <a:ext cx="6143625" cy="461665"/>
          </a:xfrm>
          <a:prstGeom prst="rect">
            <a:avLst/>
          </a:prstGeom>
          <a:noFill/>
          <a:ln w="9525">
            <a:solidFill>
              <a:srgbClr val="4AA93D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Скипидар</a:t>
            </a:r>
          </a:p>
        </p:txBody>
      </p:sp>
      <p:sp>
        <p:nvSpPr>
          <p:cNvPr id="50181" name="Прямоугольник 20"/>
          <p:cNvSpPr>
            <a:spLocks noChangeArrowheads="1"/>
          </p:cNvSpPr>
          <p:nvPr/>
        </p:nvSpPr>
        <p:spPr bwMode="auto">
          <a:xfrm>
            <a:off x="539750" y="1628775"/>
            <a:ext cx="2664098" cy="3416320"/>
          </a:xfrm>
          <a:prstGeom prst="rect">
            <a:avLst/>
          </a:prstGeom>
          <a:noFill/>
          <a:ln w="3175">
            <a:solidFill>
              <a:srgbClr val="40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Это жидкая смесь терпенов и 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терпено-идов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получаемых из смол хвойных деревьев (ели, сосны, лиственницы или пихты).</a:t>
            </a:r>
          </a:p>
        </p:txBody>
      </p:sp>
      <p:sp>
        <p:nvSpPr>
          <p:cNvPr id="50182" name="Прямоугольник 27"/>
          <p:cNvSpPr>
            <a:spLocks noChangeArrowheads="1"/>
          </p:cNvSpPr>
          <p:nvPr/>
        </p:nvSpPr>
        <p:spPr bwMode="auto">
          <a:xfrm>
            <a:off x="3419872" y="1628800"/>
            <a:ext cx="5184874" cy="3785652"/>
          </a:xfrm>
          <a:prstGeom prst="rect">
            <a:avLst/>
          </a:prstGeom>
          <a:noFill/>
          <a:ln w="3175">
            <a:solidFill>
              <a:srgbClr val="40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оказывает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местнораздражающее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анальгезирующее, "отвлекающее" и антисептическое действие. Проникает через эпидермис и вызывает рефлекторные изменения в результате раздражения рецепторов кожи; способствует высвобождению из кожи биологически активных веществ (в т.ч. гистамина).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267744" y="1340768"/>
            <a:ext cx="794" cy="288007"/>
          </a:xfrm>
          <a:prstGeom prst="line">
            <a:avLst/>
          </a:prstGeom>
          <a:ln>
            <a:solidFill>
              <a:srgbClr val="40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940152" y="1340768"/>
            <a:ext cx="0" cy="287784"/>
          </a:xfrm>
          <a:prstGeom prst="line">
            <a:avLst/>
          </a:prstGeom>
          <a:ln>
            <a:solidFill>
              <a:srgbClr val="40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МЕРОПРИЯТИЯ\МЕРОПРИЯТИЯ 2016\Лидерский\хондротол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850" y="-63500"/>
            <a:ext cx="9285288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Заголовок 1"/>
          <p:cNvSpPr>
            <a:spLocks noGrp="1"/>
          </p:cNvSpPr>
          <p:nvPr>
            <p:ph type="title"/>
          </p:nvPr>
        </p:nvSpPr>
        <p:spPr>
          <a:xfrm>
            <a:off x="2124075" y="404813"/>
            <a:ext cx="5472113" cy="5984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0" dirty="0" smtClean="0">
                <a:latin typeface="Arial" pitchFamily="34" charset="0"/>
                <a:cs typeface="Arial" pitchFamily="34" charset="0"/>
              </a:rPr>
              <a:t>Способ применения: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960440"/>
            <a:ext cx="6768752" cy="2897560"/>
          </a:xfrm>
          <a:prstGeom prst="rect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Крем наносить на предварительно очищенную поверхность кожи в области пораженного сустава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и втирать легкими массажными движениями. Использовать 2-3 раза в день.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Курс применения от 1 до 6 месяцев.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1205" name="Picture 2" descr="Мази при боли в сустав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980728"/>
            <a:ext cx="57626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МЕРОПРИЯТИЯ\МЕРОПРИЯТИЯ 2016\Лидерский\хондротол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850" y="-63500"/>
            <a:ext cx="9285288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dirty="0" smtClean="0">
                <a:latin typeface="Arial" pitchFamily="34" charset="0"/>
                <a:cs typeface="Arial" pitchFamily="34" charset="0"/>
              </a:rPr>
              <a:t>Показания к применению: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2204864"/>
            <a:ext cx="4104456" cy="4032448"/>
          </a:xfrm>
          <a:prstGeom prst="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>
              <a:buFont typeface="Wingdings" pitchFamily="2" charset="2"/>
              <a:buChar char="§"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при артритах,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остеоартрозах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и артрозах, остеохондрозе, бурситах, тендовагинитах и других заболеваниях суставов и позвоночника различной локализации;</a:t>
            </a:r>
          </a:p>
          <a:p>
            <a:pPr lvl="0">
              <a:buFont typeface="Wingdings" pitchFamily="2" charset="2"/>
              <a:buChar char="§"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при мышечных и суставных болях, растяжении связок и сухожилий;</a:t>
            </a:r>
          </a:p>
          <a:p>
            <a:pPr lvl="0">
              <a:buFont typeface="Wingdings" pitchFamily="2" charset="2"/>
              <a:buChar char="§"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для восстановления после интенсивных тренировок и при повышенных физических нагрузках; </a:t>
            </a:r>
          </a:p>
          <a:p>
            <a:pPr lvl="0">
              <a:buFont typeface="Wingdings" pitchFamily="2" charset="2"/>
              <a:buChar char="§"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для профилактики возрастных дегенеративно-дистрофических заболеваний  суставов.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204864"/>
            <a:ext cx="4104456" cy="403244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для устранения суставных и мышечных болей, радикулита, остеохондроза;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для устранения ломоты суставов, вызванной переменой погоды;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для восстановления тканей в посттравматический период (переломы, ушибы, растяжения);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для устранения боли вызванной чрезмерной физической нагрузкой;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для релаксации мышечного напряжения, снятия усталости и отечности;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для предотвращения отложения солей в суставах.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/>
          </a:p>
        </p:txBody>
      </p:sp>
      <p:sp>
        <p:nvSpPr>
          <p:cNvPr id="52234" name="Прямоугольник 10"/>
          <p:cNvSpPr>
            <a:spLocks noChangeArrowheads="1"/>
          </p:cNvSpPr>
          <p:nvPr/>
        </p:nvSpPr>
        <p:spPr bwMode="auto">
          <a:xfrm>
            <a:off x="5003800" y="1557338"/>
            <a:ext cx="3168650" cy="46166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Хондротол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Актив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00113" y="1557338"/>
            <a:ext cx="3167062" cy="461665"/>
          </a:xfrm>
          <a:prstGeom prst="rect">
            <a:avLst/>
          </a:prstGeom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latin typeface="Arial" pitchFamily="34" charset="0"/>
                <a:cs typeface="Arial" pitchFamily="34" charset="0"/>
              </a:rPr>
              <a:t>Джоинт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Флекс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Актив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E:\МЕРОПРИЯТИЯ\МЕРОПРИЯТИЯ 2016\Лидерский\хондротол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850" y="-63500"/>
            <a:ext cx="9285288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dirty="0" smtClean="0">
                <a:latin typeface="Arial" pitchFamily="34" charset="0"/>
                <a:cs typeface="Arial" pitchFamily="34" charset="0"/>
              </a:rPr>
              <a:t>Актуальность проблемы заболеваний опорно-двигательного аппарата</a:t>
            </a:r>
          </a:p>
        </p:txBody>
      </p:sp>
      <p:sp>
        <p:nvSpPr>
          <p:cNvPr id="36868" name="Содержимое 2"/>
          <p:cNvSpPr>
            <a:spLocks noGrp="1"/>
          </p:cNvSpPr>
          <p:nvPr>
            <p:ph idx="1"/>
          </p:nvPr>
        </p:nvSpPr>
        <p:spPr>
          <a:xfrm>
            <a:off x="4427538" y="1412875"/>
            <a:ext cx="4259262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	</a:t>
            </a:r>
          </a:p>
          <a:p>
            <a:pPr eaLnBrk="1" hangingPunct="1"/>
            <a:endParaRPr lang="ru-RU" smtClean="0"/>
          </a:p>
        </p:txBody>
      </p:sp>
      <p:pic>
        <p:nvPicPr>
          <p:cNvPr id="36870" name="Picture 2" descr="Хондропротекторы при артрозе"/>
          <p:cNvPicPr>
            <a:picLocks noChangeAspect="1" noChangeArrowheads="1"/>
          </p:cNvPicPr>
          <p:nvPr/>
        </p:nvPicPr>
        <p:blipFill>
          <a:blip r:embed="rId3" cstate="print"/>
          <a:srcRect l="32761"/>
          <a:stretch>
            <a:fillRect/>
          </a:stretch>
        </p:blipFill>
        <p:spPr bwMode="auto">
          <a:xfrm>
            <a:off x="0" y="2039466"/>
            <a:ext cx="3843338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284663" y="2019300"/>
            <a:ext cx="4248150" cy="4154984"/>
          </a:xfrm>
          <a:prstGeom prst="rect">
            <a:avLst/>
          </a:prstGeom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Все заболевания опорно-двигательного аппарата относятся к группе социально значимых болезней, поскольку часто являются причиной временной или постоянной потери трудоспособности, сопровождаются болью, нарушают качество жизни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населения.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МЕРОПРИЯТИЯ\МЕРОПРИЯТИЯ 2016\Лидерский\хондротол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850" y="-63500"/>
            <a:ext cx="9285288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4" descr="E:\МЕРОПРИЯТИЯ\МЕРОПРИЯТИЯ 2016\Лидерский\схе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709613"/>
            <a:ext cx="7343775" cy="610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МЕРОПРИЯТИЯ\МЕРОПРИЯТИЯ 2016\Лидерский\хондротол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850" y="-63500"/>
            <a:ext cx="9285288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417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Arial" charset="0"/>
                <a:cs typeface="Arial" charset="0"/>
              </a:rPr>
              <a:t>Клинические испытания крема «</a:t>
            </a:r>
            <a:r>
              <a:rPr lang="ru-RU" sz="3200" dirty="0" err="1" smtClean="0">
                <a:latin typeface="Arial" charset="0"/>
                <a:cs typeface="Arial" charset="0"/>
              </a:rPr>
              <a:t>Хондротол</a:t>
            </a:r>
            <a:r>
              <a:rPr lang="ru-RU" sz="3200" dirty="0" smtClean="0">
                <a:latin typeface="Arial" charset="0"/>
                <a:cs typeface="Arial" charset="0"/>
              </a:rPr>
              <a:t> Актив»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16224"/>
            <a:ext cx="8229600" cy="51411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	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были проведены в 2015 году на базе Центра клинических исследований ГБОУ ВПО </a:t>
            </a:r>
            <a:r>
              <a:rPr lang="ru-RU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СибГМУ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Минздрава Российской Федерации.</a:t>
            </a:r>
          </a:p>
          <a:p>
            <a:pPr>
              <a:buNone/>
            </a:pPr>
            <a:endParaRPr lang="ru-RU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Исследование было проведено у 50 пациентов с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остеоартрозом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коленных суставов при непрерывном приеме в течение 1 месяца.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 результате проведенного исследования было показано, что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трансдермальное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применение крема 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Хондротол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Актив» уменьшает боль и скованность в пораженных суставах, улучшает их функциональное состояние, в случае комплексного лечения с подключением НПВС позволяет снизить дозу, а иногда и полностью отменить принимаемые больными НПВС. Обладает хорошей переносимостью и высокой безопасностью.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		 </a:t>
            </a:r>
          </a:p>
          <a:p>
            <a:pPr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МЕРОПРИЯТИЯ\МЕРОПРИЯТИЯ 2016\Лидерский\хондротол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850" y="-63500"/>
            <a:ext cx="9285288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Комплексный подход: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 питание суставов изнутри и снаружи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2804702"/>
            <a:ext cx="2376264" cy="415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\\Artserver\artlife\дизайнеры\Продукция_3D\БАДы 3D\джоинт флекс\джоинт_флекс_sma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117985"/>
            <a:ext cx="1897554" cy="2695391"/>
          </a:xfrm>
          <a:prstGeom prst="rect">
            <a:avLst/>
          </a:prstGeom>
          <a:noFill/>
        </p:spPr>
      </p:pic>
      <p:pic>
        <p:nvPicPr>
          <p:cNvPr id="3077" name="Picture 5" descr="\\Artserver\artlife\дизайнеры\Продукция_3D\БАДы 3D\кальцимакс\Кальцимакс copy_smal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9467" y="4005680"/>
            <a:ext cx="1899102" cy="2584204"/>
          </a:xfrm>
          <a:prstGeom prst="rect">
            <a:avLst/>
          </a:prstGeom>
          <a:noFill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2780928"/>
            <a:ext cx="3098562" cy="412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619672" y="1700808"/>
            <a:ext cx="60737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Такой подход позволит замедлить прогрессирование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остеоартроза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и остеохондроза, предотвратит обострения, уменьшит болезненность, отечность, улучшит подвижность и функции пораженных участков.</a:t>
            </a:r>
            <a:endParaRPr lang="ru-RU" sz="2400" dirty="0"/>
          </a:p>
        </p:txBody>
      </p:sp>
      <p:sp>
        <p:nvSpPr>
          <p:cNvPr id="11" name="Плюс 10"/>
          <p:cNvSpPr/>
          <p:nvPr/>
        </p:nvSpPr>
        <p:spPr>
          <a:xfrm>
            <a:off x="2555776" y="4269804"/>
            <a:ext cx="1008112" cy="1152128"/>
          </a:xfrm>
          <a:prstGeom prst="mathPl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МЕРОПРИЯТИЯ\МЕРОПРИЯТИЯ 2016\Лидерский\хондротол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850" y="-63500"/>
            <a:ext cx="9285288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Содержимое 2"/>
          <p:cNvSpPr>
            <a:spLocks noGrp="1"/>
          </p:cNvSpPr>
          <p:nvPr>
            <p:ph sz="half" idx="1"/>
          </p:nvPr>
        </p:nvSpPr>
        <p:spPr>
          <a:xfrm>
            <a:off x="612576" y="3284984"/>
            <a:ext cx="8279904" cy="483641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20% </a:t>
            </a:r>
            <a:r>
              <a:rPr lang="ru-RU" sz="2400" dirty="0" smtClean="0">
                <a:latin typeface="Arial" charset="0"/>
                <a:cs typeface="Arial" charset="0"/>
              </a:rPr>
              <a:t>населения нашей планеты страдают этим недугом.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15 миллионов </a:t>
            </a:r>
            <a:r>
              <a:rPr lang="ru-RU" sz="2400" dirty="0" smtClean="0">
                <a:latin typeface="Arial" charset="0"/>
                <a:cs typeface="Arial" charset="0"/>
              </a:rPr>
              <a:t>человек в России</a:t>
            </a:r>
          </a:p>
          <a:p>
            <a:pPr>
              <a:buNone/>
            </a:pPr>
            <a:r>
              <a:rPr lang="ru-RU" sz="2400" dirty="0" smtClean="0">
                <a:latin typeface="Arial" charset="0"/>
                <a:cs typeface="Arial" charset="0"/>
              </a:rPr>
              <a:t>	С возрастом частота заболеваний </a:t>
            </a:r>
            <a:r>
              <a:rPr lang="ru-RU" sz="2400" dirty="0" err="1" smtClean="0">
                <a:latin typeface="Arial" charset="0"/>
                <a:cs typeface="Arial" charset="0"/>
              </a:rPr>
              <a:t>остеоартрозом</a:t>
            </a:r>
            <a:r>
              <a:rPr lang="ru-RU" sz="2400" dirty="0" smtClean="0">
                <a:latin typeface="Arial" charset="0"/>
                <a:cs typeface="Arial" charset="0"/>
              </a:rPr>
              <a:t> увеличивается: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Arial" charset="0"/>
                <a:cs typeface="Arial" charset="0"/>
              </a:rPr>
              <a:t> у людей старше 50 лет она составляет </a:t>
            </a:r>
            <a:r>
              <a:rPr lang="ru-RU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27%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Arial" charset="0"/>
                <a:cs typeface="Arial" charset="0"/>
              </a:rPr>
              <a:t> у людей старше 60 лет достигает </a:t>
            </a:r>
            <a:r>
              <a:rPr lang="ru-RU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90%</a:t>
            </a:r>
            <a:r>
              <a:rPr lang="ru-RU" sz="2400" dirty="0" smtClean="0">
                <a:latin typeface="Arial" charset="0"/>
                <a:cs typeface="Arial" charset="0"/>
              </a:rPr>
              <a:t> </a:t>
            </a:r>
          </a:p>
          <a:p>
            <a:endParaRPr lang="ru-RU" dirty="0" smtClean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latin typeface="Arial" charset="0"/>
                <a:cs typeface="Arial" charset="0"/>
              </a:rPr>
              <a:t>Остеоартроз</a:t>
            </a:r>
            <a:endParaRPr lang="ru-RU" sz="32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628800"/>
            <a:ext cx="6984454" cy="1323439"/>
          </a:xfrm>
          <a:prstGeom prst="rect">
            <a:avLst/>
          </a:prstGeom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 smtClean="0">
                <a:latin typeface="Arial" charset="0"/>
                <a:cs typeface="Arial" charset="0"/>
              </a:rPr>
              <a:t>самая распространённая форма поражения суставов и одна из главных причин нетрудоспособности, вызывающая ухудшение качества жизни и значительные финансовые затраты, особенно у пожилых людей.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МЕРОПРИЯТИЯ\МЕРОПРИЯТИЯ 2016\Лидерский\хондротол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850" y="-63500"/>
            <a:ext cx="9285288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11960" y="2060848"/>
            <a:ext cx="4403725" cy="3817342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Bef>
                <a:spcPts val="7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dirty="0" smtClean="0">
                <a:latin typeface="Arial" pitchFamily="34" charset="0"/>
                <a:cs typeface="Arial" pitchFamily="34" charset="0"/>
              </a:rPr>
              <a:t>	Суставной хрящ - природный амортизатор, смягчающий все наши движения, толчки, рывки, удары. Если суставной хрящ поврежден, то любое наше движение начинает сопровождать боль, развивается артрит, суставы воспаляются и опухают.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37893" name="Picture 2" descr="Коленный сустав капсул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04864"/>
            <a:ext cx="3744913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Что такое сустав?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МЕРОПРИЯТИЯ\МЕРОПРИЯТИЯ 2016\Лидерский\хондротол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850" y="-63500"/>
            <a:ext cx="9285288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Заголовок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Причины возникновения заболеваний суставов</a:t>
            </a:r>
          </a:p>
        </p:txBody>
      </p:sp>
      <p:sp>
        <p:nvSpPr>
          <p:cNvPr id="38916" name="Содержимое 2"/>
          <p:cNvSpPr>
            <a:spLocks noGrp="1"/>
          </p:cNvSpPr>
          <p:nvPr>
            <p:ph idx="1"/>
          </p:nvPr>
        </p:nvSpPr>
        <p:spPr>
          <a:xfrm>
            <a:off x="323850" y="2060575"/>
            <a:ext cx="82804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Недолеченные травмы 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миркотравмы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(ушибы, вывихи, растяжения, повреждения связок и т.д.)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Обменные и иммунные нарушения в организме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Тяжелая физическая работа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Переохлаждение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Наследственный фактор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Естественное старение организма </a:t>
            </a:r>
          </a:p>
        </p:txBody>
      </p:sp>
      <p:pic>
        <p:nvPicPr>
          <p:cNvPr id="38917" name="Picture 2" descr="http://www.zdorovieinfo.ru/upload/images/482x321_93650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5510" y="4005064"/>
            <a:ext cx="3438490" cy="229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МЕРОПРИЯТИЯ\МЕРОПРИЯТИЯ 2016\Лидерский\хондротол-01.jpg"/>
          <p:cNvPicPr>
            <a:picLocks noChangeAspect="1" noChangeArrowheads="1"/>
          </p:cNvPicPr>
          <p:nvPr/>
        </p:nvPicPr>
        <p:blipFill>
          <a:blip r:embed="rId2" cstate="print"/>
          <a:srcRect l="47665" t="2081" r="4254" b="1562"/>
          <a:stretch>
            <a:fillRect/>
          </a:stretch>
        </p:blipFill>
        <p:spPr bwMode="auto">
          <a:xfrm>
            <a:off x="4679504" y="0"/>
            <a:ext cx="446449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Arial" pitchFamily="34" charset="0"/>
                <a:cs typeface="Arial" pitchFamily="34" charset="0"/>
              </a:rPr>
              <a:t>   Назначение крема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4258816" cy="3124944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	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107504" y="1340768"/>
            <a:ext cx="3096344" cy="424847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Крем «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Хондротол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Актив»- это эффективная помощь при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остеоартрозах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остеохондрозе и других заболеваниях костно-суставной системы.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3347864" y="2780928"/>
            <a:ext cx="3672408" cy="3600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Оказывает комплексное действие: </a:t>
            </a:r>
          </a:p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устраняет отек тканей, </a:t>
            </a:r>
          </a:p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уменьшает боль и скованность в пораженных суставах</a:t>
            </a:r>
          </a:p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улучшает их функциональное состояние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МЕРОПРИЯТИЯ\МЕРОПРИЯТИЯ 2016\Лидерский\хондротол-02.jpg"/>
          <p:cNvPicPr>
            <a:picLocks noChangeAspect="1" noChangeArrowheads="1"/>
          </p:cNvPicPr>
          <p:nvPr/>
        </p:nvPicPr>
        <p:blipFill>
          <a:blip r:embed="rId2" cstate="print"/>
          <a:srcRect b="84023"/>
          <a:stretch>
            <a:fillRect/>
          </a:stretch>
        </p:blipFill>
        <p:spPr bwMode="auto">
          <a:xfrm>
            <a:off x="0" y="-63500"/>
            <a:ext cx="9145588" cy="111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CosmeticBrand\Рабочий стол\ВСЕ О ПРОДУКТАХ\ЛЕЧЕБНО-ПРОФИЛАКТИЧЕСКАЯ\ХОНДРОТОЛ\ПРЕЗЕНТАЦИЯ\х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412776"/>
            <a:ext cx="604867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МЕРОПРИЯТИЯ\МЕРОПРИЯТИЯ 2016\Лидерский\хондротол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850" y="-63500"/>
            <a:ext cx="9285288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Arial" charset="0"/>
                <a:cs typeface="Arial" charset="0"/>
              </a:rPr>
              <a:t/>
            </a:r>
            <a:br>
              <a:rPr lang="ru-RU" sz="3200" dirty="0" smtClean="0">
                <a:latin typeface="Arial" charset="0"/>
                <a:cs typeface="Arial" charset="0"/>
              </a:rPr>
            </a:br>
            <a:r>
              <a:rPr lang="ru-RU" sz="3200" dirty="0" smtClean="0">
                <a:latin typeface="Arial" charset="0"/>
                <a:cs typeface="Arial" charset="0"/>
              </a:rPr>
              <a:t>Состав крема «</a:t>
            </a:r>
            <a:r>
              <a:rPr lang="ru-RU" sz="3200" dirty="0" err="1" smtClean="0">
                <a:latin typeface="Arial" charset="0"/>
                <a:cs typeface="Arial" charset="0"/>
              </a:rPr>
              <a:t>Хондротол</a:t>
            </a:r>
            <a:r>
              <a:rPr lang="ru-RU" sz="3200" dirty="0" smtClean="0">
                <a:latin typeface="Arial" charset="0"/>
                <a:cs typeface="Arial" charset="0"/>
              </a:rPr>
              <a:t> Актив»</a:t>
            </a:r>
            <a:br>
              <a:rPr lang="ru-RU" sz="3200" dirty="0" smtClean="0">
                <a:latin typeface="Arial" charset="0"/>
                <a:cs typeface="Arial" charset="0"/>
              </a:rPr>
            </a:br>
            <a:endParaRPr lang="ru-RU" sz="3200" dirty="0" smtClean="0"/>
          </a:p>
        </p:txBody>
      </p:sp>
      <p:graphicFrame>
        <p:nvGraphicFramePr>
          <p:cNvPr id="5" name="Схема 4"/>
          <p:cNvGraphicFramePr/>
          <p:nvPr/>
        </p:nvGraphicFramePr>
        <p:xfrm>
          <a:off x="1259632" y="1412776"/>
          <a:ext cx="676875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3" name="Прямоугольник 5"/>
          <p:cNvSpPr>
            <a:spLocks noChangeArrowheads="1"/>
          </p:cNvSpPr>
          <p:nvPr/>
        </p:nvSpPr>
        <p:spPr bwMode="auto">
          <a:xfrm>
            <a:off x="6227763" y="1268413"/>
            <a:ext cx="280828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- активизируют процессы восстановления костной и хрящевой ткани, предотвращая их дальнейшее разрушение</a:t>
            </a:r>
          </a:p>
        </p:txBody>
      </p:sp>
      <p:sp>
        <p:nvSpPr>
          <p:cNvPr id="7174" name="Прямоугольник 6"/>
          <p:cNvSpPr>
            <a:spLocks noChangeArrowheads="1"/>
          </p:cNvSpPr>
          <p:nvPr/>
        </p:nvSpPr>
        <p:spPr bwMode="auto">
          <a:xfrm>
            <a:off x="7308850" y="3429000"/>
            <a:ext cx="183515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- оказывают местно-раздражающее действие, обеспечивая эффективный транспорт активных компонентов</a:t>
            </a:r>
          </a:p>
        </p:txBody>
      </p:sp>
      <p:sp>
        <p:nvSpPr>
          <p:cNvPr id="7175" name="Прямоугольник 7"/>
          <p:cNvSpPr>
            <a:spLocks noChangeArrowheads="1"/>
          </p:cNvSpPr>
          <p:nvPr/>
        </p:nvSpPr>
        <p:spPr bwMode="auto">
          <a:xfrm>
            <a:off x="-107950" y="2924175"/>
            <a:ext cx="2232025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 typeface="Arial" charset="0"/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- оказывают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противовоспали-тельное</a:t>
            </a:r>
            <a:r>
              <a:rPr lang="ru-RU" dirty="0">
                <a:latin typeface="Arial" pitchFamily="34" charset="0"/>
                <a:cs typeface="Arial" pitchFamily="34" charset="0"/>
              </a:rPr>
              <a:t>, обезболивающее,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противоотечное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антиоксидантное</a:t>
            </a:r>
            <a:r>
              <a:rPr lang="ru-RU" dirty="0">
                <a:latin typeface="Arial" pitchFamily="34" charset="0"/>
                <a:cs typeface="Arial" pitchFamily="34" charset="0"/>
              </a:rPr>
              <a:t>, антисептическое действие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E:\МЕРОПРИЯТИЯ\МЕРОПРИЯТИЯ 2016\Лидерский\хондротол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850" y="-63500"/>
            <a:ext cx="9285288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flipH="1">
            <a:off x="2483768" y="404664"/>
            <a:ext cx="3528392" cy="72008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Хондропротекторы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95536" y="2204864"/>
            <a:ext cx="3672408" cy="381642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стимулирует процессы образования основных компонентов хряща (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гликозаминогликанов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протеогликанов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коллагена,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гиалуроновой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кислоты);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1"/>
                </a:solidFill>
              </a:rPr>
              <a:t>препятствует разрушению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структур хряща;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активирует выработку внутрисуставной жидкости;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противовоспалительный эффект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971600" y="1700808"/>
            <a:ext cx="2664296" cy="72008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err="1" smtClean="0">
                <a:latin typeface="Arial" pitchFamily="34" charset="0"/>
                <a:cs typeface="Arial" pitchFamily="34" charset="0"/>
              </a:rPr>
              <a:t>Хондроитин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700338" y="1125538"/>
            <a:ext cx="1150937" cy="5746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 flipH="1">
            <a:off x="4932040" y="2060848"/>
            <a:ext cx="3672408" cy="381642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служит одним из исходных компонентов для синтеза веществ, составляющих основу хрящевой ткани;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защищает хрящ от действия свободных радикалов и других повреждающих факторов;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снимает отек, оказывает противовоспалительное действие.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5364088" y="1700808"/>
            <a:ext cx="2664296" cy="72008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err="1" smtClean="0">
                <a:latin typeface="Arial" pitchFamily="34" charset="0"/>
                <a:cs typeface="Arial" pitchFamily="34" charset="0"/>
              </a:rPr>
              <a:t>Глюкозамин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643438" y="1125538"/>
            <a:ext cx="1296987" cy="5746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 flipH="1">
            <a:off x="1187450" y="5733305"/>
            <a:ext cx="6840538" cy="100806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Сочетание двух видов </a:t>
            </a:r>
            <a:r>
              <a:rPr lang="ru-RU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хондропротекторов</a:t>
            </a:r>
            <a:r>
              <a:rPr lang="ru-RU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обеспечивает восстановление хряща и  соединительной ткани, тормозит дегенеративные процессы.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776</Words>
  <Application>Microsoft Office PowerPoint</Application>
  <PresentationFormat>Экран (4:3)</PresentationFormat>
  <Paragraphs>102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Эффективность доказана клинически</vt:lpstr>
      <vt:lpstr>Актуальность проблемы заболеваний опорно-двигательного аппарата</vt:lpstr>
      <vt:lpstr>Остеоартроз</vt:lpstr>
      <vt:lpstr>Что такое сустав?</vt:lpstr>
      <vt:lpstr>Причины возникновения заболеваний суставов</vt:lpstr>
      <vt:lpstr>   Назначение крема</vt:lpstr>
      <vt:lpstr>Слайд 7</vt:lpstr>
      <vt:lpstr> Состав крема «Хондротол Актив»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Способ применения: </vt:lpstr>
      <vt:lpstr>Показания к применению:</vt:lpstr>
      <vt:lpstr>Слайд 20</vt:lpstr>
      <vt:lpstr>Клинические испытания крема «Хондротол Актив»</vt:lpstr>
      <vt:lpstr> Комплексный подход:  питание суставов изнутри и снаружи </vt:lpstr>
    </vt:vector>
  </TitlesOfParts>
  <Company>Артлайф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Гончарова Татьяна</dc:creator>
  <cp:lastModifiedBy>Гончарова Татьяна</cp:lastModifiedBy>
  <cp:revision>36</cp:revision>
  <dcterms:created xsi:type="dcterms:W3CDTF">2016-05-17T09:35:48Z</dcterms:created>
  <dcterms:modified xsi:type="dcterms:W3CDTF">2016-07-26T06:10:14Z</dcterms:modified>
</cp:coreProperties>
</file>