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318" r:id="rId2"/>
    <p:sldId id="319" r:id="rId3"/>
    <p:sldId id="320" r:id="rId4"/>
    <p:sldId id="323" r:id="rId5"/>
    <p:sldId id="325" r:id="rId6"/>
    <p:sldId id="327" r:id="rId7"/>
    <p:sldId id="328" r:id="rId8"/>
    <p:sldId id="329" r:id="rId9"/>
    <p:sldId id="330" r:id="rId10"/>
    <p:sldId id="331" r:id="rId11"/>
    <p:sldId id="332" r:id="rId12"/>
    <p:sldId id="333" r:id="rId13"/>
    <p:sldId id="334" r:id="rId14"/>
    <p:sldId id="335" r:id="rId15"/>
    <p:sldId id="336" r:id="rId16"/>
    <p:sldId id="283" r:id="rId17"/>
    <p:sldId id="305" r:id="rId18"/>
    <p:sldId id="338" r:id="rId19"/>
    <p:sldId id="27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Чижова Марина" initials="ЧМ" lastIdx="1" clrIdx="0"/>
  <p:cmAuthor id="1" name="Маджид Ахмади" initials="МА" lastIdx="1" clrIdx="1">
    <p:extLst>
      <p:ext uri="{19B8F6BF-5375-455C-9EA6-DF929625EA0E}">
        <p15:presenceInfo xmlns="" xmlns:p15="http://schemas.microsoft.com/office/powerpoint/2012/main" userId="Маджид Ахмад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DD"/>
    <a:srgbClr val="FF9966"/>
    <a:srgbClr val="006600"/>
    <a:srgbClr val="FFEEB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997" autoAdjust="0"/>
  </p:normalViewPr>
  <p:slideViewPr>
    <p:cSldViewPr>
      <p:cViewPr>
        <p:scale>
          <a:sx n="50" d="100"/>
          <a:sy n="50" d="100"/>
        </p:scale>
        <p:origin x="-173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lang="ru-RU" sz="1400" b="1" i="0" u="none" strike="noStrike" kern="1200" spc="0" normalizeH="0" baseline="0">
                <a:solidFill>
                  <a:schemeClr val="tx1"/>
                </a:solidFill>
                <a:latin typeface="+mj-lt"/>
                <a:ea typeface="+mj-ea"/>
                <a:cs typeface="+mj-cs"/>
              </a:defRPr>
            </a:pPr>
            <a:r>
              <a:rPr lang="en-US" sz="1400" dirty="0" smtClean="0">
                <a:solidFill>
                  <a:schemeClr val="tx1"/>
                </a:solidFill>
              </a:rPr>
              <a:t>The recommended ratio of omega-3 and omega-6 in daily ration</a:t>
            </a:r>
            <a:endParaRPr lang="ru-RU" sz="1400" dirty="0">
              <a:solidFill>
                <a:schemeClr val="tx1"/>
              </a:solidFill>
            </a:endParaRPr>
          </a:p>
        </c:rich>
      </c:tx>
      <c:layout/>
      <c:spPr>
        <a:noFill/>
        <a:ln>
          <a:noFill/>
        </a:ln>
        <a:effectLst/>
      </c:spPr>
    </c:title>
    <c:plotArea>
      <c:layout/>
      <c:pieChart>
        <c:varyColors val="1"/>
        <c:ser>
          <c:idx val="0"/>
          <c:order val="0"/>
          <c:tx>
            <c:strRef>
              <c:f>Лист1!$B$1</c:f>
              <c:strCache>
                <c:ptCount val="1"/>
                <c:pt idx="0">
                  <c:v>Продажи</c:v>
                </c:pt>
              </c:strCache>
            </c:strRef>
          </c:tx>
          <c:dPt>
            <c:idx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54AE-454E-A35A-B6AA8C3D15A5}"/>
              </c:ext>
            </c:extLst>
          </c:dPt>
          <c:dPt>
            <c:idx val="1"/>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2-54AE-454E-A35A-B6AA8C3D15A5}"/>
              </c:ext>
            </c:extLst>
          </c:dPt>
          <c:dLbls>
            <c:delete val="1"/>
          </c:dLbls>
          <c:cat>
            <c:strRef>
              <c:f>Лист1!$A$2:$A$3</c:f>
              <c:strCache>
                <c:ptCount val="2"/>
                <c:pt idx="0">
                  <c:v>Омега-3</c:v>
                </c:pt>
                <c:pt idx="1">
                  <c:v>Омега-6</c:v>
                </c:pt>
              </c:strCache>
            </c:strRef>
          </c:cat>
          <c:val>
            <c:numRef>
              <c:f>Лист1!$B$2:$B$3</c:f>
              <c:numCache>
                <c:formatCode>General</c:formatCode>
                <c:ptCount val="2"/>
                <c:pt idx="0">
                  <c:v>85</c:v>
                </c:pt>
                <c:pt idx="1">
                  <c:v>25</c:v>
                </c:pt>
              </c:numCache>
            </c:numRef>
          </c:val>
          <c:extLst xmlns:c16r2="http://schemas.microsoft.com/office/drawing/2015/06/chart">
            <c:ext xmlns:c16="http://schemas.microsoft.com/office/drawing/2014/chart" uri="{C3380CC4-5D6E-409C-BE32-E72D297353CC}">
              <c16:uniqueId val="{00000000-54AE-454E-A35A-B6AA8C3D15A5}"/>
            </c:ext>
          </c:extLst>
        </c:ser>
        <c:dLbls>
          <c:showCatName val="1"/>
          <c:showPercent val="1"/>
        </c:dLbls>
        <c:firstSliceAng val="0"/>
      </c:pieChart>
      <c:spPr>
        <a:noFill/>
        <a:ln>
          <a:noFill/>
        </a:ln>
        <a:effectLst/>
      </c:spPr>
    </c:plotArea>
    <c:legend>
      <c:legendPos val="r"/>
      <c:layout/>
      <c:spPr>
        <a:solidFill>
          <a:schemeClr val="lt1">
            <a:alpha val="50000"/>
          </a:schemeClr>
        </a:solidFill>
        <a:ln>
          <a:noFill/>
        </a:ln>
        <a:effectLst/>
      </c:spPr>
      <c:txPr>
        <a:bodyPr rot="0" spcFirstLastPara="1" vertOverflow="ellipsis" vert="horz" wrap="square" anchor="ctr" anchorCtr="1"/>
        <a:lstStyle/>
        <a:p>
          <a:pPr>
            <a:defRPr lang="ru-RU" sz="1197" b="0" i="0" u="none" strike="noStrike" kern="1200" baseline="0">
              <a:solidFill>
                <a:schemeClr val="tx1"/>
              </a:solidFill>
              <a:latin typeface="+mn-lt"/>
              <a:ea typeface="+mn-ea"/>
              <a:cs typeface="+mn-cs"/>
            </a:defRPr>
          </a:pPr>
          <a:endParaRPr lang="en-US"/>
        </a:p>
      </c:txPr>
    </c:legend>
    <c:plotVisOnly val="1"/>
    <c:dispBlanksAs val="zero"/>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lang="ru-RU" sz="1400" b="1" i="0" u="none" strike="noStrike" kern="1200" spc="0" normalizeH="0" baseline="0">
                <a:solidFill>
                  <a:schemeClr val="tx1"/>
                </a:solidFill>
                <a:latin typeface="+mj-lt"/>
                <a:ea typeface="+mj-ea"/>
                <a:cs typeface="+mj-cs"/>
              </a:defRPr>
            </a:pPr>
            <a:r>
              <a:rPr lang="en-US" sz="1400" dirty="0" smtClean="0">
                <a:solidFill>
                  <a:schemeClr val="tx1"/>
                </a:solidFill>
              </a:rPr>
              <a:t>The real ratio</a:t>
            </a:r>
            <a:r>
              <a:rPr lang="en-US" sz="1400" baseline="0" dirty="0" smtClean="0">
                <a:solidFill>
                  <a:schemeClr val="tx1"/>
                </a:solidFill>
              </a:rPr>
              <a:t> of omega-3 and omega-6 in modern ration</a:t>
            </a:r>
            <a:endParaRPr lang="ru-RU" sz="1400" dirty="0">
              <a:solidFill>
                <a:schemeClr val="tx1"/>
              </a:solidFill>
            </a:endParaRPr>
          </a:p>
        </c:rich>
      </c:tx>
      <c:layout/>
      <c:spPr>
        <a:noFill/>
        <a:ln>
          <a:noFill/>
        </a:ln>
        <a:effectLst/>
      </c:spPr>
    </c:title>
    <c:plotArea>
      <c:layout/>
      <c:pieChart>
        <c:varyColors val="1"/>
        <c:ser>
          <c:idx val="0"/>
          <c:order val="0"/>
          <c:tx>
            <c:strRef>
              <c:f>Лист1!$B$1</c:f>
              <c:strCache>
                <c:ptCount val="1"/>
                <c:pt idx="0">
                  <c:v>Продажи</c:v>
                </c:pt>
              </c:strCache>
            </c:strRef>
          </c:tx>
          <c:dPt>
            <c:idx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17A2-4660-AC95-D4DCA17817D6}"/>
              </c:ext>
            </c:extLst>
          </c:dPt>
          <c:dPt>
            <c:idx val="1"/>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17A2-4660-AC95-D4DCA17817D6}"/>
              </c:ext>
            </c:extLst>
          </c:dPt>
          <c:dLbls>
            <c:delete val="1"/>
          </c:dLbls>
          <c:cat>
            <c:strRef>
              <c:f>Лист1!$A$2:$A$3</c:f>
              <c:strCache>
                <c:ptCount val="2"/>
                <c:pt idx="0">
                  <c:v>Омега-3</c:v>
                </c:pt>
                <c:pt idx="1">
                  <c:v>Омега-6</c:v>
                </c:pt>
              </c:strCache>
            </c:strRef>
          </c:cat>
          <c:val>
            <c:numRef>
              <c:f>Лист1!$B$2:$B$3</c:f>
              <c:numCache>
                <c:formatCode>General</c:formatCode>
                <c:ptCount val="2"/>
                <c:pt idx="0">
                  <c:v>8</c:v>
                </c:pt>
                <c:pt idx="1">
                  <c:v>90</c:v>
                </c:pt>
              </c:numCache>
            </c:numRef>
          </c:val>
          <c:extLst xmlns:c16r2="http://schemas.microsoft.com/office/drawing/2015/06/chart">
            <c:ext xmlns:c16="http://schemas.microsoft.com/office/drawing/2014/chart" uri="{C3380CC4-5D6E-409C-BE32-E72D297353CC}">
              <c16:uniqueId val="{00000004-17A2-4660-AC95-D4DCA17817D6}"/>
            </c:ext>
          </c:extLst>
        </c:ser>
        <c:dLbls>
          <c:showCatName val="1"/>
          <c:showPercent val="1"/>
        </c:dLbls>
        <c:firstSliceAng val="0"/>
      </c:pieChart>
      <c:spPr>
        <a:noFill/>
        <a:ln>
          <a:noFill/>
        </a:ln>
        <a:effectLst/>
      </c:spPr>
    </c:plotArea>
    <c:legend>
      <c:legendPos val="r"/>
      <c:layout/>
      <c:spPr>
        <a:solidFill>
          <a:schemeClr val="lt1">
            <a:alpha val="50000"/>
          </a:schemeClr>
        </a:solidFill>
        <a:ln>
          <a:noFill/>
        </a:ln>
        <a:effectLst/>
      </c:spPr>
      <c:txPr>
        <a:bodyPr rot="0" spcFirstLastPara="1" vertOverflow="ellipsis" vert="horz" wrap="square" anchor="ctr" anchorCtr="1"/>
        <a:lstStyle/>
        <a:p>
          <a:pPr>
            <a:defRPr lang="ru-RU" sz="1197" b="0" i="0" u="none" strike="noStrike" kern="1200" baseline="0">
              <a:solidFill>
                <a:schemeClr val="tx1"/>
              </a:solidFill>
              <a:latin typeface="+mn-lt"/>
              <a:ea typeface="+mn-ea"/>
              <a:cs typeface="+mn-cs"/>
            </a:defRPr>
          </a:pPr>
          <a:endParaRPr lang="en-US"/>
        </a:p>
      </c:txPr>
    </c:legend>
    <c:plotVisOnly val="1"/>
    <c:dispBlanksAs val="zero"/>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9732178913857411E-2"/>
          <c:y val="4.5213147613228172E-2"/>
          <c:w val="0.73953725474191456"/>
          <c:h val="0.762556185886751"/>
        </c:manualLayout>
      </c:layout>
      <c:barChart>
        <c:barDir val="col"/>
        <c:grouping val="clustered"/>
        <c:ser>
          <c:idx val="0"/>
          <c:order val="0"/>
          <c:tx>
            <c:strRef>
              <c:f>Лист1!$B$1</c:f>
              <c:strCache>
                <c:ptCount val="1"/>
                <c:pt idx="0">
                  <c:v>США и Европа</c:v>
                </c:pt>
              </c:strCache>
            </c:strRef>
          </c:tx>
          <c:spPr>
            <a:solidFill>
              <a:schemeClr val="accent1"/>
            </a:solidFill>
            <a:ln>
              <a:noFill/>
            </a:ln>
            <a:effectLst/>
          </c:spPr>
          <c:cat>
            <c:strRef>
              <c:f>Лист1!$A$2:$A$5</c:f>
              <c:strCache>
                <c:ptCount val="4"/>
                <c:pt idx="0">
                  <c:v>АЛК</c:v>
                </c:pt>
                <c:pt idx="1">
                  <c:v>ЭПК</c:v>
                </c:pt>
                <c:pt idx="2">
                  <c:v>n-6/n-3</c:v>
                </c:pt>
                <c:pt idx="3">
                  <c:v>смертность</c:v>
                </c:pt>
              </c:strCache>
            </c:strRef>
          </c:cat>
          <c:val>
            <c:numRef>
              <c:f>Лист1!$B$2:$B$5</c:f>
              <c:numCache>
                <c:formatCode>General</c:formatCode>
                <c:ptCount val="4"/>
                <c:pt idx="0">
                  <c:v>26</c:v>
                </c:pt>
                <c:pt idx="1">
                  <c:v>0.4</c:v>
                </c:pt>
                <c:pt idx="2">
                  <c:v>50</c:v>
                </c:pt>
                <c:pt idx="3">
                  <c:v>44</c:v>
                </c:pt>
              </c:numCache>
            </c:numRef>
          </c:val>
          <c:extLst xmlns:c16r2="http://schemas.microsoft.com/office/drawing/2015/06/chart">
            <c:ext xmlns:c16="http://schemas.microsoft.com/office/drawing/2014/chart" uri="{C3380CC4-5D6E-409C-BE32-E72D297353CC}">
              <c16:uniqueId val="{00000000-B067-4046-82E9-20E8494629D8}"/>
            </c:ext>
          </c:extLst>
        </c:ser>
        <c:ser>
          <c:idx val="1"/>
          <c:order val="1"/>
          <c:tx>
            <c:strRef>
              <c:f>Лист1!$C$1</c:f>
              <c:strCache>
                <c:ptCount val="1"/>
                <c:pt idx="0">
                  <c:v>Япония</c:v>
                </c:pt>
              </c:strCache>
            </c:strRef>
          </c:tx>
          <c:spPr>
            <a:solidFill>
              <a:schemeClr val="accent2"/>
            </a:solidFill>
            <a:ln>
              <a:noFill/>
            </a:ln>
            <a:effectLst/>
          </c:spPr>
          <c:cat>
            <c:strRef>
              <c:f>Лист1!$A$2:$A$5</c:f>
              <c:strCache>
                <c:ptCount val="4"/>
                <c:pt idx="0">
                  <c:v>АЛК</c:v>
                </c:pt>
                <c:pt idx="1">
                  <c:v>ЭПК</c:v>
                </c:pt>
                <c:pt idx="2">
                  <c:v>n-6/n-3</c:v>
                </c:pt>
                <c:pt idx="3">
                  <c:v>смертность</c:v>
                </c:pt>
              </c:strCache>
            </c:strRef>
          </c:cat>
          <c:val>
            <c:numRef>
              <c:f>Лист1!$C$2:$C$5</c:f>
              <c:numCache>
                <c:formatCode>General</c:formatCode>
                <c:ptCount val="4"/>
                <c:pt idx="0">
                  <c:v>22</c:v>
                </c:pt>
                <c:pt idx="1">
                  <c:v>1.8</c:v>
                </c:pt>
                <c:pt idx="2">
                  <c:v>12</c:v>
                </c:pt>
                <c:pt idx="3">
                  <c:v>12</c:v>
                </c:pt>
              </c:numCache>
            </c:numRef>
          </c:val>
          <c:extLst xmlns:c16r2="http://schemas.microsoft.com/office/drawing/2015/06/chart">
            <c:ext xmlns:c16="http://schemas.microsoft.com/office/drawing/2014/chart" uri="{C3380CC4-5D6E-409C-BE32-E72D297353CC}">
              <c16:uniqueId val="{00000001-B067-4046-82E9-20E8494629D8}"/>
            </c:ext>
          </c:extLst>
        </c:ser>
        <c:ser>
          <c:idx val="2"/>
          <c:order val="2"/>
          <c:tx>
            <c:strRef>
              <c:f>Лист1!$D$1</c:f>
              <c:strCache>
                <c:ptCount val="1"/>
                <c:pt idx="0">
                  <c:v>Гренландия</c:v>
                </c:pt>
              </c:strCache>
            </c:strRef>
          </c:tx>
          <c:spPr>
            <a:solidFill>
              <a:schemeClr val="accent3"/>
            </a:solidFill>
            <a:ln>
              <a:noFill/>
            </a:ln>
            <a:effectLst/>
          </c:spPr>
          <c:cat>
            <c:strRef>
              <c:f>Лист1!$A$2:$A$5</c:f>
              <c:strCache>
                <c:ptCount val="4"/>
                <c:pt idx="0">
                  <c:v>АЛК</c:v>
                </c:pt>
                <c:pt idx="1">
                  <c:v>ЭПК</c:v>
                </c:pt>
                <c:pt idx="2">
                  <c:v>n-6/n-3</c:v>
                </c:pt>
                <c:pt idx="3">
                  <c:v>смертность</c:v>
                </c:pt>
              </c:strCache>
            </c:strRef>
          </c:cat>
          <c:val>
            <c:numRef>
              <c:f>Лист1!$D$2:$D$5</c:f>
              <c:numCache>
                <c:formatCode>General</c:formatCode>
                <c:ptCount val="4"/>
                <c:pt idx="0">
                  <c:v>7</c:v>
                </c:pt>
                <c:pt idx="1">
                  <c:v>7.7</c:v>
                </c:pt>
                <c:pt idx="2">
                  <c:v>0.30000000000000032</c:v>
                </c:pt>
                <c:pt idx="3">
                  <c:v>6</c:v>
                </c:pt>
              </c:numCache>
            </c:numRef>
          </c:val>
          <c:extLst xmlns:c16r2="http://schemas.microsoft.com/office/drawing/2015/06/chart">
            <c:ext xmlns:c16="http://schemas.microsoft.com/office/drawing/2014/chart" uri="{C3380CC4-5D6E-409C-BE32-E72D297353CC}">
              <c16:uniqueId val="{00000002-B067-4046-82E9-20E8494629D8}"/>
            </c:ext>
          </c:extLst>
        </c:ser>
        <c:gapWidth val="300"/>
        <c:axId val="142946688"/>
        <c:axId val="142948224"/>
      </c:barChart>
      <c:catAx>
        <c:axId val="142946688"/>
        <c:scaling>
          <c:orientation val="minMax"/>
        </c:scaling>
        <c:axPos val="b"/>
        <c:numFmt formatCode="General" sourceLinked="0"/>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ru-RU" sz="1197" b="1" i="0" u="none" strike="noStrike" kern="1200" cap="none" spc="0" normalizeH="0" baseline="0">
                <a:solidFill>
                  <a:schemeClr val="tx1">
                    <a:lumMod val="95000"/>
                    <a:lumOff val="5000"/>
                  </a:schemeClr>
                </a:solidFill>
                <a:latin typeface="+mn-lt"/>
                <a:ea typeface="+mn-ea"/>
                <a:cs typeface="+mn-cs"/>
              </a:defRPr>
            </a:pPr>
            <a:endParaRPr lang="en-US"/>
          </a:p>
        </c:txPr>
        <c:crossAx val="142948224"/>
        <c:crosses val="autoZero"/>
        <c:auto val="1"/>
        <c:lblAlgn val="ctr"/>
        <c:lblOffset val="100"/>
      </c:catAx>
      <c:valAx>
        <c:axId val="142948224"/>
        <c:scaling>
          <c:orientation val="minMax"/>
        </c:scaling>
        <c:axPos val="l"/>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numFmt formatCode="General" sourceLinked="1"/>
        <c:tickLblPos val="nextTo"/>
        <c:spPr>
          <a:noFill/>
          <a:ln>
            <a:noFill/>
          </a:ln>
          <a:effectLst/>
        </c:spPr>
        <c:txPr>
          <a:bodyPr rot="-60000000" spcFirstLastPara="1" vertOverflow="ellipsis" vert="horz" wrap="square" anchor="ctr" anchorCtr="1"/>
          <a:lstStyle/>
          <a:p>
            <a:pPr>
              <a:defRPr lang="ru-RU" sz="1197" b="1" i="0" u="none" strike="noStrike" kern="1200" baseline="0">
                <a:solidFill>
                  <a:schemeClr val="tx1">
                    <a:lumMod val="95000"/>
                    <a:lumOff val="5000"/>
                  </a:schemeClr>
                </a:solidFill>
                <a:latin typeface="+mn-lt"/>
                <a:ea typeface="+mn-ea"/>
                <a:cs typeface="+mn-cs"/>
              </a:defRPr>
            </a:pPr>
            <a:endParaRPr lang="en-US"/>
          </a:p>
        </c:txPr>
        <c:crossAx val="142946688"/>
        <c:crosses val="autoZero"/>
        <c:crossBetween val="between"/>
      </c:valAx>
      <c:spPr>
        <a:pattFill prst="ltDnDiag">
          <a:fgClr>
            <a:schemeClr val="dk1">
              <a:lumMod val="15000"/>
              <a:lumOff val="85000"/>
            </a:schemeClr>
          </a:fgClr>
          <a:bgClr>
            <a:schemeClr val="lt1"/>
          </a:bgClr>
        </a:pattFill>
        <a:ln>
          <a:noFill/>
        </a:ln>
        <a:effectLst/>
      </c:spPr>
    </c:plotArea>
    <c:legend>
      <c:legendPos val="r"/>
      <c:layout/>
      <c:spPr>
        <a:noFill/>
        <a:ln>
          <a:noFill/>
        </a:ln>
        <a:effectLst/>
      </c:spPr>
      <c:txPr>
        <a:bodyPr rot="0" spcFirstLastPara="1" vertOverflow="ellipsis" vert="horz" wrap="square" anchor="ctr" anchorCtr="1"/>
        <a:lstStyle/>
        <a:p>
          <a:pPr>
            <a:defRPr lang="ru-RU" sz="1197" b="1" i="0" u="none" strike="noStrike" kern="1200" baseline="0">
              <a:solidFill>
                <a:schemeClr val="tx1">
                  <a:lumMod val="95000"/>
                  <a:lumOff val="5000"/>
                </a:schemeClr>
              </a:solidFill>
              <a:latin typeface="+mn-lt"/>
              <a:ea typeface="+mn-ea"/>
              <a:cs typeface="+mn-cs"/>
            </a:defRPr>
          </a:pPr>
          <a:endParaRPr lang="en-US"/>
        </a:p>
      </c:txPr>
    </c:legend>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b="1">
          <a:solidFill>
            <a:schemeClr val="tx1">
              <a:lumMod val="95000"/>
              <a:lumOff val="5000"/>
            </a:schemeClr>
          </a:solidFill>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1-30T09:48:12.204" idx="1">
    <p:pos x="918" y="3234"/>
    <p:text/>
    <p:extLst>
      <p:ext uri="{C676402C-5697-4E1C-873F-D02D1690AC5C}">
        <p15:threadingInfo xmlns=""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0.79781</cdr:x>
      <cdr:y>0.61111</cdr:y>
    </cdr:from>
    <cdr:to>
      <cdr:x>1</cdr:x>
      <cdr:y>0.7198</cdr:y>
    </cdr:to>
    <cdr:sp macro="" textlink="">
      <cdr:nvSpPr>
        <cdr:cNvPr id="2" name="Прямоугольник 1"/>
        <cdr:cNvSpPr/>
      </cdr:nvSpPr>
      <cdr:spPr>
        <a:xfrm xmlns:a="http://schemas.openxmlformats.org/drawingml/2006/main">
          <a:off x="2980938" y="1584173"/>
          <a:ext cx="755457" cy="28176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900" dirty="0" smtClean="0"/>
            <a:t>Omega-6</a:t>
          </a:r>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0.84712</cdr:x>
      <cdr:y>0.37174</cdr:y>
    </cdr:from>
    <cdr:to>
      <cdr:x>1</cdr:x>
      <cdr:y>0.44145</cdr:y>
    </cdr:to>
    <cdr:sp macro="" textlink="">
      <cdr:nvSpPr>
        <cdr:cNvPr id="3" name="Прямоугольник 2"/>
        <cdr:cNvSpPr/>
      </cdr:nvSpPr>
      <cdr:spPr>
        <a:xfrm xmlns:a="http://schemas.openxmlformats.org/drawingml/2006/main">
          <a:off x="6725181" y="1152128"/>
          <a:ext cx="1213701" cy="21602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Europe and USA</a:t>
          </a:r>
          <a:endParaRPr lang="en-US" dirty="0"/>
        </a:p>
      </cdr:txBody>
    </cdr:sp>
  </cdr:relSizeAnchor>
  <cdr:relSizeAnchor xmlns:cdr="http://schemas.openxmlformats.org/drawingml/2006/chartDrawing">
    <cdr:from>
      <cdr:x>0.84712</cdr:x>
      <cdr:y>0.46468</cdr:y>
    </cdr:from>
    <cdr:to>
      <cdr:x>1</cdr:x>
      <cdr:y>0.53438</cdr:y>
    </cdr:to>
    <cdr:sp macro="" textlink="">
      <cdr:nvSpPr>
        <cdr:cNvPr id="4" name="Прямоугольник 3"/>
        <cdr:cNvSpPr/>
      </cdr:nvSpPr>
      <cdr:spPr>
        <a:xfrm xmlns:a="http://schemas.openxmlformats.org/drawingml/2006/main">
          <a:off x="6725181" y="1440160"/>
          <a:ext cx="1213701" cy="21602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Japan</a:t>
          </a:r>
          <a:endParaRPr lang="en-US" dirty="0"/>
        </a:p>
      </cdr:txBody>
    </cdr:sp>
  </cdr:relSizeAnchor>
  <cdr:relSizeAnchor xmlns:cdr="http://schemas.openxmlformats.org/drawingml/2006/chartDrawing">
    <cdr:from>
      <cdr:x>0.8458</cdr:x>
      <cdr:y>0.55762</cdr:y>
    </cdr:from>
    <cdr:to>
      <cdr:x>1</cdr:x>
      <cdr:y>0.62732</cdr:y>
    </cdr:to>
    <cdr:sp macro="" textlink="">
      <cdr:nvSpPr>
        <cdr:cNvPr id="5" name="Прямоугольник 4"/>
        <cdr:cNvSpPr/>
      </cdr:nvSpPr>
      <cdr:spPr>
        <a:xfrm xmlns:a="http://schemas.openxmlformats.org/drawingml/2006/main">
          <a:off x="6725181" y="1728192"/>
          <a:ext cx="1224136" cy="21602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Greenland</a:t>
          </a:r>
          <a:endParaRPr lang="en-US" dirty="0"/>
        </a:p>
      </cdr:txBody>
    </cdr:sp>
  </cdr:relSizeAnchor>
  <cdr:relSizeAnchor xmlns:cdr="http://schemas.openxmlformats.org/drawingml/2006/chartDrawing">
    <cdr:from>
      <cdr:x>0.11112</cdr:x>
      <cdr:y>0.83643</cdr:y>
    </cdr:from>
    <cdr:to>
      <cdr:x>0.28476</cdr:x>
      <cdr:y>0.97583</cdr:y>
    </cdr:to>
    <cdr:sp macro="" textlink="">
      <cdr:nvSpPr>
        <cdr:cNvPr id="6" name="Прямоугольник 5"/>
        <cdr:cNvSpPr/>
      </cdr:nvSpPr>
      <cdr:spPr>
        <a:xfrm xmlns:a="http://schemas.openxmlformats.org/drawingml/2006/main">
          <a:off x="882189" y="2592288"/>
          <a:ext cx="1378496" cy="43204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Alpha-</a:t>
          </a:r>
          <a:r>
            <a:rPr lang="en-US" dirty="0" err="1" smtClean="0"/>
            <a:t>Linolenic</a:t>
          </a:r>
          <a:r>
            <a:rPr lang="en-US" dirty="0" smtClean="0"/>
            <a:t> Acid </a:t>
          </a:r>
          <a:endParaRPr lang="en-US" dirty="0"/>
        </a:p>
      </cdr:txBody>
    </cdr:sp>
  </cdr:relSizeAnchor>
  <cdr:relSizeAnchor xmlns:cdr="http://schemas.openxmlformats.org/drawingml/2006/chartDrawing">
    <cdr:from>
      <cdr:x>0.3029</cdr:x>
      <cdr:y>0.83643</cdr:y>
    </cdr:from>
    <cdr:to>
      <cdr:x>0.46617</cdr:x>
      <cdr:y>1</cdr:y>
    </cdr:to>
    <cdr:sp macro="" textlink="">
      <cdr:nvSpPr>
        <cdr:cNvPr id="7" name="Прямоугольник 6"/>
        <cdr:cNvSpPr/>
      </cdr:nvSpPr>
      <cdr:spPr>
        <a:xfrm xmlns:a="http://schemas.openxmlformats.org/drawingml/2006/main">
          <a:off x="2404701" y="2592288"/>
          <a:ext cx="1296144" cy="50695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err="1"/>
            <a:t>E</a:t>
          </a:r>
          <a:r>
            <a:rPr lang="en-US" dirty="0" err="1" smtClean="0"/>
            <a:t>icosapentaenoic</a:t>
          </a:r>
          <a:r>
            <a:rPr lang="en-US" dirty="0" smtClean="0"/>
            <a:t> acid</a:t>
          </a:r>
          <a:endParaRPr lang="en-US" dirty="0"/>
        </a:p>
      </cdr:txBody>
    </cdr:sp>
  </cdr:relSizeAnchor>
  <cdr:relSizeAnchor xmlns:cdr="http://schemas.openxmlformats.org/drawingml/2006/chartDrawing">
    <cdr:from>
      <cdr:x>0.68227</cdr:x>
      <cdr:y>0.83643</cdr:y>
    </cdr:from>
    <cdr:to>
      <cdr:x>0.81084</cdr:x>
      <cdr:y>0.9526</cdr:y>
    </cdr:to>
    <cdr:sp macro="" textlink="">
      <cdr:nvSpPr>
        <cdr:cNvPr id="8" name="Прямоугольник 7"/>
        <cdr:cNvSpPr/>
      </cdr:nvSpPr>
      <cdr:spPr>
        <a:xfrm xmlns:a="http://schemas.openxmlformats.org/drawingml/2006/main">
          <a:off x="5416498" y="2592302"/>
          <a:ext cx="1020666" cy="36004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Mortality rate</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2D283-9E90-4328-B1C6-E401E581663B}" type="datetimeFigureOut">
              <a:rPr lang="ru-RU" smtClean="0"/>
              <a:pPr/>
              <a:t>21.05.2021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C9B98-A5BC-48C0-A7D3-1D6D612C952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5C9B98-A5BC-48C0-A7D3-1D6D612C9526}" type="slidenum">
              <a:rPr lang="ru-RU" smtClean="0"/>
              <a:pPr/>
              <a:t>8</a:t>
            </a:fld>
            <a:endParaRPr lang="ru-RU"/>
          </a:p>
        </p:txBody>
      </p:sp>
    </p:spTree>
    <p:extLst>
      <p:ext uri="{BB962C8B-B14F-4D97-AF65-F5344CB8AC3E}">
        <p14:creationId xmlns="" xmlns:p14="http://schemas.microsoft.com/office/powerpoint/2010/main" val="220200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8564512-7F27-40DE-9DAE-9E42EB1FC71D}" type="datetimeFigureOut">
              <a:rPr lang="ru-RU" smtClean="0"/>
              <a:pPr/>
              <a:t>21.05.2021</a:t>
            </a:fld>
            <a:endParaRPr lang="ru-RU"/>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ru-RU"/>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136060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6" name="Footer Placeholder 5"/>
          <p:cNvSpPr>
            <a:spLocks noGrp="1"/>
          </p:cNvSpPr>
          <p:nvPr>
            <p:ph type="ftr" sz="quarter" idx="11"/>
          </p:nvPr>
        </p:nvSpPr>
        <p:spPr/>
        <p:txBody>
          <a:bodyPr/>
          <a:lstStyle/>
          <a:p>
            <a:endParaRPr lang="ru-RU"/>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423277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ru-RU" smtClean="0"/>
              <a:t>Образец заголовка</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5" name="Footer Placeholder 4"/>
          <p:cNvSpPr>
            <a:spLocks noGrp="1"/>
          </p:cNvSpPr>
          <p:nvPr>
            <p:ph type="ftr" sz="quarter" idx="11"/>
          </p:nvPr>
        </p:nvSpPr>
        <p:spPr/>
        <p:txBody>
          <a:bodyPr/>
          <a:lstStyle/>
          <a:p>
            <a:endParaRPr lang="ru-RU"/>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2411582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ru-RU" smtClean="0"/>
              <a:t>Образец заголовка</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1207732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5" name="Footer Placeholder 4"/>
          <p:cNvSpPr>
            <a:spLocks noGrp="1"/>
          </p:cNvSpPr>
          <p:nvPr>
            <p:ph type="ftr" sz="quarter" idx="11"/>
          </p:nvPr>
        </p:nvSpPr>
        <p:spPr/>
        <p:txBody>
          <a:bodyPr/>
          <a:lstStyle/>
          <a:p>
            <a:endParaRPr lang="ru-RU"/>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2971301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1691354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595068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8564512-7F27-40DE-9DAE-9E42EB1FC71D}" type="datetimeFigureOut">
              <a:rPr lang="ru-RU" smtClean="0"/>
              <a:pPr/>
              <a:t>21.05.2021</a:t>
            </a:fld>
            <a:endParaRPr lang="ru-RU"/>
          </a:p>
        </p:txBody>
      </p:sp>
      <p:sp>
        <p:nvSpPr>
          <p:cNvPr id="5" name="Footer Placeholder 4"/>
          <p:cNvSpPr>
            <a:spLocks noGrp="1"/>
          </p:cNvSpPr>
          <p:nvPr>
            <p:ph type="ftr" sz="quarter" idx="11"/>
          </p:nvPr>
        </p:nvSpPr>
        <p:spPr>
          <a:xfrm>
            <a:off x="516133" y="6387910"/>
            <a:ext cx="3859795" cy="228660"/>
          </a:xfrm>
        </p:spPr>
        <p:txBody>
          <a:bodyPr/>
          <a:lstStyle/>
          <a:p>
            <a:endParaRPr lang="ru-RU"/>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290597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5" name="Footer Placeholder 4"/>
          <p:cNvSpPr>
            <a:spLocks noGrp="1"/>
          </p:cNvSpPr>
          <p:nvPr>
            <p:ph type="ftr" sz="quarter" idx="11"/>
          </p:nvPr>
        </p:nvSpPr>
        <p:spPr>
          <a:xfrm>
            <a:off x="538546" y="6365498"/>
            <a:ext cx="3859795" cy="228660"/>
          </a:xfrm>
        </p:spPr>
        <p:txBody>
          <a:bodyPr/>
          <a:lstStyle/>
          <a:p>
            <a:endParaRPr lang="ru-RU"/>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252021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215873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5" name="Footer Placeholder 4"/>
          <p:cNvSpPr>
            <a:spLocks noGrp="1"/>
          </p:cNvSpPr>
          <p:nvPr>
            <p:ph type="ftr" sz="quarter" idx="11"/>
          </p:nvPr>
        </p:nvSpPr>
        <p:spPr/>
        <p:txBody>
          <a:bodyPr/>
          <a:lstStyle/>
          <a:p>
            <a:endParaRPr lang="ru-RU"/>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22764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ru-RU" smtClean="0"/>
              <a:t>Образец заголовка</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9408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88328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346521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424638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6" name="Footer Placeholder 5"/>
          <p:cNvSpPr>
            <a:spLocks noGrp="1"/>
          </p:cNvSpPr>
          <p:nvPr>
            <p:ph type="ftr" sz="quarter" idx="11"/>
          </p:nvPr>
        </p:nvSpPr>
        <p:spPr/>
        <p:txBody>
          <a:bodyPr/>
          <a:lstStyle/>
          <a:p>
            <a:endParaRPr lang="ru-RU"/>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220543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564512-7F27-40DE-9DAE-9E42EB1FC71D}" type="datetimeFigureOut">
              <a:rPr lang="ru-RU" smtClean="0"/>
              <a:pPr/>
              <a:t>21.05.2021</a:t>
            </a:fld>
            <a:endParaRPr lang="ru-RU"/>
          </a:p>
        </p:txBody>
      </p:sp>
      <p:sp>
        <p:nvSpPr>
          <p:cNvPr id="6" name="Footer Placeholder 5"/>
          <p:cNvSpPr>
            <a:spLocks noGrp="1"/>
          </p:cNvSpPr>
          <p:nvPr>
            <p:ph type="ftr" sz="quarter" idx="11"/>
          </p:nvPr>
        </p:nvSpPr>
        <p:spPr/>
        <p:txBody>
          <a:bodyPr/>
          <a:lstStyle/>
          <a:p>
            <a:endParaRPr lang="ru-RU"/>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164530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8564512-7F27-40DE-9DAE-9E42EB1FC71D}" type="datetimeFigureOut">
              <a:rPr lang="ru-RU" smtClean="0"/>
              <a:pPr/>
              <a:t>21.05.2021</a:t>
            </a:fld>
            <a:endParaRPr lang="ru-RU"/>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ru-RU"/>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960C8C2B-DD76-474F-833F-5E398DF96CB3}" type="slidenum">
              <a:rPr lang="ru-RU" smtClean="0"/>
              <a:pPr/>
              <a:t>‹#›</a:t>
            </a:fld>
            <a:endParaRPr lang="ru-RU"/>
          </a:p>
        </p:txBody>
      </p:sp>
    </p:spTree>
    <p:extLst>
      <p:ext uri="{BB962C8B-B14F-4D97-AF65-F5344CB8AC3E}">
        <p14:creationId xmlns="" xmlns:p14="http://schemas.microsoft.com/office/powerpoint/2010/main" val="15135214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Мульти_вводная.png"/>
          <p:cNvPicPr>
            <a:picLocks noChangeAspect="1"/>
          </p:cNvPicPr>
          <p:nvPr/>
        </p:nvPicPr>
        <p:blipFill>
          <a:blip r:embed="rId2" cstate="print"/>
          <a:stretch>
            <a:fillRect/>
          </a:stretch>
        </p:blipFill>
        <p:spPr>
          <a:xfrm>
            <a:off x="0" y="0"/>
            <a:ext cx="9144000" cy="6858000"/>
          </a:xfrm>
          <a:prstGeom prst="rect">
            <a:avLst/>
          </a:prstGeom>
        </p:spPr>
      </p:pic>
      <p:pic>
        <p:nvPicPr>
          <p:cNvPr id="15" name="Picture 14" descr="Emotional-Status-Support-1-1024x1024 (1).png"/>
          <p:cNvPicPr>
            <a:picLocks noChangeAspect="1"/>
          </p:cNvPicPr>
          <p:nvPr/>
        </p:nvPicPr>
        <p:blipFill>
          <a:blip r:embed="rId3"/>
          <a:stretch>
            <a:fillRect/>
          </a:stretch>
        </p:blipFill>
        <p:spPr>
          <a:xfrm>
            <a:off x="0" y="0"/>
            <a:ext cx="9144000" cy="6858000"/>
          </a:xfrm>
          <a:prstGeom prst="rect">
            <a:avLst/>
          </a:prstGeom>
        </p:spPr>
      </p:pic>
      <p:pic>
        <p:nvPicPr>
          <p:cNvPr id="16" name="Picture 15" descr="AL—logo.png"/>
          <p:cNvPicPr>
            <a:picLocks noChangeAspect="1"/>
          </p:cNvPicPr>
          <p:nvPr/>
        </p:nvPicPr>
        <p:blipFill>
          <a:blip r:embed="rId4" cstate="print"/>
          <a:stretch>
            <a:fillRect/>
          </a:stretch>
        </p:blipFill>
        <p:spPr>
          <a:xfrm>
            <a:off x="6357950" y="285728"/>
            <a:ext cx="2442412" cy="702630"/>
          </a:xfrm>
          <a:prstGeom prst="rect">
            <a:avLst/>
          </a:prstGeom>
        </p:spPr>
      </p:pic>
    </p:spTree>
    <p:extLst>
      <p:ext uri="{BB962C8B-B14F-4D97-AF65-F5344CB8AC3E}">
        <p14:creationId xmlns="" xmlns:p14="http://schemas.microsoft.com/office/powerpoint/2010/main" val="3106881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ультимегин_подложки2-01.jpg"/>
          <p:cNvPicPr>
            <a:picLocks noChangeAspect="1"/>
          </p:cNvPicPr>
          <p:nvPr/>
        </p:nvPicPr>
        <p:blipFill>
          <a:blip r:embed="rId2" cstate="print"/>
          <a:stretch>
            <a:fillRect/>
          </a:stretch>
        </p:blipFill>
        <p:spPr>
          <a:xfrm>
            <a:off x="0" y="27384"/>
            <a:ext cx="9144000" cy="6858000"/>
          </a:xfrm>
          <a:prstGeom prst="rect">
            <a:avLst/>
          </a:prstGeom>
        </p:spPr>
      </p:pic>
      <p:graphicFrame>
        <p:nvGraphicFramePr>
          <p:cNvPr id="8" name="Объект 7"/>
          <p:cNvGraphicFramePr>
            <a:graphicFrameLocks noGrp="1"/>
          </p:cNvGraphicFramePr>
          <p:nvPr>
            <p:ph idx="1"/>
            <p:extLst>
              <p:ext uri="{D42A27DB-BD31-4B8C-83A1-F6EECF244321}">
                <p14:modId xmlns="" xmlns:p14="http://schemas.microsoft.com/office/powerpoint/2010/main" val="3518019717"/>
              </p:ext>
            </p:extLst>
          </p:nvPr>
        </p:nvGraphicFramePr>
        <p:xfrm>
          <a:off x="404304" y="2192670"/>
          <a:ext cx="8344160" cy="2942014"/>
        </p:xfrm>
        <a:graphic>
          <a:graphicData uri="http://schemas.openxmlformats.org/drawingml/2006/table">
            <a:tbl>
              <a:tblPr firstRow="1" bandRow="1">
                <a:tableStyleId>{46F890A9-2807-4EBB-B81D-B2AA78EC7F39}</a:tableStyleId>
              </a:tblPr>
              <a:tblGrid>
                <a:gridCol w="4172080">
                  <a:extLst>
                    <a:ext uri="{9D8B030D-6E8A-4147-A177-3AD203B41FA5}">
                      <a16:colId xmlns="" xmlns:a16="http://schemas.microsoft.com/office/drawing/2014/main" val="2701138519"/>
                    </a:ext>
                  </a:extLst>
                </a:gridCol>
                <a:gridCol w="4172080">
                  <a:extLst>
                    <a:ext uri="{9D8B030D-6E8A-4147-A177-3AD203B41FA5}">
                      <a16:colId xmlns="" xmlns:a16="http://schemas.microsoft.com/office/drawing/2014/main" val="1377787475"/>
                    </a:ext>
                  </a:extLst>
                </a:gridCol>
              </a:tblGrid>
              <a:tr h="323136">
                <a:tc>
                  <a:txBody>
                    <a:bodyPr/>
                    <a:lstStyle/>
                    <a:p>
                      <a:pPr algn="ctr"/>
                      <a:r>
                        <a:rPr lang="en-US" sz="1800" b="1" i="0" kern="1200" dirty="0" err="1" smtClean="0">
                          <a:solidFill>
                            <a:schemeClr val="lt1"/>
                          </a:solidFill>
                          <a:effectLst/>
                          <a:latin typeface="+mn-lt"/>
                          <a:ea typeface="+mn-ea"/>
                          <a:cs typeface="+mn-cs"/>
                        </a:rPr>
                        <a:t>Eicosapentaenoic</a:t>
                      </a:r>
                      <a:r>
                        <a:rPr lang="en-US" sz="1800" b="1" i="0" kern="1200" dirty="0" smtClean="0">
                          <a:solidFill>
                            <a:schemeClr val="lt1"/>
                          </a:solidFill>
                          <a:effectLst/>
                          <a:latin typeface="+mn-lt"/>
                          <a:ea typeface="+mn-ea"/>
                          <a:cs typeface="+mn-cs"/>
                        </a:rPr>
                        <a:t> acid </a:t>
                      </a:r>
                      <a:r>
                        <a:rPr lang="ru-RU" b="1" dirty="0" smtClean="0"/>
                        <a:t>(</a:t>
                      </a:r>
                      <a:r>
                        <a:rPr lang="en-US" b="1" dirty="0" smtClean="0"/>
                        <a:t>EPA</a:t>
                      </a:r>
                      <a:r>
                        <a:rPr lang="ru-RU" b="1" dirty="0" smtClean="0"/>
                        <a:t>)</a:t>
                      </a:r>
                      <a:endParaRPr lang="ru-RU" b="1" dirty="0"/>
                    </a:p>
                  </a:txBody>
                  <a:tcPr/>
                </a:tc>
                <a:tc>
                  <a:txBody>
                    <a:bodyPr/>
                    <a:lstStyle/>
                    <a:p>
                      <a:pPr algn="ctr"/>
                      <a:r>
                        <a:rPr lang="en-US" dirty="0" smtClean="0"/>
                        <a:t>Docosahexaenoic acid </a:t>
                      </a:r>
                      <a:r>
                        <a:rPr lang="ru-RU" dirty="0" smtClean="0"/>
                        <a:t>(</a:t>
                      </a:r>
                      <a:r>
                        <a:rPr lang="en-US" dirty="0" smtClean="0"/>
                        <a:t>DHA</a:t>
                      </a:r>
                      <a:r>
                        <a:rPr lang="ru-RU" dirty="0" smtClean="0"/>
                        <a:t>)</a:t>
                      </a:r>
                      <a:endParaRPr lang="ru-RU" dirty="0"/>
                    </a:p>
                  </a:txBody>
                  <a:tcPr/>
                </a:tc>
                <a:extLst>
                  <a:ext uri="{0D108BD9-81ED-4DB2-BD59-A6C34878D82A}">
                    <a16:rowId xmlns="" xmlns:a16="http://schemas.microsoft.com/office/drawing/2014/main" val="2855831401"/>
                  </a:ext>
                </a:extLst>
              </a:tr>
              <a:tr h="2576254">
                <a:tc>
                  <a:txBody>
                    <a:bodyPr/>
                    <a:lstStyle/>
                    <a:p>
                      <a:pPr marL="285750" indent="-285750">
                        <a:spcAft>
                          <a:spcPts val="600"/>
                        </a:spcAft>
                        <a:buFont typeface="Wingdings" panose="05000000000000000000" pitchFamily="2" charset="2"/>
                        <a:buChar char="Ø"/>
                      </a:pPr>
                      <a:r>
                        <a:rPr lang="en-US" sz="1400" dirty="0" smtClean="0"/>
                        <a:t>Has anti-inflammatory effect</a:t>
                      </a:r>
                      <a:endParaRPr lang="ru-RU" sz="1400" dirty="0" smtClean="0"/>
                    </a:p>
                    <a:p>
                      <a:pPr marL="285750" indent="-285750">
                        <a:spcAft>
                          <a:spcPts val="600"/>
                        </a:spcAft>
                        <a:buFont typeface="Wingdings" panose="05000000000000000000" pitchFamily="2" charset="2"/>
                        <a:buChar char="Ø"/>
                      </a:pPr>
                      <a:r>
                        <a:rPr lang="en-US" sz="1400" dirty="0" smtClean="0"/>
                        <a:t>Anti-atherosclerotic action </a:t>
                      </a:r>
                      <a:r>
                        <a:rPr lang="ru-RU" sz="1400" dirty="0" smtClean="0"/>
                        <a:t>(</a:t>
                      </a:r>
                      <a:r>
                        <a:rPr lang="en-US" sz="1400" dirty="0" smtClean="0"/>
                        <a:t>reduces cholesterol and triglyceride levels in the blood</a:t>
                      </a:r>
                      <a:r>
                        <a:rPr lang="ru-RU" sz="1400" dirty="0" smtClean="0"/>
                        <a:t>)</a:t>
                      </a:r>
                    </a:p>
                    <a:p>
                      <a:pPr marL="285750" indent="-285750">
                        <a:spcAft>
                          <a:spcPts val="600"/>
                        </a:spcAft>
                        <a:buFont typeface="Wingdings" panose="05000000000000000000" pitchFamily="2" charset="2"/>
                        <a:buChar char="Ø"/>
                      </a:pPr>
                      <a:r>
                        <a:rPr lang="en-US" sz="1400" dirty="0" err="1" smtClean="0"/>
                        <a:t>Antiaggregatory</a:t>
                      </a:r>
                      <a:r>
                        <a:rPr lang="en-US" sz="1400" dirty="0" smtClean="0"/>
                        <a:t> action</a:t>
                      </a:r>
                    </a:p>
                    <a:p>
                      <a:pPr marL="285750" indent="-285750">
                        <a:spcAft>
                          <a:spcPts val="600"/>
                        </a:spcAft>
                        <a:buFont typeface="Wingdings" panose="05000000000000000000" pitchFamily="2" charset="2"/>
                        <a:buChar char="Ø"/>
                      </a:pPr>
                      <a:r>
                        <a:rPr lang="en-US" sz="1400" dirty="0" smtClean="0"/>
                        <a:t>Immunomodulatory effects</a:t>
                      </a:r>
                    </a:p>
                    <a:p>
                      <a:pPr marL="285750" indent="-285750">
                        <a:spcAft>
                          <a:spcPts val="600"/>
                        </a:spcAft>
                        <a:buFont typeface="Wingdings" panose="05000000000000000000" pitchFamily="2" charset="2"/>
                        <a:buChar char="Ø"/>
                      </a:pPr>
                      <a:r>
                        <a:rPr lang="en-US" sz="1400" dirty="0" smtClean="0"/>
                        <a:t>Important for proper development and maintenance of retinal function.</a:t>
                      </a:r>
                      <a:endParaRPr lang="ru-RU" sz="1400" dirty="0"/>
                    </a:p>
                  </a:txBody>
                  <a:tcPr/>
                </a:tc>
                <a:tc>
                  <a:txBody>
                    <a:bodyPr/>
                    <a:lstStyle/>
                    <a:p>
                      <a:pPr marL="285750" indent="-285750">
                        <a:spcAft>
                          <a:spcPts val="600"/>
                        </a:spcAft>
                        <a:buFont typeface="Wingdings" panose="05000000000000000000" pitchFamily="2" charset="2"/>
                        <a:buChar char="Ø"/>
                      </a:pPr>
                      <a:r>
                        <a:rPr lang="en-US" sz="1400" kern="1200" dirty="0" smtClean="0">
                          <a:solidFill>
                            <a:schemeClr val="dk1"/>
                          </a:solidFill>
                          <a:latin typeface="+mn-lt"/>
                          <a:ea typeface="+mn-ea"/>
                          <a:cs typeface="+mn-cs"/>
                        </a:rPr>
                        <a:t>Reduces triglyceride levels</a:t>
                      </a:r>
                      <a:r>
                        <a:rPr lang="ru-RU" sz="1400" kern="1200" baseline="0" dirty="0" smtClean="0">
                          <a:solidFill>
                            <a:schemeClr val="dk1"/>
                          </a:solidFill>
                          <a:latin typeface="+mn-lt"/>
                          <a:ea typeface="+mn-ea"/>
                          <a:cs typeface="+mn-cs"/>
                        </a:rPr>
                        <a:t>, обладает мягким гипотензивным действием</a:t>
                      </a:r>
                      <a:endParaRPr lang="ru-RU" sz="1400" kern="1200" dirty="0" smtClean="0">
                        <a:solidFill>
                          <a:schemeClr val="dk1"/>
                        </a:solidFill>
                        <a:latin typeface="+mn-lt"/>
                        <a:ea typeface="+mn-ea"/>
                        <a:cs typeface="+mn-cs"/>
                      </a:endParaRPr>
                    </a:p>
                    <a:p>
                      <a:pPr marL="285750" indent="-285750">
                        <a:spcAft>
                          <a:spcPts val="600"/>
                        </a:spcAft>
                        <a:buFont typeface="Wingdings" panose="05000000000000000000" pitchFamily="2" charset="2"/>
                        <a:buChar char="Ø"/>
                      </a:pPr>
                      <a:r>
                        <a:rPr lang="en-US" sz="1400" kern="1200" dirty="0" smtClean="0">
                          <a:solidFill>
                            <a:schemeClr val="dk1"/>
                          </a:solidFill>
                          <a:latin typeface="+mn-lt"/>
                          <a:ea typeface="+mn-ea"/>
                          <a:cs typeface="+mn-cs"/>
                        </a:rPr>
                        <a:t>Important for the formation of the brain and vision in children</a:t>
                      </a:r>
                      <a:r>
                        <a:rPr lang="en-US" sz="1400" kern="1200" baseline="0" dirty="0" smtClean="0">
                          <a:solidFill>
                            <a:schemeClr val="dk1"/>
                          </a:solidFill>
                          <a:latin typeface="+mn-lt"/>
                          <a:ea typeface="+mn-ea"/>
                          <a:cs typeface="+mn-cs"/>
                        </a:rPr>
                        <a:t> and beneficial for the cerebral circulation</a:t>
                      </a:r>
                      <a:endParaRPr lang="en-US" sz="1400" kern="1200" dirty="0" smtClean="0">
                        <a:solidFill>
                          <a:schemeClr val="dk1"/>
                        </a:solidFill>
                        <a:latin typeface="+mn-lt"/>
                        <a:ea typeface="+mn-ea"/>
                        <a:cs typeface="+mn-cs"/>
                      </a:endParaRPr>
                    </a:p>
                    <a:p>
                      <a:pPr marL="285750" indent="-285750">
                        <a:spcAft>
                          <a:spcPts val="600"/>
                        </a:spcAft>
                        <a:buFont typeface="Wingdings" panose="05000000000000000000" pitchFamily="2" charset="2"/>
                        <a:buChar char="Ø"/>
                      </a:pPr>
                      <a:r>
                        <a:rPr lang="en-US" sz="1400" kern="1200" dirty="0" smtClean="0">
                          <a:solidFill>
                            <a:schemeClr val="dk1"/>
                          </a:solidFill>
                          <a:latin typeface="+mn-lt"/>
                          <a:ea typeface="+mn-ea"/>
                          <a:cs typeface="+mn-cs"/>
                        </a:rPr>
                        <a:t>Prevents body fat accumulation</a:t>
                      </a:r>
                      <a:endParaRPr lang="ru-RU" sz="1400" kern="1200" dirty="0" smtClean="0">
                        <a:solidFill>
                          <a:schemeClr val="dk1"/>
                        </a:solidFill>
                        <a:latin typeface="+mn-lt"/>
                        <a:ea typeface="+mn-ea"/>
                        <a:cs typeface="+mn-cs"/>
                      </a:endParaRPr>
                    </a:p>
                    <a:p>
                      <a:pPr marL="285750" indent="-285750">
                        <a:spcAft>
                          <a:spcPts val="600"/>
                        </a:spcAft>
                        <a:buFont typeface="Wingdings" panose="05000000000000000000" pitchFamily="2" charset="2"/>
                        <a:buChar char="Ø"/>
                      </a:pPr>
                      <a:r>
                        <a:rPr lang="en-US" sz="1400" dirty="0" smtClean="0"/>
                        <a:t>Has anti-inflammatory effect</a:t>
                      </a:r>
                      <a:endParaRPr lang="ru-RU" sz="1400" dirty="0" smtClean="0"/>
                    </a:p>
                    <a:p>
                      <a:pPr marL="285750" indent="-285750">
                        <a:spcAft>
                          <a:spcPts val="600"/>
                        </a:spcAft>
                        <a:buFont typeface="Wingdings" panose="05000000000000000000" pitchFamily="2" charset="2"/>
                        <a:buChar char="Ø"/>
                      </a:pPr>
                      <a:r>
                        <a:rPr lang="en-US" sz="1400" kern="1200" dirty="0" smtClean="0">
                          <a:solidFill>
                            <a:schemeClr val="dk1"/>
                          </a:solidFill>
                          <a:latin typeface="+mn-lt"/>
                          <a:ea typeface="+mn-ea"/>
                          <a:cs typeface="+mn-cs"/>
                        </a:rPr>
                        <a:t>Maintains central nervous system</a:t>
                      </a:r>
                      <a:r>
                        <a:rPr lang="ru-RU" sz="1400" kern="1200" baseline="0" dirty="0" smtClean="0">
                          <a:solidFill>
                            <a:schemeClr val="dk1"/>
                          </a:solidFill>
                          <a:latin typeface="+mn-lt"/>
                          <a:ea typeface="+mn-ea"/>
                          <a:cs typeface="+mn-cs"/>
                        </a:rPr>
                        <a:t>, </a:t>
                      </a:r>
                      <a:r>
                        <a:rPr lang="en-US" sz="1400" kern="1200" baseline="0" dirty="0" smtClean="0">
                          <a:solidFill>
                            <a:schemeClr val="dk1"/>
                          </a:solidFill>
                          <a:latin typeface="+mn-lt"/>
                          <a:ea typeface="+mn-ea"/>
                          <a:cs typeface="+mn-cs"/>
                        </a:rPr>
                        <a:t>supports emotional status</a:t>
                      </a:r>
                      <a:r>
                        <a:rPr lang="ru-RU" sz="1400" kern="1200" baseline="0" dirty="0" smtClean="0">
                          <a:solidFill>
                            <a:schemeClr val="dk1"/>
                          </a:solidFill>
                          <a:latin typeface="+mn-lt"/>
                          <a:ea typeface="+mn-ea"/>
                          <a:cs typeface="+mn-cs"/>
                        </a:rPr>
                        <a:t>, </a:t>
                      </a:r>
                      <a:r>
                        <a:rPr lang="en-US" sz="1400" kern="1200" baseline="0" dirty="0" smtClean="0">
                          <a:solidFill>
                            <a:schemeClr val="dk1"/>
                          </a:solidFill>
                          <a:latin typeface="+mn-lt"/>
                          <a:ea typeface="+mn-ea"/>
                          <a:cs typeface="+mn-cs"/>
                        </a:rPr>
                        <a:t>has a positive effect on memory and concentration</a:t>
                      </a:r>
                      <a:endParaRPr lang="ru-RU" sz="1400" kern="1200" dirty="0">
                        <a:solidFill>
                          <a:schemeClr val="dk1"/>
                        </a:solidFill>
                        <a:latin typeface="+mn-lt"/>
                        <a:ea typeface="+mn-ea"/>
                        <a:cs typeface="+mn-cs"/>
                      </a:endParaRPr>
                    </a:p>
                  </a:txBody>
                  <a:tcPr/>
                </a:tc>
                <a:extLst>
                  <a:ext uri="{0D108BD9-81ED-4DB2-BD59-A6C34878D82A}">
                    <a16:rowId xmlns="" xmlns:a16="http://schemas.microsoft.com/office/drawing/2014/main" val="2861779299"/>
                  </a:ext>
                </a:extLst>
              </a:tr>
            </a:tbl>
          </a:graphicData>
        </a:graphic>
      </p:graphicFrame>
      <p:sp>
        <p:nvSpPr>
          <p:cNvPr id="11" name="TextBox 10"/>
          <p:cNvSpPr txBox="1"/>
          <p:nvPr/>
        </p:nvSpPr>
        <p:spPr>
          <a:xfrm>
            <a:off x="261523" y="1484784"/>
            <a:ext cx="8379546" cy="707886"/>
          </a:xfrm>
          <a:prstGeom prst="rect">
            <a:avLst/>
          </a:prstGeom>
          <a:noFill/>
        </p:spPr>
        <p:txBody>
          <a:bodyPr wrap="square" rtlCol="0">
            <a:spAutoFit/>
          </a:bodyPr>
          <a:lstStyle/>
          <a:p>
            <a:pPr algn="ctr"/>
            <a:r>
              <a:rPr lang="en-US" sz="2000" b="1" dirty="0" smtClean="0"/>
              <a:t>Fish fat contains the most </a:t>
            </a:r>
            <a:r>
              <a:rPr lang="en-US" sz="2000" b="1" dirty="0"/>
              <a:t>essential polyunsaturated fatty acids </a:t>
            </a:r>
            <a:r>
              <a:rPr lang="en-US" sz="2000" b="1" dirty="0" smtClean="0"/>
              <a:t>omega-3</a:t>
            </a:r>
            <a:r>
              <a:rPr lang="ru-RU" sz="2000" dirty="0" smtClean="0"/>
              <a:t>: </a:t>
            </a:r>
            <a:r>
              <a:rPr lang="en-US" sz="2000" dirty="0" err="1"/>
              <a:t>Eicosapentaenoic</a:t>
            </a:r>
            <a:r>
              <a:rPr lang="en-US" sz="2000" dirty="0"/>
              <a:t> </a:t>
            </a:r>
            <a:r>
              <a:rPr lang="en-US" sz="2000" dirty="0" smtClean="0"/>
              <a:t>acid and </a:t>
            </a:r>
            <a:r>
              <a:rPr lang="en-US" sz="2000" dirty="0"/>
              <a:t>Docosahexaenoic acid</a:t>
            </a:r>
            <a:r>
              <a:rPr lang="ru-RU" sz="2000" dirty="0" smtClean="0"/>
              <a:t>. </a:t>
            </a:r>
            <a:endParaRPr lang="ru-RU" sz="2000" dirty="0"/>
          </a:p>
        </p:txBody>
      </p:sp>
      <p:sp>
        <p:nvSpPr>
          <p:cNvPr id="14" name="TextBox 13"/>
          <p:cNvSpPr txBox="1"/>
          <p:nvPr/>
        </p:nvSpPr>
        <p:spPr>
          <a:xfrm>
            <a:off x="755576" y="5445224"/>
            <a:ext cx="7632848" cy="830997"/>
          </a:xfrm>
          <a:prstGeom prst="rect">
            <a:avLst/>
          </a:prstGeom>
          <a:noFill/>
        </p:spPr>
        <p:txBody>
          <a:bodyPr wrap="square" rtlCol="0">
            <a:spAutoFit/>
          </a:bodyPr>
          <a:lstStyle/>
          <a:p>
            <a:pPr algn="ctr"/>
            <a:r>
              <a:rPr lang="en-US" sz="2400" b="1" dirty="0" smtClean="0">
                <a:solidFill>
                  <a:srgbClr val="FF0000"/>
                </a:solidFill>
              </a:rPr>
              <a:t>Being a rich source of EPA and DHA</a:t>
            </a:r>
            <a:r>
              <a:rPr lang="ru-RU" sz="2400" b="1" dirty="0" smtClean="0">
                <a:solidFill>
                  <a:srgbClr val="FF0000"/>
                </a:solidFill>
              </a:rPr>
              <a:t>, </a:t>
            </a:r>
          </a:p>
          <a:p>
            <a:pPr algn="ctr"/>
            <a:r>
              <a:rPr lang="ru-RU" sz="2400" b="1" dirty="0" smtClean="0">
                <a:solidFill>
                  <a:srgbClr val="FF0000"/>
                </a:solidFill>
              </a:rPr>
              <a:t>«</a:t>
            </a:r>
            <a:r>
              <a:rPr lang="en-US" sz="2400" b="1" dirty="0" smtClean="0">
                <a:solidFill>
                  <a:srgbClr val="FF0000"/>
                </a:solidFill>
              </a:rPr>
              <a:t>MULTIMEGIN</a:t>
            </a:r>
            <a:r>
              <a:rPr lang="ru-RU" sz="2400" b="1" dirty="0" smtClean="0">
                <a:solidFill>
                  <a:srgbClr val="FF0000"/>
                </a:solidFill>
              </a:rPr>
              <a:t>» </a:t>
            </a:r>
            <a:r>
              <a:rPr lang="en-US" sz="2400" b="1" dirty="0" smtClean="0">
                <a:solidFill>
                  <a:srgbClr val="FF0000"/>
                </a:solidFill>
              </a:rPr>
              <a:t>Supports all body functions!</a:t>
            </a:r>
            <a:endParaRPr lang="ru-RU" sz="2400" b="1" dirty="0">
              <a:solidFill>
                <a:srgbClr val="FF0000"/>
              </a:solidFill>
            </a:endParaRPr>
          </a:p>
        </p:txBody>
      </p:sp>
      <p:sp>
        <p:nvSpPr>
          <p:cNvPr id="6" name="TextBox 5"/>
          <p:cNvSpPr txBox="1"/>
          <p:nvPr/>
        </p:nvSpPr>
        <p:spPr>
          <a:xfrm>
            <a:off x="1455068" y="6304002"/>
            <a:ext cx="6119664" cy="553998"/>
          </a:xfrm>
          <a:prstGeom prst="rect">
            <a:avLst/>
          </a:prstGeom>
          <a:noFill/>
        </p:spPr>
        <p:txBody>
          <a:bodyPr wrap="square" rtlCol="0">
            <a:spAutoFit/>
          </a:bodyPr>
          <a:lstStyle/>
          <a:p>
            <a:pPr algn="ctr"/>
            <a:r>
              <a:rPr lang="en-US" sz="3000" dirty="0">
                <a:solidFill>
                  <a:schemeClr val="bg1">
                    <a:lumMod val="85000"/>
                  </a:schemeClr>
                </a:solidFill>
                <a:latin typeface="Arial Narrow" pitchFamily="34" charset="0"/>
                <a:cs typeface="Arial" pitchFamily="34" charset="0"/>
              </a:rPr>
              <a:t>NOT FOR MEDICAL USE</a:t>
            </a:r>
          </a:p>
        </p:txBody>
      </p:sp>
      <p:sp>
        <p:nvSpPr>
          <p:cNvPr id="2" name="Прямоугольник 1"/>
          <p:cNvSpPr/>
          <p:nvPr/>
        </p:nvSpPr>
        <p:spPr>
          <a:xfrm>
            <a:off x="6372200" y="620688"/>
            <a:ext cx="25922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MULTIMEGIN</a:t>
            </a:r>
            <a:endParaRPr lang="en-US" sz="2800" b="1" dirty="0"/>
          </a:p>
        </p:txBody>
      </p:sp>
      <p:pic>
        <p:nvPicPr>
          <p:cNvPr id="9" name="Picture 8" descr="brand clym.png"/>
          <p:cNvPicPr>
            <a:picLocks noChangeAspect="1"/>
          </p:cNvPicPr>
          <p:nvPr/>
        </p:nvPicPr>
        <p:blipFill>
          <a:blip r:embed="rId3"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3551296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Мультимегин_подложки2-01.jpg"/>
          <p:cNvPicPr>
            <a:picLocks noChangeAspect="1"/>
          </p:cNvPicPr>
          <p:nvPr/>
        </p:nvPicPr>
        <p:blipFill>
          <a:blip r:embed="rId2" cstate="print"/>
          <a:stretch>
            <a:fillRect/>
          </a:stretch>
        </p:blipFill>
        <p:spPr>
          <a:xfrm>
            <a:off x="0" y="16913"/>
            <a:ext cx="9144000" cy="6858000"/>
          </a:xfrm>
          <a:prstGeom prst="rect">
            <a:avLst/>
          </a:prstGeom>
        </p:spPr>
      </p:pic>
      <p:sp>
        <p:nvSpPr>
          <p:cNvPr id="7" name="Прямоугольник 6"/>
          <p:cNvSpPr/>
          <p:nvPr/>
        </p:nvSpPr>
        <p:spPr>
          <a:xfrm>
            <a:off x="257191" y="1889350"/>
            <a:ext cx="8419265" cy="2277547"/>
          </a:xfrm>
          <a:prstGeom prst="rect">
            <a:avLst/>
          </a:prstGeom>
        </p:spPr>
        <p:txBody>
          <a:bodyPr wrap="square">
            <a:spAutoFit/>
          </a:bodyPr>
          <a:lstStyle/>
          <a:p>
            <a:pPr algn="ctr">
              <a:spcAft>
                <a:spcPts val="600"/>
              </a:spcAft>
            </a:pPr>
            <a:r>
              <a:rPr lang="en-US" sz="2400" b="1" dirty="0" smtClean="0">
                <a:solidFill>
                  <a:srgbClr val="FF0000"/>
                </a:solidFill>
              </a:rPr>
              <a:t>ATTENTION</a:t>
            </a:r>
            <a:r>
              <a:rPr lang="ru-RU" sz="2400" b="1" dirty="0" smtClean="0">
                <a:solidFill>
                  <a:srgbClr val="FF0000"/>
                </a:solidFill>
              </a:rPr>
              <a:t>!</a:t>
            </a:r>
            <a:endParaRPr lang="ru-RU" sz="2400" dirty="0" smtClean="0">
              <a:solidFill>
                <a:srgbClr val="FF0000"/>
              </a:solidFill>
            </a:endParaRPr>
          </a:p>
          <a:p>
            <a:pPr marL="285750" indent="-285750" algn="just">
              <a:spcAft>
                <a:spcPts val="600"/>
              </a:spcAft>
              <a:buFont typeface="Arial" panose="020B0604020202020204" pitchFamily="34" charset="0"/>
              <a:buChar char="•"/>
            </a:pPr>
            <a:r>
              <a:rPr lang="en-US" dirty="0" smtClean="0"/>
              <a:t>EPA and DHA, which are used in the composition of “MULTIMEGIN” complex</a:t>
            </a:r>
            <a:r>
              <a:rPr lang="en-US" dirty="0"/>
              <a:t>, produced from muscle </a:t>
            </a:r>
            <a:r>
              <a:rPr lang="en-US" dirty="0" smtClean="0"/>
              <a:t>tissues </a:t>
            </a:r>
            <a:r>
              <a:rPr lang="en-US" dirty="0"/>
              <a:t>of </a:t>
            </a:r>
            <a:r>
              <a:rPr lang="en-US" dirty="0" smtClean="0"/>
              <a:t>high grade fishes. Exactly this fish fat contains the most omega-3 fatty acids content and at the same time, doesn’t contain toxic substances. </a:t>
            </a:r>
          </a:p>
          <a:p>
            <a:pPr marL="285750" indent="-285750" algn="just">
              <a:spcAft>
                <a:spcPts val="600"/>
              </a:spcAft>
              <a:buFont typeface="Arial" panose="020B0604020202020204" pitchFamily="34" charset="0"/>
              <a:buChar char="•"/>
            </a:pPr>
            <a:r>
              <a:rPr lang="en-US" dirty="0" smtClean="0"/>
              <a:t>In the production process, the fat passes through several purification stages and more than 200 times has tested and checked. </a:t>
            </a:r>
            <a:endParaRPr lang="ru-RU" dirty="0"/>
          </a:p>
        </p:txBody>
      </p:sp>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50350" y="4352654"/>
            <a:ext cx="2416473" cy="16204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67862" y="6220459"/>
            <a:ext cx="1408275" cy="369841"/>
          </a:xfrm>
          <a:prstGeom prst="rect">
            <a:avLst/>
          </a:prstGeom>
        </p:spPr>
      </p:pic>
      <p:sp>
        <p:nvSpPr>
          <p:cNvPr id="3" name="Прямоугольник 2"/>
          <p:cNvSpPr/>
          <p:nvPr/>
        </p:nvSpPr>
        <p:spPr>
          <a:xfrm>
            <a:off x="6300192" y="620688"/>
            <a:ext cx="25922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MULTIMEGIN</a:t>
            </a:r>
            <a:endParaRPr lang="en-US" sz="2800" b="1" dirty="0"/>
          </a:p>
        </p:txBody>
      </p:sp>
      <p:pic>
        <p:nvPicPr>
          <p:cNvPr id="8" name="Рисунок 7"/>
          <p:cNvPicPr>
            <a:picLocks noChangeAspect="1"/>
          </p:cNvPicPr>
          <p:nvPr/>
        </p:nvPicPr>
        <p:blipFill rotWithShape="1">
          <a:blip r:embed="rId5" cstate="print">
            <a:extLst>
              <a:ext uri="{28A0092B-C50C-407E-A947-70E740481C1C}">
                <a14:useLocalDpi xmlns="" xmlns:a14="http://schemas.microsoft.com/office/drawing/2010/main" val="0"/>
              </a:ext>
            </a:extLst>
          </a:blip>
          <a:srcRect b="43382"/>
          <a:stretch/>
        </p:blipFill>
        <p:spPr>
          <a:xfrm>
            <a:off x="4788024" y="4299834"/>
            <a:ext cx="2272267" cy="16360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descr="brand clym.png"/>
          <p:cNvPicPr>
            <a:picLocks noChangeAspect="1"/>
          </p:cNvPicPr>
          <p:nvPr/>
        </p:nvPicPr>
        <p:blipFill>
          <a:blip r:embed="rId6"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1942163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ультимегин_подложки2-01.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7" name="Объект 7"/>
          <p:cNvGraphicFramePr>
            <a:graphicFrameLocks noGrp="1"/>
          </p:cNvGraphicFramePr>
          <p:nvPr>
            <p:ph idx="1"/>
            <p:extLst>
              <p:ext uri="{D42A27DB-BD31-4B8C-83A1-F6EECF244321}">
                <p14:modId xmlns="" xmlns:p14="http://schemas.microsoft.com/office/powerpoint/2010/main" val="3243249768"/>
              </p:ext>
            </p:extLst>
          </p:nvPr>
        </p:nvGraphicFramePr>
        <p:xfrm>
          <a:off x="4139952" y="2348880"/>
          <a:ext cx="4581187" cy="3032760"/>
        </p:xfrm>
        <a:graphic>
          <a:graphicData uri="http://schemas.openxmlformats.org/drawingml/2006/table">
            <a:tbl>
              <a:tblPr firstRow="1" bandRow="1">
                <a:tableStyleId>{46F890A9-2807-4EBB-B81D-B2AA78EC7F39}</a:tableStyleId>
              </a:tblPr>
              <a:tblGrid>
                <a:gridCol w="4581187">
                  <a:extLst>
                    <a:ext uri="{9D8B030D-6E8A-4147-A177-3AD203B41FA5}">
                      <a16:colId xmlns="" xmlns:a16="http://schemas.microsoft.com/office/drawing/2014/main" val="1377787475"/>
                    </a:ext>
                  </a:extLst>
                </a:gridCol>
              </a:tblGrid>
              <a:tr h="387331">
                <a:tc>
                  <a:txBody>
                    <a:bodyPr/>
                    <a:lstStyle/>
                    <a:p>
                      <a:pPr algn="ctr"/>
                      <a:r>
                        <a:rPr lang="en-US" sz="1800" b="1" dirty="0" smtClean="0">
                          <a:solidFill>
                            <a:schemeClr val="bg1"/>
                          </a:solidFill>
                        </a:rPr>
                        <a:t>Alpha </a:t>
                      </a:r>
                      <a:r>
                        <a:rPr lang="en-US" sz="1800" b="1" dirty="0" err="1" smtClean="0">
                          <a:solidFill>
                            <a:schemeClr val="bg1"/>
                          </a:solidFill>
                        </a:rPr>
                        <a:t>linolenic</a:t>
                      </a:r>
                      <a:r>
                        <a:rPr lang="en-US" sz="1800" b="1" dirty="0" smtClean="0">
                          <a:solidFill>
                            <a:schemeClr val="bg1"/>
                          </a:solidFill>
                        </a:rPr>
                        <a:t> acid</a:t>
                      </a:r>
                    </a:p>
                    <a:p>
                      <a:pPr algn="ctr"/>
                      <a:r>
                        <a:rPr lang="ru-RU" sz="1800" b="1" dirty="0" smtClean="0">
                          <a:solidFill>
                            <a:schemeClr val="bg1"/>
                          </a:solidFill>
                        </a:rPr>
                        <a:t>(</a:t>
                      </a:r>
                      <a:r>
                        <a:rPr lang="en-US" sz="1800" b="1" dirty="0" smtClean="0">
                          <a:solidFill>
                            <a:schemeClr val="bg1"/>
                          </a:solidFill>
                        </a:rPr>
                        <a:t>ALA</a:t>
                      </a:r>
                      <a:r>
                        <a:rPr lang="ru-RU" sz="1800" b="1" dirty="0" smtClean="0">
                          <a:solidFill>
                            <a:schemeClr val="bg1"/>
                          </a:solidFill>
                        </a:rPr>
                        <a:t>)</a:t>
                      </a:r>
                      <a:endParaRPr lang="ru-RU" dirty="0">
                        <a:solidFill>
                          <a:schemeClr val="bg1"/>
                        </a:solidFill>
                      </a:endParaRPr>
                    </a:p>
                  </a:txBody>
                  <a:tcPr/>
                </a:tc>
                <a:extLst>
                  <a:ext uri="{0D108BD9-81ED-4DB2-BD59-A6C34878D82A}">
                    <a16:rowId xmlns="" xmlns:a16="http://schemas.microsoft.com/office/drawing/2014/main" val="2855831401"/>
                  </a:ext>
                </a:extLst>
              </a:tr>
              <a:tr h="2276241">
                <a:tc>
                  <a:txBody>
                    <a:bodyPr/>
                    <a:lstStyle/>
                    <a:p>
                      <a:pPr marL="285750" indent="-285750">
                        <a:spcAft>
                          <a:spcPts val="600"/>
                        </a:spcAft>
                        <a:buFont typeface="Wingdings" panose="05000000000000000000" pitchFamily="2" charset="2"/>
                        <a:buChar char="Ø"/>
                      </a:pPr>
                      <a:r>
                        <a:rPr lang="en-US" sz="1400" dirty="0" smtClean="0">
                          <a:solidFill>
                            <a:schemeClr val="dk1"/>
                          </a:solidFill>
                        </a:rPr>
                        <a:t>Proper development of brain, organs of vision</a:t>
                      </a:r>
                      <a:r>
                        <a:rPr lang="ru-RU" sz="1400" dirty="0" smtClean="0">
                          <a:solidFill>
                            <a:schemeClr val="dk1"/>
                          </a:solidFill>
                        </a:rPr>
                        <a:t>, </a:t>
                      </a:r>
                      <a:r>
                        <a:rPr lang="en-US" sz="1400" dirty="0" smtClean="0">
                          <a:solidFill>
                            <a:schemeClr val="dk1"/>
                          </a:solidFill>
                        </a:rPr>
                        <a:t>sex glands</a:t>
                      </a:r>
                    </a:p>
                    <a:p>
                      <a:pPr marL="285750" indent="-285750">
                        <a:spcAft>
                          <a:spcPts val="600"/>
                        </a:spcAft>
                        <a:buFont typeface="Wingdings" panose="05000000000000000000" pitchFamily="2" charset="2"/>
                        <a:buChar char="Ø"/>
                      </a:pPr>
                      <a:r>
                        <a:rPr lang="en-US" sz="1400" dirty="0" smtClean="0">
                          <a:solidFill>
                            <a:schemeClr val="dk1"/>
                          </a:solidFill>
                        </a:rPr>
                        <a:t>Nerve impulse transmission</a:t>
                      </a:r>
                      <a:r>
                        <a:rPr lang="ru-RU" sz="1400" dirty="0" smtClean="0">
                          <a:solidFill>
                            <a:schemeClr val="dk1"/>
                          </a:solidFill>
                        </a:rPr>
                        <a:t>; </a:t>
                      </a:r>
                      <a:r>
                        <a:rPr lang="en-US" sz="1400" dirty="0" smtClean="0">
                          <a:solidFill>
                            <a:schemeClr val="dk1"/>
                          </a:solidFill>
                        </a:rPr>
                        <a:t>fighting against stress</a:t>
                      </a:r>
                      <a:endParaRPr lang="ru-RU" sz="1400" dirty="0" smtClean="0">
                        <a:solidFill>
                          <a:schemeClr val="dk1"/>
                        </a:solidFill>
                      </a:endParaRPr>
                    </a:p>
                    <a:p>
                      <a:pPr marL="285750" indent="-285750">
                        <a:spcAft>
                          <a:spcPts val="600"/>
                        </a:spcAft>
                        <a:buFont typeface="Wingdings" panose="05000000000000000000" pitchFamily="2" charset="2"/>
                        <a:buChar char="Ø"/>
                      </a:pPr>
                      <a:r>
                        <a:rPr lang="en-US" sz="1400" dirty="0" smtClean="0">
                          <a:solidFill>
                            <a:schemeClr val="dk1"/>
                          </a:solidFill>
                        </a:rPr>
                        <a:t>brain activity</a:t>
                      </a:r>
                    </a:p>
                    <a:p>
                      <a:pPr marL="285750" indent="-285750">
                        <a:spcAft>
                          <a:spcPts val="600"/>
                        </a:spcAft>
                        <a:buFont typeface="Wingdings" panose="05000000000000000000" pitchFamily="2" charset="2"/>
                        <a:buChar char="Ø"/>
                      </a:pPr>
                      <a:r>
                        <a:rPr lang="en-US" sz="1400" dirty="0" smtClean="0">
                          <a:solidFill>
                            <a:schemeClr val="dk1"/>
                          </a:solidFill>
                        </a:rPr>
                        <a:t>Elaboration of prostaglandin E</a:t>
                      </a:r>
                    </a:p>
                    <a:p>
                      <a:pPr marL="285750" indent="-285750">
                        <a:spcAft>
                          <a:spcPts val="600"/>
                        </a:spcAft>
                        <a:buFont typeface="Wingdings" panose="05000000000000000000" pitchFamily="2" charset="2"/>
                        <a:buChar char="Ø"/>
                      </a:pPr>
                      <a:r>
                        <a:rPr lang="en-US" sz="1400" dirty="0" smtClean="0">
                          <a:solidFill>
                            <a:schemeClr val="dk1"/>
                          </a:solidFill>
                        </a:rPr>
                        <a:t>Adjustment of arterial pressure and blood cholesterol level, purification of blood vessels</a:t>
                      </a:r>
                    </a:p>
                    <a:p>
                      <a:pPr marL="285750" indent="-285750">
                        <a:spcAft>
                          <a:spcPts val="600"/>
                        </a:spcAft>
                        <a:buFont typeface="Wingdings" panose="05000000000000000000" pitchFamily="2" charset="2"/>
                        <a:buChar char="Ø"/>
                      </a:pPr>
                      <a:r>
                        <a:rPr lang="en-US" sz="1400" dirty="0" smtClean="0">
                          <a:solidFill>
                            <a:schemeClr val="dk1"/>
                          </a:solidFill>
                        </a:rPr>
                        <a:t>Preserving moisture in the skin and hair</a:t>
                      </a:r>
                      <a:endParaRPr lang="ru-RU" sz="1400" dirty="0" smtClean="0">
                        <a:solidFill>
                          <a:schemeClr val="dk1"/>
                        </a:solidFill>
                      </a:endParaRPr>
                    </a:p>
                  </a:txBody>
                  <a:tcPr/>
                </a:tc>
                <a:extLst>
                  <a:ext uri="{0D108BD9-81ED-4DB2-BD59-A6C34878D82A}">
                    <a16:rowId xmlns="" xmlns:a16="http://schemas.microsoft.com/office/drawing/2014/main" val="2861779299"/>
                  </a:ext>
                </a:extLst>
              </a:tr>
            </a:tbl>
          </a:graphicData>
        </a:graphic>
      </p:graphicFrame>
      <p:sp>
        <p:nvSpPr>
          <p:cNvPr id="9" name="TextBox 8"/>
          <p:cNvSpPr txBox="1"/>
          <p:nvPr/>
        </p:nvSpPr>
        <p:spPr>
          <a:xfrm>
            <a:off x="792684" y="2290227"/>
            <a:ext cx="2924408" cy="1138773"/>
          </a:xfrm>
          <a:prstGeom prst="rect">
            <a:avLst/>
          </a:prstGeom>
          <a:noFill/>
        </p:spPr>
        <p:txBody>
          <a:bodyPr wrap="square" rtlCol="0">
            <a:spAutoFit/>
          </a:bodyPr>
          <a:lstStyle/>
          <a:p>
            <a:pPr lvl="0" algn="just"/>
            <a:r>
              <a:rPr lang="en-US" sz="1700" b="1" dirty="0" smtClean="0"/>
              <a:t>Flaxseed oil, </a:t>
            </a:r>
            <a:r>
              <a:rPr lang="en-US" sz="1700" dirty="0" smtClean="0"/>
              <a:t>used in “</a:t>
            </a:r>
            <a:r>
              <a:rPr lang="en-US" sz="1700" dirty="0" err="1" smtClean="0"/>
              <a:t>MultiMegin</a:t>
            </a:r>
            <a:r>
              <a:rPr lang="en-US" sz="1700" dirty="0" smtClean="0"/>
              <a:t>” supplement contains</a:t>
            </a:r>
            <a:r>
              <a:rPr lang="en-US" sz="1700" b="1" dirty="0" smtClean="0"/>
              <a:t> </a:t>
            </a:r>
            <a:r>
              <a:rPr lang="en-US" sz="1700" dirty="0" smtClean="0"/>
              <a:t>an important alpha </a:t>
            </a:r>
            <a:r>
              <a:rPr lang="en-US" sz="1700" dirty="0" err="1"/>
              <a:t>linolenic</a:t>
            </a:r>
            <a:r>
              <a:rPr lang="en-US" sz="1700" dirty="0"/>
              <a:t> </a:t>
            </a:r>
            <a:r>
              <a:rPr lang="en-US" sz="1700" dirty="0" smtClean="0"/>
              <a:t>acid</a:t>
            </a:r>
            <a:endParaRPr lang="ru-RU" sz="1700" dirty="0" smtClean="0"/>
          </a:p>
        </p:txBody>
      </p:sp>
      <p:pic>
        <p:nvPicPr>
          <p:cNvPr id="13" name="Рисунок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1600" y="4682084"/>
            <a:ext cx="2016224" cy="1260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1455068" y="6304002"/>
            <a:ext cx="6119664" cy="553998"/>
          </a:xfrm>
          <a:prstGeom prst="rect">
            <a:avLst/>
          </a:prstGeom>
          <a:noFill/>
        </p:spPr>
        <p:txBody>
          <a:bodyPr wrap="square" rtlCol="0">
            <a:spAutoFit/>
          </a:bodyPr>
          <a:lstStyle/>
          <a:p>
            <a:pPr algn="ctr"/>
            <a:r>
              <a:rPr lang="en-US" sz="3000" dirty="0">
                <a:solidFill>
                  <a:schemeClr val="bg1">
                    <a:lumMod val="85000"/>
                  </a:schemeClr>
                </a:solidFill>
                <a:latin typeface="Arial Narrow" pitchFamily="34" charset="0"/>
                <a:cs typeface="Arial" pitchFamily="34" charset="0"/>
              </a:rPr>
              <a:t>NOT FOR MEDICAL USE</a:t>
            </a:r>
          </a:p>
        </p:txBody>
      </p:sp>
      <p:sp>
        <p:nvSpPr>
          <p:cNvPr id="2" name="Прямоугольник 1"/>
          <p:cNvSpPr/>
          <p:nvPr/>
        </p:nvSpPr>
        <p:spPr>
          <a:xfrm>
            <a:off x="6156176" y="620688"/>
            <a:ext cx="28083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MULTIMEGIN</a:t>
            </a:r>
            <a:endParaRPr lang="en-US" sz="2800" b="1" dirty="0"/>
          </a:p>
        </p:txBody>
      </p:sp>
      <p:pic>
        <p:nvPicPr>
          <p:cNvPr id="10" name="Picture 9" descr="brand clym.png"/>
          <p:cNvPicPr>
            <a:picLocks noChangeAspect="1"/>
          </p:cNvPicPr>
          <p:nvPr/>
        </p:nvPicPr>
        <p:blipFill>
          <a:blip r:embed="rId4"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316665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6713"/>
            <a:ext cx="9180512" cy="6885384"/>
          </a:xfrm>
          <a:prstGeom prst="rect">
            <a:avLst/>
          </a:prstGeom>
        </p:spPr>
      </p:pic>
      <p:sp>
        <p:nvSpPr>
          <p:cNvPr id="9" name="Скругленный прямоугольник 8"/>
          <p:cNvSpPr/>
          <p:nvPr/>
        </p:nvSpPr>
        <p:spPr>
          <a:xfrm>
            <a:off x="4788024" y="1628800"/>
            <a:ext cx="4211960" cy="280831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Заголовок 1"/>
          <p:cNvSpPr txBox="1">
            <a:spLocks/>
          </p:cNvSpPr>
          <p:nvPr/>
        </p:nvSpPr>
        <p:spPr>
          <a:xfrm>
            <a:off x="1475656" y="238218"/>
            <a:ext cx="6768752"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1"/>
                </a:solidFill>
                <a:cs typeface="Arial" pitchFamily="34" charset="0"/>
              </a:rPr>
              <a:t>Lutein </a:t>
            </a:r>
            <a:r>
              <a:rPr lang="en-US" sz="3200" b="1" dirty="0">
                <a:solidFill>
                  <a:schemeClr val="accent1"/>
                </a:solidFill>
                <a:cs typeface="Arial" pitchFamily="34" charset="0"/>
              </a:rPr>
              <a:t>and </a:t>
            </a:r>
            <a:r>
              <a:rPr lang="en-US" sz="3200" b="1" dirty="0" err="1" smtClean="0">
                <a:solidFill>
                  <a:schemeClr val="accent1"/>
                </a:solidFill>
                <a:cs typeface="Arial" pitchFamily="34" charset="0"/>
              </a:rPr>
              <a:t>Zeaxanthin</a:t>
            </a:r>
            <a:r>
              <a:rPr lang="ru-RU" sz="3200" b="1" dirty="0" smtClean="0">
                <a:solidFill>
                  <a:schemeClr val="accent1"/>
                </a:solidFill>
                <a:ea typeface="+mn-ea"/>
                <a:cs typeface="Arial" pitchFamily="34" charset="0"/>
              </a:rPr>
              <a:t>– </a:t>
            </a:r>
            <a:r>
              <a:rPr lang="en-US" sz="2800" dirty="0" smtClean="0">
                <a:solidFill>
                  <a:schemeClr val="accent1"/>
                </a:solidFill>
                <a:ea typeface="+mn-ea"/>
                <a:cs typeface="Arial" pitchFamily="34" charset="0"/>
              </a:rPr>
              <a:t>nutrients for vision health care</a:t>
            </a:r>
            <a:endParaRPr lang="ru-RU" sz="2800" dirty="0">
              <a:solidFill>
                <a:schemeClr val="accent1"/>
              </a:solidFill>
              <a:ea typeface="+mn-ea"/>
              <a:cs typeface="Arial" pitchFamily="34" charset="0"/>
            </a:endParaRPr>
          </a:p>
        </p:txBody>
      </p:sp>
      <p:sp>
        <p:nvSpPr>
          <p:cNvPr id="7" name="Прямоугольник 6"/>
          <p:cNvSpPr/>
          <p:nvPr/>
        </p:nvSpPr>
        <p:spPr>
          <a:xfrm>
            <a:off x="506695" y="1669347"/>
            <a:ext cx="3954562" cy="4878259"/>
          </a:xfrm>
          <a:prstGeom prst="rect">
            <a:avLst/>
          </a:prstGeom>
        </p:spPr>
        <p:txBody>
          <a:bodyPr wrap="square">
            <a:spAutoFit/>
          </a:bodyPr>
          <a:lstStyle/>
          <a:p>
            <a:pPr algn="ctr">
              <a:spcAft>
                <a:spcPts val="600"/>
              </a:spcAft>
            </a:pPr>
            <a:r>
              <a:rPr lang="en-US" b="1" dirty="0" err="1" smtClean="0">
                <a:solidFill>
                  <a:srgbClr val="C00000"/>
                </a:solidFill>
              </a:rPr>
              <a:t>Zeaxanthin</a:t>
            </a:r>
            <a:r>
              <a:rPr lang="en-US" b="1" dirty="0" smtClean="0">
                <a:solidFill>
                  <a:srgbClr val="C00000"/>
                </a:solidFill>
              </a:rPr>
              <a:t> and lutein </a:t>
            </a:r>
            <a:r>
              <a:rPr lang="ru-RU" i="1" dirty="0" smtClean="0"/>
              <a:t>(</a:t>
            </a:r>
            <a:r>
              <a:rPr lang="en-US" i="1" dirty="0" smtClean="0"/>
              <a:t>source</a:t>
            </a:r>
            <a:r>
              <a:rPr lang="ru-RU" i="1" dirty="0" smtClean="0"/>
              <a:t>-  </a:t>
            </a:r>
            <a:r>
              <a:rPr lang="en-US" i="1" dirty="0"/>
              <a:t>natural extract of calendula</a:t>
            </a:r>
            <a:r>
              <a:rPr lang="ru-RU" i="1" dirty="0" smtClean="0"/>
              <a:t>) </a:t>
            </a:r>
            <a:r>
              <a:rPr lang="ru-RU" dirty="0"/>
              <a:t>– </a:t>
            </a:r>
            <a:r>
              <a:rPr lang="en-US" dirty="0"/>
              <a:t>The natural pigments belonging to the group of carotenoids</a:t>
            </a:r>
            <a:r>
              <a:rPr lang="en-US" dirty="0" smtClean="0"/>
              <a:t>. They perform a strong antioxidant action and prevent retina to be damaged by UV radiations </a:t>
            </a:r>
            <a:r>
              <a:rPr lang="ru-RU" dirty="0" smtClean="0"/>
              <a:t>(</a:t>
            </a:r>
            <a:r>
              <a:rPr lang="en-US" dirty="0" smtClean="0"/>
              <a:t>inhibit up to 60% of harmful radiations, which can destroy retina). </a:t>
            </a:r>
          </a:p>
          <a:p>
            <a:pPr algn="ctr">
              <a:spcAft>
                <a:spcPts val="600"/>
              </a:spcAft>
            </a:pPr>
            <a:r>
              <a:rPr lang="en-US" dirty="0" smtClean="0"/>
              <a:t>The higher density of lutein in retina, the lower risk of damage</a:t>
            </a:r>
            <a:r>
              <a:rPr lang="en-US" dirty="0"/>
              <a:t>. Due to the lack of lutein in food, </a:t>
            </a:r>
            <a:r>
              <a:rPr lang="en-US" dirty="0" smtClean="0"/>
              <a:t>protective functions of retina are reduced, and it can lead to </a:t>
            </a:r>
            <a:r>
              <a:rPr lang="en-US" dirty="0"/>
              <a:t>the dystrophy of the pigment layer of the retina and </a:t>
            </a:r>
            <a:r>
              <a:rPr lang="ru-RU" dirty="0" smtClean="0"/>
              <a:t> </a:t>
            </a:r>
            <a:r>
              <a:rPr lang="en-US" dirty="0"/>
              <a:t>reduced vision</a:t>
            </a:r>
            <a:r>
              <a:rPr lang="ru-RU" dirty="0" smtClean="0"/>
              <a:t>.</a:t>
            </a:r>
            <a:endParaRPr lang="ru-RU" dirty="0"/>
          </a:p>
        </p:txBody>
      </p:sp>
      <p:sp>
        <p:nvSpPr>
          <p:cNvPr id="14" name="TextBox 13"/>
          <p:cNvSpPr txBox="1"/>
          <p:nvPr/>
        </p:nvSpPr>
        <p:spPr>
          <a:xfrm>
            <a:off x="5156361" y="4486786"/>
            <a:ext cx="3312368" cy="830997"/>
          </a:xfrm>
          <a:prstGeom prst="rect">
            <a:avLst/>
          </a:prstGeom>
          <a:noFill/>
        </p:spPr>
        <p:txBody>
          <a:bodyPr wrap="square" rtlCol="0">
            <a:spAutoFit/>
          </a:bodyPr>
          <a:lstStyle/>
          <a:p>
            <a:pPr algn="ctr"/>
            <a:r>
              <a:rPr lang="en-US" sz="1600" b="1" dirty="0" smtClean="0">
                <a:solidFill>
                  <a:schemeClr val="tx1">
                    <a:lumMod val="95000"/>
                    <a:lumOff val="5000"/>
                  </a:schemeClr>
                </a:solidFill>
              </a:rPr>
              <a:t>Mechanism </a:t>
            </a:r>
            <a:r>
              <a:rPr lang="en-US" sz="1600" b="1" dirty="0">
                <a:solidFill>
                  <a:schemeClr val="tx1">
                    <a:lumMod val="95000"/>
                    <a:lumOff val="5000"/>
                  </a:schemeClr>
                </a:solidFill>
              </a:rPr>
              <a:t>of protective reactions of lutein and </a:t>
            </a:r>
            <a:r>
              <a:rPr lang="en-US" sz="1600" b="1" dirty="0" err="1">
                <a:solidFill>
                  <a:schemeClr val="tx1">
                    <a:lumMod val="95000"/>
                    <a:lumOff val="5000"/>
                  </a:schemeClr>
                </a:solidFill>
              </a:rPr>
              <a:t>zeaxanthin</a:t>
            </a:r>
            <a:endParaRPr lang="ru-RU" sz="1600" b="1" dirty="0">
              <a:solidFill>
                <a:schemeClr val="tx1">
                  <a:lumMod val="95000"/>
                  <a:lumOff val="5000"/>
                </a:schemeClr>
              </a:solidFill>
            </a:endParaRPr>
          </a:p>
        </p:txBody>
      </p:sp>
      <p:pic>
        <p:nvPicPr>
          <p:cNvPr id="1026" name="Picture 2" descr="D:\work\маркетинг\БАДы\Мультимегин\презентационное\таблица.png"/>
          <p:cNvPicPr>
            <a:picLocks noChangeAspect="1" noChangeArrowheads="1"/>
          </p:cNvPicPr>
          <p:nvPr/>
        </p:nvPicPr>
        <p:blipFill>
          <a:blip r:embed="rId3" cstate="print"/>
          <a:srcRect/>
          <a:stretch>
            <a:fillRect/>
          </a:stretch>
        </p:blipFill>
        <p:spPr bwMode="auto">
          <a:xfrm>
            <a:off x="4716016" y="1743150"/>
            <a:ext cx="4032448" cy="2621954"/>
          </a:xfrm>
          <a:prstGeom prst="rect">
            <a:avLst/>
          </a:prstGeom>
          <a:noFill/>
        </p:spPr>
      </p:pic>
      <p:sp>
        <p:nvSpPr>
          <p:cNvPr id="10" name="TextBox 9"/>
          <p:cNvSpPr txBox="1"/>
          <p:nvPr/>
        </p:nvSpPr>
        <p:spPr>
          <a:xfrm>
            <a:off x="1455068" y="6304002"/>
            <a:ext cx="6119664" cy="553998"/>
          </a:xfrm>
          <a:prstGeom prst="rect">
            <a:avLst/>
          </a:prstGeom>
          <a:noFill/>
        </p:spPr>
        <p:txBody>
          <a:bodyPr wrap="square" rtlCol="0">
            <a:spAutoFit/>
          </a:bodyPr>
          <a:lstStyle/>
          <a:p>
            <a:pPr algn="ctr"/>
            <a:r>
              <a:rPr lang="en-US" sz="3000" dirty="0">
                <a:solidFill>
                  <a:schemeClr val="bg1">
                    <a:lumMod val="85000"/>
                  </a:schemeClr>
                </a:solidFill>
                <a:latin typeface="Arial Narrow" pitchFamily="34" charset="0"/>
                <a:cs typeface="Arial" pitchFamily="34" charset="0"/>
              </a:rPr>
              <a:t>NOT FOR MEDICAL USE</a:t>
            </a:r>
          </a:p>
        </p:txBody>
      </p:sp>
      <p:sp>
        <p:nvSpPr>
          <p:cNvPr id="2" name="Прямоугольник 1"/>
          <p:cNvSpPr/>
          <p:nvPr/>
        </p:nvSpPr>
        <p:spPr>
          <a:xfrm>
            <a:off x="5796136" y="3794305"/>
            <a:ext cx="936104" cy="277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shielding</a:t>
            </a:r>
            <a:endParaRPr lang="en-US" sz="1200" dirty="0"/>
          </a:p>
        </p:txBody>
      </p:sp>
      <p:sp>
        <p:nvSpPr>
          <p:cNvPr id="4" name="Прямоугольник 3"/>
          <p:cNvSpPr/>
          <p:nvPr/>
        </p:nvSpPr>
        <p:spPr>
          <a:xfrm>
            <a:off x="4716016" y="3794305"/>
            <a:ext cx="936104" cy="286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Absorbing</a:t>
            </a:r>
            <a:endParaRPr lang="en-US" sz="1200" dirty="0"/>
          </a:p>
        </p:txBody>
      </p:sp>
      <p:sp>
        <p:nvSpPr>
          <p:cNvPr id="8" name="Прямоугольник 7"/>
          <p:cNvSpPr/>
          <p:nvPr/>
        </p:nvSpPr>
        <p:spPr>
          <a:xfrm>
            <a:off x="7380312" y="3861048"/>
            <a:ext cx="13681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Antioxidant</a:t>
            </a:r>
            <a:endParaRPr lang="en-US" sz="1200" dirty="0"/>
          </a:p>
        </p:txBody>
      </p:sp>
      <p:sp>
        <p:nvSpPr>
          <p:cNvPr id="11" name="Прямоугольник 10"/>
          <p:cNvSpPr/>
          <p:nvPr/>
        </p:nvSpPr>
        <p:spPr>
          <a:xfrm>
            <a:off x="5292080" y="2852936"/>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lutein</a:t>
            </a:r>
          </a:p>
        </p:txBody>
      </p:sp>
      <p:sp>
        <p:nvSpPr>
          <p:cNvPr id="13" name="Прямоугольник 12"/>
          <p:cNvSpPr/>
          <p:nvPr/>
        </p:nvSpPr>
        <p:spPr>
          <a:xfrm>
            <a:off x="6588224" y="2852936"/>
            <a:ext cx="98650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Zeaxanthin</a:t>
            </a:r>
            <a:endParaRPr lang="en-US" sz="1100" dirty="0"/>
          </a:p>
        </p:txBody>
      </p:sp>
      <p:pic>
        <p:nvPicPr>
          <p:cNvPr id="15" name="Picture 14" descr="brand clym.png"/>
          <p:cNvPicPr>
            <a:picLocks noChangeAspect="1"/>
          </p:cNvPicPr>
          <p:nvPr/>
        </p:nvPicPr>
        <p:blipFill>
          <a:blip r:embed="rId4"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13772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ультимегин_подложки2-01.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331640" y="6304002"/>
            <a:ext cx="6119664" cy="553998"/>
          </a:xfrm>
          <a:prstGeom prst="rect">
            <a:avLst/>
          </a:prstGeom>
          <a:noFill/>
        </p:spPr>
        <p:txBody>
          <a:bodyPr wrap="square" rtlCol="0">
            <a:spAutoFit/>
          </a:bodyPr>
          <a:lstStyle/>
          <a:p>
            <a:pPr algn="ctr"/>
            <a:r>
              <a:rPr lang="en-US" sz="3000" dirty="0">
                <a:solidFill>
                  <a:schemeClr val="bg1">
                    <a:lumMod val="85000"/>
                  </a:schemeClr>
                </a:solidFill>
                <a:latin typeface="Arial Narrow" pitchFamily="34" charset="0"/>
                <a:cs typeface="Arial" pitchFamily="34" charset="0"/>
              </a:rPr>
              <a:t>NOT FOR MEDICAL USE</a:t>
            </a:r>
          </a:p>
        </p:txBody>
      </p:sp>
      <p:sp>
        <p:nvSpPr>
          <p:cNvPr id="2" name="TextBox 1"/>
          <p:cNvSpPr txBox="1"/>
          <p:nvPr/>
        </p:nvSpPr>
        <p:spPr>
          <a:xfrm>
            <a:off x="-2484784" y="3933056"/>
            <a:ext cx="1692696" cy="276999"/>
          </a:xfrm>
          <a:prstGeom prst="rect">
            <a:avLst/>
          </a:prstGeom>
          <a:noFill/>
        </p:spPr>
        <p:txBody>
          <a:bodyPr wrap="square" rtlCol="0">
            <a:spAutoFit/>
          </a:bodyPr>
          <a:lstStyle/>
          <a:p>
            <a:r>
              <a:rPr lang="ru-RU" sz="1200" dirty="0" smtClean="0"/>
              <a:t>. </a:t>
            </a:r>
            <a:endParaRPr lang="ru-RU" sz="1200" dirty="0"/>
          </a:p>
        </p:txBody>
      </p:sp>
      <p:sp>
        <p:nvSpPr>
          <p:cNvPr id="3" name="TextBox 2"/>
          <p:cNvSpPr txBox="1"/>
          <p:nvPr/>
        </p:nvSpPr>
        <p:spPr>
          <a:xfrm>
            <a:off x="467543" y="1124744"/>
            <a:ext cx="8424937" cy="584775"/>
          </a:xfrm>
          <a:prstGeom prst="rect">
            <a:avLst/>
          </a:prstGeom>
          <a:noFill/>
        </p:spPr>
        <p:txBody>
          <a:bodyPr wrap="square" rtlCol="0">
            <a:spAutoFit/>
          </a:bodyPr>
          <a:lstStyle/>
          <a:p>
            <a:pPr algn="ctr"/>
            <a:r>
              <a:rPr lang="en-US" sz="1600" b="1" dirty="0" smtClean="0"/>
              <a:t>Vitamins</a:t>
            </a:r>
            <a:r>
              <a:rPr lang="ru-RU" sz="1600" b="1" dirty="0" smtClean="0"/>
              <a:t>,</a:t>
            </a:r>
            <a:r>
              <a:rPr lang="ru-RU" sz="1600" dirty="0" smtClean="0"/>
              <a:t> </a:t>
            </a:r>
            <a:r>
              <a:rPr lang="en-US" sz="1600" dirty="0" smtClean="0"/>
              <a:t>included in the composition of </a:t>
            </a:r>
            <a:r>
              <a:rPr lang="en-US" sz="1600" dirty="0" err="1" smtClean="0"/>
              <a:t>MultiMegin</a:t>
            </a:r>
            <a:r>
              <a:rPr lang="en-US" sz="1600" dirty="0" smtClean="0"/>
              <a:t> supplement, compensate the deficiency and guarantee the reserve of the most important nutrients</a:t>
            </a:r>
            <a:r>
              <a:rPr lang="ru-RU" sz="1600" dirty="0" smtClean="0"/>
              <a:t>.</a:t>
            </a:r>
            <a:endParaRPr lang="ru-RU" sz="1600" dirty="0"/>
          </a:p>
        </p:txBody>
      </p:sp>
      <p:graphicFrame>
        <p:nvGraphicFramePr>
          <p:cNvPr id="9" name="Таблица 8"/>
          <p:cNvGraphicFramePr>
            <a:graphicFrameLocks noGrp="1"/>
          </p:cNvGraphicFramePr>
          <p:nvPr>
            <p:extLst>
              <p:ext uri="{D42A27DB-BD31-4B8C-83A1-F6EECF244321}">
                <p14:modId xmlns="" xmlns:p14="http://schemas.microsoft.com/office/powerpoint/2010/main" val="383760111"/>
              </p:ext>
            </p:extLst>
          </p:nvPr>
        </p:nvGraphicFramePr>
        <p:xfrm>
          <a:off x="395536" y="1772815"/>
          <a:ext cx="8640960" cy="4569508"/>
        </p:xfrm>
        <a:graphic>
          <a:graphicData uri="http://schemas.openxmlformats.org/drawingml/2006/table">
            <a:tbl>
              <a:tblPr firstRow="1" bandRow="1">
                <a:tableStyleId>{46F890A9-2807-4EBB-B81D-B2AA78EC7F39}</a:tableStyleId>
              </a:tblPr>
              <a:tblGrid>
                <a:gridCol w="3528392">
                  <a:extLst>
                    <a:ext uri="{9D8B030D-6E8A-4147-A177-3AD203B41FA5}">
                      <a16:colId xmlns="" xmlns:a16="http://schemas.microsoft.com/office/drawing/2014/main" val="1226464847"/>
                    </a:ext>
                  </a:extLst>
                </a:gridCol>
                <a:gridCol w="5112568">
                  <a:extLst>
                    <a:ext uri="{9D8B030D-6E8A-4147-A177-3AD203B41FA5}">
                      <a16:colId xmlns="" xmlns:a16="http://schemas.microsoft.com/office/drawing/2014/main" val="1142978507"/>
                    </a:ext>
                  </a:extLst>
                </a:gridCol>
              </a:tblGrid>
              <a:tr h="290661">
                <a:tc>
                  <a:txBody>
                    <a:bodyPr/>
                    <a:lstStyle/>
                    <a:p>
                      <a:r>
                        <a:rPr lang="en-US" sz="1200" dirty="0" smtClean="0"/>
                        <a:t>Name </a:t>
                      </a:r>
                      <a:endParaRPr lang="ru-RU" sz="1200" dirty="0"/>
                    </a:p>
                  </a:txBody>
                  <a:tcPr/>
                </a:tc>
                <a:tc>
                  <a:txBody>
                    <a:bodyPr/>
                    <a:lstStyle/>
                    <a:p>
                      <a:r>
                        <a:rPr lang="en-US" sz="1200" dirty="0" smtClean="0"/>
                        <a:t>Effect</a:t>
                      </a:r>
                      <a:endParaRPr lang="ru-RU" sz="1200" dirty="0"/>
                    </a:p>
                  </a:txBody>
                  <a:tcPr/>
                </a:tc>
                <a:extLst>
                  <a:ext uri="{0D108BD9-81ED-4DB2-BD59-A6C34878D82A}">
                    <a16:rowId xmlns="" xmlns:a16="http://schemas.microsoft.com/office/drawing/2014/main" val="1267647533"/>
                  </a:ext>
                </a:extLst>
              </a:tr>
              <a:tr h="484436">
                <a:tc>
                  <a:txBody>
                    <a:bodyPr/>
                    <a:lstStyle/>
                    <a:p>
                      <a:r>
                        <a:rPr lang="en-US" sz="1200" b="1" dirty="0" smtClean="0"/>
                        <a:t>Fat-soluble vitamins</a:t>
                      </a:r>
                      <a:r>
                        <a:rPr lang="ru-RU" sz="1200" b="1" dirty="0" smtClean="0"/>
                        <a:t>– </a:t>
                      </a:r>
                      <a:r>
                        <a:rPr lang="en-US" sz="1200" b="1" dirty="0" smtClean="0"/>
                        <a:t>Alpha</a:t>
                      </a:r>
                      <a:r>
                        <a:rPr lang="ru-RU" sz="1200" b="1" dirty="0" smtClean="0"/>
                        <a:t>-</a:t>
                      </a:r>
                      <a:r>
                        <a:rPr lang="en-US" sz="1200" b="1" dirty="0" smtClean="0"/>
                        <a:t>tocopherol</a:t>
                      </a:r>
                      <a:r>
                        <a:rPr lang="ru-RU" sz="1200" b="1" dirty="0" smtClean="0"/>
                        <a:t>, </a:t>
                      </a:r>
                      <a:r>
                        <a:rPr lang="en-US" sz="1200" b="1" dirty="0" smtClean="0"/>
                        <a:t>beta-carotene </a:t>
                      </a:r>
                      <a:r>
                        <a:rPr lang="ru-RU" sz="1200" b="1" dirty="0" smtClean="0"/>
                        <a:t>-</a:t>
                      </a:r>
                      <a:r>
                        <a:rPr lang="en-US" sz="1200" b="1" dirty="0" smtClean="0"/>
                        <a:t>carotene</a:t>
                      </a:r>
                      <a:r>
                        <a:rPr lang="ru-RU" sz="1200" b="1" dirty="0" smtClean="0"/>
                        <a:t>, </a:t>
                      </a:r>
                      <a:r>
                        <a:rPr lang="en-US" sz="1200" b="1" dirty="0" smtClean="0"/>
                        <a:t>cholecalciferol</a:t>
                      </a:r>
                      <a:endParaRPr lang="ru-RU" sz="1200" b="1" dirty="0"/>
                    </a:p>
                  </a:txBody>
                  <a:tcPr/>
                </a:tc>
                <a:tc>
                  <a:txBody>
                    <a:bodyPr/>
                    <a:lstStyle/>
                    <a:p>
                      <a:r>
                        <a:rPr lang="en-US" sz="1200" dirty="0" smtClean="0"/>
                        <a:t>Have antioxidant actions, take part in construction of skeleton, due to the activation of calcium and phosphorus metabolism. </a:t>
                      </a:r>
                      <a:endParaRPr lang="ru-RU" sz="1200" dirty="0"/>
                    </a:p>
                  </a:txBody>
                  <a:tcPr/>
                </a:tc>
                <a:extLst>
                  <a:ext uri="{0D108BD9-81ED-4DB2-BD59-A6C34878D82A}">
                    <a16:rowId xmlns="" xmlns:a16="http://schemas.microsoft.com/office/drawing/2014/main" val="2387732217"/>
                  </a:ext>
                </a:extLst>
              </a:tr>
              <a:tr h="804114">
                <a:tc>
                  <a:txBody>
                    <a:bodyPr/>
                    <a:lstStyle/>
                    <a:p>
                      <a:r>
                        <a:rPr lang="en-US" sz="1200" b="1" dirty="0" smtClean="0"/>
                        <a:t>Vitamin</a:t>
                      </a:r>
                      <a:r>
                        <a:rPr lang="ru-RU" sz="1200" b="1" dirty="0" smtClean="0"/>
                        <a:t> А </a:t>
                      </a:r>
                      <a:endParaRPr lang="ru-RU" sz="1200" b="1" dirty="0"/>
                    </a:p>
                  </a:txBody>
                  <a:tcPr/>
                </a:tc>
                <a:tc>
                  <a:txBody>
                    <a:bodyPr/>
                    <a:lstStyle/>
                    <a:p>
                      <a:r>
                        <a:rPr lang="en-US" sz="1200" kern="1200" dirty="0" smtClean="0">
                          <a:solidFill>
                            <a:schemeClr val="dk1"/>
                          </a:solidFill>
                          <a:latin typeface="+mn-lt"/>
                          <a:ea typeface="+mn-ea"/>
                          <a:cs typeface="+mn-cs"/>
                        </a:rPr>
                        <a:t>Responsible for colors of vision, its sharpness, the eye adaptation rate.</a:t>
                      </a:r>
                      <a:r>
                        <a:rPr lang="en-US" sz="1200" kern="1200" baseline="0" dirty="0" smtClean="0">
                          <a:solidFill>
                            <a:schemeClr val="dk1"/>
                          </a:solidFill>
                          <a:latin typeface="+mn-lt"/>
                          <a:ea typeface="+mn-ea"/>
                          <a:cs typeface="+mn-cs"/>
                        </a:rPr>
                        <a:t> Increase the body resistance to the infections. Improve skin and hair conditions. </a:t>
                      </a:r>
                      <a:endParaRPr lang="ru-RU" sz="1200" dirty="0"/>
                    </a:p>
                  </a:txBody>
                  <a:tcPr/>
                </a:tc>
                <a:extLst>
                  <a:ext uri="{0D108BD9-81ED-4DB2-BD59-A6C34878D82A}">
                    <a16:rowId xmlns="" xmlns:a16="http://schemas.microsoft.com/office/drawing/2014/main" val="2914624027"/>
                  </a:ext>
                </a:extLst>
              </a:tr>
              <a:tr h="893460">
                <a:tc>
                  <a:txBody>
                    <a:bodyPr/>
                    <a:lstStyle/>
                    <a:p>
                      <a:r>
                        <a:rPr lang="en-US" sz="1200" b="1" dirty="0" smtClean="0"/>
                        <a:t>Vitamin</a:t>
                      </a:r>
                      <a:r>
                        <a:rPr lang="ru-RU" sz="1200" b="1" dirty="0" smtClean="0"/>
                        <a:t> Е </a:t>
                      </a:r>
                      <a:endParaRPr lang="ru-RU"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is a very powerful antioxidant, that binds active oxygen molecules, which are formed during biochemical processes and damage healthy cells. Enhances the absorption of beta-carotene and polyunsaturated fatty acids. Supports the healthy development of sex and endocrine glands. </a:t>
                      </a:r>
                      <a:endParaRPr lang="ru-RU" sz="1200" dirty="0" smtClean="0"/>
                    </a:p>
                  </a:txBody>
                  <a:tcPr/>
                </a:tc>
                <a:extLst>
                  <a:ext uri="{0D108BD9-81ED-4DB2-BD59-A6C34878D82A}">
                    <a16:rowId xmlns="" xmlns:a16="http://schemas.microsoft.com/office/drawing/2014/main" val="3490970116"/>
                  </a:ext>
                </a:extLst>
              </a:tr>
              <a:tr h="1161497">
                <a:tc>
                  <a:txBody>
                    <a:bodyPr/>
                    <a:lstStyle/>
                    <a:p>
                      <a:r>
                        <a:rPr lang="ru-RU" sz="1200" b="1" dirty="0" smtClean="0"/>
                        <a:t>В</a:t>
                      </a:r>
                      <a:r>
                        <a:rPr lang="en-US" sz="1200" b="1" dirty="0" smtClean="0"/>
                        <a:t> group vitamins</a:t>
                      </a:r>
                      <a:endParaRPr lang="ru-RU" sz="1200" b="1" dirty="0"/>
                    </a:p>
                  </a:txBody>
                  <a:tcPr/>
                </a:tc>
                <a:tc>
                  <a:txBody>
                    <a:bodyPr/>
                    <a:lstStyle/>
                    <a:p>
                      <a:r>
                        <a:rPr lang="en-US" sz="1200" kern="1200" dirty="0" smtClean="0">
                          <a:solidFill>
                            <a:schemeClr val="dk1"/>
                          </a:solidFill>
                          <a:latin typeface="+mn-lt"/>
                          <a:ea typeface="+mn-ea"/>
                          <a:cs typeface="+mn-cs"/>
                        </a:rPr>
                        <a:t>Coenzymes in biochemical reactions, which take part in all processes of body. Strengthen the nervous system, are responsible for energy metabolism, support the health of the digestive system, help stabilize blood sugar levels, support the immune system. </a:t>
                      </a:r>
                      <a:endParaRPr lang="ru-RU" sz="1200" kern="1200" dirty="0" smtClean="0">
                        <a:solidFill>
                          <a:schemeClr val="dk1"/>
                        </a:solidFill>
                        <a:latin typeface="+mn-lt"/>
                        <a:ea typeface="+mn-ea"/>
                        <a:cs typeface="+mn-cs"/>
                      </a:endParaRPr>
                    </a:p>
                  </a:txBody>
                  <a:tcPr/>
                </a:tc>
                <a:extLst>
                  <a:ext uri="{0D108BD9-81ED-4DB2-BD59-A6C34878D82A}">
                    <a16:rowId xmlns="" xmlns:a16="http://schemas.microsoft.com/office/drawing/2014/main" val="917663809"/>
                  </a:ext>
                </a:extLst>
              </a:tr>
              <a:tr h="758322">
                <a:tc>
                  <a:txBody>
                    <a:bodyPr/>
                    <a:lstStyle/>
                    <a:p>
                      <a:r>
                        <a:rPr lang="en-US" sz="1200" b="1" kern="1200" dirty="0" smtClean="0">
                          <a:solidFill>
                            <a:schemeClr val="dk1"/>
                          </a:solidFill>
                          <a:latin typeface="+mn-lt"/>
                          <a:ea typeface="+mn-ea"/>
                          <a:cs typeface="+mn-cs"/>
                        </a:rPr>
                        <a:t>L-ascorbic acid</a:t>
                      </a:r>
                      <a:endParaRPr lang="ru-RU" sz="12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Increases the body resistance to the infections and adaptive</a:t>
                      </a:r>
                      <a:r>
                        <a:rPr lang="en-US" sz="1200" kern="1200" baseline="0" dirty="0" smtClean="0">
                          <a:solidFill>
                            <a:schemeClr val="dk1"/>
                          </a:solidFill>
                          <a:latin typeface="+mn-lt"/>
                          <a:ea typeface="+mn-ea"/>
                          <a:cs typeface="+mn-cs"/>
                        </a:rPr>
                        <a:t> opportunities of body. Stimulates the growth, metabolism, activities of endocrine glands, blood circulation, and the formation of bone and tooth tissues. </a:t>
                      </a:r>
                      <a:endParaRPr lang="ru-RU" sz="1200" kern="1200" dirty="0" smtClean="0">
                        <a:solidFill>
                          <a:schemeClr val="dk1"/>
                        </a:solidFill>
                        <a:latin typeface="+mn-lt"/>
                        <a:ea typeface="+mn-ea"/>
                        <a:cs typeface="+mn-cs"/>
                      </a:endParaRPr>
                    </a:p>
                  </a:txBody>
                  <a:tcPr/>
                </a:tc>
                <a:extLst>
                  <a:ext uri="{0D108BD9-81ED-4DB2-BD59-A6C34878D82A}">
                    <a16:rowId xmlns="" xmlns:a16="http://schemas.microsoft.com/office/drawing/2014/main" val="467509871"/>
                  </a:ext>
                </a:extLst>
              </a:tr>
            </a:tbl>
          </a:graphicData>
        </a:graphic>
      </p:graphicFrame>
      <p:sp>
        <p:nvSpPr>
          <p:cNvPr id="5" name="Прямоугольник 4"/>
          <p:cNvSpPr/>
          <p:nvPr/>
        </p:nvSpPr>
        <p:spPr>
          <a:xfrm>
            <a:off x="6300192" y="620688"/>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MULTIMEGIN</a:t>
            </a:r>
            <a:endParaRPr lang="en-US" sz="2800" b="1" dirty="0"/>
          </a:p>
        </p:txBody>
      </p:sp>
      <p:pic>
        <p:nvPicPr>
          <p:cNvPr id="8" name="Picture 7" descr="brand clym.png"/>
          <p:cNvPicPr>
            <a:picLocks noChangeAspect="1"/>
          </p:cNvPicPr>
          <p:nvPr/>
        </p:nvPicPr>
        <p:blipFill>
          <a:blip r:embed="rId3"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3453692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Мультимегин_подложки2-01.jpg"/>
          <p:cNvPicPr>
            <a:picLocks noChangeAspect="1"/>
          </p:cNvPicPr>
          <p:nvPr/>
        </p:nvPicPr>
        <p:blipFill>
          <a:blip r:embed="rId2" cstate="print"/>
          <a:stretch>
            <a:fillRect/>
          </a:stretch>
        </p:blipFill>
        <p:spPr>
          <a:xfrm>
            <a:off x="0" y="0"/>
            <a:ext cx="9144000" cy="6858000"/>
          </a:xfrm>
          <a:prstGeom prst="rect">
            <a:avLst/>
          </a:prstGeom>
        </p:spPr>
      </p:pic>
      <p:pic>
        <p:nvPicPr>
          <p:cNvPr id="1026" name="Picture 2" descr="D:\Клипарты\027875645-girl-stack-color-book.jpeg"/>
          <p:cNvPicPr>
            <a:picLocks noChangeAspect="1" noChangeArrowheads="1"/>
          </p:cNvPicPr>
          <p:nvPr/>
        </p:nvPicPr>
        <p:blipFill>
          <a:blip r:embed="rId3" cstate="print"/>
          <a:srcRect t="5552" r="3967" b="30601"/>
          <a:stretch>
            <a:fillRect/>
          </a:stretch>
        </p:blipFill>
        <p:spPr bwMode="auto">
          <a:xfrm>
            <a:off x="3401040" y="1876515"/>
            <a:ext cx="2160240"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2"/>
          <p:cNvSpPr>
            <a:spLocks noGrp="1" noChangeArrowheads="1"/>
          </p:cNvSpPr>
          <p:nvPr>
            <p:ph type="title"/>
          </p:nvPr>
        </p:nvSpPr>
        <p:spPr>
          <a:xfrm>
            <a:off x="1043608" y="980728"/>
            <a:ext cx="6912768" cy="692696"/>
          </a:xfrm>
        </p:spPr>
        <p:txBody>
          <a:bodyPr>
            <a:normAutofit fontScale="90000"/>
          </a:bodyPr>
          <a:lstStyle/>
          <a:p>
            <a:pPr>
              <a:lnSpc>
                <a:spcPct val="150000"/>
              </a:lnSpc>
            </a:pPr>
            <a:r>
              <a:rPr lang="en-US" sz="3100" b="1" dirty="0" smtClean="0">
                <a:solidFill>
                  <a:srgbClr val="C00000"/>
                </a:solidFill>
                <a:latin typeface="Arial" pitchFamily="34" charset="0"/>
                <a:ea typeface="+mn-ea"/>
                <a:cs typeface="Arial" pitchFamily="34" charset="0"/>
              </a:rPr>
              <a:t>IS RECOMMENDED FOR </a:t>
            </a:r>
            <a:endParaRPr lang="ru-RU" sz="3100" b="1" dirty="0" smtClean="0">
              <a:solidFill>
                <a:srgbClr val="C00000"/>
              </a:solidFill>
              <a:latin typeface="Arial" pitchFamily="34" charset="0"/>
              <a:ea typeface="+mn-ea"/>
              <a:cs typeface="Arial" pitchFamily="34" charset="0"/>
            </a:endParaRPr>
          </a:p>
        </p:txBody>
      </p:sp>
      <p:pic>
        <p:nvPicPr>
          <p:cNvPr id="11" name="Рисунок 10"/>
          <p:cNvPicPr>
            <a:picLocks noChangeAspect="1"/>
          </p:cNvPicPr>
          <p:nvPr/>
        </p:nvPicPr>
        <p:blipFill rotWithShape="1">
          <a:blip r:embed="rId4" cstate="print">
            <a:extLst>
              <a:ext uri="{28A0092B-C50C-407E-A947-70E740481C1C}">
                <a14:useLocalDpi xmlns="" xmlns:a14="http://schemas.microsoft.com/office/drawing/2010/main" val="0"/>
              </a:ext>
            </a:extLst>
          </a:blip>
          <a:srcRect b="46025"/>
          <a:stretch/>
        </p:blipFill>
        <p:spPr>
          <a:xfrm>
            <a:off x="611560" y="1876515"/>
            <a:ext cx="2057400" cy="16468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Rectangle 2"/>
          <p:cNvSpPr txBox="1">
            <a:spLocks noChangeArrowheads="1"/>
          </p:cNvSpPr>
          <p:nvPr/>
        </p:nvSpPr>
        <p:spPr>
          <a:xfrm>
            <a:off x="336094" y="3771780"/>
            <a:ext cx="2232248" cy="500499"/>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1800" b="1" dirty="0" smtClean="0">
                <a:solidFill>
                  <a:srgbClr val="C00000"/>
                </a:solidFill>
                <a:latin typeface="Arial" pitchFamily="34" charset="0"/>
                <a:ea typeface="+mn-ea"/>
                <a:cs typeface="Arial" pitchFamily="34" charset="0"/>
              </a:rPr>
              <a:t>Children from 3 years old</a:t>
            </a:r>
            <a:endParaRPr lang="ru-RU" sz="1800" b="1" dirty="0" smtClean="0">
              <a:solidFill>
                <a:srgbClr val="C00000"/>
              </a:solidFill>
              <a:latin typeface="Arial" pitchFamily="34" charset="0"/>
              <a:ea typeface="+mn-ea"/>
              <a:cs typeface="Arial" pitchFamily="34" charset="0"/>
            </a:endParaRPr>
          </a:p>
        </p:txBody>
      </p:sp>
      <p:sp>
        <p:nvSpPr>
          <p:cNvPr id="17" name="Rectangle 2"/>
          <p:cNvSpPr txBox="1">
            <a:spLocks noChangeArrowheads="1"/>
          </p:cNvSpPr>
          <p:nvPr/>
        </p:nvSpPr>
        <p:spPr>
          <a:xfrm>
            <a:off x="3245142" y="3843788"/>
            <a:ext cx="2304256" cy="52131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1800" b="1" dirty="0" smtClean="0">
                <a:solidFill>
                  <a:srgbClr val="C00000"/>
                </a:solidFill>
                <a:latin typeface="Arial" pitchFamily="34" charset="0"/>
                <a:ea typeface="+mn-ea"/>
                <a:cs typeface="Arial" pitchFamily="34" charset="0"/>
              </a:rPr>
              <a:t>Teens </a:t>
            </a:r>
            <a:endParaRPr lang="ru-RU" sz="1800" b="1" dirty="0" smtClean="0">
              <a:solidFill>
                <a:srgbClr val="C00000"/>
              </a:solidFill>
              <a:latin typeface="Arial" pitchFamily="34" charset="0"/>
              <a:ea typeface="+mn-ea"/>
              <a:cs typeface="Arial" pitchFamily="34" charset="0"/>
            </a:endParaRPr>
          </a:p>
        </p:txBody>
      </p:sp>
      <p:sp>
        <p:nvSpPr>
          <p:cNvPr id="12" name="TextBox 11"/>
          <p:cNvSpPr txBox="1"/>
          <p:nvPr/>
        </p:nvSpPr>
        <p:spPr>
          <a:xfrm>
            <a:off x="755576" y="4892967"/>
            <a:ext cx="7848872" cy="1200329"/>
          </a:xfrm>
          <a:prstGeom prst="rect">
            <a:avLst/>
          </a:prstGeom>
          <a:noFill/>
        </p:spPr>
        <p:txBody>
          <a:bodyPr wrap="square" rtlCol="0">
            <a:spAutoFit/>
          </a:bodyPr>
          <a:lstStyle/>
          <a:p>
            <a:pPr algn="ctr"/>
            <a:r>
              <a:rPr lang="ru-RU" dirty="0" smtClean="0"/>
              <a:t>«</a:t>
            </a:r>
            <a:r>
              <a:rPr lang="en-US" dirty="0" smtClean="0"/>
              <a:t>MULTIMEGIN</a:t>
            </a:r>
            <a:r>
              <a:rPr lang="ru-RU" dirty="0" smtClean="0"/>
              <a:t>» </a:t>
            </a:r>
            <a:r>
              <a:rPr lang="en-US" dirty="0" smtClean="0"/>
              <a:t>IS AN INTEGRATED SUPPLEMENT, THAT CAN BE A PART OF A BALANCED DIET</a:t>
            </a:r>
            <a:r>
              <a:rPr lang="ru-RU" dirty="0" smtClean="0"/>
              <a:t> </a:t>
            </a:r>
            <a:r>
              <a:rPr lang="en-US" dirty="0" smtClean="0"/>
              <a:t>AND IT HAS VALUABLE ADVANTAGES FOR HEALTH CARE AT ALL STAGES OF LIFE</a:t>
            </a:r>
            <a:r>
              <a:rPr lang="ru-RU" dirty="0" smtClean="0"/>
              <a:t>– </a:t>
            </a:r>
          </a:p>
          <a:p>
            <a:pPr algn="ctr"/>
            <a:r>
              <a:rPr lang="en-US" dirty="0" smtClean="0"/>
              <a:t>FROM THE EARLY AGE UP TO RIPE AGE</a:t>
            </a:r>
            <a:r>
              <a:rPr lang="ru-RU" dirty="0" smtClean="0"/>
              <a:t>. </a:t>
            </a:r>
            <a:endParaRPr lang="ru-RU" dirty="0"/>
          </a:p>
        </p:txBody>
      </p:sp>
      <p:sp>
        <p:nvSpPr>
          <p:cNvPr id="2" name="TextBox 1"/>
          <p:cNvSpPr txBox="1"/>
          <p:nvPr/>
        </p:nvSpPr>
        <p:spPr>
          <a:xfrm>
            <a:off x="-972616" y="4869160"/>
            <a:ext cx="1584176" cy="1224136"/>
          </a:xfrm>
          <a:prstGeom prst="rect">
            <a:avLst/>
          </a:prstGeom>
          <a:noFill/>
        </p:spPr>
        <p:txBody>
          <a:bodyPr wrap="square" rtlCol="0">
            <a:spAutoFit/>
          </a:bodyPr>
          <a:lstStyle/>
          <a:p>
            <a:endParaRPr lang="ru-RU" dirty="0"/>
          </a:p>
        </p:txBody>
      </p:sp>
      <p:sp>
        <p:nvSpPr>
          <p:cNvPr id="19" name="TextBox 18"/>
          <p:cNvSpPr txBox="1"/>
          <p:nvPr/>
        </p:nvSpPr>
        <p:spPr>
          <a:xfrm>
            <a:off x="1581336" y="6307590"/>
            <a:ext cx="6119664" cy="553998"/>
          </a:xfrm>
          <a:prstGeom prst="rect">
            <a:avLst/>
          </a:prstGeom>
          <a:noFill/>
        </p:spPr>
        <p:txBody>
          <a:bodyPr wrap="square" rtlCol="0">
            <a:spAutoFit/>
          </a:bodyPr>
          <a:lstStyle/>
          <a:p>
            <a:pPr algn="ctr"/>
            <a:r>
              <a:rPr lang="en-US" sz="3000" dirty="0">
                <a:solidFill>
                  <a:schemeClr val="bg1">
                    <a:lumMod val="85000"/>
                  </a:schemeClr>
                </a:solidFill>
                <a:latin typeface="Arial Narrow" pitchFamily="34" charset="0"/>
                <a:cs typeface="Arial" pitchFamily="34" charset="0"/>
              </a:rPr>
              <a:t>NOT FOR MEDICAL USE</a:t>
            </a:r>
          </a:p>
        </p:txBody>
      </p:sp>
      <p:sp>
        <p:nvSpPr>
          <p:cNvPr id="15" name="Rectangle 2"/>
          <p:cNvSpPr txBox="1">
            <a:spLocks noChangeArrowheads="1"/>
          </p:cNvSpPr>
          <p:nvPr/>
        </p:nvSpPr>
        <p:spPr>
          <a:xfrm>
            <a:off x="6372199" y="3731536"/>
            <a:ext cx="2187199" cy="54074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1800" b="1" dirty="0" smtClean="0">
                <a:solidFill>
                  <a:srgbClr val="C00000"/>
                </a:solidFill>
                <a:latin typeface="Arial" pitchFamily="34" charset="0"/>
                <a:ea typeface="+mn-ea"/>
                <a:cs typeface="Arial" pitchFamily="34" charset="0"/>
              </a:rPr>
              <a:t>Adults</a:t>
            </a:r>
            <a:endParaRPr lang="ru-RU" sz="1800" b="1" dirty="0" smtClean="0">
              <a:solidFill>
                <a:srgbClr val="C00000"/>
              </a:solidFill>
              <a:latin typeface="Arial" pitchFamily="34" charset="0"/>
              <a:ea typeface="+mn-ea"/>
              <a:cs typeface="Arial" pitchFamily="34" charset="0"/>
            </a:endParaRPr>
          </a:p>
        </p:txBody>
      </p:sp>
      <p:pic>
        <p:nvPicPr>
          <p:cNvPr id="18" name="Рисунок 17"/>
          <p:cNvPicPr>
            <a:picLocks noChangeAspect="1"/>
          </p:cNvPicPr>
          <p:nvPr/>
        </p:nvPicPr>
        <p:blipFill rotWithShape="1">
          <a:blip r:embed="rId5" cstate="print">
            <a:extLst>
              <a:ext uri="{28A0092B-C50C-407E-A947-70E740481C1C}">
                <a14:useLocalDpi xmlns="" xmlns:a14="http://schemas.microsoft.com/office/drawing/2010/main" val="0"/>
              </a:ext>
            </a:extLst>
          </a:blip>
          <a:srcRect t="7875" b="31751"/>
          <a:stretch/>
        </p:blipFill>
        <p:spPr>
          <a:xfrm>
            <a:off x="6501999" y="1861058"/>
            <a:ext cx="2057400"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Прямоугольник 2"/>
          <p:cNvSpPr/>
          <p:nvPr/>
        </p:nvSpPr>
        <p:spPr>
          <a:xfrm>
            <a:off x="6300192" y="620688"/>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MULTIMEGIN</a:t>
            </a:r>
            <a:endParaRPr lang="en-US" sz="2800" b="1" dirty="0"/>
          </a:p>
        </p:txBody>
      </p:sp>
      <p:pic>
        <p:nvPicPr>
          <p:cNvPr id="14" name="Picture 13" descr="brand clym.png"/>
          <p:cNvPicPr>
            <a:picLocks noChangeAspect="1"/>
          </p:cNvPicPr>
          <p:nvPr/>
        </p:nvPicPr>
        <p:blipFill>
          <a:blip r:embed="rId6"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2127496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Мультимегин_подложки2-01.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475656" y="6309320"/>
            <a:ext cx="6119664" cy="553998"/>
          </a:xfrm>
          <a:prstGeom prst="rect">
            <a:avLst/>
          </a:prstGeom>
          <a:noFill/>
        </p:spPr>
        <p:txBody>
          <a:bodyPr wrap="square" rtlCol="0">
            <a:spAutoFit/>
          </a:bodyPr>
          <a:lstStyle/>
          <a:p>
            <a:pPr algn="ctr"/>
            <a:r>
              <a:rPr lang="en-US" sz="3000" dirty="0">
                <a:solidFill>
                  <a:schemeClr val="bg1">
                    <a:lumMod val="85000"/>
                  </a:schemeClr>
                </a:solidFill>
                <a:latin typeface="Arial Narrow" pitchFamily="34" charset="0"/>
                <a:cs typeface="Arial" pitchFamily="34" charset="0"/>
              </a:rPr>
              <a:t>NOT FOR MEDICAL USE</a:t>
            </a:r>
          </a:p>
        </p:txBody>
      </p:sp>
      <p:pic>
        <p:nvPicPr>
          <p:cNvPr id="11" name="Рисунок 10"/>
          <p:cNvPicPr>
            <a:picLocks noChangeAspect="1"/>
          </p:cNvPicPr>
          <p:nvPr/>
        </p:nvPicPr>
        <p:blipFill rotWithShape="1">
          <a:blip r:embed="rId3" cstate="print">
            <a:extLst>
              <a:ext uri="{28A0092B-C50C-407E-A947-70E740481C1C}">
                <a14:useLocalDpi xmlns="" xmlns:a14="http://schemas.microsoft.com/office/drawing/2010/main" val="0"/>
              </a:ext>
            </a:extLst>
          </a:blip>
          <a:srcRect b="46025"/>
          <a:stretch/>
        </p:blipFill>
        <p:spPr>
          <a:xfrm>
            <a:off x="383437" y="1340768"/>
            <a:ext cx="1889186" cy="1512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383437" y="3437670"/>
            <a:ext cx="4548603" cy="477054"/>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ru-RU" sz="1000" dirty="0"/>
          </a:p>
          <a:p>
            <a:pPr marL="285750" indent="-285750">
              <a:spcAft>
                <a:spcPts val="600"/>
              </a:spcAft>
              <a:buFont typeface="Arial" panose="020B0604020202020204" pitchFamily="34" charset="0"/>
              <a:buChar char="•"/>
            </a:pPr>
            <a:endParaRPr lang="ru-RU" sz="1000" dirty="0"/>
          </a:p>
        </p:txBody>
      </p:sp>
      <p:graphicFrame>
        <p:nvGraphicFramePr>
          <p:cNvPr id="18" name="Таблица 17"/>
          <p:cNvGraphicFramePr>
            <a:graphicFrameLocks noGrp="1"/>
          </p:cNvGraphicFramePr>
          <p:nvPr>
            <p:extLst>
              <p:ext uri="{D42A27DB-BD31-4B8C-83A1-F6EECF244321}">
                <p14:modId xmlns="" xmlns:p14="http://schemas.microsoft.com/office/powerpoint/2010/main" val="849387200"/>
              </p:ext>
            </p:extLst>
          </p:nvPr>
        </p:nvGraphicFramePr>
        <p:xfrm>
          <a:off x="2555776" y="1254472"/>
          <a:ext cx="6336704" cy="4866640"/>
        </p:xfrm>
        <a:graphic>
          <a:graphicData uri="http://schemas.openxmlformats.org/drawingml/2006/table">
            <a:tbl>
              <a:tblPr firstRow="1" bandRow="1">
                <a:tableStyleId>{46F890A9-2807-4EBB-B81D-B2AA78EC7F39}</a:tableStyleId>
              </a:tblPr>
              <a:tblGrid>
                <a:gridCol w="6336704">
                  <a:extLst>
                    <a:ext uri="{9D8B030D-6E8A-4147-A177-3AD203B41FA5}">
                      <a16:colId xmlns="" xmlns:a16="http://schemas.microsoft.com/office/drawing/2014/main" val="3511656081"/>
                    </a:ext>
                  </a:extLst>
                </a:gridCol>
              </a:tblGrid>
              <a:tr h="370840">
                <a:tc>
                  <a:txBody>
                    <a:bodyPr/>
                    <a:lstStyle/>
                    <a:p>
                      <a:r>
                        <a:rPr lang="en-US" dirty="0" smtClean="0"/>
                        <a:t>Advantages for children </a:t>
                      </a:r>
                      <a:r>
                        <a:rPr lang="ru-RU" baseline="0" dirty="0" smtClean="0"/>
                        <a:t>(3-14 </a:t>
                      </a:r>
                      <a:r>
                        <a:rPr lang="en-US" baseline="0" dirty="0" smtClean="0"/>
                        <a:t>years old</a:t>
                      </a:r>
                      <a:r>
                        <a:rPr lang="ru-RU" baseline="0" dirty="0" smtClean="0"/>
                        <a:t>)</a:t>
                      </a:r>
                      <a:endParaRPr lang="ru-RU" dirty="0"/>
                    </a:p>
                  </a:txBody>
                  <a:tcPr/>
                </a:tc>
                <a:extLst>
                  <a:ext uri="{0D108BD9-81ED-4DB2-BD59-A6C34878D82A}">
                    <a16:rowId xmlns="" xmlns:a16="http://schemas.microsoft.com/office/drawing/2014/main" val="4223293807"/>
                  </a:ext>
                </a:extLst>
              </a:tr>
              <a:tr h="370840">
                <a:tc>
                  <a:txBody>
                    <a:bodyPr/>
                    <a:lstStyle/>
                    <a:p>
                      <a:pPr marL="285750" indent="-285750">
                        <a:spcAft>
                          <a:spcPts val="600"/>
                        </a:spcAft>
                        <a:buFont typeface="Wingdings" panose="05000000000000000000" pitchFamily="2" charset="2"/>
                        <a:buChar char="ü"/>
                      </a:pPr>
                      <a:r>
                        <a:rPr lang="en-US" sz="1600" dirty="0" smtClean="0"/>
                        <a:t>Provides support for all processes of growth and development, especially</a:t>
                      </a:r>
                      <a:r>
                        <a:rPr lang="en-US" sz="1600" baseline="0" dirty="0" smtClean="0"/>
                        <a:t> during the period of formation of bones and teeth </a:t>
                      </a:r>
                    </a:p>
                    <a:p>
                      <a:pPr marL="285750" indent="-285750">
                        <a:spcAft>
                          <a:spcPts val="600"/>
                        </a:spcAft>
                        <a:buFont typeface="Wingdings" panose="05000000000000000000" pitchFamily="2" charset="2"/>
                        <a:buChar char="ü"/>
                      </a:pPr>
                      <a:r>
                        <a:rPr lang="en-US" sz="1600" baseline="0" dirty="0" smtClean="0"/>
                        <a:t>Maintain the proper functioning of nervous system, heart and organs of vision </a:t>
                      </a:r>
                    </a:p>
                    <a:p>
                      <a:pPr marL="285750" indent="-285750">
                        <a:spcAft>
                          <a:spcPts val="600"/>
                        </a:spcAft>
                        <a:buFont typeface="Wingdings" panose="05000000000000000000" pitchFamily="2" charset="2"/>
                        <a:buChar char="ü"/>
                      </a:pPr>
                      <a:r>
                        <a:rPr lang="en-US" sz="1600" baseline="0" dirty="0" smtClean="0"/>
                        <a:t>Increases the concentration and focusing, </a:t>
                      </a:r>
                      <a:r>
                        <a:rPr lang="en-US" sz="1600" dirty="0" smtClean="0"/>
                        <a:t>improves learning ability.</a:t>
                      </a:r>
                    </a:p>
                    <a:p>
                      <a:pPr marL="285750" indent="-285750">
                        <a:spcAft>
                          <a:spcPts val="600"/>
                        </a:spcAft>
                        <a:buFont typeface="Wingdings" panose="05000000000000000000" pitchFamily="2" charset="2"/>
                        <a:buChar char="ü"/>
                      </a:pPr>
                      <a:r>
                        <a:rPr lang="en-US" sz="1600" dirty="0" smtClean="0"/>
                        <a:t>Prevents reduced vision due to overloads</a:t>
                      </a:r>
                      <a:endParaRPr lang="ru-RU" sz="1600" dirty="0" smtClean="0"/>
                    </a:p>
                    <a:p>
                      <a:pPr marL="285750" indent="-285750">
                        <a:spcBef>
                          <a:spcPts val="600"/>
                        </a:spcBef>
                        <a:buFont typeface="Wingdings" panose="05000000000000000000" pitchFamily="2" charset="2"/>
                        <a:buChar char="ü"/>
                      </a:pPr>
                      <a:r>
                        <a:rPr lang="en-US" sz="1600" dirty="0" smtClean="0"/>
                        <a:t>Helps to strengthen the immunity system, prophylaxis of respiratory diseases </a:t>
                      </a:r>
                    </a:p>
                    <a:p>
                      <a:pPr marL="285750" indent="-285750">
                        <a:spcBef>
                          <a:spcPts val="600"/>
                        </a:spcBef>
                        <a:buFont typeface="Wingdings" panose="05000000000000000000" pitchFamily="2" charset="2"/>
                        <a:buChar char="ü"/>
                      </a:pPr>
                      <a:r>
                        <a:rPr lang="en-US" sz="1600" dirty="0" smtClean="0"/>
                        <a:t>You</a:t>
                      </a:r>
                      <a:r>
                        <a:rPr lang="en-US" sz="1600" baseline="0" dirty="0" smtClean="0"/>
                        <a:t> can use it in order to prophylaxis of </a:t>
                      </a:r>
                      <a:r>
                        <a:rPr lang="en-US" sz="1600" dirty="0" smtClean="0"/>
                        <a:t>allergies, asthma, and skin diseases</a:t>
                      </a:r>
                      <a:endParaRPr lang="ru-RU" sz="1600" dirty="0" smtClean="0"/>
                    </a:p>
                  </a:txBody>
                  <a:tcPr/>
                </a:tc>
                <a:extLst>
                  <a:ext uri="{0D108BD9-81ED-4DB2-BD59-A6C34878D82A}">
                    <a16:rowId xmlns="" xmlns:a16="http://schemas.microsoft.com/office/drawing/2014/main" val="148542972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Recommendation for use</a:t>
                      </a:r>
                      <a:r>
                        <a:rPr lang="ru-RU" sz="1600" dirty="0" smtClean="0"/>
                        <a:t>, </a:t>
                      </a:r>
                      <a:r>
                        <a:rPr lang="en-US" sz="1600" dirty="0" smtClean="0"/>
                        <a:t>dosage</a:t>
                      </a:r>
                      <a:r>
                        <a:rPr lang="ru-RU" sz="1600" dirty="0" smtClean="0"/>
                        <a:t>:</a:t>
                      </a:r>
                    </a:p>
                    <a:p>
                      <a:r>
                        <a:rPr lang="en-US" sz="1500" dirty="0" smtClean="0"/>
                        <a:t>For children (3-7 years old) 1 capsule 1</a:t>
                      </a:r>
                      <a:r>
                        <a:rPr lang="en-US" sz="1500" baseline="0" dirty="0" smtClean="0"/>
                        <a:t> time a day during the meal. For children and teens (7-14 years old, 14 – 18 years old) 1 capsule two times a day </a:t>
                      </a:r>
                      <a:r>
                        <a:rPr lang="en-US" sz="1500" dirty="0" smtClean="0"/>
                        <a:t>during the meal. </a:t>
                      </a:r>
                      <a:endParaRPr lang="ru-RU" sz="1500" dirty="0"/>
                    </a:p>
                  </a:txBody>
                  <a:tcPr/>
                </a:tc>
                <a:extLst>
                  <a:ext uri="{0D108BD9-81ED-4DB2-BD59-A6C34878D82A}">
                    <a16:rowId xmlns="" xmlns:a16="http://schemas.microsoft.com/office/drawing/2014/main" val="768794617"/>
                  </a:ext>
                </a:extLst>
              </a:tr>
            </a:tbl>
          </a:graphicData>
        </a:graphic>
      </p:graphicFrame>
      <p:sp>
        <p:nvSpPr>
          <p:cNvPr id="21" name="Rectangle 2"/>
          <p:cNvSpPr txBox="1">
            <a:spLocks noChangeArrowheads="1"/>
          </p:cNvSpPr>
          <p:nvPr/>
        </p:nvSpPr>
        <p:spPr>
          <a:xfrm>
            <a:off x="109944" y="2708920"/>
            <a:ext cx="2304256" cy="12961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1800" b="1" dirty="0" smtClean="0">
                <a:solidFill>
                  <a:srgbClr val="C00000"/>
                </a:solidFill>
                <a:ea typeface="+mn-ea"/>
                <a:cs typeface="Arial" pitchFamily="34" charset="0"/>
              </a:rPr>
              <a:t>Children from</a:t>
            </a:r>
            <a:endParaRPr lang="ru-RU" sz="1800" b="1" dirty="0" smtClean="0">
              <a:solidFill>
                <a:srgbClr val="C00000"/>
              </a:solidFill>
              <a:ea typeface="+mn-ea"/>
              <a:cs typeface="Arial" pitchFamily="34" charset="0"/>
            </a:endParaRPr>
          </a:p>
          <a:p>
            <a:pPr>
              <a:lnSpc>
                <a:spcPct val="110000"/>
              </a:lnSpc>
            </a:pPr>
            <a:r>
              <a:rPr lang="ru-RU" sz="1800" b="1" dirty="0" smtClean="0">
                <a:solidFill>
                  <a:srgbClr val="C00000"/>
                </a:solidFill>
                <a:ea typeface="+mn-ea"/>
                <a:cs typeface="Arial" pitchFamily="34" charset="0"/>
              </a:rPr>
              <a:t>3</a:t>
            </a:r>
            <a:r>
              <a:rPr lang="en-US" sz="1800" b="1" dirty="0" smtClean="0">
                <a:solidFill>
                  <a:srgbClr val="C00000"/>
                </a:solidFill>
                <a:ea typeface="+mn-ea"/>
                <a:cs typeface="Arial" pitchFamily="34" charset="0"/>
              </a:rPr>
              <a:t> years old</a:t>
            </a:r>
            <a:endParaRPr lang="ru-RU" sz="1800" b="1" dirty="0" smtClean="0">
              <a:solidFill>
                <a:srgbClr val="C00000"/>
              </a:solidFill>
              <a:ea typeface="+mn-ea"/>
              <a:cs typeface="Arial" pitchFamily="34" charset="0"/>
            </a:endParaRPr>
          </a:p>
        </p:txBody>
      </p:sp>
      <p:sp>
        <p:nvSpPr>
          <p:cNvPr id="3" name="Прямоугольник 2"/>
          <p:cNvSpPr/>
          <p:nvPr/>
        </p:nvSpPr>
        <p:spPr>
          <a:xfrm>
            <a:off x="6300192" y="620688"/>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MULTIMEGIN</a:t>
            </a:r>
            <a:endParaRPr lang="en-US" sz="2800" b="1" dirty="0"/>
          </a:p>
        </p:txBody>
      </p:sp>
      <p:pic>
        <p:nvPicPr>
          <p:cNvPr id="9" name="Picture 8" descr="brand clym.png"/>
          <p:cNvPicPr>
            <a:picLocks noChangeAspect="1"/>
          </p:cNvPicPr>
          <p:nvPr/>
        </p:nvPicPr>
        <p:blipFill>
          <a:blip r:embed="rId4"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2048214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Мультимегин_подложки2-01.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512168" y="6309320"/>
            <a:ext cx="6119664" cy="553998"/>
          </a:xfrm>
          <a:prstGeom prst="rect">
            <a:avLst/>
          </a:prstGeom>
          <a:noFill/>
        </p:spPr>
        <p:txBody>
          <a:bodyPr wrap="square" rtlCol="0">
            <a:spAutoFit/>
          </a:bodyPr>
          <a:lstStyle/>
          <a:p>
            <a:pPr algn="ctr"/>
            <a:r>
              <a:rPr lang="en-US" sz="3000" dirty="0">
                <a:solidFill>
                  <a:schemeClr val="bg1">
                    <a:lumMod val="85000"/>
                  </a:schemeClr>
                </a:solidFill>
                <a:latin typeface="Arial Narrow" pitchFamily="34" charset="0"/>
                <a:cs typeface="Arial" pitchFamily="34" charset="0"/>
              </a:rPr>
              <a:t>NOT FOR MEDICAL USE</a:t>
            </a:r>
          </a:p>
        </p:txBody>
      </p:sp>
      <p:sp>
        <p:nvSpPr>
          <p:cNvPr id="2" name="TextBox 1"/>
          <p:cNvSpPr txBox="1"/>
          <p:nvPr/>
        </p:nvSpPr>
        <p:spPr>
          <a:xfrm>
            <a:off x="122702" y="2996952"/>
            <a:ext cx="2433074" cy="461665"/>
          </a:xfrm>
          <a:prstGeom prst="rect">
            <a:avLst/>
          </a:prstGeom>
          <a:noFill/>
        </p:spPr>
        <p:txBody>
          <a:bodyPr wrap="square" rtlCol="0">
            <a:spAutoFit/>
          </a:bodyPr>
          <a:lstStyle/>
          <a:p>
            <a:pPr algn="ctr"/>
            <a:r>
              <a:rPr lang="en-US" sz="2400" b="1" dirty="0" smtClean="0">
                <a:solidFill>
                  <a:srgbClr val="C00000"/>
                </a:solidFill>
                <a:latin typeface="+mj-lt"/>
                <a:cs typeface="Arial" pitchFamily="34" charset="0"/>
              </a:rPr>
              <a:t>TEENS</a:t>
            </a:r>
            <a:endParaRPr lang="ru-RU" sz="2400" dirty="0">
              <a:latin typeface="+mj-lt"/>
            </a:endParaRPr>
          </a:p>
        </p:txBody>
      </p:sp>
      <p:graphicFrame>
        <p:nvGraphicFramePr>
          <p:cNvPr id="18" name="Таблица 17"/>
          <p:cNvGraphicFramePr>
            <a:graphicFrameLocks noGrp="1"/>
          </p:cNvGraphicFramePr>
          <p:nvPr>
            <p:extLst>
              <p:ext uri="{D42A27DB-BD31-4B8C-83A1-F6EECF244321}">
                <p14:modId xmlns="" xmlns:p14="http://schemas.microsoft.com/office/powerpoint/2010/main" val="1671806020"/>
              </p:ext>
            </p:extLst>
          </p:nvPr>
        </p:nvGraphicFramePr>
        <p:xfrm>
          <a:off x="2780239" y="1184880"/>
          <a:ext cx="6096000" cy="4348480"/>
        </p:xfrm>
        <a:graphic>
          <a:graphicData uri="http://schemas.openxmlformats.org/drawingml/2006/table">
            <a:tbl>
              <a:tblPr firstRow="1" bandRow="1">
                <a:tableStyleId>{46F890A9-2807-4EBB-B81D-B2AA78EC7F39}</a:tableStyleId>
              </a:tblPr>
              <a:tblGrid>
                <a:gridCol w="6096000">
                  <a:extLst>
                    <a:ext uri="{9D8B030D-6E8A-4147-A177-3AD203B41FA5}">
                      <a16:colId xmlns="" xmlns:a16="http://schemas.microsoft.com/office/drawing/2014/main" val="3511656081"/>
                    </a:ext>
                  </a:extLst>
                </a:gridCol>
              </a:tblGrid>
              <a:tr h="370840">
                <a:tc>
                  <a:txBody>
                    <a:bodyPr/>
                    <a:lstStyle/>
                    <a:p>
                      <a:r>
                        <a:rPr lang="en-US" sz="1600" dirty="0" smtClean="0"/>
                        <a:t>Advantages for  teens</a:t>
                      </a:r>
                      <a:endParaRPr lang="ru-RU" sz="1600" dirty="0"/>
                    </a:p>
                  </a:txBody>
                  <a:tcPr/>
                </a:tc>
                <a:extLst>
                  <a:ext uri="{0D108BD9-81ED-4DB2-BD59-A6C34878D82A}">
                    <a16:rowId xmlns="" xmlns:a16="http://schemas.microsoft.com/office/drawing/2014/main" val="4223293807"/>
                  </a:ext>
                </a:extLst>
              </a:tr>
              <a:tr h="370840">
                <a:tc>
                  <a:txBody>
                    <a:bodyPr/>
                    <a:lstStyle/>
                    <a:p>
                      <a:pPr marL="285750" indent="-285750">
                        <a:spcAft>
                          <a:spcPts val="600"/>
                        </a:spcAft>
                        <a:buFont typeface="Wingdings" panose="05000000000000000000" pitchFamily="2" charset="2"/>
                        <a:buChar char="ü"/>
                      </a:pPr>
                      <a:r>
                        <a:rPr lang="en-US" sz="1600" dirty="0" smtClean="0"/>
                        <a:t>Support for healthy development of brain and nervous system and also reproductive system. </a:t>
                      </a:r>
                    </a:p>
                    <a:p>
                      <a:pPr marL="285750" indent="-285750">
                        <a:spcAft>
                          <a:spcPts val="600"/>
                        </a:spcAft>
                        <a:buFont typeface="Wingdings" panose="05000000000000000000" pitchFamily="2" charset="2"/>
                        <a:buChar char="ü"/>
                      </a:pPr>
                      <a:r>
                        <a:rPr lang="en-US" sz="1600" dirty="0" smtClean="0"/>
                        <a:t>Support for a normal metabolism, prevents excess weight gain. </a:t>
                      </a:r>
                    </a:p>
                    <a:p>
                      <a:pPr marL="285750" indent="-285750">
                        <a:spcAft>
                          <a:spcPts val="600"/>
                        </a:spcAft>
                        <a:buFont typeface="Wingdings" panose="05000000000000000000" pitchFamily="2" charset="2"/>
                        <a:buChar char="ü"/>
                      </a:pPr>
                      <a:r>
                        <a:rPr lang="en-US" sz="1600" dirty="0" smtClean="0"/>
                        <a:t>Improves</a:t>
                      </a:r>
                      <a:r>
                        <a:rPr lang="en-US" sz="1600" baseline="0" dirty="0" smtClean="0"/>
                        <a:t> the skin conditions, helps fight against acne </a:t>
                      </a:r>
                    </a:p>
                    <a:p>
                      <a:pPr marL="285750" indent="-285750">
                        <a:spcAft>
                          <a:spcPts val="600"/>
                        </a:spcAft>
                        <a:buFont typeface="Wingdings" panose="05000000000000000000" pitchFamily="2" charset="2"/>
                        <a:buChar char="ü"/>
                      </a:pPr>
                      <a:r>
                        <a:rPr lang="en-US" sz="1600" baseline="0" dirty="0" smtClean="0"/>
                        <a:t>Prevents reduced vision due to overloads. </a:t>
                      </a:r>
                    </a:p>
                    <a:p>
                      <a:pPr marL="285750" marR="0" indent="-285750" algn="l" defTabSz="4572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dirty="0" smtClean="0"/>
                        <a:t>Contributes</a:t>
                      </a:r>
                      <a:r>
                        <a:rPr lang="en-US" sz="1600" baseline="0" dirty="0" smtClean="0"/>
                        <a:t> to prophylaxis of </a:t>
                      </a:r>
                      <a:r>
                        <a:rPr lang="en-US" sz="1600" dirty="0" smtClean="0"/>
                        <a:t>allergies, asthma, and skin diseases</a:t>
                      </a:r>
                      <a:endParaRPr lang="ru-RU" sz="1600" dirty="0" smtClean="0"/>
                    </a:p>
                    <a:p>
                      <a:pPr marL="285750" indent="-285750">
                        <a:spcAft>
                          <a:spcPts val="600"/>
                        </a:spcAft>
                        <a:buFont typeface="Wingdings" panose="05000000000000000000" pitchFamily="2" charset="2"/>
                        <a:buChar char="ü"/>
                      </a:pPr>
                      <a:r>
                        <a:rPr lang="en-US" sz="1600" dirty="0" smtClean="0"/>
                        <a:t>Increases concentration and focusing, normalizes emotional</a:t>
                      </a:r>
                      <a:r>
                        <a:rPr lang="en-US" sz="1600" baseline="0" dirty="0" smtClean="0"/>
                        <a:t> status, increase resistance to the increased psycho emotional overloads and stresses. </a:t>
                      </a:r>
                      <a:endParaRPr lang="ru-RU" sz="1600" dirty="0" smtClean="0"/>
                    </a:p>
                  </a:txBody>
                  <a:tcPr/>
                </a:tc>
                <a:extLst>
                  <a:ext uri="{0D108BD9-81ED-4DB2-BD59-A6C34878D82A}">
                    <a16:rowId xmlns="" xmlns:a16="http://schemas.microsoft.com/office/drawing/2014/main" val="148542972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Recommendation for use, dosage: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 teens (14-18 years old) 1 capsule 2 times a day during the meal. </a:t>
                      </a:r>
                      <a:endParaRPr lang="ru-RU" sz="1600" dirty="0"/>
                    </a:p>
                  </a:txBody>
                  <a:tcPr/>
                </a:tc>
                <a:extLst>
                  <a:ext uri="{0D108BD9-81ED-4DB2-BD59-A6C34878D82A}">
                    <a16:rowId xmlns="" xmlns:a16="http://schemas.microsoft.com/office/drawing/2014/main" val="768794617"/>
                  </a:ext>
                </a:extLst>
              </a:tr>
            </a:tbl>
          </a:graphicData>
        </a:graphic>
      </p:graphicFrame>
      <p:pic>
        <p:nvPicPr>
          <p:cNvPr id="7" name="Picture 2" descr="D:\Клипарты\027875645-girl-stack-color-book.jpeg"/>
          <p:cNvPicPr>
            <a:picLocks noChangeAspect="1" noChangeArrowheads="1"/>
          </p:cNvPicPr>
          <p:nvPr/>
        </p:nvPicPr>
        <p:blipFill>
          <a:blip r:embed="rId3" cstate="print"/>
          <a:srcRect t="5552" r="3967" b="30601"/>
          <a:stretch>
            <a:fillRect/>
          </a:stretch>
        </p:blipFill>
        <p:spPr bwMode="auto">
          <a:xfrm>
            <a:off x="395536" y="1340768"/>
            <a:ext cx="1944216" cy="14905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Прямоугольник 3"/>
          <p:cNvSpPr/>
          <p:nvPr/>
        </p:nvSpPr>
        <p:spPr>
          <a:xfrm>
            <a:off x="6228184" y="548680"/>
            <a:ext cx="2648055"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MULTIMEGIN</a:t>
            </a:r>
            <a:endParaRPr lang="en-US" sz="2800" b="1" dirty="0"/>
          </a:p>
        </p:txBody>
      </p:sp>
      <p:pic>
        <p:nvPicPr>
          <p:cNvPr id="8" name="Picture 7" descr="brand clym.png"/>
          <p:cNvPicPr>
            <a:picLocks noChangeAspect="1"/>
          </p:cNvPicPr>
          <p:nvPr/>
        </p:nvPicPr>
        <p:blipFill>
          <a:blip r:embed="rId4"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3228357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Мультимегин_подложки2-01.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455068" y="6304002"/>
            <a:ext cx="6119664" cy="553998"/>
          </a:xfrm>
          <a:prstGeom prst="rect">
            <a:avLst/>
          </a:prstGeom>
          <a:noFill/>
        </p:spPr>
        <p:txBody>
          <a:bodyPr wrap="square" rtlCol="0">
            <a:spAutoFit/>
          </a:bodyPr>
          <a:lstStyle/>
          <a:p>
            <a:pPr algn="ctr"/>
            <a:r>
              <a:rPr lang="en-US" sz="3000" dirty="0">
                <a:solidFill>
                  <a:schemeClr val="bg1">
                    <a:lumMod val="85000"/>
                  </a:schemeClr>
                </a:solidFill>
                <a:latin typeface="Arial Narrow" pitchFamily="34" charset="0"/>
                <a:cs typeface="Arial" pitchFamily="34" charset="0"/>
              </a:rPr>
              <a:t>NOT FOR MEDICAL USE</a:t>
            </a:r>
          </a:p>
        </p:txBody>
      </p:sp>
      <p:sp>
        <p:nvSpPr>
          <p:cNvPr id="2" name="TextBox 1"/>
          <p:cNvSpPr txBox="1"/>
          <p:nvPr/>
        </p:nvSpPr>
        <p:spPr>
          <a:xfrm>
            <a:off x="395536" y="3327375"/>
            <a:ext cx="2025798" cy="461665"/>
          </a:xfrm>
          <a:prstGeom prst="rect">
            <a:avLst/>
          </a:prstGeom>
          <a:noFill/>
        </p:spPr>
        <p:txBody>
          <a:bodyPr wrap="square" rtlCol="0">
            <a:spAutoFit/>
          </a:bodyPr>
          <a:lstStyle/>
          <a:p>
            <a:pPr algn="ctr"/>
            <a:r>
              <a:rPr lang="en-US" sz="2400" b="1" dirty="0" smtClean="0">
                <a:solidFill>
                  <a:srgbClr val="C00000"/>
                </a:solidFill>
                <a:latin typeface="+mj-lt"/>
                <a:cs typeface="Arial" pitchFamily="34" charset="0"/>
              </a:rPr>
              <a:t>ADULTS</a:t>
            </a:r>
            <a:endParaRPr lang="ru-RU" sz="2400" dirty="0">
              <a:latin typeface="+mj-lt"/>
            </a:endParaRPr>
          </a:p>
        </p:txBody>
      </p:sp>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t="7875" b="31751"/>
          <a:stretch/>
        </p:blipFill>
        <p:spPr>
          <a:xfrm>
            <a:off x="363934" y="1495817"/>
            <a:ext cx="2057400"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11" name="Таблица 10"/>
          <p:cNvGraphicFramePr>
            <a:graphicFrameLocks noGrp="1"/>
          </p:cNvGraphicFramePr>
          <p:nvPr>
            <p:extLst>
              <p:ext uri="{D42A27DB-BD31-4B8C-83A1-F6EECF244321}">
                <p14:modId xmlns="" xmlns:p14="http://schemas.microsoft.com/office/powerpoint/2010/main" val="3315231922"/>
              </p:ext>
            </p:extLst>
          </p:nvPr>
        </p:nvGraphicFramePr>
        <p:xfrm>
          <a:off x="2868488" y="1340768"/>
          <a:ext cx="6096000" cy="4392488"/>
        </p:xfrm>
        <a:graphic>
          <a:graphicData uri="http://schemas.openxmlformats.org/drawingml/2006/table">
            <a:tbl>
              <a:tblPr firstRow="1" bandRow="1">
                <a:tableStyleId>{46F890A9-2807-4EBB-B81D-B2AA78EC7F39}</a:tableStyleId>
              </a:tblPr>
              <a:tblGrid>
                <a:gridCol w="6096000">
                  <a:extLst>
                    <a:ext uri="{9D8B030D-6E8A-4147-A177-3AD203B41FA5}">
                      <a16:colId xmlns="" xmlns:a16="http://schemas.microsoft.com/office/drawing/2014/main" val="3511656081"/>
                    </a:ext>
                  </a:extLst>
                </a:gridCol>
              </a:tblGrid>
              <a:tr h="413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Advantages for adults</a:t>
                      </a:r>
                      <a:endParaRPr lang="ru-RU" dirty="0" smtClean="0"/>
                    </a:p>
                  </a:txBody>
                  <a:tcPr/>
                </a:tc>
                <a:extLst>
                  <a:ext uri="{0D108BD9-81ED-4DB2-BD59-A6C34878D82A}">
                    <a16:rowId xmlns="" xmlns:a16="http://schemas.microsoft.com/office/drawing/2014/main" val="4223293807"/>
                  </a:ext>
                </a:extLst>
              </a:tr>
              <a:tr h="3332623">
                <a:tc>
                  <a:txBody>
                    <a:bodyPr/>
                    <a:lstStyle/>
                    <a:p>
                      <a:pPr marL="285750" indent="-285750">
                        <a:spcAft>
                          <a:spcPts val="600"/>
                        </a:spcAft>
                        <a:buFont typeface="Wingdings" panose="05000000000000000000" pitchFamily="2" charset="2"/>
                        <a:buChar char="ü"/>
                      </a:pPr>
                      <a:r>
                        <a:rPr lang="en-US" sz="1600" dirty="0" smtClean="0"/>
                        <a:t>Has a positive effect on the inflammatory</a:t>
                      </a:r>
                      <a:r>
                        <a:rPr lang="en-US" sz="1600" baseline="0" dirty="0" smtClean="0"/>
                        <a:t> processes (in cases of arthritis and other chronic diseases)</a:t>
                      </a:r>
                    </a:p>
                    <a:p>
                      <a:pPr marL="285750" indent="-285750">
                        <a:spcAft>
                          <a:spcPts val="600"/>
                        </a:spcAft>
                        <a:buFont typeface="Wingdings" panose="05000000000000000000" pitchFamily="2" charset="2"/>
                        <a:buChar char="ü"/>
                      </a:pPr>
                      <a:r>
                        <a:rPr lang="en-US" sz="1600" dirty="0" smtClean="0"/>
                        <a:t>Preserves the elasticity of cell’s membranes (in blood vessels, eyes and nerves), prevents arterial sclerosis</a:t>
                      </a:r>
                    </a:p>
                    <a:p>
                      <a:pPr marL="285750" indent="-285750">
                        <a:spcAft>
                          <a:spcPts val="600"/>
                        </a:spcAft>
                        <a:buFont typeface="Wingdings" panose="05000000000000000000" pitchFamily="2" charset="2"/>
                        <a:buChar char="ü"/>
                      </a:pPr>
                      <a:r>
                        <a:rPr lang="en-US" sz="1600" dirty="0" smtClean="0"/>
                        <a:t>inhibits degenerative vision loss </a:t>
                      </a:r>
                    </a:p>
                    <a:p>
                      <a:pPr marL="285750" indent="-285750">
                        <a:spcAft>
                          <a:spcPts val="600"/>
                        </a:spcAft>
                        <a:buFont typeface="Wingdings" panose="05000000000000000000" pitchFamily="2" charset="2"/>
                        <a:buChar char="ü"/>
                      </a:pPr>
                      <a:r>
                        <a:rPr lang="en-US" sz="1600" dirty="0" smtClean="0"/>
                        <a:t>Maintains</a:t>
                      </a:r>
                      <a:r>
                        <a:rPr lang="en-US" sz="1600" baseline="0" dirty="0" smtClean="0"/>
                        <a:t> brain functions </a:t>
                      </a:r>
                    </a:p>
                    <a:p>
                      <a:pPr marL="285750" indent="-285750">
                        <a:spcAft>
                          <a:spcPts val="600"/>
                        </a:spcAft>
                        <a:buFont typeface="Wingdings" panose="05000000000000000000" pitchFamily="2" charset="2"/>
                        <a:buChar char="ü"/>
                      </a:pPr>
                      <a:r>
                        <a:rPr lang="en-US" sz="1600" dirty="0" smtClean="0"/>
                        <a:t>Reduces</a:t>
                      </a:r>
                      <a:r>
                        <a:rPr lang="en-US" sz="1600" baseline="0" dirty="0" smtClean="0"/>
                        <a:t> the risk of depression </a:t>
                      </a:r>
                    </a:p>
                    <a:p>
                      <a:pPr marL="285750" indent="-285750">
                        <a:spcAft>
                          <a:spcPts val="600"/>
                        </a:spcAft>
                        <a:buFont typeface="Wingdings" panose="05000000000000000000" pitchFamily="2" charset="2"/>
                        <a:buChar char="ü"/>
                      </a:pPr>
                      <a:r>
                        <a:rPr lang="en-US" sz="1600" dirty="0" smtClean="0"/>
                        <a:t>Contributes to the prophylaxis of allergies, asthma, and skin diseases</a:t>
                      </a:r>
                    </a:p>
                    <a:p>
                      <a:pPr marL="285750" indent="-285750">
                        <a:spcAft>
                          <a:spcPts val="600"/>
                        </a:spcAft>
                        <a:buFont typeface="Wingdings" panose="05000000000000000000" pitchFamily="2" charset="2"/>
                        <a:buChar char="ü"/>
                      </a:pPr>
                      <a:r>
                        <a:rPr lang="en-US" sz="1600" dirty="0" smtClean="0"/>
                        <a:t>Prevents premature aging</a:t>
                      </a:r>
                      <a:endParaRPr lang="ru-RU" sz="1600" dirty="0" smtClean="0"/>
                    </a:p>
                  </a:txBody>
                  <a:tcPr/>
                </a:tc>
                <a:extLst>
                  <a:ext uri="{0D108BD9-81ED-4DB2-BD59-A6C34878D82A}">
                    <a16:rowId xmlns="" xmlns:a16="http://schemas.microsoft.com/office/drawing/2014/main" val="1485429726"/>
                  </a:ext>
                </a:extLst>
              </a:tr>
              <a:tr h="646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Recommendation for use, dosage: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 adults, 1 capsule 2 times a day during the meal. </a:t>
                      </a:r>
                    </a:p>
                  </a:txBody>
                  <a:tcPr/>
                </a:tc>
                <a:extLst>
                  <a:ext uri="{0D108BD9-81ED-4DB2-BD59-A6C34878D82A}">
                    <a16:rowId xmlns="" xmlns:a16="http://schemas.microsoft.com/office/drawing/2014/main" val="768794617"/>
                  </a:ext>
                </a:extLst>
              </a:tr>
            </a:tbl>
          </a:graphicData>
        </a:graphic>
      </p:graphicFrame>
      <p:sp>
        <p:nvSpPr>
          <p:cNvPr id="3" name="Прямоугольник 2"/>
          <p:cNvSpPr/>
          <p:nvPr/>
        </p:nvSpPr>
        <p:spPr>
          <a:xfrm>
            <a:off x="6372200" y="620688"/>
            <a:ext cx="25922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MULTIMEGIN</a:t>
            </a:r>
          </a:p>
        </p:txBody>
      </p:sp>
      <p:pic>
        <p:nvPicPr>
          <p:cNvPr id="9" name="Picture 8" descr="brand clym.png"/>
          <p:cNvPicPr>
            <a:picLocks noChangeAspect="1"/>
          </p:cNvPicPr>
          <p:nvPr/>
        </p:nvPicPr>
        <p:blipFill>
          <a:blip r:embed="rId4"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536584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Мультимегин_подложки1-01.jpg"/>
          <p:cNvPicPr>
            <a:picLocks noChangeAspect="1"/>
          </p:cNvPicPr>
          <p:nvPr/>
        </p:nvPicPr>
        <p:blipFill>
          <a:blip r:embed="rId2" cstate="print"/>
          <a:stretch>
            <a:fillRect/>
          </a:stretch>
        </p:blipFill>
        <p:spPr>
          <a:xfrm>
            <a:off x="0" y="5318"/>
            <a:ext cx="9144000" cy="6858000"/>
          </a:xfrm>
          <a:prstGeom prst="rect">
            <a:avLst/>
          </a:prstGeom>
        </p:spPr>
      </p:pic>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rcRect r="333" b="47025"/>
          <a:stretch>
            <a:fillRect/>
          </a:stretch>
        </p:blipFill>
        <p:spPr>
          <a:xfrm>
            <a:off x="2500298" y="2786058"/>
            <a:ext cx="3929090" cy="2655746"/>
          </a:xfrm>
          <a:prstGeom prst="rect">
            <a:avLst/>
          </a:prstGeom>
        </p:spPr>
      </p:pic>
      <p:sp>
        <p:nvSpPr>
          <p:cNvPr id="3" name="Rectangle 2"/>
          <p:cNvSpPr>
            <a:spLocks noGrp="1" noChangeArrowheads="1"/>
          </p:cNvSpPr>
          <p:nvPr>
            <p:ph type="title"/>
          </p:nvPr>
        </p:nvSpPr>
        <p:spPr>
          <a:xfrm>
            <a:off x="1462526" y="5262221"/>
            <a:ext cx="6048672" cy="864096"/>
          </a:xfrm>
        </p:spPr>
        <p:txBody>
          <a:bodyPr>
            <a:normAutofit/>
          </a:bodyPr>
          <a:lstStyle/>
          <a:p>
            <a:r>
              <a:rPr lang="en-US" sz="3600" b="1" dirty="0" smtClean="0">
                <a:solidFill>
                  <a:srgbClr val="C00000"/>
                </a:solidFill>
                <a:latin typeface="Arial" pitchFamily="34" charset="0"/>
                <a:ea typeface="+mn-ea"/>
                <a:cs typeface="Arial" pitchFamily="34" charset="0"/>
              </a:rPr>
              <a:t>Thank </a:t>
            </a:r>
            <a:r>
              <a:rPr lang="en-US" sz="3600" b="1" dirty="0">
                <a:solidFill>
                  <a:srgbClr val="C00000"/>
                </a:solidFill>
                <a:latin typeface="Arial" pitchFamily="34" charset="0"/>
                <a:ea typeface="+mn-ea"/>
                <a:cs typeface="Arial" pitchFamily="34" charset="0"/>
              </a:rPr>
              <a:t>you for </a:t>
            </a:r>
            <a:r>
              <a:rPr lang="en-US" sz="3600" b="1" dirty="0" smtClean="0">
                <a:solidFill>
                  <a:srgbClr val="C00000"/>
                </a:solidFill>
                <a:latin typeface="Arial" pitchFamily="34" charset="0"/>
                <a:ea typeface="+mn-ea"/>
                <a:cs typeface="Arial" pitchFamily="34" charset="0"/>
              </a:rPr>
              <a:t>attention</a:t>
            </a:r>
            <a:r>
              <a:rPr lang="ru-RU" sz="3600" b="1" dirty="0" smtClean="0">
                <a:solidFill>
                  <a:srgbClr val="C00000"/>
                </a:solidFill>
                <a:latin typeface="Arial" pitchFamily="34" charset="0"/>
                <a:ea typeface="+mn-ea"/>
                <a:cs typeface="Arial" pitchFamily="34" charset="0"/>
              </a:rPr>
              <a:t>!</a:t>
            </a:r>
          </a:p>
        </p:txBody>
      </p:sp>
      <p:pic>
        <p:nvPicPr>
          <p:cNvPr id="9" name="Picture 8" descr="AL—logo.png"/>
          <p:cNvPicPr>
            <a:picLocks noChangeAspect="1"/>
          </p:cNvPicPr>
          <p:nvPr/>
        </p:nvPicPr>
        <p:blipFill>
          <a:blip r:embed="rId4" cstate="print"/>
          <a:stretch>
            <a:fillRect/>
          </a:stretch>
        </p:blipFill>
        <p:spPr>
          <a:xfrm>
            <a:off x="3071802" y="785794"/>
            <a:ext cx="2442412" cy="702630"/>
          </a:xfrm>
          <a:prstGeom prst="rect">
            <a:avLst/>
          </a:prstGeom>
        </p:spPr>
      </p:pic>
      <p:sp>
        <p:nvSpPr>
          <p:cNvPr id="10" name="TextBox 9"/>
          <p:cNvSpPr txBox="1"/>
          <p:nvPr/>
        </p:nvSpPr>
        <p:spPr>
          <a:xfrm>
            <a:off x="500034" y="1643050"/>
            <a:ext cx="8072494" cy="1200329"/>
          </a:xfrm>
          <a:prstGeom prst="rect">
            <a:avLst/>
          </a:prstGeom>
          <a:noFill/>
        </p:spPr>
        <p:txBody>
          <a:bodyPr wrap="square" rtlCol="0">
            <a:spAutoFit/>
          </a:bodyPr>
          <a:lstStyle/>
          <a:p>
            <a:pPr algn="ctr"/>
            <a:r>
              <a:rPr lang="en-IN" sz="2400" b="1" dirty="0" smtClean="0"/>
              <a:t>Recommended usage:</a:t>
            </a:r>
            <a:r>
              <a:rPr lang="en-IN" sz="2400" dirty="0" smtClean="0"/>
              <a:t> </a:t>
            </a:r>
          </a:p>
          <a:p>
            <a:pPr algn="ctr"/>
            <a:r>
              <a:rPr lang="en-IN" sz="2400" dirty="0" smtClean="0"/>
              <a:t>1 capsule 1 time a day with meal or as suggested by the healthcare professional.</a:t>
            </a:r>
            <a:endParaRPr lang="en-US" sz="2400" dirty="0"/>
          </a:p>
        </p:txBody>
      </p:sp>
      <p:sp>
        <p:nvSpPr>
          <p:cNvPr id="11" name="TextBox 10"/>
          <p:cNvSpPr txBox="1"/>
          <p:nvPr/>
        </p:nvSpPr>
        <p:spPr>
          <a:xfrm>
            <a:off x="0" y="5934670"/>
            <a:ext cx="914400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IN" dirty="0" smtClean="0"/>
              <a:t>Note:-These products are not intended to diagnose, treat, cure or prevent any disease.</a:t>
            </a:r>
          </a:p>
          <a:p>
            <a:pPr algn="ctr"/>
            <a:r>
              <a:rPr lang="en-IN" dirty="0" smtClean="0"/>
              <a:t>NOT FOR MEDICINAL USE</a:t>
            </a:r>
            <a:endParaRPr lang="en-US" dirty="0"/>
          </a:p>
        </p:txBody>
      </p:sp>
      <p:pic>
        <p:nvPicPr>
          <p:cNvPr id="12" name="Picture 11" descr="brand clym.png"/>
          <p:cNvPicPr>
            <a:picLocks noChangeAspect="1"/>
          </p:cNvPicPr>
          <p:nvPr/>
        </p:nvPicPr>
        <p:blipFill>
          <a:blip r:embed="rId5" cstate="print"/>
          <a:stretch>
            <a:fillRect/>
          </a:stretch>
        </p:blipFill>
        <p:spPr>
          <a:xfrm>
            <a:off x="8501090" y="214290"/>
            <a:ext cx="357372" cy="3573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80512" cy="6858000"/>
          </a:xfrm>
          <a:prstGeom prst="rect">
            <a:avLst/>
          </a:prstGeom>
        </p:spPr>
      </p:pic>
      <p:sp>
        <p:nvSpPr>
          <p:cNvPr id="8" name="Заголовок 1"/>
          <p:cNvSpPr>
            <a:spLocks noGrp="1"/>
          </p:cNvSpPr>
          <p:nvPr>
            <p:ph type="title"/>
          </p:nvPr>
        </p:nvSpPr>
        <p:spPr>
          <a:xfrm>
            <a:off x="1763688" y="197874"/>
            <a:ext cx="6049434" cy="1008112"/>
          </a:xfrm>
        </p:spPr>
        <p:txBody>
          <a:bodyPr>
            <a:normAutofit fontScale="90000"/>
          </a:bodyPr>
          <a:lstStyle/>
          <a:p>
            <a:pPr algn="ctr">
              <a:spcAft>
                <a:spcPts val="600"/>
              </a:spcAft>
            </a:pPr>
            <a:r>
              <a:rPr lang="en-US" sz="3200" b="1" dirty="0" smtClean="0">
                <a:solidFill>
                  <a:srgbClr val="FF0000"/>
                </a:solidFill>
                <a:latin typeface="+mn-lt"/>
                <a:ea typeface="+mn-ea"/>
                <a:cs typeface="Arial" pitchFamily="34" charset="0"/>
              </a:rPr>
              <a:t>The main defects of nutrition of population</a:t>
            </a:r>
            <a:endParaRPr lang="ru-RU" sz="3200" b="1" dirty="0">
              <a:solidFill>
                <a:srgbClr val="FF0000"/>
              </a:solidFill>
              <a:latin typeface="+mn-lt"/>
              <a:ea typeface="+mn-ea"/>
              <a:cs typeface="Arial" pitchFamily="34" charset="0"/>
            </a:endParaRPr>
          </a:p>
        </p:txBody>
      </p:sp>
      <p:pic>
        <p:nvPicPr>
          <p:cNvPr id="7" name="Рисунок 6" descr="пища.png"/>
          <p:cNvPicPr>
            <a:picLocks noChangeAspect="1"/>
          </p:cNvPicPr>
          <p:nvPr/>
        </p:nvPicPr>
        <p:blipFill>
          <a:blip r:embed="rId3" cstate="print"/>
          <a:stretch>
            <a:fillRect/>
          </a:stretch>
        </p:blipFill>
        <p:spPr>
          <a:xfrm>
            <a:off x="755576" y="1628800"/>
            <a:ext cx="7410449" cy="4191000"/>
          </a:xfrm>
          <a:prstGeom prst="rect">
            <a:avLst/>
          </a:prstGeom>
        </p:spPr>
      </p:pic>
      <p:sp>
        <p:nvSpPr>
          <p:cNvPr id="2" name="Прямоугольник 1"/>
          <p:cNvSpPr/>
          <p:nvPr/>
        </p:nvSpPr>
        <p:spPr>
          <a:xfrm>
            <a:off x="5364088" y="1844824"/>
            <a:ext cx="345638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The Excess of :- </a:t>
            </a:r>
            <a:br>
              <a:rPr lang="en-US" sz="1600" b="1" dirty="0" smtClean="0"/>
            </a:br>
            <a:r>
              <a:rPr lang="en-US" sz="1600" b="1" dirty="0" smtClean="0"/>
              <a:t>Animal fats,</a:t>
            </a:r>
          </a:p>
          <a:p>
            <a:pPr algn="ctr"/>
            <a:r>
              <a:rPr lang="en-US" sz="1600" b="1" dirty="0" smtClean="0"/>
              <a:t>simple carbohydrates</a:t>
            </a:r>
            <a:r>
              <a:rPr lang="en-US" sz="1600" b="1" dirty="0"/>
              <a:t>, salt, animal </a:t>
            </a:r>
            <a:r>
              <a:rPr lang="en-US" sz="1600" b="1" dirty="0" smtClean="0"/>
              <a:t>protein, alcohol, toxins</a:t>
            </a:r>
            <a:r>
              <a:rPr lang="en-US" sz="1600" b="1" dirty="0"/>
              <a:t>, medicines, </a:t>
            </a:r>
            <a:r>
              <a:rPr lang="en-US" sz="1600" b="1" dirty="0" smtClean="0"/>
              <a:t>carcinogens, pesticides and hormones</a:t>
            </a:r>
            <a:endParaRPr lang="ru-RU" sz="1600" b="1" dirty="0"/>
          </a:p>
        </p:txBody>
      </p:sp>
      <p:sp>
        <p:nvSpPr>
          <p:cNvPr id="6" name="Прямоугольник 5"/>
          <p:cNvSpPr/>
          <p:nvPr/>
        </p:nvSpPr>
        <p:spPr>
          <a:xfrm>
            <a:off x="395536" y="3933056"/>
            <a:ext cx="324036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 deficiency of:</a:t>
            </a:r>
          </a:p>
          <a:p>
            <a:pPr algn="ctr"/>
            <a:r>
              <a:rPr lang="en-US" b="1" dirty="0" smtClean="0"/>
              <a:t>Unsaturated fats</a:t>
            </a:r>
            <a:r>
              <a:rPr lang="en-US" b="1" dirty="0"/>
              <a:t>, fibers, vegetable </a:t>
            </a:r>
            <a:r>
              <a:rPr lang="en-US" b="1" dirty="0" smtClean="0"/>
              <a:t>proteins, vitamins</a:t>
            </a:r>
            <a:r>
              <a:rPr lang="en-US" b="1" dirty="0"/>
              <a:t>, microelements and </a:t>
            </a:r>
            <a:r>
              <a:rPr lang="en-US" b="1" dirty="0" smtClean="0"/>
              <a:t>probiotics.</a:t>
            </a:r>
            <a:endParaRPr lang="ru-RU" b="1" dirty="0"/>
          </a:p>
        </p:txBody>
      </p:sp>
      <p:sp>
        <p:nvSpPr>
          <p:cNvPr id="3" name="Прямоугольник 2"/>
          <p:cNvSpPr/>
          <p:nvPr/>
        </p:nvSpPr>
        <p:spPr>
          <a:xfrm>
            <a:off x="3059832" y="3645024"/>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Balanced nutrition</a:t>
            </a:r>
            <a:endParaRPr lang="en-US" sz="1400" dirty="0"/>
          </a:p>
        </p:txBody>
      </p:sp>
      <p:pic>
        <p:nvPicPr>
          <p:cNvPr id="10" name="Picture 9" descr="brand clym.png"/>
          <p:cNvPicPr>
            <a:picLocks noChangeAspect="1"/>
          </p:cNvPicPr>
          <p:nvPr/>
        </p:nvPicPr>
        <p:blipFill>
          <a:blip r:embed="rId4" cstate="print"/>
          <a:stretch>
            <a:fillRect/>
          </a:stretch>
        </p:blipFill>
        <p:spPr>
          <a:xfrm>
            <a:off x="8572528" y="285728"/>
            <a:ext cx="357372" cy="357372"/>
          </a:xfrm>
          <a:prstGeom prst="rect">
            <a:avLst/>
          </a:prstGeom>
        </p:spPr>
      </p:pic>
    </p:spTree>
    <p:extLst>
      <p:ext uri="{BB962C8B-B14F-4D97-AF65-F5344CB8AC3E}">
        <p14:creationId xmlns="" xmlns:p14="http://schemas.microsoft.com/office/powerpoint/2010/main" val="4003736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80512" cy="6858000"/>
          </a:xfrm>
          <a:prstGeom prst="rect">
            <a:avLst/>
          </a:prstGeom>
        </p:spPr>
      </p:pic>
      <p:sp>
        <p:nvSpPr>
          <p:cNvPr id="26" name="Скругленный прямоугольник 25"/>
          <p:cNvSpPr/>
          <p:nvPr/>
        </p:nvSpPr>
        <p:spPr>
          <a:xfrm>
            <a:off x="467544" y="2420888"/>
            <a:ext cx="2520280" cy="1152128"/>
          </a:xfrm>
          <a:prstGeom prst="roundRect">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3275856" y="2420888"/>
            <a:ext cx="2664296" cy="1152128"/>
          </a:xfrm>
          <a:prstGeom prst="roundRect">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27"/>
          <p:cNvSpPr/>
          <p:nvPr/>
        </p:nvSpPr>
        <p:spPr>
          <a:xfrm>
            <a:off x="6156176" y="2420888"/>
            <a:ext cx="2520280" cy="1152128"/>
          </a:xfrm>
          <a:prstGeom prst="roundRect">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кругленный прямоугольник 28"/>
          <p:cNvSpPr/>
          <p:nvPr/>
        </p:nvSpPr>
        <p:spPr>
          <a:xfrm>
            <a:off x="467544" y="3789040"/>
            <a:ext cx="2520280" cy="1368152"/>
          </a:xfrm>
          <a:prstGeom prst="roundRect">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кругленный прямоугольник 29"/>
          <p:cNvSpPr/>
          <p:nvPr/>
        </p:nvSpPr>
        <p:spPr>
          <a:xfrm>
            <a:off x="3275856" y="3789040"/>
            <a:ext cx="2664296" cy="1368152"/>
          </a:xfrm>
          <a:prstGeom prst="roundRect">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кругленный прямоугольник 30"/>
          <p:cNvSpPr/>
          <p:nvPr/>
        </p:nvSpPr>
        <p:spPr>
          <a:xfrm>
            <a:off x="6156176" y="3789040"/>
            <a:ext cx="2520280" cy="1368152"/>
          </a:xfrm>
          <a:prstGeom prst="roundRect">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285852" y="2714620"/>
            <a:ext cx="1800201" cy="860094"/>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ts val="1500"/>
              </a:lnSpc>
            </a:pPr>
            <a:r>
              <a:rPr lang="en-US" dirty="0" smtClean="0"/>
              <a:t>Inhibition </a:t>
            </a:r>
            <a:r>
              <a:rPr lang="en-US" dirty="0"/>
              <a:t>of growth </a:t>
            </a:r>
            <a:r>
              <a:rPr lang="en-US" dirty="0" smtClean="0"/>
              <a:t>and development</a:t>
            </a:r>
            <a:endParaRPr lang="ru-RU" dirty="0"/>
          </a:p>
        </p:txBody>
      </p:sp>
      <p:sp>
        <p:nvSpPr>
          <p:cNvPr id="10" name="Стрелка вниз 9"/>
          <p:cNvSpPr/>
          <p:nvPr/>
        </p:nvSpPr>
        <p:spPr>
          <a:xfrm>
            <a:off x="1853444" y="2204864"/>
            <a:ext cx="270284" cy="46433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995936" y="2681774"/>
            <a:ext cx="1944216" cy="860094"/>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ts val="1500"/>
              </a:lnSpc>
            </a:pPr>
            <a:r>
              <a:rPr lang="en-US" dirty="0" smtClean="0"/>
              <a:t>High prevalence of atopic diseases</a:t>
            </a:r>
            <a:endParaRPr lang="ru-RU" dirty="0"/>
          </a:p>
        </p:txBody>
      </p:sp>
      <p:sp>
        <p:nvSpPr>
          <p:cNvPr id="12" name="Стрелка вниз 11"/>
          <p:cNvSpPr/>
          <p:nvPr/>
        </p:nvSpPr>
        <p:spPr>
          <a:xfrm>
            <a:off x="4553744" y="2204864"/>
            <a:ext cx="270284" cy="46433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7038020" y="2753782"/>
            <a:ext cx="1748822" cy="603210"/>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ts val="1500"/>
              </a:lnSpc>
            </a:pPr>
            <a:r>
              <a:rPr lang="en-US" dirty="0"/>
              <a:t>Deterioration of vision</a:t>
            </a:r>
            <a:endParaRPr lang="ru-RU" dirty="0"/>
          </a:p>
        </p:txBody>
      </p:sp>
      <p:sp>
        <p:nvSpPr>
          <p:cNvPr id="14" name="Стрелка вниз 13"/>
          <p:cNvSpPr/>
          <p:nvPr/>
        </p:nvSpPr>
        <p:spPr>
          <a:xfrm>
            <a:off x="7038020" y="2204864"/>
            <a:ext cx="270284" cy="46433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395536" y="4590701"/>
            <a:ext cx="2448272" cy="500054"/>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ts val="1500"/>
              </a:lnSpc>
            </a:pPr>
            <a:r>
              <a:rPr lang="en-US" dirty="0" smtClean="0"/>
              <a:t>Psycho </a:t>
            </a:r>
            <a:r>
              <a:rPr lang="en-US" dirty="0"/>
              <a:t>emotional instability</a:t>
            </a:r>
            <a:endParaRPr lang="ru-RU" dirty="0"/>
          </a:p>
        </p:txBody>
      </p:sp>
      <p:sp>
        <p:nvSpPr>
          <p:cNvPr id="17" name="Стрелка вниз 16"/>
          <p:cNvSpPr/>
          <p:nvPr/>
        </p:nvSpPr>
        <p:spPr>
          <a:xfrm>
            <a:off x="2123728" y="3594591"/>
            <a:ext cx="270284" cy="46433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3347864" y="4581128"/>
            <a:ext cx="2448272" cy="509627"/>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ts val="1500"/>
              </a:lnSpc>
            </a:pPr>
            <a:r>
              <a:rPr lang="en-US" dirty="0"/>
              <a:t>Increased fatigue</a:t>
            </a:r>
            <a:endParaRPr lang="ru-RU" dirty="0"/>
          </a:p>
        </p:txBody>
      </p:sp>
      <p:sp>
        <p:nvSpPr>
          <p:cNvPr id="20" name="Стрелка вниз 19"/>
          <p:cNvSpPr/>
          <p:nvPr/>
        </p:nvSpPr>
        <p:spPr>
          <a:xfrm>
            <a:off x="4427984" y="3594591"/>
            <a:ext cx="270284" cy="46433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6156176" y="4509120"/>
            <a:ext cx="2592288" cy="500054"/>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ts val="1500"/>
              </a:lnSpc>
            </a:pPr>
            <a:r>
              <a:rPr lang="en-US" dirty="0" smtClean="0"/>
              <a:t>Recidivist current of chronic diseases</a:t>
            </a:r>
            <a:endParaRPr lang="ru-RU" dirty="0"/>
          </a:p>
        </p:txBody>
      </p:sp>
      <p:sp>
        <p:nvSpPr>
          <p:cNvPr id="22" name="Стрелка вниз 21"/>
          <p:cNvSpPr/>
          <p:nvPr/>
        </p:nvSpPr>
        <p:spPr>
          <a:xfrm>
            <a:off x="6876256" y="3594591"/>
            <a:ext cx="270284" cy="46433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24" name="Заголовок 1"/>
          <p:cNvSpPr>
            <a:spLocks noGrp="1"/>
          </p:cNvSpPr>
          <p:nvPr>
            <p:ph type="title"/>
          </p:nvPr>
        </p:nvSpPr>
        <p:spPr>
          <a:xfrm>
            <a:off x="1800200" y="188640"/>
            <a:ext cx="6372200" cy="1008112"/>
          </a:xfrm>
        </p:spPr>
        <p:txBody>
          <a:bodyPr>
            <a:noAutofit/>
          </a:bodyPr>
          <a:lstStyle/>
          <a:p>
            <a:pPr algn="ctr">
              <a:spcAft>
                <a:spcPts val="600"/>
              </a:spcAft>
            </a:pPr>
            <a:r>
              <a:rPr lang="en-US" sz="3200" b="1" dirty="0" smtClean="0">
                <a:solidFill>
                  <a:schemeClr val="accent1"/>
                </a:solidFill>
                <a:ea typeface="+mn-ea"/>
                <a:cs typeface="Arial" pitchFamily="34" charset="0"/>
              </a:rPr>
              <a:t>Polyunsaturated </a:t>
            </a:r>
            <a:r>
              <a:rPr lang="en-US" sz="3200" b="1" dirty="0">
                <a:solidFill>
                  <a:schemeClr val="accent1"/>
                </a:solidFill>
                <a:ea typeface="+mn-ea"/>
                <a:cs typeface="Arial" pitchFamily="34" charset="0"/>
              </a:rPr>
              <a:t>fat deficiency symptoms</a:t>
            </a:r>
            <a:endParaRPr lang="ru-RU" sz="3200" b="1" dirty="0">
              <a:solidFill>
                <a:schemeClr val="accent1"/>
              </a:solidFill>
              <a:ea typeface="+mn-ea"/>
              <a:cs typeface="Arial" pitchFamily="34" charset="0"/>
            </a:endParaRPr>
          </a:p>
        </p:txBody>
      </p:sp>
      <p:pic>
        <p:nvPicPr>
          <p:cNvPr id="1028" name="Picture 4" descr="D:\Презентация\Мультимегин\6.png"/>
          <p:cNvPicPr>
            <a:picLocks noChangeAspect="1" noChangeArrowheads="1"/>
          </p:cNvPicPr>
          <p:nvPr/>
        </p:nvPicPr>
        <p:blipFill>
          <a:blip r:embed="rId3" cstate="print"/>
          <a:srcRect/>
          <a:stretch>
            <a:fillRect/>
          </a:stretch>
        </p:blipFill>
        <p:spPr bwMode="auto">
          <a:xfrm>
            <a:off x="807429" y="2636912"/>
            <a:ext cx="452203" cy="714005"/>
          </a:xfrm>
          <a:prstGeom prst="rect">
            <a:avLst/>
          </a:prstGeom>
          <a:noFill/>
        </p:spPr>
      </p:pic>
      <p:pic>
        <p:nvPicPr>
          <p:cNvPr id="1029" name="Picture 5" descr="D:\Презентация\Мультимегин\1.png"/>
          <p:cNvPicPr>
            <a:picLocks noChangeAspect="1" noChangeArrowheads="1"/>
          </p:cNvPicPr>
          <p:nvPr/>
        </p:nvPicPr>
        <p:blipFill>
          <a:blip r:embed="rId4" cstate="print"/>
          <a:srcRect/>
          <a:stretch>
            <a:fillRect/>
          </a:stretch>
        </p:blipFill>
        <p:spPr bwMode="auto">
          <a:xfrm>
            <a:off x="1043608" y="3861048"/>
            <a:ext cx="744946" cy="673545"/>
          </a:xfrm>
          <a:prstGeom prst="rect">
            <a:avLst/>
          </a:prstGeom>
          <a:noFill/>
        </p:spPr>
      </p:pic>
      <p:pic>
        <p:nvPicPr>
          <p:cNvPr id="1030" name="Picture 6" descr="D:\Презентация\Мультимегин\2.png"/>
          <p:cNvPicPr>
            <a:picLocks noChangeAspect="1" noChangeArrowheads="1"/>
          </p:cNvPicPr>
          <p:nvPr/>
        </p:nvPicPr>
        <p:blipFill>
          <a:blip r:embed="rId5" cstate="print"/>
          <a:srcRect/>
          <a:stretch>
            <a:fillRect/>
          </a:stretch>
        </p:blipFill>
        <p:spPr bwMode="auto">
          <a:xfrm>
            <a:off x="3347864" y="2708920"/>
            <a:ext cx="744946" cy="673545"/>
          </a:xfrm>
          <a:prstGeom prst="rect">
            <a:avLst/>
          </a:prstGeom>
          <a:noFill/>
        </p:spPr>
      </p:pic>
      <p:pic>
        <p:nvPicPr>
          <p:cNvPr id="1031" name="Picture 7" descr="D:\Презентация\Мультимегин\3.png"/>
          <p:cNvPicPr>
            <a:picLocks noChangeAspect="1" noChangeArrowheads="1"/>
          </p:cNvPicPr>
          <p:nvPr/>
        </p:nvPicPr>
        <p:blipFill>
          <a:blip r:embed="rId6" cstate="print"/>
          <a:srcRect/>
          <a:stretch>
            <a:fillRect/>
          </a:stretch>
        </p:blipFill>
        <p:spPr bwMode="auto">
          <a:xfrm>
            <a:off x="7209198" y="3783876"/>
            <a:ext cx="744946" cy="673545"/>
          </a:xfrm>
          <a:prstGeom prst="rect">
            <a:avLst/>
          </a:prstGeom>
          <a:noFill/>
        </p:spPr>
      </p:pic>
      <p:pic>
        <p:nvPicPr>
          <p:cNvPr id="1032" name="Picture 8" descr="D:\Презентация\Мультимегин\4.png"/>
          <p:cNvPicPr>
            <a:picLocks noChangeAspect="1" noChangeArrowheads="1"/>
          </p:cNvPicPr>
          <p:nvPr/>
        </p:nvPicPr>
        <p:blipFill>
          <a:blip r:embed="rId7" cstate="print"/>
          <a:srcRect/>
          <a:stretch>
            <a:fillRect/>
          </a:stretch>
        </p:blipFill>
        <p:spPr bwMode="auto">
          <a:xfrm>
            <a:off x="6419342" y="2708920"/>
            <a:ext cx="744946" cy="673545"/>
          </a:xfrm>
          <a:prstGeom prst="rect">
            <a:avLst/>
          </a:prstGeom>
          <a:noFill/>
        </p:spPr>
      </p:pic>
      <p:pic>
        <p:nvPicPr>
          <p:cNvPr id="1033" name="Picture 9" descr="D:\Презентация\Мультимегин\5.png"/>
          <p:cNvPicPr>
            <a:picLocks noChangeAspect="1" noChangeArrowheads="1"/>
          </p:cNvPicPr>
          <p:nvPr/>
        </p:nvPicPr>
        <p:blipFill>
          <a:blip r:embed="rId8" cstate="print"/>
          <a:srcRect/>
          <a:stretch>
            <a:fillRect/>
          </a:stretch>
        </p:blipFill>
        <p:spPr bwMode="auto">
          <a:xfrm>
            <a:off x="4139952" y="4005064"/>
            <a:ext cx="744946" cy="673545"/>
          </a:xfrm>
          <a:prstGeom prst="rect">
            <a:avLst/>
          </a:prstGeom>
          <a:noFill/>
        </p:spPr>
      </p:pic>
      <p:sp>
        <p:nvSpPr>
          <p:cNvPr id="2" name="Скругленный прямоугольник 1"/>
          <p:cNvSpPr/>
          <p:nvPr/>
        </p:nvSpPr>
        <p:spPr>
          <a:xfrm>
            <a:off x="467544" y="1556792"/>
            <a:ext cx="8424936" cy="64807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b="1" dirty="0"/>
              <a:t>Polyunsaturated fat </a:t>
            </a:r>
            <a:r>
              <a:rPr lang="en-US" sz="2200" b="1" dirty="0" smtClean="0"/>
              <a:t>and vitamin deficiency in the daily ration </a:t>
            </a:r>
            <a:endParaRPr lang="ru-RU" sz="2200" b="1" dirty="0"/>
          </a:p>
        </p:txBody>
      </p:sp>
      <p:pic>
        <p:nvPicPr>
          <p:cNvPr id="32" name="Picture 31" descr="brand clym.png"/>
          <p:cNvPicPr>
            <a:picLocks noChangeAspect="1"/>
          </p:cNvPicPr>
          <p:nvPr/>
        </p:nvPicPr>
        <p:blipFill>
          <a:blip r:embed="rId9" cstate="print"/>
          <a:stretch>
            <a:fillRect/>
          </a:stretch>
        </p:blipFill>
        <p:spPr>
          <a:xfrm>
            <a:off x="8572528" y="285728"/>
            <a:ext cx="357372" cy="357372"/>
          </a:xfrm>
          <a:prstGeom prst="rect">
            <a:avLst/>
          </a:prstGeom>
        </p:spPr>
      </p:pic>
    </p:spTree>
    <p:extLst>
      <p:ext uri="{BB962C8B-B14F-4D97-AF65-F5344CB8AC3E}">
        <p14:creationId xmlns="" xmlns:p14="http://schemas.microsoft.com/office/powerpoint/2010/main" val="2767856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47" y="1938885"/>
            <a:ext cx="5583545" cy="3722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a:off x="5940152" y="2160498"/>
            <a:ext cx="2780629" cy="2031325"/>
          </a:xfrm>
          <a:prstGeom prst="rect">
            <a:avLst/>
          </a:prstGeom>
        </p:spPr>
        <p:txBody>
          <a:bodyPr wrap="square">
            <a:spAutoFit/>
          </a:bodyPr>
          <a:lstStyle/>
          <a:p>
            <a:r>
              <a:rPr lang="ru-RU" dirty="0"/>
              <a:t>ПНЖК не синтезируется организмом и должны поступать в него с пищей.</a:t>
            </a:r>
          </a:p>
          <a:p>
            <a:r>
              <a:rPr lang="ru-RU" dirty="0"/>
              <a:t>Самые важные ПНЖК:</a:t>
            </a:r>
          </a:p>
          <a:p>
            <a:r>
              <a:rPr lang="ru-RU" dirty="0"/>
              <a:t>Альфа-</a:t>
            </a:r>
            <a:r>
              <a:rPr lang="ru-RU" dirty="0" err="1"/>
              <a:t>линолевая</a:t>
            </a:r>
            <a:endParaRPr lang="ru-RU" dirty="0"/>
          </a:p>
          <a:p>
            <a:r>
              <a:rPr lang="ru-RU" dirty="0"/>
              <a:t>Докогексаеновая</a:t>
            </a:r>
          </a:p>
          <a:p>
            <a:r>
              <a:rPr lang="ru-RU" dirty="0"/>
              <a:t>эйкозапантеновая</a:t>
            </a:r>
          </a:p>
        </p:txBody>
      </p:sp>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4569"/>
            <a:ext cx="9144000" cy="6858000"/>
          </a:xfrm>
          <a:prstGeom prst="rect">
            <a:avLst/>
          </a:prstGeom>
        </p:spPr>
      </p:pic>
      <p:sp>
        <p:nvSpPr>
          <p:cNvPr id="11" name="Заголовок 1"/>
          <p:cNvSpPr>
            <a:spLocks noGrp="1"/>
          </p:cNvSpPr>
          <p:nvPr>
            <p:ph type="title"/>
          </p:nvPr>
        </p:nvSpPr>
        <p:spPr>
          <a:xfrm>
            <a:off x="1609328" y="346477"/>
            <a:ext cx="6203032" cy="720080"/>
          </a:xfrm>
        </p:spPr>
        <p:txBody>
          <a:bodyPr>
            <a:normAutofit/>
          </a:bodyPr>
          <a:lstStyle/>
          <a:p>
            <a:pPr algn="ctr"/>
            <a:r>
              <a:rPr lang="en-US" sz="3200" b="1" dirty="0" smtClean="0">
                <a:solidFill>
                  <a:schemeClr val="accent1"/>
                </a:solidFill>
                <a:ea typeface="+mn-ea"/>
                <a:cs typeface="Arial" pitchFamily="34" charset="0"/>
              </a:rPr>
              <a:t>What kinds of fats are there</a:t>
            </a:r>
            <a:r>
              <a:rPr lang="ru-RU" sz="3200" b="1" dirty="0" smtClean="0">
                <a:solidFill>
                  <a:schemeClr val="accent1"/>
                </a:solidFill>
                <a:ea typeface="+mn-ea"/>
                <a:cs typeface="Arial" pitchFamily="34" charset="0"/>
              </a:rPr>
              <a:t>?</a:t>
            </a:r>
            <a:endParaRPr lang="ru-RU" sz="3200" b="1" dirty="0">
              <a:solidFill>
                <a:schemeClr val="accent1"/>
              </a:solidFill>
              <a:ea typeface="+mn-ea"/>
              <a:cs typeface="Arial" pitchFamily="34" charset="0"/>
            </a:endParaRPr>
          </a:p>
        </p:txBody>
      </p:sp>
      <p:sp>
        <p:nvSpPr>
          <p:cNvPr id="5" name="TextBox 4"/>
          <p:cNvSpPr txBox="1"/>
          <p:nvPr/>
        </p:nvSpPr>
        <p:spPr>
          <a:xfrm>
            <a:off x="1967040" y="2420888"/>
            <a:ext cx="5187773" cy="400110"/>
          </a:xfrm>
          <a:prstGeom prst="rect">
            <a:avLst/>
          </a:prstGeom>
          <a:noFill/>
        </p:spPr>
        <p:txBody>
          <a:bodyPr wrap="square" rtlCol="0">
            <a:spAutoFit/>
          </a:bodyPr>
          <a:lstStyle/>
          <a:p>
            <a:pPr algn="ctr"/>
            <a:r>
              <a:rPr lang="en-US" sz="2000" b="1" dirty="0" smtClean="0">
                <a:solidFill>
                  <a:srgbClr val="C00000"/>
                </a:solidFill>
              </a:rPr>
              <a:t>GOOD FATS </a:t>
            </a:r>
            <a:r>
              <a:rPr lang="en-US" sz="2000" b="1" dirty="0">
                <a:solidFill>
                  <a:srgbClr val="C00000"/>
                </a:solidFill>
              </a:rPr>
              <a:t>vs </a:t>
            </a:r>
            <a:r>
              <a:rPr lang="en-US" sz="2000" b="1" dirty="0" smtClean="0">
                <a:solidFill>
                  <a:srgbClr val="C00000"/>
                </a:solidFill>
              </a:rPr>
              <a:t>BAD FATS</a:t>
            </a:r>
            <a:endParaRPr lang="ru-RU" sz="2000" dirty="0">
              <a:solidFill>
                <a:srgbClr val="C00000"/>
              </a:solidFill>
            </a:endParaRPr>
          </a:p>
        </p:txBody>
      </p:sp>
      <p:sp>
        <p:nvSpPr>
          <p:cNvPr id="8" name="TextBox 7"/>
          <p:cNvSpPr txBox="1"/>
          <p:nvPr/>
        </p:nvSpPr>
        <p:spPr>
          <a:xfrm>
            <a:off x="251520" y="1532484"/>
            <a:ext cx="8618815" cy="646331"/>
          </a:xfrm>
          <a:prstGeom prst="rect">
            <a:avLst/>
          </a:prstGeom>
          <a:noFill/>
        </p:spPr>
        <p:txBody>
          <a:bodyPr wrap="square" rtlCol="0">
            <a:spAutoFit/>
          </a:bodyPr>
          <a:lstStyle/>
          <a:p>
            <a:pPr algn="ctr"/>
            <a:r>
              <a:rPr lang="en-US" dirty="0"/>
              <a:t>Classification of fatty acids, </a:t>
            </a:r>
            <a:r>
              <a:rPr lang="en-US" b="1" dirty="0">
                <a:ln w="22225">
                  <a:solidFill>
                    <a:schemeClr val="accent2"/>
                  </a:solidFill>
                  <a:prstDash val="solid"/>
                </a:ln>
                <a:solidFill>
                  <a:schemeClr val="accent2">
                    <a:lumMod val="40000"/>
                    <a:lumOff val="60000"/>
                  </a:schemeClr>
                </a:solidFill>
              </a:rPr>
              <a:t>OMEGA-3, OMEGA-6, </a:t>
            </a:r>
            <a:r>
              <a:rPr lang="en-US" b="1" dirty="0" smtClean="0">
                <a:ln w="22225">
                  <a:solidFill>
                    <a:schemeClr val="accent2"/>
                  </a:solidFill>
                  <a:prstDash val="solid"/>
                </a:ln>
                <a:solidFill>
                  <a:schemeClr val="accent2">
                    <a:lumMod val="40000"/>
                    <a:lumOff val="60000"/>
                  </a:schemeClr>
                </a:solidFill>
              </a:rPr>
              <a:t>OMEGA-9 </a:t>
            </a:r>
            <a:r>
              <a:rPr lang="en-US" dirty="0" smtClean="0"/>
              <a:t>are based on provision of </a:t>
            </a:r>
            <a:r>
              <a:rPr lang="en-US" dirty="0"/>
              <a:t>some kind of Carbon Double Bond inside the molecules </a:t>
            </a:r>
            <a:endParaRPr lang="ru-RU" dirty="0"/>
          </a:p>
        </p:txBody>
      </p:sp>
      <p:sp>
        <p:nvSpPr>
          <p:cNvPr id="14" name="Скругленный прямоугольник 13"/>
          <p:cNvSpPr/>
          <p:nvPr/>
        </p:nvSpPr>
        <p:spPr>
          <a:xfrm>
            <a:off x="340383" y="2996953"/>
            <a:ext cx="4220543" cy="3024336"/>
          </a:xfrm>
          <a:prstGeom prst="round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endParaRPr lang="ru-RU" sz="1400" b="1" dirty="0" smtClean="0"/>
          </a:p>
          <a:p>
            <a:r>
              <a:rPr lang="ru-RU" sz="2000" b="1" dirty="0" smtClean="0"/>
              <a:t>«</a:t>
            </a:r>
            <a:r>
              <a:rPr lang="en-US" sz="2000" b="1" dirty="0" smtClean="0"/>
              <a:t>GOOD</a:t>
            </a:r>
            <a:r>
              <a:rPr lang="ru-RU" sz="2000" b="1" dirty="0" smtClean="0"/>
              <a:t>» </a:t>
            </a:r>
            <a:r>
              <a:rPr lang="en-US" sz="2000" b="1" dirty="0" smtClean="0"/>
              <a:t>fats are known as </a:t>
            </a:r>
            <a:r>
              <a:rPr lang="en-US" sz="2000" b="1" dirty="0" smtClean="0">
                <a:solidFill>
                  <a:srgbClr val="FF0000"/>
                </a:solidFill>
              </a:rPr>
              <a:t>unsaturated fatty acids</a:t>
            </a:r>
            <a:r>
              <a:rPr lang="ru-RU" sz="2000" b="1" dirty="0" smtClean="0">
                <a:solidFill>
                  <a:srgbClr val="FF0000"/>
                </a:solidFill>
              </a:rPr>
              <a:t>:</a:t>
            </a:r>
            <a:endParaRPr lang="ru-RU" sz="2000" dirty="0" smtClean="0">
              <a:solidFill>
                <a:srgbClr val="FF0000"/>
              </a:solidFill>
            </a:endParaRPr>
          </a:p>
          <a:p>
            <a:pPr>
              <a:buFont typeface="Arial" pitchFamily="34" charset="0"/>
              <a:buChar char="•"/>
            </a:pPr>
            <a:r>
              <a:rPr lang="ru-RU" sz="1400" b="1" i="1" dirty="0" smtClean="0"/>
              <a:t> </a:t>
            </a:r>
            <a:r>
              <a:rPr lang="en-US" sz="1400" b="1" i="1" dirty="0" smtClean="0"/>
              <a:t>Unsaturated fats</a:t>
            </a:r>
            <a:r>
              <a:rPr lang="ru-RU" sz="1400" b="1" i="1" dirty="0" smtClean="0"/>
              <a:t>: </a:t>
            </a:r>
          </a:p>
          <a:p>
            <a:r>
              <a:rPr lang="en-US" sz="1400" b="1" i="1" dirty="0" smtClean="0"/>
              <a:t>Omega</a:t>
            </a:r>
            <a:r>
              <a:rPr lang="ru-RU" sz="1400" b="1" i="1" dirty="0" smtClean="0"/>
              <a:t>-3 </a:t>
            </a:r>
            <a:r>
              <a:rPr lang="en-US" sz="1400" b="1" i="1" dirty="0" smtClean="0"/>
              <a:t>and</a:t>
            </a:r>
            <a:r>
              <a:rPr lang="ru-RU" sz="1400" b="1" i="1" dirty="0" smtClean="0"/>
              <a:t> </a:t>
            </a:r>
            <a:r>
              <a:rPr lang="en-US" sz="1400" b="1" i="1" dirty="0" smtClean="0"/>
              <a:t>Omega</a:t>
            </a:r>
            <a:r>
              <a:rPr lang="ru-RU" sz="1400" b="1" i="1" dirty="0" smtClean="0"/>
              <a:t>-6</a:t>
            </a:r>
          </a:p>
          <a:p>
            <a:pPr>
              <a:buFont typeface="Arial" pitchFamily="34" charset="0"/>
              <a:buChar char="•"/>
            </a:pPr>
            <a:r>
              <a:rPr lang="ru-RU" sz="1400" b="1" i="1" dirty="0" smtClean="0"/>
              <a:t> </a:t>
            </a:r>
            <a:r>
              <a:rPr lang="en-US" sz="1400" b="1" i="1" dirty="0"/>
              <a:t>Monounsaturated </a:t>
            </a:r>
            <a:r>
              <a:rPr lang="ru-RU" sz="1400" b="1" i="1" dirty="0" smtClean="0"/>
              <a:t> </a:t>
            </a:r>
            <a:r>
              <a:rPr lang="en-US" sz="1400" b="1" i="1" dirty="0" smtClean="0"/>
              <a:t>fats</a:t>
            </a:r>
            <a:r>
              <a:rPr lang="ru-RU" sz="1400" b="1" i="1" dirty="0" smtClean="0"/>
              <a:t>: </a:t>
            </a:r>
            <a:r>
              <a:rPr lang="en-US" sz="1400" b="1" i="1" dirty="0" smtClean="0"/>
              <a:t>Omega</a:t>
            </a:r>
            <a:r>
              <a:rPr lang="ru-RU" sz="1400" b="1" i="1" dirty="0" smtClean="0"/>
              <a:t>-9</a:t>
            </a:r>
          </a:p>
          <a:p>
            <a:pPr>
              <a:buFont typeface="Arial" pitchFamily="34" charset="0"/>
              <a:buChar char="•"/>
            </a:pPr>
            <a:endParaRPr lang="ru-RU" sz="1400" dirty="0" smtClean="0"/>
          </a:p>
          <a:p>
            <a:r>
              <a:rPr lang="en-US" sz="1400" b="1" i="1" dirty="0"/>
              <a:t>They represent dietary </a:t>
            </a:r>
            <a:r>
              <a:rPr lang="en-US" sz="1400" b="1" i="1" dirty="0" smtClean="0"/>
              <a:t>fats, which help to maintain healthy growth and functioning of body.</a:t>
            </a:r>
          </a:p>
          <a:p>
            <a:r>
              <a:rPr lang="en-US" sz="1400" b="1" i="1" dirty="0" smtClean="0"/>
              <a:t>The body cannot synthesize them by itself, but the presence of these fats in daily ration is very important!</a:t>
            </a:r>
            <a:endParaRPr lang="ru-RU" sz="1400" b="1" i="1" dirty="0"/>
          </a:p>
          <a:p>
            <a:pPr algn="ctr"/>
            <a:endParaRPr lang="ru-RU" dirty="0"/>
          </a:p>
        </p:txBody>
      </p:sp>
      <p:sp>
        <p:nvSpPr>
          <p:cNvPr id="16" name="Скругленный прямоугольник 15"/>
          <p:cNvSpPr/>
          <p:nvPr/>
        </p:nvSpPr>
        <p:spPr>
          <a:xfrm>
            <a:off x="4710844" y="3010011"/>
            <a:ext cx="4248473" cy="3031104"/>
          </a:xfrm>
          <a:prstGeom prst="roundRec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a:t>
            </a:r>
            <a:r>
              <a:rPr lang="en-US" sz="1400" b="1" dirty="0" smtClean="0"/>
              <a:t>BAD</a:t>
            </a:r>
            <a:r>
              <a:rPr lang="ru-RU" sz="1400" b="1" dirty="0" smtClean="0"/>
              <a:t>» </a:t>
            </a:r>
            <a:r>
              <a:rPr lang="en-US" sz="1400" b="1" dirty="0" smtClean="0"/>
              <a:t>FATS</a:t>
            </a:r>
            <a:r>
              <a:rPr lang="ru-RU" sz="1400" b="1" dirty="0" smtClean="0"/>
              <a:t>  </a:t>
            </a:r>
            <a:r>
              <a:rPr lang="en-US" sz="1400" b="1" dirty="0" smtClean="0"/>
              <a:t>include</a:t>
            </a:r>
            <a:r>
              <a:rPr lang="ru-RU" sz="1400" b="1" dirty="0" smtClean="0"/>
              <a:t>:</a:t>
            </a:r>
          </a:p>
          <a:p>
            <a:pPr>
              <a:buFont typeface="Arial" pitchFamily="34" charset="0"/>
              <a:buChar char="•"/>
            </a:pPr>
            <a:r>
              <a:rPr lang="ru-RU" b="1" i="1" dirty="0" smtClean="0"/>
              <a:t> </a:t>
            </a:r>
            <a:r>
              <a:rPr lang="en-US" sz="1400" b="1" i="1" dirty="0"/>
              <a:t>Saturated fats: </a:t>
            </a:r>
            <a:r>
              <a:rPr lang="en-US" sz="1400" i="1" dirty="0"/>
              <a:t>milk fat (butter, cream), lard and visible fat on </a:t>
            </a:r>
            <a:r>
              <a:rPr lang="en-US" sz="1400" i="1" dirty="0" smtClean="0"/>
              <a:t>meat</a:t>
            </a:r>
          </a:p>
          <a:p>
            <a:pPr>
              <a:buFont typeface="Arial" pitchFamily="34" charset="0"/>
              <a:buChar char="•"/>
            </a:pPr>
            <a:r>
              <a:rPr lang="ru-RU" sz="1400" b="1" i="1" dirty="0" smtClean="0"/>
              <a:t> </a:t>
            </a:r>
            <a:r>
              <a:rPr lang="en-US" sz="1400" b="1" i="1" dirty="0" smtClean="0"/>
              <a:t>Trans </a:t>
            </a:r>
            <a:r>
              <a:rPr lang="en-US" sz="1400" b="1" i="1" dirty="0"/>
              <a:t>fats</a:t>
            </a:r>
            <a:r>
              <a:rPr lang="ru-RU" sz="1400" b="1" i="1" dirty="0" smtClean="0"/>
              <a:t>:</a:t>
            </a:r>
            <a:r>
              <a:rPr lang="ru-RU" sz="1400" dirty="0" smtClean="0"/>
              <a:t> </a:t>
            </a:r>
            <a:r>
              <a:rPr lang="en-US" sz="1400" dirty="0"/>
              <a:t>partially hydrogenated vegetable </a:t>
            </a:r>
            <a:r>
              <a:rPr lang="en-US" sz="1400" dirty="0" smtClean="0"/>
              <a:t>oils</a:t>
            </a:r>
          </a:p>
          <a:p>
            <a:endParaRPr lang="ru-RU" sz="1400" b="1" dirty="0" smtClean="0"/>
          </a:p>
          <a:p>
            <a:r>
              <a:rPr lang="en-US" sz="1400" dirty="0" smtClean="0"/>
              <a:t>Bad fats contribute to the development of cardiovascular </a:t>
            </a:r>
            <a:r>
              <a:rPr lang="en-US" sz="1400" dirty="0"/>
              <a:t>diseases system, excess weight </a:t>
            </a:r>
            <a:r>
              <a:rPr lang="en-US" sz="1400" dirty="0" smtClean="0"/>
              <a:t>gain and metabolic disorders. </a:t>
            </a:r>
          </a:p>
          <a:p>
            <a:r>
              <a:rPr lang="en-US" sz="1400" dirty="0" smtClean="0"/>
              <a:t>It is very important to limit their consumption. </a:t>
            </a:r>
            <a:endParaRPr lang="ru-RU" sz="1400" dirty="0" smtClean="0"/>
          </a:p>
          <a:p>
            <a:pPr algn="ctr"/>
            <a:endParaRPr lang="ru-RU" sz="1200" dirty="0"/>
          </a:p>
        </p:txBody>
      </p:sp>
      <p:pic>
        <p:nvPicPr>
          <p:cNvPr id="12" name="Picture 11" descr="brand clym.png"/>
          <p:cNvPicPr>
            <a:picLocks noChangeAspect="1"/>
          </p:cNvPicPr>
          <p:nvPr/>
        </p:nvPicPr>
        <p:blipFill>
          <a:blip r:embed="rId4" cstate="print"/>
          <a:stretch>
            <a:fillRect/>
          </a:stretch>
        </p:blipFill>
        <p:spPr>
          <a:xfrm>
            <a:off x="8572528" y="285728"/>
            <a:ext cx="357372" cy="357372"/>
          </a:xfrm>
          <a:prstGeom prst="rect">
            <a:avLst/>
          </a:prstGeom>
        </p:spPr>
      </p:pic>
    </p:spTree>
    <p:extLst>
      <p:ext uri="{BB962C8B-B14F-4D97-AF65-F5344CB8AC3E}">
        <p14:creationId xmlns="" xmlns:p14="http://schemas.microsoft.com/office/powerpoint/2010/main" val="3104115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439"/>
            <a:ext cx="9144000" cy="6858000"/>
          </a:xfrm>
          <a:prstGeom prst="rect">
            <a:avLst/>
          </a:prstGeom>
        </p:spPr>
      </p:pic>
      <p:sp>
        <p:nvSpPr>
          <p:cNvPr id="9" name="Заголовок 1"/>
          <p:cNvSpPr>
            <a:spLocks noGrp="1"/>
          </p:cNvSpPr>
          <p:nvPr>
            <p:ph type="title"/>
          </p:nvPr>
        </p:nvSpPr>
        <p:spPr>
          <a:xfrm>
            <a:off x="1727176" y="135414"/>
            <a:ext cx="6157192" cy="1133346"/>
          </a:xfrm>
        </p:spPr>
        <p:txBody>
          <a:bodyPr>
            <a:normAutofit/>
          </a:bodyPr>
          <a:lstStyle/>
          <a:p>
            <a:pPr algn="ctr"/>
            <a:r>
              <a:rPr lang="en-US" sz="3200" b="1" dirty="0">
                <a:solidFill>
                  <a:schemeClr val="accent1"/>
                </a:solidFill>
                <a:ea typeface="+mn-ea"/>
                <a:cs typeface="Arial" pitchFamily="34" charset="0"/>
              </a:rPr>
              <a:t>The balance of omega-3 and omega-6</a:t>
            </a:r>
            <a:endParaRPr lang="ru-RU" sz="3200" b="1" dirty="0">
              <a:solidFill>
                <a:schemeClr val="accent1"/>
              </a:solidFill>
              <a:ea typeface="+mn-ea"/>
              <a:cs typeface="Arial" pitchFamily="34" charset="0"/>
            </a:endParaRPr>
          </a:p>
        </p:txBody>
      </p:sp>
      <p:sp>
        <p:nvSpPr>
          <p:cNvPr id="7" name="TextBox 6"/>
          <p:cNvSpPr txBox="1"/>
          <p:nvPr/>
        </p:nvSpPr>
        <p:spPr>
          <a:xfrm>
            <a:off x="431032" y="1415098"/>
            <a:ext cx="8245424" cy="861774"/>
          </a:xfrm>
          <a:prstGeom prst="rect">
            <a:avLst/>
          </a:prstGeom>
          <a:noFill/>
        </p:spPr>
        <p:txBody>
          <a:bodyPr wrap="square" rtlCol="0">
            <a:spAutoFit/>
          </a:bodyPr>
          <a:lstStyle/>
          <a:p>
            <a:pPr algn="ctr">
              <a:lnSpc>
                <a:spcPts val="2000"/>
              </a:lnSpc>
            </a:pPr>
            <a:r>
              <a:rPr lang="en-US" sz="1500" b="1" dirty="0" smtClean="0"/>
              <a:t>The recommended ratio of omega-3 and omega-6 in the daily ration is from 1:2 to 1:4</a:t>
            </a:r>
            <a:endParaRPr lang="ru-RU" sz="1500" b="1" dirty="0"/>
          </a:p>
          <a:p>
            <a:pPr algn="ctr">
              <a:lnSpc>
                <a:spcPts val="2000"/>
              </a:lnSpc>
            </a:pPr>
            <a:r>
              <a:rPr lang="en-US" sz="1500" b="1" dirty="0" smtClean="0">
                <a:solidFill>
                  <a:srgbClr val="FF0000"/>
                </a:solidFill>
              </a:rPr>
              <a:t>The omega-6, that most of people receive from daily ration is 15-25 times more than the quantity of received omega-3. </a:t>
            </a:r>
            <a:endParaRPr lang="ru-RU" sz="1500" b="1" dirty="0">
              <a:solidFill>
                <a:srgbClr val="FF0000"/>
              </a:solidFill>
            </a:endParaRPr>
          </a:p>
        </p:txBody>
      </p:sp>
      <p:graphicFrame>
        <p:nvGraphicFramePr>
          <p:cNvPr id="10" name="Диаграмма 9"/>
          <p:cNvGraphicFramePr/>
          <p:nvPr>
            <p:extLst>
              <p:ext uri="{D42A27DB-BD31-4B8C-83A1-F6EECF244321}">
                <p14:modId xmlns="" xmlns:p14="http://schemas.microsoft.com/office/powerpoint/2010/main" val="739421675"/>
              </p:ext>
            </p:extLst>
          </p:nvPr>
        </p:nvGraphicFramePr>
        <p:xfrm>
          <a:off x="827584" y="2348880"/>
          <a:ext cx="3736395"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extLst>
              <p:ext uri="{D42A27DB-BD31-4B8C-83A1-F6EECF244321}">
                <p14:modId xmlns="" xmlns:p14="http://schemas.microsoft.com/office/powerpoint/2010/main" val="2040925699"/>
              </p:ext>
            </p:extLst>
          </p:nvPr>
        </p:nvGraphicFramePr>
        <p:xfrm>
          <a:off x="4805772" y="2348880"/>
          <a:ext cx="3736395"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12" name="Прямоугольник 11"/>
          <p:cNvSpPr/>
          <p:nvPr/>
        </p:nvSpPr>
        <p:spPr>
          <a:xfrm>
            <a:off x="683568" y="4941168"/>
            <a:ext cx="7930607" cy="1169551"/>
          </a:xfrm>
          <a:prstGeom prst="rect">
            <a:avLst/>
          </a:prstGeom>
        </p:spPr>
        <p:txBody>
          <a:bodyPr wrap="square">
            <a:spAutoFit/>
          </a:bodyPr>
          <a:lstStyle/>
          <a:p>
            <a:pPr algn="ctr"/>
            <a:r>
              <a:rPr lang="en-US" sz="1400" b="1" dirty="0" smtClean="0"/>
              <a:t>The best sources </a:t>
            </a:r>
            <a:r>
              <a:rPr lang="en-US" sz="1400" b="1" dirty="0"/>
              <a:t>of polyunsaturated fat </a:t>
            </a:r>
            <a:r>
              <a:rPr lang="en-US" sz="1400" b="1" dirty="0" smtClean="0"/>
              <a:t>omega-3 (EPA and DHA) are wild fishes and some kinds of seaweeds.</a:t>
            </a:r>
            <a:endParaRPr lang="ru-RU" sz="1400" b="1" dirty="0" smtClean="0"/>
          </a:p>
          <a:p>
            <a:pPr algn="ctr"/>
            <a:r>
              <a:rPr lang="en-US" sz="1400" b="1" dirty="0" smtClean="0">
                <a:solidFill>
                  <a:srgbClr val="FF0000"/>
                </a:solidFill>
              </a:rPr>
              <a:t>The problem</a:t>
            </a:r>
            <a:r>
              <a:rPr lang="ru-RU" sz="1400" b="1" dirty="0" smtClean="0">
                <a:solidFill>
                  <a:srgbClr val="FF0000"/>
                </a:solidFill>
              </a:rPr>
              <a:t> : </a:t>
            </a:r>
          </a:p>
          <a:p>
            <a:pPr algn="ctr"/>
            <a:r>
              <a:rPr lang="en-US" sz="1400" b="1" dirty="0" smtClean="0">
                <a:solidFill>
                  <a:srgbClr val="FF0000"/>
                </a:solidFill>
              </a:rPr>
              <a:t>Many children and adults are not eating fish or seaweeds on a regular basis, so they face a </a:t>
            </a:r>
            <a:r>
              <a:rPr lang="en-US" sz="1400" b="1" dirty="0">
                <a:solidFill>
                  <a:srgbClr val="FF0000"/>
                </a:solidFill>
              </a:rPr>
              <a:t>high risk of having a low omega-3 </a:t>
            </a:r>
            <a:r>
              <a:rPr lang="en-US" sz="1400" b="1" dirty="0" smtClean="0">
                <a:solidFill>
                  <a:srgbClr val="FF0000"/>
                </a:solidFill>
              </a:rPr>
              <a:t>level and an excess omega-6 consumption.</a:t>
            </a:r>
            <a:endParaRPr lang="ru-RU" sz="1400" b="1" dirty="0">
              <a:solidFill>
                <a:srgbClr val="FF0000"/>
              </a:solidFill>
            </a:endParaRPr>
          </a:p>
        </p:txBody>
      </p:sp>
      <p:sp>
        <p:nvSpPr>
          <p:cNvPr id="2" name="Прямоугольник 1"/>
          <p:cNvSpPr/>
          <p:nvPr/>
        </p:nvSpPr>
        <p:spPr>
          <a:xfrm>
            <a:off x="7786710" y="3643314"/>
            <a:ext cx="714380" cy="243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effectLst>
                  <a:outerShdw blurRad="38100" dist="38100" dir="2700000" algn="tl">
                    <a:srgbClr val="000000">
                      <a:alpha val="43137"/>
                    </a:srgbClr>
                  </a:outerShdw>
                </a:effectLst>
              </a:rPr>
              <a:t>Omega-3</a:t>
            </a:r>
            <a:endParaRPr lang="en-US" sz="900" dirty="0">
              <a:effectLst>
                <a:outerShdw blurRad="38100" dist="38100" dir="2700000" algn="tl">
                  <a:srgbClr val="000000">
                    <a:alpha val="43137"/>
                  </a:srgbClr>
                </a:outerShdw>
              </a:effectLst>
            </a:endParaRPr>
          </a:p>
        </p:txBody>
      </p:sp>
      <p:sp>
        <p:nvSpPr>
          <p:cNvPr id="3" name="Прямоугольник 2"/>
          <p:cNvSpPr/>
          <p:nvPr/>
        </p:nvSpPr>
        <p:spPr>
          <a:xfrm>
            <a:off x="3786182" y="3786190"/>
            <a:ext cx="71438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Omega-3</a:t>
            </a:r>
            <a:endParaRPr lang="en-US" sz="900" dirty="0"/>
          </a:p>
        </p:txBody>
      </p:sp>
      <p:sp>
        <p:nvSpPr>
          <p:cNvPr id="4" name="Прямоугольник 3"/>
          <p:cNvSpPr/>
          <p:nvPr/>
        </p:nvSpPr>
        <p:spPr>
          <a:xfrm>
            <a:off x="3786182" y="4071942"/>
            <a:ext cx="7143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Omega-6</a:t>
            </a:r>
            <a:endParaRPr lang="en-US" sz="900" dirty="0"/>
          </a:p>
        </p:txBody>
      </p:sp>
      <p:pic>
        <p:nvPicPr>
          <p:cNvPr id="13" name="Picture 12" descr="brand clym.png"/>
          <p:cNvPicPr>
            <a:picLocks noChangeAspect="1"/>
          </p:cNvPicPr>
          <p:nvPr/>
        </p:nvPicPr>
        <p:blipFill>
          <a:blip r:embed="rId5" cstate="print"/>
          <a:stretch>
            <a:fillRect/>
          </a:stretch>
        </p:blipFill>
        <p:spPr>
          <a:xfrm>
            <a:off x="8572528" y="285728"/>
            <a:ext cx="357372" cy="357372"/>
          </a:xfrm>
          <a:prstGeom prst="rect">
            <a:avLst/>
          </a:prstGeom>
        </p:spPr>
      </p:pic>
    </p:spTree>
    <p:extLst>
      <p:ext uri="{BB962C8B-B14F-4D97-AF65-F5344CB8AC3E}">
        <p14:creationId xmlns="" xmlns:p14="http://schemas.microsoft.com/office/powerpoint/2010/main" val="2164979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384"/>
            <a:ext cx="9144000" cy="6858000"/>
          </a:xfrm>
          <a:prstGeom prst="rect">
            <a:avLst/>
          </a:prstGeom>
        </p:spPr>
      </p:pic>
      <p:graphicFrame>
        <p:nvGraphicFramePr>
          <p:cNvPr id="6" name="Диаграмма 5"/>
          <p:cNvGraphicFramePr/>
          <p:nvPr>
            <p:extLst>
              <p:ext uri="{D42A27DB-BD31-4B8C-83A1-F6EECF244321}">
                <p14:modId xmlns="" xmlns:p14="http://schemas.microsoft.com/office/powerpoint/2010/main" val="1241383859"/>
              </p:ext>
            </p:extLst>
          </p:nvPr>
        </p:nvGraphicFramePr>
        <p:xfrm>
          <a:off x="727139" y="2204864"/>
          <a:ext cx="7938882" cy="3099246"/>
        </p:xfrm>
        <a:graphic>
          <a:graphicData uri="http://schemas.openxmlformats.org/drawingml/2006/chart">
            <c:chart xmlns:c="http://schemas.openxmlformats.org/drawingml/2006/chart" xmlns:r="http://schemas.openxmlformats.org/officeDocument/2006/relationships" r:id="rId3"/>
          </a:graphicData>
        </a:graphic>
      </p:graphicFrame>
      <p:sp>
        <p:nvSpPr>
          <p:cNvPr id="7" name="Заголовок 1"/>
          <p:cNvSpPr>
            <a:spLocks noGrp="1"/>
          </p:cNvSpPr>
          <p:nvPr>
            <p:ph type="title"/>
          </p:nvPr>
        </p:nvSpPr>
        <p:spPr>
          <a:xfrm>
            <a:off x="1609328" y="346477"/>
            <a:ext cx="6203032" cy="720080"/>
          </a:xfrm>
        </p:spPr>
        <p:txBody>
          <a:bodyPr>
            <a:normAutofit fontScale="90000"/>
          </a:bodyPr>
          <a:lstStyle/>
          <a:p>
            <a:pPr algn="ctr"/>
            <a:r>
              <a:rPr lang="en-US" sz="3200" b="1" dirty="0" smtClean="0">
                <a:solidFill>
                  <a:schemeClr val="accent1"/>
                </a:solidFill>
                <a:ea typeface="+mn-ea"/>
                <a:cs typeface="Arial" pitchFamily="34" charset="0"/>
              </a:rPr>
              <a:t>Statistics</a:t>
            </a:r>
            <a:r>
              <a:rPr lang="ru-RU" sz="3200" b="1" dirty="0" smtClean="0">
                <a:solidFill>
                  <a:schemeClr val="accent1"/>
                </a:solidFill>
                <a:ea typeface="+mn-ea"/>
                <a:cs typeface="Arial" pitchFamily="34" charset="0"/>
              </a:rPr>
              <a:t>: </a:t>
            </a:r>
            <a:br>
              <a:rPr lang="ru-RU" sz="3200" b="1" dirty="0" smtClean="0">
                <a:solidFill>
                  <a:schemeClr val="accent1"/>
                </a:solidFill>
                <a:ea typeface="+mn-ea"/>
                <a:cs typeface="Arial" pitchFamily="34" charset="0"/>
              </a:rPr>
            </a:br>
            <a:r>
              <a:rPr lang="ru-RU" sz="2700" b="1" dirty="0" smtClean="0">
                <a:solidFill>
                  <a:schemeClr val="accent1"/>
                </a:solidFill>
                <a:ea typeface="+mn-ea"/>
                <a:cs typeface="Arial" pitchFamily="34" charset="0"/>
              </a:rPr>
              <a:t>«</a:t>
            </a:r>
            <a:r>
              <a:rPr lang="en-US" sz="2700" b="1" dirty="0" smtClean="0">
                <a:solidFill>
                  <a:schemeClr val="accent1"/>
                </a:solidFill>
                <a:ea typeface="+mn-ea"/>
                <a:cs typeface="Arial" pitchFamily="34" charset="0"/>
              </a:rPr>
              <a:t>Northern paradox</a:t>
            </a:r>
            <a:r>
              <a:rPr lang="ru-RU" sz="2700" b="1" dirty="0" smtClean="0">
                <a:solidFill>
                  <a:schemeClr val="accent1"/>
                </a:solidFill>
                <a:ea typeface="+mn-ea"/>
                <a:cs typeface="Arial" pitchFamily="34" charset="0"/>
              </a:rPr>
              <a:t>»</a:t>
            </a:r>
            <a:endParaRPr lang="ru-RU" sz="2700" b="1" dirty="0">
              <a:solidFill>
                <a:schemeClr val="accent1"/>
              </a:solidFill>
              <a:ea typeface="+mn-ea"/>
              <a:cs typeface="Arial" pitchFamily="34" charset="0"/>
            </a:endParaRPr>
          </a:p>
        </p:txBody>
      </p:sp>
      <p:sp>
        <p:nvSpPr>
          <p:cNvPr id="2" name="Прямоугольник 1"/>
          <p:cNvSpPr/>
          <p:nvPr/>
        </p:nvSpPr>
        <p:spPr>
          <a:xfrm>
            <a:off x="107504" y="1470986"/>
            <a:ext cx="8928992" cy="584775"/>
          </a:xfrm>
          <a:prstGeom prst="rect">
            <a:avLst/>
          </a:prstGeom>
        </p:spPr>
        <p:txBody>
          <a:bodyPr wrap="square">
            <a:spAutoFit/>
          </a:bodyPr>
          <a:lstStyle/>
          <a:p>
            <a:pPr algn="ctr">
              <a:buNone/>
            </a:pPr>
            <a:r>
              <a:rPr lang="en-US" sz="1600" dirty="0"/>
              <a:t>By the 80th years of the twentieth </a:t>
            </a:r>
            <a:r>
              <a:rPr lang="en-US" sz="1600" dirty="0" smtClean="0"/>
              <a:t>century, </a:t>
            </a:r>
            <a:r>
              <a:rPr lang="en-US" sz="1600" dirty="0"/>
              <a:t>the "northern paradox" was already known: </a:t>
            </a:r>
            <a:r>
              <a:rPr lang="en-US" sz="1600" dirty="0" smtClean="0"/>
              <a:t>the people of Greenland, Aleuts</a:t>
            </a:r>
            <a:r>
              <a:rPr lang="en-US" sz="1600" dirty="0"/>
              <a:t>, Eskimos </a:t>
            </a:r>
            <a:r>
              <a:rPr lang="en-US" sz="1600" dirty="0" smtClean="0"/>
              <a:t>and other residents of northern </a:t>
            </a:r>
            <a:r>
              <a:rPr lang="en-US" sz="1600" dirty="0"/>
              <a:t>lands almost </a:t>
            </a:r>
            <a:r>
              <a:rPr lang="en-US" sz="1600" dirty="0" smtClean="0"/>
              <a:t>have no atherosclerosis! </a:t>
            </a:r>
            <a:endParaRPr lang="ru-RU" sz="1600" dirty="0"/>
          </a:p>
        </p:txBody>
      </p:sp>
      <p:pic>
        <p:nvPicPr>
          <p:cNvPr id="8" name="Picture 7" descr="brand clym.png"/>
          <p:cNvPicPr>
            <a:picLocks noChangeAspect="1"/>
          </p:cNvPicPr>
          <p:nvPr/>
        </p:nvPicPr>
        <p:blipFill>
          <a:blip r:embed="rId4" cstate="print"/>
          <a:stretch>
            <a:fillRect/>
          </a:stretch>
        </p:blipFill>
        <p:spPr>
          <a:xfrm>
            <a:off x="8572528" y="285728"/>
            <a:ext cx="357372" cy="357372"/>
          </a:xfrm>
          <a:prstGeom prst="rect">
            <a:avLst/>
          </a:prstGeom>
        </p:spPr>
      </p:pic>
    </p:spTree>
    <p:extLst>
      <p:ext uri="{BB962C8B-B14F-4D97-AF65-F5344CB8AC3E}">
        <p14:creationId xmlns="" xmlns:p14="http://schemas.microsoft.com/office/powerpoint/2010/main" val="697767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1026" name="Picture 2" descr="D:\work\маркетинг\БАДы\Мультимегин\презентационное\кругляки2.png"/>
          <p:cNvPicPr>
            <a:picLocks noChangeAspect="1" noChangeArrowheads="1"/>
          </p:cNvPicPr>
          <p:nvPr/>
        </p:nvPicPr>
        <p:blipFill>
          <a:blip r:embed="rId3" cstate="print"/>
          <a:srcRect/>
          <a:stretch>
            <a:fillRect/>
          </a:stretch>
        </p:blipFill>
        <p:spPr bwMode="auto">
          <a:xfrm>
            <a:off x="819782" y="1700808"/>
            <a:ext cx="2270772" cy="3960440"/>
          </a:xfrm>
          <a:prstGeom prst="rect">
            <a:avLst/>
          </a:prstGeom>
          <a:noFill/>
        </p:spPr>
      </p:pic>
      <p:sp>
        <p:nvSpPr>
          <p:cNvPr id="9" name="Прямоугольник 8"/>
          <p:cNvSpPr/>
          <p:nvPr/>
        </p:nvSpPr>
        <p:spPr>
          <a:xfrm>
            <a:off x="1619672" y="561043"/>
            <a:ext cx="6912768" cy="584775"/>
          </a:xfrm>
          <a:prstGeom prst="rect">
            <a:avLst/>
          </a:prstGeom>
        </p:spPr>
        <p:txBody>
          <a:bodyPr wrap="square">
            <a:spAutoFit/>
          </a:bodyPr>
          <a:lstStyle/>
          <a:p>
            <a:pPr algn="ctr"/>
            <a:r>
              <a:rPr lang="en-US" sz="3200" b="1" dirty="0" smtClean="0">
                <a:solidFill>
                  <a:schemeClr val="accent1"/>
                </a:solidFill>
              </a:rPr>
              <a:t>MULTIMEGIN</a:t>
            </a:r>
            <a:endParaRPr lang="ru-RU" sz="3200" b="1" dirty="0">
              <a:solidFill>
                <a:schemeClr val="accent1"/>
              </a:solidFill>
            </a:endParaRPr>
          </a:p>
        </p:txBody>
      </p:sp>
      <p:pic>
        <p:nvPicPr>
          <p:cNvPr id="2051" name="Picture 3" descr="D:\work\маркетинг\БАДы\Мультимегин\презентационное\кругляки1.png"/>
          <p:cNvPicPr>
            <a:picLocks noChangeAspect="1" noChangeArrowheads="1"/>
          </p:cNvPicPr>
          <p:nvPr/>
        </p:nvPicPr>
        <p:blipFill>
          <a:blip r:embed="rId4" cstate="print"/>
          <a:srcRect/>
          <a:stretch>
            <a:fillRect/>
          </a:stretch>
        </p:blipFill>
        <p:spPr bwMode="auto">
          <a:xfrm>
            <a:off x="6084168" y="1699252"/>
            <a:ext cx="2232248" cy="3889988"/>
          </a:xfrm>
          <a:prstGeom prst="rect">
            <a:avLst/>
          </a:prstGeom>
          <a:noFill/>
        </p:spPr>
      </p:pic>
      <p:sp>
        <p:nvSpPr>
          <p:cNvPr id="18" name="Скругленный прямоугольник 17"/>
          <p:cNvSpPr/>
          <p:nvPr/>
        </p:nvSpPr>
        <p:spPr>
          <a:xfrm>
            <a:off x="683568" y="2924944"/>
            <a:ext cx="144016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Eye </a:t>
            </a:r>
            <a:r>
              <a:rPr lang="en-US" sz="1400" dirty="0"/>
              <a:t>health care </a:t>
            </a:r>
            <a:endParaRPr lang="ru-RU" sz="1400" dirty="0"/>
          </a:p>
        </p:txBody>
      </p:sp>
      <p:sp>
        <p:nvSpPr>
          <p:cNvPr id="20" name="Скругленный прямоугольник 19"/>
          <p:cNvSpPr/>
          <p:nvPr/>
        </p:nvSpPr>
        <p:spPr>
          <a:xfrm>
            <a:off x="683568" y="4941168"/>
            <a:ext cx="129614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Immunity system support</a:t>
            </a:r>
            <a:endParaRPr lang="ru-RU" sz="1400" dirty="0"/>
          </a:p>
        </p:txBody>
      </p:sp>
      <p:sp>
        <p:nvSpPr>
          <p:cNvPr id="21" name="Скругленный прямоугольник 20"/>
          <p:cNvSpPr/>
          <p:nvPr/>
        </p:nvSpPr>
        <p:spPr>
          <a:xfrm>
            <a:off x="1763688" y="1772816"/>
            <a:ext cx="1584176"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Emotional </a:t>
            </a:r>
            <a:r>
              <a:rPr lang="en-US" sz="1400" dirty="0"/>
              <a:t>status support </a:t>
            </a:r>
            <a:endParaRPr lang="ru-RU" sz="1400" dirty="0"/>
          </a:p>
        </p:txBody>
      </p:sp>
      <p:sp>
        <p:nvSpPr>
          <p:cNvPr id="22" name="Скругленный прямоугольник 21"/>
          <p:cNvSpPr/>
          <p:nvPr/>
        </p:nvSpPr>
        <p:spPr>
          <a:xfrm>
            <a:off x="1763688" y="3861048"/>
            <a:ext cx="1440160"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Improvement of skin conditions</a:t>
            </a:r>
            <a:endParaRPr lang="ru-RU" sz="1400" dirty="0"/>
          </a:p>
        </p:txBody>
      </p:sp>
      <p:sp>
        <p:nvSpPr>
          <p:cNvPr id="23" name="Скругленный прямоугольник 22"/>
          <p:cNvSpPr/>
          <p:nvPr/>
        </p:nvSpPr>
        <p:spPr>
          <a:xfrm>
            <a:off x="7164288" y="4725144"/>
            <a:ext cx="1512168"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Reduce inflammatory </a:t>
            </a:r>
            <a:r>
              <a:rPr lang="en-US" sz="1400" dirty="0"/>
              <a:t>processes</a:t>
            </a:r>
            <a:endParaRPr lang="ru-RU" sz="1400" dirty="0"/>
          </a:p>
        </p:txBody>
      </p:sp>
      <p:sp>
        <p:nvSpPr>
          <p:cNvPr id="24" name="Скругленный прямоугольник 23"/>
          <p:cNvSpPr/>
          <p:nvPr/>
        </p:nvSpPr>
        <p:spPr>
          <a:xfrm>
            <a:off x="5868144" y="3789040"/>
            <a:ext cx="1512168"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Strengthening </a:t>
            </a:r>
            <a:r>
              <a:rPr lang="en-US" sz="1400" dirty="0"/>
              <a:t>of vessels</a:t>
            </a:r>
            <a:endParaRPr lang="ru-RU" sz="1400" dirty="0"/>
          </a:p>
        </p:txBody>
      </p:sp>
      <p:sp>
        <p:nvSpPr>
          <p:cNvPr id="25" name="Скругленный прямоугольник 24"/>
          <p:cNvSpPr/>
          <p:nvPr/>
        </p:nvSpPr>
        <p:spPr>
          <a:xfrm>
            <a:off x="7020272" y="2708920"/>
            <a:ext cx="151216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Joint diseases prophylaxis</a:t>
            </a:r>
            <a:endParaRPr lang="ru-RU" sz="1400" dirty="0"/>
          </a:p>
        </p:txBody>
      </p:sp>
      <p:sp>
        <p:nvSpPr>
          <p:cNvPr id="26" name="Скругленный прямоугольник 25"/>
          <p:cNvSpPr/>
          <p:nvPr/>
        </p:nvSpPr>
        <p:spPr>
          <a:xfrm>
            <a:off x="5868144" y="1844824"/>
            <a:ext cx="1512168" cy="7028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Improvement of brain functioning</a:t>
            </a:r>
            <a:endParaRPr lang="ru-RU" sz="1400" dirty="0"/>
          </a:p>
        </p:txBody>
      </p:sp>
      <p:sp>
        <p:nvSpPr>
          <p:cNvPr id="28" name="Скругленный прямоугольник 27"/>
          <p:cNvSpPr/>
          <p:nvPr/>
        </p:nvSpPr>
        <p:spPr>
          <a:xfrm>
            <a:off x="3203848" y="5085184"/>
            <a:ext cx="2736304" cy="9361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An integrated supplement for health care </a:t>
            </a:r>
            <a:endParaRPr lang="ru-RU" sz="1400" b="1" dirty="0" smtClean="0"/>
          </a:p>
        </p:txBody>
      </p:sp>
      <p:sp>
        <p:nvSpPr>
          <p:cNvPr id="19" name="TextBox 18"/>
          <p:cNvSpPr txBox="1"/>
          <p:nvPr/>
        </p:nvSpPr>
        <p:spPr>
          <a:xfrm>
            <a:off x="1455068" y="6304002"/>
            <a:ext cx="6119664" cy="553998"/>
          </a:xfrm>
          <a:prstGeom prst="rect">
            <a:avLst/>
          </a:prstGeom>
          <a:noFill/>
        </p:spPr>
        <p:txBody>
          <a:bodyPr wrap="square" rtlCol="0">
            <a:spAutoFit/>
          </a:bodyPr>
          <a:lstStyle/>
          <a:p>
            <a:pPr algn="ctr"/>
            <a:r>
              <a:rPr lang="en-US" sz="3000" dirty="0" smtClean="0">
                <a:solidFill>
                  <a:schemeClr val="bg1">
                    <a:lumMod val="85000"/>
                  </a:schemeClr>
                </a:solidFill>
                <a:latin typeface="Arial Narrow" pitchFamily="34" charset="0"/>
                <a:cs typeface="Arial" pitchFamily="34" charset="0"/>
              </a:rPr>
              <a:t>NOT FOR MEDICAL USE</a:t>
            </a:r>
            <a:endParaRPr lang="ru-RU" sz="3000" dirty="0">
              <a:solidFill>
                <a:schemeClr val="bg1">
                  <a:lumMod val="85000"/>
                </a:schemeClr>
              </a:solidFill>
              <a:latin typeface="Arial Narrow" pitchFamily="34" charset="0"/>
              <a:cs typeface="Arial" pitchFamily="34" charset="0"/>
            </a:endParaRPr>
          </a:p>
        </p:txBody>
      </p:sp>
      <p:pic>
        <p:nvPicPr>
          <p:cNvPr id="2" name="Рисунок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47864" y="2553757"/>
            <a:ext cx="2469961" cy="3140968"/>
          </a:xfrm>
          <a:prstGeom prst="rect">
            <a:avLst/>
          </a:prstGeom>
        </p:spPr>
      </p:pic>
      <p:pic>
        <p:nvPicPr>
          <p:cNvPr id="27" name="Picture 26" descr="brand clym.png"/>
          <p:cNvPicPr>
            <a:picLocks noChangeAspect="1"/>
          </p:cNvPicPr>
          <p:nvPr/>
        </p:nvPicPr>
        <p:blipFill>
          <a:blip r:embed="rId6" cstate="print"/>
          <a:stretch>
            <a:fillRect/>
          </a:stretch>
        </p:blipFill>
        <p:spPr>
          <a:xfrm>
            <a:off x="8572528" y="285728"/>
            <a:ext cx="357372" cy="357372"/>
          </a:xfrm>
          <a:prstGeom prst="rect">
            <a:avLst/>
          </a:prstGeom>
        </p:spPr>
      </p:pic>
    </p:spTree>
    <p:extLst>
      <p:ext uri="{BB962C8B-B14F-4D97-AF65-F5344CB8AC3E}">
        <p14:creationId xmlns="" xmlns:p14="http://schemas.microsoft.com/office/powerpoint/2010/main" val="2453676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Мультимегин_подложки2-01.jpg"/>
          <p:cNvPicPr>
            <a:picLocks noChangeAspect="1"/>
          </p:cNvPicPr>
          <p:nvPr/>
        </p:nvPicPr>
        <p:blipFill>
          <a:blip r:embed="rId3" cstate="print"/>
          <a:stretch>
            <a:fillRect/>
          </a:stretch>
        </p:blipFill>
        <p:spPr>
          <a:xfrm>
            <a:off x="0" y="0"/>
            <a:ext cx="9144000" cy="6858000"/>
          </a:xfrm>
          <a:prstGeom prst="rect">
            <a:avLst/>
          </a:prstGeom>
        </p:spPr>
      </p:pic>
      <p:pic>
        <p:nvPicPr>
          <p:cNvPr id="19" name="Рисунок 18"/>
          <p:cNvPicPr>
            <a:picLocks noChangeAspect="1"/>
          </p:cNvPicPr>
          <p:nvPr/>
        </p:nvPicPr>
        <p:blipFill rotWithShape="1">
          <a:blip r:embed="rId4" cstate="print">
            <a:extLst>
              <a:ext uri="{28A0092B-C50C-407E-A947-70E740481C1C}">
                <a14:useLocalDpi xmlns="" xmlns:a14="http://schemas.microsoft.com/office/drawing/2010/main" val="0"/>
              </a:ext>
            </a:extLst>
          </a:blip>
          <a:srcRect l="6843" r="-540"/>
          <a:stretch/>
        </p:blipFill>
        <p:spPr>
          <a:xfrm>
            <a:off x="6012160" y="4067475"/>
            <a:ext cx="2592287" cy="1761993"/>
          </a:xfrm>
          <a:prstGeom prst="rect">
            <a:avLst/>
          </a:prstGeom>
          <a:ln>
            <a:noFill/>
          </a:ln>
          <a:effectLst>
            <a:outerShdw blurRad="190500" algn="tl" rotWithShape="0">
              <a:srgbClr val="000000">
                <a:alpha val="70000"/>
              </a:srgbClr>
            </a:outerShdw>
          </a:effectLst>
        </p:spPr>
      </p:pic>
      <p:pic>
        <p:nvPicPr>
          <p:cNvPr id="2" name="Рисунок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04174" y="4077072"/>
            <a:ext cx="2575938" cy="1718151"/>
          </a:xfrm>
          <a:prstGeom prst="rect">
            <a:avLst/>
          </a:prstGeom>
          <a:ln>
            <a:noFill/>
          </a:ln>
          <a:effectLst>
            <a:outerShdw blurRad="190500" algn="tl" rotWithShape="0">
              <a:srgbClr val="000000">
                <a:alpha val="70000"/>
              </a:srgbClr>
            </a:outerShdw>
          </a:effectLst>
        </p:spPr>
      </p:pic>
      <p:sp>
        <p:nvSpPr>
          <p:cNvPr id="13" name="Прямоугольник 12"/>
          <p:cNvSpPr/>
          <p:nvPr/>
        </p:nvSpPr>
        <p:spPr>
          <a:xfrm>
            <a:off x="2987824" y="5696051"/>
            <a:ext cx="2592288" cy="423563"/>
          </a:xfrm>
          <a:prstGeom prst="rect">
            <a:avLst/>
          </a:prstGeom>
          <a:solidFill>
            <a:schemeClr val="bg1"/>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a:solidFill>
                  <a:schemeClr val="tx1">
                    <a:lumMod val="95000"/>
                    <a:lumOff val="5000"/>
                  </a:schemeClr>
                </a:solidFill>
              </a:rPr>
              <a:t>Lutein and </a:t>
            </a:r>
            <a:r>
              <a:rPr lang="en-US" sz="1600" b="1" dirty="0" err="1">
                <a:solidFill>
                  <a:schemeClr val="tx1">
                    <a:lumMod val="95000"/>
                    <a:lumOff val="5000"/>
                  </a:schemeClr>
                </a:solidFill>
              </a:rPr>
              <a:t>Zeaxanthin</a:t>
            </a:r>
            <a:endParaRPr lang="ru-RU" sz="1600" b="1" dirty="0">
              <a:solidFill>
                <a:schemeClr val="tx1">
                  <a:lumMod val="95000"/>
                  <a:lumOff val="5000"/>
                </a:schemeClr>
              </a:solidFill>
            </a:endParaRPr>
          </a:p>
        </p:txBody>
      </p:sp>
      <p:sp>
        <p:nvSpPr>
          <p:cNvPr id="14" name="Заголовок 1"/>
          <p:cNvSpPr>
            <a:spLocks noGrp="1"/>
          </p:cNvSpPr>
          <p:nvPr>
            <p:ph type="title"/>
          </p:nvPr>
        </p:nvSpPr>
        <p:spPr>
          <a:xfrm>
            <a:off x="251520" y="1340768"/>
            <a:ext cx="2448272" cy="1152128"/>
          </a:xfrm>
        </p:spPr>
        <p:txBody>
          <a:bodyPr>
            <a:normAutofit/>
          </a:bodyPr>
          <a:lstStyle/>
          <a:p>
            <a:pPr algn="ctr"/>
            <a:r>
              <a:rPr lang="en-US" sz="1800" b="1" dirty="0" smtClean="0">
                <a:solidFill>
                  <a:srgbClr val="FF0000"/>
                </a:solidFill>
                <a:ea typeface="+mn-ea"/>
                <a:cs typeface="Arial" pitchFamily="34" charset="0"/>
              </a:rPr>
              <a:t>Ingredients of integrated supplement</a:t>
            </a:r>
            <a:endParaRPr lang="ru-RU" sz="1800" b="1" dirty="0">
              <a:solidFill>
                <a:srgbClr val="FF0000"/>
              </a:solidFill>
              <a:ea typeface="+mn-ea"/>
              <a:cs typeface="Arial" pitchFamily="34" charset="0"/>
            </a:endParaRPr>
          </a:p>
        </p:txBody>
      </p:sp>
      <p:pic>
        <p:nvPicPr>
          <p:cNvPr id="4" name="Рисунок 3"/>
          <p:cNvPicPr>
            <a:picLocks noChangeAspect="1"/>
          </p:cNvPicPr>
          <p:nvPr/>
        </p:nvPicPr>
        <p:blipFill rotWithShape="1">
          <a:blip r:embed="rId6" cstate="print">
            <a:extLst>
              <a:ext uri="{28A0092B-C50C-407E-A947-70E740481C1C}">
                <a14:useLocalDpi xmlns="" xmlns:a14="http://schemas.microsoft.com/office/drawing/2010/main" val="0"/>
              </a:ext>
            </a:extLst>
          </a:blip>
          <a:srcRect l="8902" t="23424" r="8149" b="14110"/>
          <a:stretch/>
        </p:blipFill>
        <p:spPr>
          <a:xfrm>
            <a:off x="2987824" y="1503134"/>
            <a:ext cx="2592288" cy="1767926"/>
          </a:xfrm>
          <a:prstGeom prst="rect">
            <a:avLst/>
          </a:prstGeom>
          <a:ln>
            <a:noFill/>
          </a:ln>
          <a:effectLst>
            <a:outerShdw blurRad="190500" algn="tl" rotWithShape="0">
              <a:srgbClr val="000000">
                <a:alpha val="70000"/>
              </a:srgbClr>
            </a:outerShdw>
          </a:effectLst>
        </p:spPr>
      </p:pic>
      <p:sp>
        <p:nvSpPr>
          <p:cNvPr id="15" name="Прямоугольник 14"/>
          <p:cNvSpPr/>
          <p:nvPr/>
        </p:nvSpPr>
        <p:spPr>
          <a:xfrm>
            <a:off x="2971622" y="3257336"/>
            <a:ext cx="2592288" cy="421638"/>
          </a:xfrm>
          <a:prstGeom prst="rect">
            <a:avLst/>
          </a:prstGeom>
          <a:solidFill>
            <a:schemeClr val="bg1"/>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a:solidFill>
                  <a:schemeClr val="tx1">
                    <a:lumMod val="95000"/>
                    <a:lumOff val="5000"/>
                  </a:schemeClr>
                </a:solidFill>
              </a:rPr>
              <a:t>Fish fat</a:t>
            </a:r>
            <a:endParaRPr lang="ru-RU" sz="1600" b="1" dirty="0">
              <a:solidFill>
                <a:schemeClr val="tx1">
                  <a:lumMod val="95000"/>
                  <a:lumOff val="5000"/>
                </a:schemeClr>
              </a:solidFill>
            </a:endParaRPr>
          </a:p>
        </p:txBody>
      </p:sp>
      <p:pic>
        <p:nvPicPr>
          <p:cNvPr id="7" name="Рисунок 6"/>
          <p:cNvPicPr>
            <a:picLocks noChangeAspect="1"/>
          </p:cNvPicPr>
          <p:nvPr/>
        </p:nvPicPr>
        <p:blipFill rotWithShape="1">
          <a:blip r:embed="rId7" cstate="print">
            <a:extLst>
              <a:ext uri="{28A0092B-C50C-407E-A947-70E740481C1C}">
                <a14:useLocalDpi xmlns="" xmlns:a14="http://schemas.microsoft.com/office/drawing/2010/main" val="0"/>
              </a:ext>
            </a:extLst>
          </a:blip>
          <a:srcRect r="10811"/>
          <a:stretch/>
        </p:blipFill>
        <p:spPr>
          <a:xfrm>
            <a:off x="6027787" y="1495194"/>
            <a:ext cx="2576661" cy="1805618"/>
          </a:xfrm>
          <a:prstGeom prst="rect">
            <a:avLst/>
          </a:prstGeom>
          <a:ln>
            <a:noFill/>
          </a:ln>
          <a:effectLst>
            <a:outerShdw blurRad="190500" algn="tl" rotWithShape="0">
              <a:srgbClr val="000000">
                <a:alpha val="70000"/>
              </a:srgbClr>
            </a:outerShdw>
          </a:effectLst>
        </p:spPr>
      </p:pic>
      <p:sp>
        <p:nvSpPr>
          <p:cNvPr id="16" name="Прямоугольник 15"/>
          <p:cNvSpPr/>
          <p:nvPr/>
        </p:nvSpPr>
        <p:spPr>
          <a:xfrm>
            <a:off x="6018050" y="3333243"/>
            <a:ext cx="2580505" cy="421638"/>
          </a:xfrm>
          <a:prstGeom prst="rect">
            <a:avLst/>
          </a:prstGeom>
          <a:solidFill>
            <a:schemeClr val="bg1"/>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solidFill>
                  <a:schemeClr val="tx1">
                    <a:lumMod val="95000"/>
                    <a:lumOff val="5000"/>
                  </a:schemeClr>
                </a:solidFill>
              </a:rPr>
              <a:t>Flaxseed oil</a:t>
            </a:r>
            <a:endParaRPr lang="ru-RU" sz="1600" b="1" dirty="0">
              <a:solidFill>
                <a:schemeClr val="tx1">
                  <a:lumMod val="95000"/>
                  <a:lumOff val="5000"/>
                </a:schemeClr>
              </a:solidFill>
            </a:endParaRPr>
          </a:p>
        </p:txBody>
      </p:sp>
      <p:sp>
        <p:nvSpPr>
          <p:cNvPr id="17" name="Прямоугольник 16"/>
          <p:cNvSpPr/>
          <p:nvPr/>
        </p:nvSpPr>
        <p:spPr>
          <a:xfrm>
            <a:off x="6012161" y="5733256"/>
            <a:ext cx="2592287" cy="384434"/>
          </a:xfrm>
          <a:prstGeom prst="rect">
            <a:avLst/>
          </a:prstGeom>
          <a:solidFill>
            <a:schemeClr val="bg1"/>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solidFill>
                  <a:schemeClr val="tx1">
                    <a:lumMod val="95000"/>
                    <a:lumOff val="5000"/>
                  </a:schemeClr>
                </a:solidFill>
              </a:rPr>
              <a:t>Vitamins</a:t>
            </a:r>
            <a:endParaRPr lang="ru-RU" sz="1600" b="1" dirty="0">
              <a:solidFill>
                <a:schemeClr val="tx1">
                  <a:lumMod val="95000"/>
                  <a:lumOff val="5000"/>
                </a:schemeClr>
              </a:solidFill>
            </a:endParaRPr>
          </a:p>
        </p:txBody>
      </p:sp>
      <p:sp>
        <p:nvSpPr>
          <p:cNvPr id="18" name="TextBox 17"/>
          <p:cNvSpPr txBox="1"/>
          <p:nvPr/>
        </p:nvSpPr>
        <p:spPr>
          <a:xfrm>
            <a:off x="1455068" y="6304002"/>
            <a:ext cx="6119664" cy="553998"/>
          </a:xfrm>
          <a:prstGeom prst="rect">
            <a:avLst/>
          </a:prstGeom>
          <a:noFill/>
        </p:spPr>
        <p:txBody>
          <a:bodyPr wrap="square" rtlCol="0">
            <a:spAutoFit/>
          </a:bodyPr>
          <a:lstStyle/>
          <a:p>
            <a:pPr algn="ctr"/>
            <a:r>
              <a:rPr lang="en-US" sz="3000" dirty="0">
                <a:solidFill>
                  <a:schemeClr val="bg1">
                    <a:lumMod val="85000"/>
                  </a:schemeClr>
                </a:solidFill>
                <a:latin typeface="Arial Narrow" pitchFamily="34" charset="0"/>
                <a:cs typeface="Arial" pitchFamily="34" charset="0"/>
              </a:rPr>
              <a:t>NOT FOR MEDICAL USE</a:t>
            </a:r>
          </a:p>
        </p:txBody>
      </p:sp>
      <p:sp>
        <p:nvSpPr>
          <p:cNvPr id="3" name="Прямоугольник 2"/>
          <p:cNvSpPr/>
          <p:nvPr/>
        </p:nvSpPr>
        <p:spPr>
          <a:xfrm>
            <a:off x="6372200" y="620688"/>
            <a:ext cx="25922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MULTIMEGIN</a:t>
            </a:r>
            <a:endParaRPr lang="en-US" sz="2800" b="1" dirty="0"/>
          </a:p>
        </p:txBody>
      </p:sp>
      <p:pic>
        <p:nvPicPr>
          <p:cNvPr id="5" name="Рисунок 4"/>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0" y="2641819"/>
            <a:ext cx="2657512" cy="3379469"/>
          </a:xfrm>
          <a:prstGeom prst="rect">
            <a:avLst/>
          </a:prstGeom>
        </p:spPr>
      </p:pic>
      <p:pic>
        <p:nvPicPr>
          <p:cNvPr id="20" name="Picture 19" descr="brand clym.png"/>
          <p:cNvPicPr>
            <a:picLocks noChangeAspect="1"/>
          </p:cNvPicPr>
          <p:nvPr/>
        </p:nvPicPr>
        <p:blipFill>
          <a:blip r:embed="rId9"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2367742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Мультимегин_подложки2-01.jpg"/>
          <p:cNvPicPr>
            <a:picLocks noChangeAspect="1"/>
          </p:cNvPicPr>
          <p:nvPr/>
        </p:nvPicPr>
        <p:blipFill>
          <a:blip r:embed="rId2" cstate="print"/>
          <a:stretch>
            <a:fillRect/>
          </a:stretch>
        </p:blipFill>
        <p:spPr>
          <a:xfrm>
            <a:off x="-36512" y="0"/>
            <a:ext cx="9144000" cy="6858000"/>
          </a:xfrm>
          <a:prstGeom prst="rect">
            <a:avLst/>
          </a:prstGeom>
        </p:spPr>
      </p:pic>
      <p:sp>
        <p:nvSpPr>
          <p:cNvPr id="9" name="Плюс 8"/>
          <p:cNvSpPr/>
          <p:nvPr/>
        </p:nvSpPr>
        <p:spPr>
          <a:xfrm>
            <a:off x="4355976" y="2737002"/>
            <a:ext cx="360040" cy="360040"/>
          </a:xfrm>
          <a:prstGeom prst="mathPl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0" name="Заголовок 1"/>
          <p:cNvSpPr>
            <a:spLocks noGrp="1"/>
          </p:cNvSpPr>
          <p:nvPr>
            <p:ph type="title"/>
          </p:nvPr>
        </p:nvSpPr>
        <p:spPr>
          <a:xfrm>
            <a:off x="689713" y="1137386"/>
            <a:ext cx="7692565" cy="773251"/>
          </a:xfrm>
        </p:spPr>
        <p:txBody>
          <a:bodyPr>
            <a:noAutofit/>
          </a:bodyPr>
          <a:lstStyle/>
          <a:p>
            <a:r>
              <a:rPr lang="en-US" sz="2400" b="1" dirty="0">
                <a:solidFill>
                  <a:schemeClr val="tx1">
                    <a:lumMod val="95000"/>
                    <a:lumOff val="5000"/>
                  </a:schemeClr>
                </a:solidFill>
              </a:rPr>
              <a:t>A combination of animal and vegetable sources of OMEGA-3 </a:t>
            </a:r>
            <a:endParaRPr lang="ru-RU" sz="2400" b="1" dirty="0">
              <a:solidFill>
                <a:schemeClr val="tx1">
                  <a:lumMod val="95000"/>
                  <a:lumOff val="5000"/>
                </a:schemeClr>
              </a:solidFill>
              <a:latin typeface="Arial" pitchFamily="34" charset="0"/>
              <a:ea typeface="+mn-ea"/>
              <a:cs typeface="Arial" pitchFamily="34" charset="0"/>
            </a:endParaRPr>
          </a:p>
        </p:txBody>
      </p:sp>
      <p:sp>
        <p:nvSpPr>
          <p:cNvPr id="4" name="Объект 3"/>
          <p:cNvSpPr>
            <a:spLocks noGrp="1"/>
          </p:cNvSpPr>
          <p:nvPr>
            <p:ph idx="1"/>
          </p:nvPr>
        </p:nvSpPr>
        <p:spPr/>
        <p:txBody>
          <a:bodyPr/>
          <a:lstStyle/>
          <a:p>
            <a:endParaRPr lang="ru-RU" dirty="0"/>
          </a:p>
        </p:txBody>
      </p:sp>
      <p:sp>
        <p:nvSpPr>
          <p:cNvPr id="2" name="Прямоугольник 1"/>
          <p:cNvSpPr/>
          <p:nvPr/>
        </p:nvSpPr>
        <p:spPr>
          <a:xfrm>
            <a:off x="864382" y="4149080"/>
            <a:ext cx="6345260" cy="1477328"/>
          </a:xfrm>
          <a:prstGeom prst="rect">
            <a:avLst/>
          </a:prstGeom>
        </p:spPr>
        <p:txBody>
          <a:bodyPr wrap="square">
            <a:spAutoFit/>
          </a:bodyPr>
          <a:lstStyle/>
          <a:p>
            <a:pPr algn="ctr">
              <a:spcAft>
                <a:spcPts val="600"/>
              </a:spcAft>
            </a:pPr>
            <a:r>
              <a:rPr lang="en-US" sz="1600" b="1" dirty="0" smtClean="0">
                <a:solidFill>
                  <a:schemeClr val="accent6">
                    <a:lumMod val="75000"/>
                  </a:schemeClr>
                </a:solidFill>
              </a:rPr>
              <a:t>Polyunsaturated </a:t>
            </a:r>
            <a:r>
              <a:rPr lang="en-US" sz="1600" b="1" dirty="0">
                <a:solidFill>
                  <a:schemeClr val="accent6">
                    <a:lumMod val="75000"/>
                  </a:schemeClr>
                </a:solidFill>
              </a:rPr>
              <a:t>fat content in daily dose </a:t>
            </a:r>
            <a:r>
              <a:rPr lang="ru-RU" sz="1600" b="1" dirty="0" smtClean="0">
                <a:solidFill>
                  <a:schemeClr val="accent6">
                    <a:lumMod val="75000"/>
                  </a:schemeClr>
                </a:solidFill>
              </a:rPr>
              <a:t>(2 </a:t>
            </a:r>
            <a:r>
              <a:rPr lang="en-US" sz="1600" b="1" dirty="0" smtClean="0">
                <a:solidFill>
                  <a:schemeClr val="accent6">
                    <a:lumMod val="75000"/>
                  </a:schemeClr>
                </a:solidFill>
              </a:rPr>
              <a:t>capsules</a:t>
            </a:r>
            <a:r>
              <a:rPr lang="ru-RU" sz="1600" b="1" dirty="0" smtClean="0">
                <a:solidFill>
                  <a:schemeClr val="accent6">
                    <a:lumMod val="75000"/>
                  </a:schemeClr>
                </a:solidFill>
              </a:rPr>
              <a:t>):</a:t>
            </a:r>
          </a:p>
          <a:p>
            <a:pPr algn="ctr">
              <a:spcAft>
                <a:spcPts val="600"/>
              </a:spcAft>
            </a:pPr>
            <a:r>
              <a:rPr lang="en-US" sz="1600" b="1" dirty="0" smtClean="0"/>
              <a:t>Fish fat</a:t>
            </a:r>
            <a:r>
              <a:rPr lang="ru-RU" sz="1600" b="1" dirty="0" smtClean="0"/>
              <a:t>: </a:t>
            </a:r>
            <a:r>
              <a:rPr lang="en-US" sz="1600" dirty="0" smtClean="0"/>
              <a:t>not less than </a:t>
            </a:r>
            <a:r>
              <a:rPr lang="ru-RU" sz="1600" dirty="0" smtClean="0"/>
              <a:t>420 </a:t>
            </a:r>
            <a:r>
              <a:rPr lang="en-US" sz="1600" dirty="0" smtClean="0"/>
              <a:t>mg</a:t>
            </a:r>
            <a:r>
              <a:rPr lang="ru-RU" sz="1600" dirty="0" smtClean="0"/>
              <a:t> (</a:t>
            </a:r>
            <a:r>
              <a:rPr lang="en-US" sz="1600" dirty="0" smtClean="0"/>
              <a:t>Total content of EPA and DHA</a:t>
            </a:r>
            <a:r>
              <a:rPr lang="ru-RU" sz="1600" dirty="0" smtClean="0"/>
              <a:t>- </a:t>
            </a:r>
            <a:r>
              <a:rPr lang="ru-RU" sz="1600" dirty="0"/>
              <a:t>146 </a:t>
            </a:r>
            <a:r>
              <a:rPr lang="en-US" sz="1600" dirty="0" smtClean="0"/>
              <a:t>mg</a:t>
            </a:r>
            <a:r>
              <a:rPr lang="ru-RU" sz="1600" dirty="0" smtClean="0"/>
              <a:t>) </a:t>
            </a:r>
          </a:p>
          <a:p>
            <a:pPr algn="ctr">
              <a:spcAft>
                <a:spcPts val="600"/>
              </a:spcAft>
            </a:pPr>
            <a:r>
              <a:rPr lang="en-US" sz="1600" b="1" dirty="0" smtClean="0"/>
              <a:t>Flaxseed oil</a:t>
            </a:r>
            <a:r>
              <a:rPr lang="ru-RU" sz="1600" b="1" dirty="0" smtClean="0"/>
              <a:t>: </a:t>
            </a:r>
            <a:r>
              <a:rPr lang="en-US" sz="1600" dirty="0"/>
              <a:t>not less </a:t>
            </a:r>
            <a:r>
              <a:rPr lang="en-US" sz="1600" dirty="0" smtClean="0"/>
              <a:t>than</a:t>
            </a:r>
            <a:r>
              <a:rPr lang="ru-RU" sz="1600" dirty="0" smtClean="0"/>
              <a:t> 200 МГ (</a:t>
            </a:r>
            <a:r>
              <a:rPr lang="en-US" sz="1600" dirty="0"/>
              <a:t>alpha-</a:t>
            </a:r>
            <a:r>
              <a:rPr lang="en-US" sz="1600" dirty="0" err="1"/>
              <a:t>Linolenic</a:t>
            </a:r>
            <a:r>
              <a:rPr lang="en-US" sz="1600" dirty="0"/>
              <a:t> acid</a:t>
            </a:r>
            <a:r>
              <a:rPr lang="ru-RU" sz="1600" dirty="0" smtClean="0"/>
              <a:t>– 88 </a:t>
            </a:r>
            <a:r>
              <a:rPr lang="en-US" sz="1600" dirty="0" smtClean="0"/>
              <a:t>mg</a:t>
            </a:r>
            <a:r>
              <a:rPr lang="ru-RU" sz="1600" dirty="0" smtClean="0"/>
              <a:t>)</a:t>
            </a:r>
            <a:endParaRPr lang="ru-RU" sz="1600" dirty="0"/>
          </a:p>
        </p:txBody>
      </p:sp>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l="8902" t="23424" r="8149" b="14110"/>
          <a:stretch/>
        </p:blipFill>
        <p:spPr>
          <a:xfrm>
            <a:off x="1272959" y="2180641"/>
            <a:ext cx="2304256" cy="1571490"/>
          </a:xfrm>
          <a:prstGeom prst="rect">
            <a:avLst/>
          </a:prstGeom>
          <a:ln>
            <a:noFill/>
          </a:ln>
          <a:effectLst>
            <a:outerShdw blurRad="190500" algn="tl" rotWithShape="0">
              <a:srgbClr val="000000">
                <a:alpha val="70000"/>
              </a:srgbClr>
            </a:outerShdw>
          </a:effectLst>
        </p:spPr>
      </p:pic>
      <p:sp>
        <p:nvSpPr>
          <p:cNvPr id="18" name="Прямоугольник 17"/>
          <p:cNvSpPr/>
          <p:nvPr/>
        </p:nvSpPr>
        <p:spPr>
          <a:xfrm>
            <a:off x="1272960" y="3752131"/>
            <a:ext cx="2304256" cy="320196"/>
          </a:xfrm>
          <a:prstGeom prst="rect">
            <a:avLst/>
          </a:prstGeom>
          <a:solidFill>
            <a:schemeClr val="bg1"/>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solidFill>
                  <a:schemeClr val="tx1">
                    <a:lumMod val="95000"/>
                    <a:lumOff val="5000"/>
                  </a:schemeClr>
                </a:solidFill>
              </a:rPr>
              <a:t>Fish fat</a:t>
            </a:r>
            <a:endParaRPr lang="ru-RU" sz="1600" b="1" dirty="0">
              <a:solidFill>
                <a:schemeClr val="tx1">
                  <a:lumMod val="95000"/>
                  <a:lumOff val="5000"/>
                </a:schemeClr>
              </a:solidFill>
            </a:endParaRPr>
          </a:p>
        </p:txBody>
      </p:sp>
      <p:pic>
        <p:nvPicPr>
          <p:cNvPr id="19" name="Рисунок 18"/>
          <p:cNvPicPr>
            <a:picLocks noChangeAspect="1"/>
          </p:cNvPicPr>
          <p:nvPr/>
        </p:nvPicPr>
        <p:blipFill rotWithShape="1">
          <a:blip r:embed="rId4" cstate="print">
            <a:extLst>
              <a:ext uri="{28A0092B-C50C-407E-A947-70E740481C1C}">
                <a14:useLocalDpi xmlns="" xmlns:a14="http://schemas.microsoft.com/office/drawing/2010/main" val="0"/>
              </a:ext>
            </a:extLst>
          </a:blip>
          <a:srcRect r="10811"/>
          <a:stretch/>
        </p:blipFill>
        <p:spPr>
          <a:xfrm>
            <a:off x="5018812" y="2189425"/>
            <a:ext cx="2217484" cy="1553922"/>
          </a:xfrm>
          <a:prstGeom prst="rect">
            <a:avLst/>
          </a:prstGeom>
          <a:ln>
            <a:noFill/>
          </a:ln>
          <a:effectLst>
            <a:outerShdw blurRad="190500" algn="tl" rotWithShape="0">
              <a:srgbClr val="000000">
                <a:alpha val="70000"/>
              </a:srgbClr>
            </a:outerShdw>
          </a:effectLst>
        </p:spPr>
      </p:pic>
      <p:sp>
        <p:nvSpPr>
          <p:cNvPr id="20" name="Прямоугольник 19"/>
          <p:cNvSpPr/>
          <p:nvPr/>
        </p:nvSpPr>
        <p:spPr>
          <a:xfrm>
            <a:off x="5015504" y="3741785"/>
            <a:ext cx="2220792" cy="330542"/>
          </a:xfrm>
          <a:prstGeom prst="rect">
            <a:avLst/>
          </a:prstGeom>
          <a:solidFill>
            <a:schemeClr val="bg1"/>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solidFill>
                  <a:schemeClr val="tx1">
                    <a:lumMod val="95000"/>
                    <a:lumOff val="5000"/>
                  </a:schemeClr>
                </a:solidFill>
              </a:rPr>
              <a:t>Flaxseed oil</a:t>
            </a:r>
            <a:endParaRPr lang="ru-RU" sz="1600" b="1" dirty="0">
              <a:solidFill>
                <a:schemeClr val="tx1">
                  <a:lumMod val="95000"/>
                  <a:lumOff val="5000"/>
                </a:schemeClr>
              </a:solidFill>
            </a:endParaRPr>
          </a:p>
        </p:txBody>
      </p:sp>
      <p:sp>
        <p:nvSpPr>
          <p:cNvPr id="3" name="Прямоугольник 2"/>
          <p:cNvSpPr/>
          <p:nvPr/>
        </p:nvSpPr>
        <p:spPr>
          <a:xfrm>
            <a:off x="6300192" y="620688"/>
            <a:ext cx="25922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a:solidFill>
                  <a:prstClr val="white"/>
                </a:solidFill>
              </a:rPr>
              <a:t>MULTIMEGIN</a:t>
            </a:r>
            <a:endParaRPr lang="en-US" sz="2800" b="1" dirty="0">
              <a:solidFill>
                <a:prstClr val="white"/>
              </a:solidFill>
            </a:endParaRPr>
          </a:p>
        </p:txBody>
      </p:sp>
      <p:pic>
        <p:nvPicPr>
          <p:cNvPr id="12" name="Picture 11" descr="brand clym.png"/>
          <p:cNvPicPr>
            <a:picLocks noChangeAspect="1"/>
          </p:cNvPicPr>
          <p:nvPr/>
        </p:nvPicPr>
        <p:blipFill>
          <a:blip r:embed="rId5" cstate="print"/>
          <a:stretch>
            <a:fillRect/>
          </a:stretch>
        </p:blipFill>
        <p:spPr>
          <a:xfrm>
            <a:off x="8501090" y="214290"/>
            <a:ext cx="357372" cy="357372"/>
          </a:xfrm>
          <a:prstGeom prst="rect">
            <a:avLst/>
          </a:prstGeom>
        </p:spPr>
      </p:pic>
    </p:spTree>
    <p:extLst>
      <p:ext uri="{BB962C8B-B14F-4D97-AF65-F5344CB8AC3E}">
        <p14:creationId xmlns="" xmlns:p14="http://schemas.microsoft.com/office/powerpoint/2010/main" val="2570477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9636</TotalTime>
  <Words>1542</Words>
  <Application>Microsoft Office PowerPoint</Application>
  <PresentationFormat>On-screen Show (4:3)</PresentationFormat>
  <Paragraphs>191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Совет директоров</vt:lpstr>
      <vt:lpstr>Slide 1</vt:lpstr>
      <vt:lpstr>The main defects of nutrition of population</vt:lpstr>
      <vt:lpstr>Polyunsaturated fat deficiency symptoms</vt:lpstr>
      <vt:lpstr>What kinds of fats are there?</vt:lpstr>
      <vt:lpstr>The balance of omega-3 and omega-6</vt:lpstr>
      <vt:lpstr>Statistics:  «Northern paradox»</vt:lpstr>
      <vt:lpstr>Slide 7</vt:lpstr>
      <vt:lpstr>Ingredients of integrated supplement</vt:lpstr>
      <vt:lpstr>A combination of animal and vegetable sources of OMEGA-3 </vt:lpstr>
      <vt:lpstr>Slide 10</vt:lpstr>
      <vt:lpstr>Slide 11</vt:lpstr>
      <vt:lpstr>Slide 12</vt:lpstr>
      <vt:lpstr>Slide 13</vt:lpstr>
      <vt:lpstr>Slide 14</vt:lpstr>
      <vt:lpstr>IS RECOMMENDED FOR </vt:lpstr>
      <vt:lpstr>Slide 16</vt:lpstr>
      <vt:lpstr>Slide 17</vt:lpstr>
      <vt:lpstr>Slide 18</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Artlife Counter</cp:lastModifiedBy>
  <cp:revision>523</cp:revision>
  <cp:lastPrinted>2018-04-05T07:08:08Z</cp:lastPrinted>
  <dcterms:created xsi:type="dcterms:W3CDTF">2017-11-02T06:46:55Z</dcterms:created>
  <dcterms:modified xsi:type="dcterms:W3CDTF">2021-05-21T09:44:45Z</dcterms:modified>
</cp:coreProperties>
</file>