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390" r:id="rId4"/>
    <p:sldId id="409" r:id="rId5"/>
    <p:sldId id="392" r:id="rId6"/>
    <p:sldId id="413" r:id="rId7"/>
    <p:sldId id="391" r:id="rId8"/>
    <p:sldId id="423" r:id="rId9"/>
    <p:sldId id="393" r:id="rId10"/>
    <p:sldId id="420" r:id="rId11"/>
    <p:sldId id="394" r:id="rId12"/>
    <p:sldId id="395" r:id="rId13"/>
    <p:sldId id="422" r:id="rId14"/>
    <p:sldId id="426" r:id="rId15"/>
    <p:sldId id="396" r:id="rId16"/>
    <p:sldId id="397" r:id="rId17"/>
    <p:sldId id="398" r:id="rId18"/>
    <p:sldId id="418" r:id="rId19"/>
    <p:sldId id="419" r:id="rId20"/>
    <p:sldId id="414" r:id="rId21"/>
    <p:sldId id="289" r:id="rId22"/>
    <p:sldId id="427" r:id="rId23"/>
    <p:sldId id="287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B30"/>
    <a:srgbClr val="32AAA7"/>
    <a:srgbClr val="D1D2D4"/>
    <a:srgbClr val="F7BECA"/>
    <a:srgbClr val="6C4796"/>
    <a:srgbClr val="FF0000"/>
    <a:srgbClr val="91DFDD"/>
    <a:srgbClr val="DEE2F3"/>
    <a:srgbClr val="DEF6F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5461" autoAdjust="0"/>
  </p:normalViewPr>
  <p:slideViewPr>
    <p:cSldViewPr snapToGrid="0">
      <p:cViewPr varScale="1">
        <p:scale>
          <a:sx n="110" d="100"/>
          <a:sy n="110" d="100"/>
        </p:scale>
        <p:origin x="6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587D-9204-477B-88F2-5496823541A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2CE01-D9E7-4607-8B56-188BE6C42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2CE01-D9E7-4607-8B56-188BE6C426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hyperlink" Target="https://www.youtube.com/watch?v=6DN6ZXJDF-4&amp;feature=youtu.b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24BC12C-6E84-4860-AB54-F21FE776FCAD}"/>
              </a:ext>
            </a:extLst>
          </p:cNvPr>
          <p:cNvGrpSpPr/>
          <p:nvPr/>
        </p:nvGrpSpPr>
        <p:grpSpPr>
          <a:xfrm>
            <a:off x="0" y="0"/>
            <a:ext cx="12188389" cy="6858000"/>
            <a:chOff x="3611" y="-86"/>
            <a:chExt cx="12188389" cy="6858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D0CEB49-98A4-4736-9771-37F55B99D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" y="-86"/>
              <a:ext cx="12188389" cy="6858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 smtClean="0"/>
                <a:t>декабрь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91299"/>
              </p:ext>
            </p:extLst>
          </p:nvPr>
        </p:nvGraphicFramePr>
        <p:xfrm>
          <a:off x="2928257" y="4554583"/>
          <a:ext cx="723464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806">
                  <a:extLst>
                    <a:ext uri="{9D8B030D-6E8A-4147-A177-3AD203B41FA5}">
                      <a16:colId xmlns:a16="http://schemas.microsoft.com/office/drawing/2014/main" val="2779534484"/>
                    </a:ext>
                  </a:extLst>
                </a:gridCol>
                <a:gridCol w="2403566">
                  <a:extLst>
                    <a:ext uri="{9D8B030D-6E8A-4147-A177-3AD203B41FA5}">
                      <a16:colId xmlns:a16="http://schemas.microsoft.com/office/drawing/2014/main" val="1638774083"/>
                    </a:ext>
                  </a:extLst>
                </a:gridCol>
                <a:gridCol w="2412274">
                  <a:extLst>
                    <a:ext uri="{9D8B030D-6E8A-4147-A177-3AD203B41FA5}">
                      <a16:colId xmlns:a16="http://schemas.microsoft.com/office/drawing/2014/main" val="2990951421"/>
                    </a:ext>
                  </a:extLst>
                </a:gridCol>
              </a:tblGrid>
              <a:tr h="5573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Каша "Купеческая с телятиной и белыми грибами"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Суп-крем «Сырный с </a:t>
                      </a:r>
                      <a:r>
                        <a:rPr lang="ru-RU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крутонами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Кисель "Манго"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1365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93" y="2151017"/>
            <a:ext cx="2403566" cy="2403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76" y="2148296"/>
            <a:ext cx="2409008" cy="2409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84" y="2148296"/>
            <a:ext cx="2388597" cy="23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0" y="1835138"/>
            <a:ext cx="4174958" cy="47653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05740" y="2566143"/>
            <a:ext cx="417495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/>
            <a:r>
              <a:rPr lang="ru-RU" sz="1000" b="1" dirty="0"/>
              <a:t>Коктейль молочный «Взрослей-ка! Клубника – яблоко</a:t>
            </a:r>
            <a:r>
              <a:rPr lang="ru-RU" sz="1000" b="1" dirty="0" smtClean="0"/>
              <a:t>»</a:t>
            </a:r>
          </a:p>
          <a:p>
            <a:pPr lvl="0" algn="just"/>
            <a:r>
              <a:rPr lang="ru-RU" sz="800" dirty="0" smtClean="0"/>
              <a:t>«</a:t>
            </a:r>
            <a:r>
              <a:rPr lang="ru-RU" sz="800" dirty="0"/>
              <a:t>Ложечку за маму, ложечку за папу…» В попытках накормить детей вкусной и полезной едой родители порой достигают вершин шпионского и дипломатического искусства. А малыши продолжают просить мороженое да печенье. </a:t>
            </a:r>
          </a:p>
          <a:p>
            <a:pPr lvl="0" algn="just"/>
            <a:endParaRPr lang="ru-RU" sz="800" dirty="0"/>
          </a:p>
          <a:p>
            <a:pPr lvl="0" algn="just"/>
            <a:r>
              <a:rPr lang="ru-RU" sz="800" dirty="0"/>
              <a:t>Мы нашли решение для ваших малоежек — коктейль молочный «Взрослей-ка! Клубника – яблоко». Он содержит в себе все, что нужно растущему организму, а какой </a:t>
            </a:r>
            <a:r>
              <a:rPr lang="ru-RU" sz="800" dirty="0" err="1"/>
              <a:t>вкусныыыыый</a:t>
            </a:r>
            <a:r>
              <a:rPr lang="ru-RU" sz="800" dirty="0"/>
              <a:t>...</a:t>
            </a:r>
          </a:p>
          <a:p>
            <a:pPr lvl="0" algn="just"/>
            <a:endParaRPr lang="ru-RU" sz="800" dirty="0"/>
          </a:p>
          <a:p>
            <a:pPr lvl="0" algn="just"/>
            <a:r>
              <a:rPr lang="ru-RU" sz="800" dirty="0"/>
              <a:t>•	Витаминный комплекс — как основа полноценного развития. И даже если ребенок отдает предпочтение одним и тем же продуктам, коктейль поможет восполнить возможные дефициты.</a:t>
            </a:r>
          </a:p>
          <a:p>
            <a:pPr lvl="0" algn="just"/>
            <a:endParaRPr lang="ru-RU" sz="800" dirty="0"/>
          </a:p>
          <a:p>
            <a:pPr lvl="0" algn="just"/>
            <a:r>
              <a:rPr lang="ru-RU" sz="800" dirty="0"/>
              <a:t>•	Высокое содержание протеина в продукте особенно важно для быстро растущего детского организма, ведь белок является основным строительным материалом для всех структур.</a:t>
            </a:r>
          </a:p>
          <a:p>
            <a:pPr lvl="0" algn="just"/>
            <a:endParaRPr lang="ru-RU" sz="800" dirty="0"/>
          </a:p>
          <a:p>
            <a:pPr lvl="0" algn="just"/>
            <a:r>
              <a:rPr lang="ru-RU" sz="800" dirty="0"/>
              <a:t>•	Пектин и </a:t>
            </a:r>
            <a:r>
              <a:rPr lang="ru-RU" sz="800" dirty="0" err="1"/>
              <a:t>лактулоза</a:t>
            </a:r>
            <a:r>
              <a:rPr lang="ru-RU" sz="800" dirty="0"/>
              <a:t> обеспечивают активное размножение полезной микрофлоры кишечника, помогают усваиваться питательным веществам.</a:t>
            </a:r>
          </a:p>
          <a:p>
            <a:pPr lvl="0" algn="just"/>
            <a:endParaRPr lang="ru-RU" sz="800" dirty="0"/>
          </a:p>
          <a:p>
            <a:pPr lvl="0" algn="just"/>
            <a:r>
              <a:rPr lang="ru-RU" sz="800" dirty="0"/>
              <a:t>•	</a:t>
            </a:r>
            <a:r>
              <a:rPr lang="ru-RU" sz="800" dirty="0" err="1"/>
              <a:t>Лизаты</a:t>
            </a:r>
            <a:r>
              <a:rPr lang="ru-RU" sz="800" dirty="0"/>
              <a:t> </a:t>
            </a:r>
            <a:r>
              <a:rPr lang="ru-RU" sz="800" dirty="0" err="1"/>
              <a:t>пробиотических</a:t>
            </a:r>
            <a:r>
              <a:rPr lang="ru-RU" sz="800" dirty="0"/>
              <a:t> бактерий поддерживают иммунитет вашего ребенка в боевой готовности.</a:t>
            </a:r>
          </a:p>
          <a:p>
            <a:pPr lvl="0" algn="just"/>
            <a:endParaRPr lang="ru-RU" sz="800" dirty="0"/>
          </a:p>
          <a:p>
            <a:pPr lvl="0" algn="just"/>
            <a:r>
              <a:rPr lang="ru-RU" sz="800" dirty="0"/>
              <a:t>Больше вам не придётся часами стоять у плиты, чтобы замаскировать рыбу под курицу. Коктейль молочный «Взрослей-ка! Клубника – яблоко» дополнит рацион вашего ребенка всем необходимым. </a:t>
            </a:r>
          </a:p>
          <a:p>
            <a:pPr lvl="0" algn="just"/>
            <a:endParaRPr lang="ru-RU" sz="800" dirty="0"/>
          </a:p>
          <a:p>
            <a:pPr lvl="0" algn="just"/>
            <a:r>
              <a:rPr lang="ru-RU" sz="800" dirty="0"/>
              <a:t>Пусть малыш растет ЗДОРОВЫМ</a:t>
            </a:r>
            <a:r>
              <a:rPr lang="ru-RU" sz="800" dirty="0" smtClean="0"/>
              <a:t>!</a:t>
            </a:r>
          </a:p>
          <a:p>
            <a:pPr lvl="0" algn="just"/>
            <a:endParaRPr lang="ru-RU" sz="800" dirty="0"/>
          </a:p>
          <a:p>
            <a:pPr algn="just"/>
            <a:r>
              <a:rPr lang="en-US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en-US" sz="1000" b="1" i="1" dirty="0"/>
              <a:t> #</a:t>
            </a:r>
            <a:r>
              <a:rPr lang="ru-RU" sz="1000" b="1" i="1" dirty="0" err="1"/>
              <a:t>функциональноепитание</a:t>
            </a:r>
            <a:r>
              <a:rPr lang="en-US" sz="1000" b="1" i="1" dirty="0"/>
              <a:t> #</a:t>
            </a:r>
            <a:r>
              <a:rPr lang="ru-RU" sz="1000" b="1" i="1" dirty="0" smtClean="0"/>
              <a:t>здоровье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детское_питание</a:t>
            </a:r>
            <a:endParaRPr lang="ru-RU" sz="1000" b="1" i="1" dirty="0"/>
          </a:p>
          <a:p>
            <a:pPr lvl="0" algn="just"/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49505" y="2718543"/>
            <a:ext cx="41749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b="1" dirty="0"/>
              <a:t> </a:t>
            </a:r>
            <a:r>
              <a:rPr lang="ru-RU" sz="1100" b="1" dirty="0" smtClean="0"/>
              <a:t>Конфеты </a:t>
            </a:r>
            <a:r>
              <a:rPr lang="ru-RU" sz="1100" b="1" dirty="0"/>
              <a:t>«</a:t>
            </a:r>
            <a:r>
              <a:rPr lang="ru-RU" sz="1100" b="1" dirty="0" err="1"/>
              <a:t>Пробиомилк</a:t>
            </a:r>
            <a:r>
              <a:rPr lang="ru-RU" sz="1100" b="1" dirty="0" smtClean="0"/>
              <a:t>»</a:t>
            </a:r>
          </a:p>
          <a:p>
            <a:pPr lvl="0" algn="just"/>
            <a:r>
              <a:rPr lang="ru-RU" sz="1100" dirty="0" smtClean="0"/>
              <a:t>- </a:t>
            </a:r>
            <a:r>
              <a:rPr lang="ru-RU" sz="1100" dirty="0"/>
              <a:t>Мама, дай конфетку!</a:t>
            </a:r>
          </a:p>
          <a:p>
            <a:pPr lvl="0" algn="just"/>
            <a:r>
              <a:rPr lang="ru-RU" sz="1100" dirty="0"/>
              <a:t>- Ты уже сегодня съел две штуки. Больше — вредно.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dirty="0"/>
              <a:t>Знакомый диалог? А что если мы скажем вам, что от конфет — никакого вреда, а наоборот, сплошная польза! Не верите? Но это чистая правда, если речь идёт о конфетах «</a:t>
            </a:r>
            <a:r>
              <a:rPr lang="ru-RU" sz="1100" dirty="0" err="1"/>
              <a:t>Пробиомилк</a:t>
            </a:r>
            <a:r>
              <a:rPr lang="ru-RU" sz="1100" dirty="0"/>
              <a:t>».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dirty="0"/>
              <a:t>•	Без сахара</a:t>
            </a:r>
          </a:p>
          <a:p>
            <a:pPr lvl="0" algn="just"/>
            <a:r>
              <a:rPr lang="ru-RU" sz="1100" dirty="0"/>
              <a:t>•	Содержат полезные </a:t>
            </a:r>
            <a:r>
              <a:rPr lang="ru-RU" sz="1100" dirty="0" err="1"/>
              <a:t>бифидо</a:t>
            </a:r>
            <a:r>
              <a:rPr lang="ru-RU" sz="1100" dirty="0"/>
              <a:t>- и </a:t>
            </a:r>
            <a:r>
              <a:rPr lang="ru-RU" sz="1100" dirty="0" err="1"/>
              <a:t>лактобактерии</a:t>
            </a:r>
            <a:endParaRPr lang="ru-RU" sz="1100" dirty="0"/>
          </a:p>
          <a:p>
            <a:pPr lvl="0" algn="just"/>
            <a:r>
              <a:rPr lang="ru-RU" sz="1100" dirty="0"/>
              <a:t>•	Обладают </a:t>
            </a:r>
            <a:r>
              <a:rPr lang="ru-RU" sz="1100" dirty="0" err="1"/>
              <a:t>пребиотической</a:t>
            </a:r>
            <a:r>
              <a:rPr lang="ru-RU" sz="1100" dirty="0"/>
              <a:t> активностью. </a:t>
            </a:r>
            <a:r>
              <a:rPr lang="ru-RU" sz="1100" dirty="0" err="1"/>
              <a:t>Лактулоза</a:t>
            </a:r>
            <a:r>
              <a:rPr lang="ru-RU" sz="1100" dirty="0"/>
              <a:t>, входящая в состав продукта, служит питательной средой для полезной микрофлоры 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dirty="0"/>
              <a:t>Конфеты «</a:t>
            </a:r>
            <a:r>
              <a:rPr lang="ru-RU" sz="1100" dirty="0" err="1"/>
              <a:t>Пробиомилк</a:t>
            </a:r>
            <a:r>
              <a:rPr lang="ru-RU" sz="1100" dirty="0"/>
              <a:t>» не только порадуют маленького сладкоежку, но и укрепят его иммунитет, ведь давно доказано, что здоровье всего организма зависит от состояния </a:t>
            </a:r>
            <a:r>
              <a:rPr lang="ru-RU" sz="1100" dirty="0" err="1"/>
              <a:t>нормофлоры</a:t>
            </a:r>
            <a:r>
              <a:rPr lang="ru-RU" sz="1100" dirty="0"/>
              <a:t> кишечника. 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dirty="0"/>
              <a:t>Так просто НАКОРМИТЬ ПОЛЕЗНО</a:t>
            </a:r>
            <a:r>
              <a:rPr lang="ru-RU" sz="1100" dirty="0" smtClean="0"/>
              <a:t>!</a:t>
            </a:r>
          </a:p>
          <a:p>
            <a:pPr lvl="0" algn="just"/>
            <a:endParaRPr lang="ru-RU" sz="1100" dirty="0" smtClean="0"/>
          </a:p>
          <a:p>
            <a:pPr lvl="0" algn="just"/>
            <a:r>
              <a:rPr lang="en-US" sz="1100" b="1" i="1" dirty="0" smtClean="0"/>
              <a:t>#</a:t>
            </a:r>
            <a:r>
              <a:rPr lang="ru-RU" sz="1100" b="1" i="1" dirty="0" err="1" smtClean="0"/>
              <a:t>артлайф</a:t>
            </a:r>
            <a:r>
              <a:rPr lang="en-US" sz="1100" b="1" i="1" dirty="0" smtClean="0"/>
              <a:t> #</a:t>
            </a:r>
            <a:r>
              <a:rPr lang="ru-RU" sz="1100" b="1" i="1" dirty="0" err="1" smtClean="0"/>
              <a:t>функциональноепитание</a:t>
            </a:r>
            <a:r>
              <a:rPr lang="en-US" sz="1100" b="1" i="1" dirty="0" smtClean="0"/>
              <a:t> #</a:t>
            </a:r>
            <a:r>
              <a:rPr lang="ru-RU" sz="1100" b="1" i="1" dirty="0" smtClean="0"/>
              <a:t>здоровье</a:t>
            </a:r>
          </a:p>
          <a:p>
            <a:pPr lvl="0" algn="just"/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08" y="1174266"/>
            <a:ext cx="1450656" cy="1450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63" y="1174267"/>
            <a:ext cx="1510918" cy="15109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93" y="1829883"/>
            <a:ext cx="4553977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0" y="1835138"/>
            <a:ext cx="4398592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3404" y="2727169"/>
            <a:ext cx="4400927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 </a:t>
            </a:r>
            <a:r>
              <a:rPr lang="ru-RU" sz="1000" b="1" dirty="0" smtClean="0"/>
              <a:t>Чай </a:t>
            </a:r>
            <a:r>
              <a:rPr lang="ru-RU" sz="1000" b="1" dirty="0" err="1" smtClean="0"/>
              <a:t>Масала</a:t>
            </a:r>
            <a:endParaRPr lang="ru-RU" sz="1000" b="1" dirty="0"/>
          </a:p>
          <a:p>
            <a:pPr algn="just"/>
            <a:r>
              <a:rPr lang="ru-RU" sz="1000" dirty="0"/>
              <a:t>За окном холодный зимний вечер, а вы закутались в теплый плед и вдыхаете пряный аромат солнечной Индии… Вас окутывает запах корицы и кардамона, имбиря, гвоздики и бадьяна, а на языке чувствуется молочно-терпкий вкус отборного черного чая. 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Это всё она. «</a:t>
            </a:r>
            <a:r>
              <a:rPr lang="ru-RU" sz="1000" dirty="0" err="1"/>
              <a:t>Масала</a:t>
            </a:r>
            <a:r>
              <a:rPr lang="ru-RU" sz="1000" dirty="0"/>
              <a:t>»… традиционный индийский чай. Его название переводится с хинди как «смесь специй». И каждая приправа в этом невероятном букете играет свою важную роль. Кардамон помогает справляться со стрессом. Гвоздика борется с простудами — её эфирные масла облегчают дыхание, согревают тело, улучшают кровообращение, останавливают кашель, очищают слизистые. Имбирь усиливает метаболические процессы и обладает противовирусным эффектом. А корица регулирует уровень глюкозы в крови. 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Все специи, добавленные в чай, измельчают непосредственно перед фасовкой. Это позволяет донести всю их пользу и аромат до вашей чашки. А если добавить в чай немного молока, то вкус заиграет особенными красками. 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Вдохни аромат Индии! Зарядись её энергией</a:t>
            </a:r>
            <a:r>
              <a:rPr lang="ru-RU" sz="1000" dirty="0" smtClean="0"/>
              <a:t>!</a:t>
            </a:r>
            <a:endParaRPr lang="ru-RU" sz="1000" dirty="0"/>
          </a:p>
          <a:p>
            <a:pPr lvl="0" algn="just"/>
            <a:r>
              <a:rPr lang="en-US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en-US" sz="1000" b="1" i="1" dirty="0"/>
              <a:t> #</a:t>
            </a:r>
            <a:r>
              <a:rPr lang="ru-RU" sz="1000" b="1" i="1" dirty="0" err="1"/>
              <a:t>функциональноепитание</a:t>
            </a:r>
            <a:r>
              <a:rPr lang="en-US" sz="1000" b="1" i="1" dirty="0"/>
              <a:t> #</a:t>
            </a:r>
            <a:r>
              <a:rPr lang="ru-RU" sz="1000" b="1" i="1" dirty="0"/>
              <a:t>здоровье </a:t>
            </a:r>
            <a:r>
              <a:rPr lang="en-US" sz="1000" b="1" i="1" dirty="0" smtClean="0"/>
              <a:t>#</a:t>
            </a:r>
            <a:r>
              <a:rPr lang="ru-RU" sz="1000" b="1" i="1" dirty="0" smtClean="0"/>
              <a:t>чай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25793" y="2557836"/>
            <a:ext cx="455397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 </a:t>
            </a:r>
            <a:endParaRPr lang="ru-RU" sz="900" b="1" dirty="0"/>
          </a:p>
          <a:p>
            <a:pPr algn="just"/>
            <a:r>
              <a:rPr lang="ru-RU" sz="1000" b="1" dirty="0"/>
              <a:t>Леденцы "</a:t>
            </a:r>
            <a:r>
              <a:rPr lang="ru-RU" sz="1000" b="1" dirty="0" err="1"/>
              <a:t>Бьютель</a:t>
            </a:r>
            <a:r>
              <a:rPr lang="ru-RU" sz="1000" b="1" dirty="0"/>
              <a:t>" </a:t>
            </a:r>
            <a:endParaRPr lang="ru-RU" sz="1000" b="1" dirty="0" smtClean="0"/>
          </a:p>
          <a:p>
            <a:pPr algn="just"/>
            <a:r>
              <a:rPr lang="ru-RU" sz="1000" dirty="0" smtClean="0"/>
              <a:t>Привыкли</a:t>
            </a:r>
            <a:r>
              <a:rPr lang="ru-RU" sz="1000" dirty="0"/>
              <a:t>, что для упругости кожи необходимо регулярно наносить  на лицо </a:t>
            </a:r>
            <a:r>
              <a:rPr lang="ru-RU" sz="1000" dirty="0" err="1"/>
              <a:t>антивозрастной</a:t>
            </a:r>
            <a:r>
              <a:rPr lang="ru-RU" sz="1000" dirty="0"/>
              <a:t> крем? Но ведь красота и молодость напрямую зависят от состояния здоровья, а значит важна не только внешняя, но и внутренняя забота!  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Мы разработали удивительный «продукт красоты» — леденцы «</a:t>
            </a:r>
            <a:r>
              <a:rPr lang="ru-RU" sz="1000" dirty="0" err="1"/>
              <a:t>Бьютель</a:t>
            </a:r>
            <a:r>
              <a:rPr lang="ru-RU" sz="1000" dirty="0"/>
              <a:t>», обогащенные </a:t>
            </a:r>
            <a:r>
              <a:rPr lang="ru-RU" sz="1000" dirty="0" err="1"/>
              <a:t>anti-age</a:t>
            </a:r>
            <a:r>
              <a:rPr lang="ru-RU" sz="1000" dirty="0"/>
              <a:t> ингредиентами. В них содержится </a:t>
            </a:r>
            <a:r>
              <a:rPr lang="ru-RU" sz="1000" dirty="0" err="1"/>
              <a:t>гиалуроновая</a:t>
            </a:r>
            <a:r>
              <a:rPr lang="ru-RU" sz="1000" dirty="0"/>
              <a:t> кислота, коллаген, </a:t>
            </a:r>
            <a:r>
              <a:rPr lang="ru-RU" sz="1000" dirty="0" err="1"/>
              <a:t>коэнзим</a:t>
            </a:r>
            <a:r>
              <a:rPr lang="ru-RU" sz="1000" dirty="0"/>
              <a:t> Q10, витамины-антиоксиданты А, Е и С. 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Леденцы помогают насытить кожу влагой, обеспечить её упругость и эластичность, усиливают клеточное питание, стимулируют процессы обновления в организме, защищают от вредного влияния окружающей среды и замедляют процессы старения. 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Масло кедрового ореха, входящее в состав конфет, наполняет организм аминокислотами и полиненасыщенными жирными кислотами, витаминами и микроэлементами, низкокалорийный сахарозаменитель </a:t>
            </a:r>
            <a:r>
              <a:rPr lang="ru-RU" sz="1000" dirty="0" err="1"/>
              <a:t>изомальтит</a:t>
            </a:r>
            <a:r>
              <a:rPr lang="ru-RU" sz="1000" dirty="0"/>
              <a:t> не влияет </a:t>
            </a:r>
            <a:r>
              <a:rPr lang="ru-RU" sz="1000" dirty="0" err="1"/>
              <a:t>науровень</a:t>
            </a:r>
            <a:r>
              <a:rPr lang="ru-RU" sz="1000" dirty="0"/>
              <a:t> инсулина в крови.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Полезные сладости — эффективная помощь молодости и красоте… и идеальное дополнение к новогоднему подарку</a:t>
            </a:r>
            <a:r>
              <a:rPr lang="ru-RU" sz="1000" dirty="0" smtClean="0"/>
              <a:t>!</a:t>
            </a:r>
          </a:p>
          <a:p>
            <a:pPr algn="just"/>
            <a:endParaRPr lang="ru-RU" sz="1000" dirty="0" smtClean="0"/>
          </a:p>
          <a:p>
            <a:pPr algn="just"/>
            <a:endParaRPr lang="ru-RU" sz="1000" dirty="0"/>
          </a:p>
          <a:p>
            <a:pPr lvl="0" algn="just"/>
            <a:r>
              <a:rPr lang="en-US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en-US" sz="1000" b="1" i="1" dirty="0"/>
              <a:t> #</a:t>
            </a:r>
            <a:r>
              <a:rPr lang="ru-RU" sz="1000" b="1" i="1" dirty="0" err="1"/>
              <a:t>функциональноепитание</a:t>
            </a:r>
            <a:r>
              <a:rPr lang="en-US" sz="1000" b="1" i="1" dirty="0"/>
              <a:t> #</a:t>
            </a:r>
            <a:r>
              <a:rPr lang="ru-RU" sz="1000" b="1" i="1" dirty="0" smtClean="0"/>
              <a:t>здоровье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гиалуроновая_кислота</a:t>
            </a:r>
            <a:endParaRPr lang="ru-RU" sz="1000" dirty="0" smtClean="0"/>
          </a:p>
          <a:p>
            <a:pPr algn="just"/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25" y="1179889"/>
            <a:ext cx="1444566" cy="1444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38" y="1165329"/>
            <a:ext cx="1524453" cy="15244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03" y="1739274"/>
            <a:ext cx="4772297" cy="4861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10102" y="2727169"/>
            <a:ext cx="477229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/>
              <a:t>Суп-крем «Сырный с </a:t>
            </a:r>
            <a:r>
              <a:rPr lang="ru-RU" sz="1100" b="1" dirty="0" err="1"/>
              <a:t>крутонами</a:t>
            </a:r>
            <a:r>
              <a:rPr lang="ru-RU" sz="1100" b="1" dirty="0" smtClean="0"/>
              <a:t>»</a:t>
            </a:r>
          </a:p>
          <a:p>
            <a:pPr algn="just"/>
            <a:r>
              <a:rPr lang="ru-RU" sz="1100" dirty="0" smtClean="0"/>
              <a:t>Чтобы </a:t>
            </a:r>
            <a:r>
              <a:rPr lang="ru-RU" sz="1100" dirty="0"/>
              <a:t>приготовить натуральный, вкусный и ароматный сырный суп с </a:t>
            </a:r>
            <a:r>
              <a:rPr lang="ru-RU" sz="1100" dirty="0" err="1"/>
              <a:t>крутонами</a:t>
            </a:r>
            <a:r>
              <a:rPr lang="ru-RU" sz="1100" dirty="0"/>
              <a:t>, вам понадобится: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•	Упаковка супа от компании «</a:t>
            </a:r>
            <a:r>
              <a:rPr lang="ru-RU" sz="1100" dirty="0" err="1"/>
              <a:t>Артлайф</a:t>
            </a:r>
            <a:r>
              <a:rPr lang="ru-RU" sz="1100" dirty="0"/>
              <a:t>»</a:t>
            </a:r>
          </a:p>
          <a:p>
            <a:pPr algn="just"/>
            <a:r>
              <a:rPr lang="ru-RU" sz="1100" dirty="0"/>
              <a:t>•	Горячая вода 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Мы готовы поспорить, что быстрее рецепта вы не встречали. Но скорость здесь совсем не вредит пользе и вкусу! Мы взяли самые свежие и натуральные продукты, сублимировали их, обогатили витаминным комплексом и сделали удобную упаковку. Так получился вкусный и полезный суп, который может стать отличным перекусом или альтернативой традиционным первым блюдам. </a:t>
            </a:r>
          </a:p>
          <a:p>
            <a:pPr algn="just"/>
            <a:r>
              <a:rPr lang="ru-RU" sz="1100" dirty="0"/>
              <a:t>Диетические жиры растительного происхождения, входящие в его состав, легко усваиваются и используются организмом для быстрого получения энергии. Обширный комплекс витаминов необходим для повышения иммунитета, слаженной работы всех систем организма, хорошего самочувствия и настроения. А куркума обладает выраженными противобактериальными свойствами. </a:t>
            </a:r>
          </a:p>
          <a:p>
            <a:pPr algn="just"/>
            <a:r>
              <a:rPr lang="ru-RU" sz="1100" dirty="0"/>
              <a:t>Самый полезный «фаст-фуд</a:t>
            </a:r>
            <a:r>
              <a:rPr lang="ru-RU" sz="1100" dirty="0" smtClean="0"/>
              <a:t>»!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b="1" dirty="0"/>
              <a:t>#</a:t>
            </a:r>
            <a:r>
              <a:rPr lang="ru-RU" sz="1100" b="1" dirty="0" err="1"/>
              <a:t>артлайф</a:t>
            </a:r>
            <a:r>
              <a:rPr lang="ru-RU" sz="1100" b="1" dirty="0"/>
              <a:t> #</a:t>
            </a:r>
            <a:r>
              <a:rPr lang="ru-RU" sz="1100" b="1" dirty="0" err="1"/>
              <a:t>функциональноепитание</a:t>
            </a:r>
            <a:r>
              <a:rPr lang="ru-RU" sz="1100" b="1" dirty="0"/>
              <a:t> #здоровье </a:t>
            </a:r>
            <a:r>
              <a:rPr lang="en-US" sz="1100" b="1" dirty="0" smtClean="0"/>
              <a:t>#</a:t>
            </a:r>
            <a:r>
              <a:rPr lang="ru-RU" sz="1100" b="1" dirty="0" err="1" smtClean="0"/>
              <a:t>суп_крем</a:t>
            </a:r>
            <a:endParaRPr lang="ru-RU" sz="1100" b="1" dirty="0"/>
          </a:p>
          <a:p>
            <a:pPr algn="just"/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49506" y="2557836"/>
            <a:ext cx="417495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Каша "Купеческая с телятиной и белыми </a:t>
            </a:r>
            <a:r>
              <a:rPr lang="ru-RU" sz="1100" b="1" dirty="0" smtClean="0"/>
              <a:t>грибами«</a:t>
            </a:r>
          </a:p>
          <a:p>
            <a:r>
              <a:rPr lang="ru-RU" sz="1100" dirty="0" smtClean="0"/>
              <a:t>Черная </a:t>
            </a:r>
            <a:r>
              <a:rPr lang="ru-RU" sz="1100" dirty="0"/>
              <a:t>икра среди круп. «Царица». «Владычица»... да! Это всё про неё, про гречиху! Вряд ли вы найдёте другую крупу, которая сравнится с ней по содержанию полезных веществ. 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Мы обогатили гречку мощным антиоксидантным комплексом — витаминами А, Е, цинком и селеном.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Кроме гречки в состав купеческой каши входят телятина, белые грибы, морковь, лук, чеснок и укроп. Это превращает её в полноценное блюдо, которым можно пообедать, перекусить между совещаниями или сытно поужинать. 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Мы подобрали ингредиенты высшего качества, сублимировали их и упаковали в удобный формат. Вам остается только добавить воды и наслаждаться вкусным блюдом. 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Каша "Купеческая с телятиной и белыми грибами" — полноценный обед всегда с собой.  Быстро, сытно, полезно</a:t>
            </a:r>
            <a:r>
              <a:rPr lang="ru-RU" sz="900" dirty="0" smtClean="0"/>
              <a:t>.</a:t>
            </a:r>
          </a:p>
          <a:p>
            <a:pPr algn="just"/>
            <a:endParaRPr lang="ru-RU" sz="900" dirty="0"/>
          </a:p>
          <a:p>
            <a:pPr algn="just"/>
            <a:r>
              <a:rPr lang="ru-RU" sz="1100" b="1" dirty="0" smtClean="0"/>
              <a:t>#</a:t>
            </a:r>
            <a:r>
              <a:rPr lang="ru-RU" sz="1100" b="1" dirty="0" err="1" smtClean="0"/>
              <a:t>артлайф</a:t>
            </a:r>
            <a:r>
              <a:rPr lang="ru-RU" sz="1100" b="1" dirty="0" smtClean="0"/>
              <a:t> #</a:t>
            </a:r>
            <a:r>
              <a:rPr lang="ru-RU" sz="1100" b="1" dirty="0" err="1" smtClean="0"/>
              <a:t>функциональноепитание</a:t>
            </a:r>
            <a:r>
              <a:rPr lang="ru-RU" sz="1100" b="1" dirty="0" smtClean="0"/>
              <a:t> #здоровье </a:t>
            </a:r>
            <a:endParaRPr lang="ru-RU" sz="11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60" y="1098324"/>
            <a:ext cx="1436991" cy="1436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02" y="1154472"/>
            <a:ext cx="1515292" cy="15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74" y="1864717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10102" y="2727169"/>
            <a:ext cx="47722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1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07575" y="2595154"/>
            <a:ext cx="417495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/>
              <a:t>Кисель Манго</a:t>
            </a:r>
          </a:p>
          <a:p>
            <a:pPr algn="just"/>
            <a:r>
              <a:rPr lang="ru-RU" sz="1100" dirty="0" smtClean="0"/>
              <a:t>Когда </a:t>
            </a:r>
            <a:r>
              <a:rPr lang="ru-RU" sz="1100" dirty="0"/>
              <a:t>вы слышите слово «кисель» — какие возникают ассоциации?</a:t>
            </a:r>
          </a:p>
          <a:p>
            <a:pPr algn="just"/>
            <a:r>
              <a:rPr lang="ru-RU" sz="1100" dirty="0"/>
              <a:t>Ягодный напиток, густой, обычно красного цвета… А что, если мы произвели настоящую кисельную революцию и готовы предложить вам ярко-оранжевый МАНГОВЫЙ кисель с семенами </a:t>
            </a:r>
            <a:r>
              <a:rPr lang="ru-RU" sz="1100" dirty="0" err="1"/>
              <a:t>чиа</a:t>
            </a:r>
            <a:r>
              <a:rPr lang="ru-RU" sz="1100" dirty="0"/>
              <a:t>? </a:t>
            </a:r>
          </a:p>
          <a:p>
            <a:pPr algn="just"/>
            <a:r>
              <a:rPr lang="ru-RU" sz="1100" dirty="0"/>
              <a:t>Это настоящий праздник для любителей ярких экзотических вкусов. </a:t>
            </a:r>
          </a:p>
          <a:p>
            <a:pPr algn="just"/>
            <a:r>
              <a:rPr lang="ru-RU" sz="1100" dirty="0"/>
              <a:t>- насыщенный цвет помогает бороться с депрессией и поднимает настроение (ученые давно доказали, что люди, окружающие себя яркими солнечными красками, реже страдают от сезонной хандры)</a:t>
            </a:r>
          </a:p>
          <a:p>
            <a:pPr algn="just"/>
            <a:r>
              <a:rPr lang="ru-RU" sz="1100" dirty="0"/>
              <a:t>- манго – сочный тропический вкус, переносящий вас в жаркое лето</a:t>
            </a:r>
          </a:p>
          <a:p>
            <a:pPr algn="just"/>
            <a:r>
              <a:rPr lang="ru-RU" sz="1100" dirty="0"/>
              <a:t>- семена </a:t>
            </a:r>
            <a:r>
              <a:rPr lang="ru-RU" sz="1100" dirty="0" err="1"/>
              <a:t>чиа</a:t>
            </a:r>
            <a:r>
              <a:rPr lang="ru-RU" sz="1100" dirty="0"/>
              <a:t> – источник богатейшего комплекса микронутриентов. Не зря слово «</a:t>
            </a:r>
            <a:r>
              <a:rPr lang="ru-RU" sz="1100" dirty="0" err="1"/>
              <a:t>чиа</a:t>
            </a:r>
            <a:r>
              <a:rPr lang="ru-RU" sz="1100" dirty="0"/>
              <a:t>» переводится с языка майя как «сила»</a:t>
            </a:r>
          </a:p>
          <a:p>
            <a:pPr algn="just"/>
            <a:r>
              <a:rPr lang="ru-RU" sz="1100" dirty="0"/>
              <a:t>- лимонник способствует приливу энергии и жизненных сил</a:t>
            </a:r>
          </a:p>
          <a:p>
            <a:endParaRPr lang="ru-RU" sz="900" b="1" dirty="0"/>
          </a:p>
          <a:p>
            <a:r>
              <a:rPr lang="ru-RU" sz="1100" dirty="0"/>
              <a:t>Попробуй кисель из манго. Зарядись энергией и позитивом</a:t>
            </a:r>
            <a:r>
              <a:rPr lang="ru-RU" sz="1100" dirty="0" smtClean="0"/>
              <a:t>!</a:t>
            </a:r>
          </a:p>
          <a:p>
            <a:endParaRPr lang="ru-RU" sz="1100" dirty="0"/>
          </a:p>
          <a:p>
            <a:r>
              <a:rPr lang="ru-RU" sz="1100" b="1" i="1" dirty="0"/>
              <a:t> 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#</a:t>
            </a:r>
            <a:r>
              <a:rPr lang="ru-RU" sz="1100" b="1" i="1" dirty="0" err="1"/>
              <a:t>функциональноепитание</a:t>
            </a:r>
            <a:r>
              <a:rPr lang="ru-RU" sz="1100" b="1" i="1" dirty="0"/>
              <a:t> #здоровье </a:t>
            </a:r>
            <a:r>
              <a:rPr lang="ru-RU" sz="1100" b="1" i="1" dirty="0" smtClean="0"/>
              <a:t>#кисель</a:t>
            </a:r>
            <a:endParaRPr lang="ru-RU" sz="11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86" y="1140316"/>
            <a:ext cx="1454838" cy="14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"/>
            <a:ext cx="12192150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42395"/>
              </p:ext>
            </p:extLst>
          </p:nvPr>
        </p:nvGraphicFramePr>
        <p:xfrm>
          <a:off x="2644351" y="4626350"/>
          <a:ext cx="6864411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137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88137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88137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Серия </a:t>
                      </a:r>
                      <a:r>
                        <a:rPr lang="ru-RU" sz="14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ПроБиоКосметикс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Голден Кокон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зубная паста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ПроБио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плюс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76" y="2293664"/>
            <a:ext cx="2270760" cy="2270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49" y="2290248"/>
            <a:ext cx="2274176" cy="227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84" y="2282746"/>
            <a:ext cx="2281678" cy="22816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2" y="1389618"/>
            <a:ext cx="4998720" cy="520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1389618"/>
            <a:ext cx="4798423" cy="52108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2541" y="1807953"/>
            <a:ext cx="4283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 </a:t>
            </a:r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38103" y="2804160"/>
            <a:ext cx="4998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err="1" smtClean="0"/>
              <a:t>Микробиом-friendly</a:t>
            </a:r>
            <a:r>
              <a:rPr lang="ru-RU" sz="1000" b="1" dirty="0" smtClean="0"/>
              <a:t> </a:t>
            </a:r>
            <a:endParaRPr lang="ru-RU" sz="1000" b="1" dirty="0"/>
          </a:p>
          <a:p>
            <a:pPr algn="just"/>
            <a:r>
              <a:rPr lang="ru-RU" sz="1000" b="1" dirty="0" err="1"/>
              <a:t>ProBiocosmetics</a:t>
            </a:r>
            <a:endParaRPr lang="ru-RU" sz="1000" b="1" dirty="0"/>
          </a:p>
          <a:p>
            <a:pPr algn="just"/>
            <a:endParaRPr lang="ru-RU" sz="800" dirty="0"/>
          </a:p>
          <a:p>
            <a:pPr algn="just"/>
            <a:r>
              <a:rPr lang="ru-RU" sz="800" dirty="0"/>
              <a:t>Жирная кожа. Или наоборот — сухая. Мелкие прыщики. Неровный цвет лица… Всё это может быть вызвано нарушением микрофлоры кожи. Но не переживайте. Мы знаем, как это исправить!   </a:t>
            </a:r>
            <a:r>
              <a:rPr lang="ru-RU" sz="800" dirty="0" smtClean="0"/>
              <a:t> </a:t>
            </a:r>
            <a:endParaRPr lang="ru-RU" sz="800" dirty="0"/>
          </a:p>
          <a:p>
            <a:pPr algn="just"/>
            <a:r>
              <a:rPr lang="ru-RU" sz="800" dirty="0"/>
              <a:t>Мы разработали серию уникальный косметики — «</a:t>
            </a:r>
            <a:r>
              <a:rPr lang="ru-RU" sz="800" dirty="0" err="1"/>
              <a:t>ProBiocosmetics</a:t>
            </a:r>
            <a:r>
              <a:rPr lang="ru-RU" sz="800" dirty="0"/>
              <a:t>». Это образцовый представитель косметологического направления </a:t>
            </a:r>
            <a:r>
              <a:rPr lang="ru-RU" sz="800" dirty="0" err="1"/>
              <a:t>микробиом-фрэндли</a:t>
            </a:r>
            <a:r>
              <a:rPr lang="ru-RU" sz="800" dirty="0"/>
              <a:t>. Суть в том, что наш иммунитет формируется микрофлорой, которая присутствует на слизистых, в кишечнике и, конечно же, на коже! Дружественная микрофлора усиливает защитные функции, уменьшаются воспалительные процессы, повышается устойчивость к воздействию внешней среды. В слоях эпидермиса лучше сохраняется влага, а значит, кожа дольше остается эластичной, упругой и молодой.  </a:t>
            </a:r>
          </a:p>
          <a:p>
            <a:pPr algn="just"/>
            <a:r>
              <a:rPr lang="ru-RU" sz="800" dirty="0"/>
              <a:t>Серия косметики «</a:t>
            </a:r>
            <a:r>
              <a:rPr lang="ru-RU" sz="800" dirty="0" err="1"/>
              <a:t>ProBiocosmetics</a:t>
            </a:r>
            <a:r>
              <a:rPr lang="ru-RU" sz="800" dirty="0"/>
              <a:t>» содержит в составе </a:t>
            </a:r>
            <a:r>
              <a:rPr lang="ru-RU" sz="800" dirty="0" err="1"/>
              <a:t>лизаты</a:t>
            </a:r>
            <a:r>
              <a:rPr lang="ru-RU" sz="800" dirty="0"/>
              <a:t> </a:t>
            </a:r>
            <a:r>
              <a:rPr lang="ru-RU" sz="800" dirty="0" err="1"/>
              <a:t>бифидобактерий</a:t>
            </a:r>
            <a:r>
              <a:rPr lang="ru-RU" sz="800" dirty="0"/>
              <a:t>. Они помогают поддержать микрофлору кожи, устраняют следы стресса и усталости, успокаивают и снимают раздражения.</a:t>
            </a:r>
          </a:p>
          <a:p>
            <a:pPr algn="just"/>
            <a:endParaRPr lang="ru-RU" sz="800" dirty="0"/>
          </a:p>
          <a:p>
            <a:pPr algn="just"/>
            <a:r>
              <a:rPr lang="ru-RU" sz="800" dirty="0"/>
              <a:t>Серия «</a:t>
            </a:r>
            <a:r>
              <a:rPr lang="ru-RU" sz="800" dirty="0" err="1"/>
              <a:t>ProBiocosmetics</a:t>
            </a:r>
            <a:r>
              <a:rPr lang="ru-RU" sz="800" dirty="0"/>
              <a:t>» включает в себя:</a:t>
            </a:r>
          </a:p>
          <a:p>
            <a:pPr algn="just"/>
            <a:r>
              <a:rPr lang="ru-RU" sz="800" dirty="0"/>
              <a:t>•	очищающий флюид</a:t>
            </a:r>
          </a:p>
          <a:p>
            <a:pPr algn="just"/>
            <a:r>
              <a:rPr lang="ru-RU" sz="800" dirty="0"/>
              <a:t>•	увлажняющий тоник</a:t>
            </a:r>
          </a:p>
          <a:p>
            <a:pPr algn="just"/>
            <a:r>
              <a:rPr lang="ru-RU" sz="800" dirty="0"/>
              <a:t>•	крем для лица</a:t>
            </a:r>
          </a:p>
          <a:p>
            <a:pPr algn="just"/>
            <a:r>
              <a:rPr lang="ru-RU" sz="800" dirty="0"/>
              <a:t>•	крем для кожи вокруг глаз</a:t>
            </a:r>
          </a:p>
          <a:p>
            <a:pPr algn="just"/>
            <a:r>
              <a:rPr lang="ru-RU" sz="800" dirty="0"/>
              <a:t>•	сыворотку </a:t>
            </a:r>
          </a:p>
          <a:p>
            <a:pPr algn="just"/>
            <a:r>
              <a:rPr lang="ru-RU" sz="800" dirty="0"/>
              <a:t>•	маску-</a:t>
            </a:r>
            <a:r>
              <a:rPr lang="ru-RU" sz="800" dirty="0" err="1"/>
              <a:t>лифтинг</a:t>
            </a:r>
            <a:endParaRPr lang="ru-RU" sz="800" dirty="0"/>
          </a:p>
          <a:p>
            <a:pPr algn="just"/>
            <a:endParaRPr lang="ru-RU" sz="800" dirty="0"/>
          </a:p>
          <a:p>
            <a:pPr algn="just"/>
            <a:r>
              <a:rPr lang="ru-RU" sz="800" dirty="0"/>
              <a:t>Вы можете подобрать тот уход, который нужен именно вам. </a:t>
            </a:r>
          </a:p>
          <a:p>
            <a:pPr algn="just"/>
            <a:endParaRPr lang="ru-RU" sz="800" dirty="0"/>
          </a:p>
          <a:p>
            <a:pPr algn="just"/>
            <a:r>
              <a:rPr lang="ru-RU" sz="800" dirty="0"/>
              <a:t>Косметика «</a:t>
            </a:r>
            <a:r>
              <a:rPr lang="ru-RU" sz="800" dirty="0" err="1"/>
              <a:t>ProBiocosmetics</a:t>
            </a:r>
            <a:r>
              <a:rPr lang="ru-RU" sz="800" dirty="0"/>
              <a:t>» станет идеальным подарком для каждой женщины. Подарите своим близким идеальную кожу и великолепное настроение! </a:t>
            </a:r>
            <a:endParaRPr lang="ru-RU" sz="800" dirty="0" smtClean="0"/>
          </a:p>
          <a:p>
            <a:pPr algn="just"/>
            <a:endParaRPr lang="ru-RU" sz="800" dirty="0"/>
          </a:p>
          <a:p>
            <a:pPr algn="just"/>
            <a:endParaRPr lang="ru-RU" sz="800" b="1" i="1" dirty="0" smtClean="0"/>
          </a:p>
          <a:p>
            <a:pPr algn="just"/>
            <a:r>
              <a:rPr lang="ru-RU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#красота #</a:t>
            </a:r>
            <a:r>
              <a:rPr lang="ru-RU" sz="1000" b="1" i="1" dirty="0" smtClean="0"/>
              <a:t>уход</a:t>
            </a:r>
            <a:r>
              <a:rPr lang="ru-RU" sz="1000" b="1" dirty="0" smtClean="0"/>
              <a:t> </a:t>
            </a:r>
            <a:r>
              <a:rPr lang="en-US" sz="1000" b="1" dirty="0" smtClean="0"/>
              <a:t>#</a:t>
            </a:r>
            <a:r>
              <a:rPr lang="ru-RU" sz="1000" b="1" dirty="0" smtClean="0"/>
              <a:t>кожа</a:t>
            </a:r>
            <a:endParaRPr lang="ru-RU" sz="1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823" y="2569029"/>
            <a:ext cx="47984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/>
              <a:t>Golden </a:t>
            </a:r>
            <a:r>
              <a:rPr lang="ru-RU" sz="1050" b="1" dirty="0" err="1" smtClean="0"/>
              <a:t>Cocoon</a:t>
            </a:r>
            <a:endParaRPr lang="ru-RU" sz="1050" b="1" dirty="0" smtClean="0"/>
          </a:p>
          <a:p>
            <a:pPr algn="just"/>
            <a:r>
              <a:rPr lang="ru-RU" sz="1050" b="1" dirty="0" smtClean="0"/>
              <a:t>Эффект </a:t>
            </a:r>
            <a:r>
              <a:rPr lang="ru-RU" sz="1050" b="1" dirty="0"/>
              <a:t>нитевого </a:t>
            </a:r>
            <a:r>
              <a:rPr lang="ru-RU" sz="1050" b="1" dirty="0" err="1"/>
              <a:t>лифтинга</a:t>
            </a:r>
            <a:endParaRPr lang="ru-RU" sz="1050" b="1" dirty="0"/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Подарите себе молодость, а своей коже — сияние и упругость! Это стало возможно благодаря золотым шёлковым нитям. И тут речь не про операции для «подтяжки». Мы говорим об уникальной серии корейской косметики «Golden </a:t>
            </a:r>
            <a:r>
              <a:rPr lang="ru-RU" sz="900" dirty="0" err="1"/>
              <a:t>Cocoon</a:t>
            </a:r>
            <a:r>
              <a:rPr lang="ru-RU" sz="900" dirty="0"/>
              <a:t>».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Она создана на основе </a:t>
            </a:r>
            <a:r>
              <a:rPr lang="ru-RU" sz="900" dirty="0" err="1"/>
              <a:t>серицина</a:t>
            </a:r>
            <a:r>
              <a:rPr lang="ru-RU" sz="900" dirty="0"/>
              <a:t> золотого шелка — белка, выделенного из самого редкого и дорогого кокона тутового шелкопряда. 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 err="1"/>
              <a:t>Серицин</a:t>
            </a:r>
            <a:r>
              <a:rPr lang="ru-RU" sz="900" dirty="0"/>
              <a:t>, подобно золотым нитям, соединяет и удерживает молекулы других активных ингредиентов в единую структуру и создает дышащее «шелковое» покрытие. Оно способствует моментальному </a:t>
            </a:r>
            <a:r>
              <a:rPr lang="ru-RU" sz="900" dirty="0" err="1"/>
              <a:t>лифтингу</a:t>
            </a:r>
            <a:r>
              <a:rPr lang="ru-RU" sz="900" dirty="0"/>
              <a:t> и разглаживанию морщин</a:t>
            </a:r>
            <a:r>
              <a:rPr lang="ru-RU" sz="900" dirty="0" smtClean="0"/>
              <a:t>.</a:t>
            </a:r>
            <a:endParaRPr lang="ru-RU" sz="900" dirty="0"/>
          </a:p>
          <a:p>
            <a:pPr algn="just"/>
            <a:r>
              <a:rPr lang="ru-RU" sz="900" dirty="0"/>
              <a:t>Он также способен проникать в глубокие слои эпидермиса и стимулировать активную выработку коллагена, поддерживая упругость и обеспечивая глубокое увлажнение. Серия состоит из крема для лица, эссенции и гель-пенки для умывания. 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•	Гель-пенка с необычной пенящейся текстурой глубоко очищает кожу, увлажняет и тонизирует её</a:t>
            </a:r>
          </a:p>
          <a:p>
            <a:pPr algn="just"/>
            <a:r>
              <a:rPr lang="ru-RU" sz="900" dirty="0"/>
              <a:t>•	Омолаживающая эссенция улучшает клеточный обмен и насыщает кожу влагой</a:t>
            </a:r>
          </a:p>
          <a:p>
            <a:pPr algn="just"/>
            <a:r>
              <a:rPr lang="ru-RU" sz="900" dirty="0"/>
              <a:t>•	</a:t>
            </a:r>
            <a:r>
              <a:rPr lang="ru-RU" sz="900" dirty="0" err="1"/>
              <a:t>Ревитализирующий</a:t>
            </a:r>
            <a:r>
              <a:rPr lang="ru-RU" sz="900" dirty="0"/>
              <a:t> крем улучшает эластичность кожи, дарит комфорт и гладкость шёлка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Золотые нити на страже вашей красоты! </a:t>
            </a:r>
            <a:endParaRPr lang="ru-RU" sz="900" dirty="0" smtClean="0"/>
          </a:p>
          <a:p>
            <a:pPr algn="just"/>
            <a:endParaRPr lang="ru-RU" sz="900" dirty="0" smtClean="0"/>
          </a:p>
          <a:p>
            <a:pPr algn="just"/>
            <a:endParaRPr lang="ru-RU" sz="900" dirty="0"/>
          </a:p>
          <a:p>
            <a:pPr algn="just"/>
            <a:r>
              <a:rPr lang="ru-RU" sz="1050" b="1" i="1" dirty="0"/>
              <a:t>#</a:t>
            </a:r>
            <a:r>
              <a:rPr lang="ru-RU" sz="1050" b="1" i="1" dirty="0" err="1"/>
              <a:t>артлайф</a:t>
            </a:r>
            <a:r>
              <a:rPr lang="ru-RU" sz="1050" b="1" i="1" dirty="0"/>
              <a:t> #красота #уход</a:t>
            </a:r>
            <a:r>
              <a:rPr lang="ru-RU" sz="1050" b="1" dirty="0"/>
              <a:t> </a:t>
            </a:r>
            <a:r>
              <a:rPr lang="en-US" sz="1050" b="1" dirty="0"/>
              <a:t>#</a:t>
            </a:r>
            <a:r>
              <a:rPr lang="ru-RU" sz="1050" b="1" dirty="0" smtClean="0"/>
              <a:t>кожа</a:t>
            </a:r>
            <a:endParaRPr lang="ru-RU" sz="105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2" y="1126860"/>
            <a:ext cx="1597990" cy="1597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1140847"/>
            <a:ext cx="1597990" cy="1597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87"/>
            <a:ext cx="12192150" cy="6857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31" y="1949449"/>
            <a:ext cx="4174958" cy="47653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04714" y="2462141"/>
            <a:ext cx="3968578" cy="372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000" b="1" dirty="0" smtClean="0"/>
          </a:p>
          <a:p>
            <a:pPr algn="r"/>
            <a:r>
              <a:rPr lang="ru-RU" sz="1000" b="1" dirty="0" smtClean="0"/>
              <a:t> </a:t>
            </a:r>
            <a:endParaRPr lang="ru-RU" sz="1000" b="1" dirty="0"/>
          </a:p>
          <a:p>
            <a:pPr algn="just"/>
            <a:r>
              <a:rPr lang="ru-RU" sz="1000" b="1" dirty="0"/>
              <a:t>Новинка – зубная паста </a:t>
            </a:r>
            <a:r>
              <a:rPr lang="ru-RU" sz="1000" b="1" dirty="0" err="1"/>
              <a:t>ПроБио</a:t>
            </a:r>
            <a:r>
              <a:rPr lang="ru-RU" sz="1000" b="1" dirty="0"/>
              <a:t> плюс</a:t>
            </a:r>
            <a:endParaRPr lang="ru-RU" sz="1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Знакомый продукт – новый состав. Мы рады представить вашему вниманию обновлённую формулу зубной пасты «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ПроБио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плюс».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Она отлично справится с чувствительной эмалью и кровоточащими дёснами. Ведь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лизаты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лактобактерий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усиливают естественный защитный барьер полости рта и не дают «разгуляться» вредоносным бактериям. Фермент папаин мягко и эффективно очищает зубы от налета и остатков пищи, не повреждая эмаль. Экстракт шалфея обладает выраженным противовоспалительным и заживляющим действием, а экстракт розмарина усиливает циркуляцию крови в деснах, обеспечивая насыщение клеток необходимыми микроэлементами.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Здоровая улыбка – залог хорошего настроения</a:t>
            </a:r>
            <a:r>
              <a:rPr lang="ru-RU" sz="11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 </a:t>
            </a:r>
            <a:r>
              <a:rPr lang="en-US" sz="1000" b="1" i="1" dirty="0" smtClean="0"/>
              <a:t>#</a:t>
            </a:r>
            <a:r>
              <a:rPr lang="ru-RU" sz="1000" b="1" i="1" dirty="0" smtClean="0"/>
              <a:t>здоровье </a:t>
            </a:r>
            <a:r>
              <a:rPr lang="en-US" sz="1000" b="1" i="1" dirty="0" smtClean="0"/>
              <a:t>#</a:t>
            </a:r>
            <a:r>
              <a:rPr lang="ru-RU" sz="1000" b="1" i="1" dirty="0" smtClean="0"/>
              <a:t>красота </a:t>
            </a:r>
            <a:r>
              <a:rPr lang="en-US" sz="1000" b="1" i="1" dirty="0" smtClean="0"/>
              <a:t>#</a:t>
            </a:r>
            <a:r>
              <a:rPr lang="ru-RU" sz="1000" b="1" i="1" dirty="0" smtClean="0"/>
              <a:t>уход</a:t>
            </a:r>
            <a:endParaRPr lang="ru-RU" sz="1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67" y="1141040"/>
            <a:ext cx="1578652" cy="15786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86050" y="2206048"/>
              <a:ext cx="1815196" cy="1927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19486"/>
              </p:ext>
            </p:extLst>
          </p:nvPr>
        </p:nvGraphicFramePr>
        <p:xfrm>
          <a:off x="2505799" y="4484406"/>
          <a:ext cx="7378429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345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455607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459477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399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день невролога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Online </a:t>
                      </a:r>
                      <a:r>
                        <a:rPr lang="ru-RU" sz="1400" b="1" dirty="0" smtClean="0"/>
                        <a:t>Форум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Артлайф</a:t>
                      </a:r>
                      <a:endParaRPr lang="ru-RU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Звезды 2020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День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сетевика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205916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9" y="2019541"/>
            <a:ext cx="2373594" cy="2373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72" y="2019541"/>
            <a:ext cx="2373594" cy="2373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82" y="2008256"/>
            <a:ext cx="2396164" cy="2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0"/>
            <a:ext cx="12192150" cy="685791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64344"/>
              </p:ext>
            </p:extLst>
          </p:nvPr>
        </p:nvGraphicFramePr>
        <p:xfrm>
          <a:off x="3727269" y="4484407"/>
          <a:ext cx="5207725" cy="91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881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924981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845269">
                  <a:extLst>
                    <a:ext uri="{9D8B030D-6E8A-4147-A177-3AD203B41FA5}">
                      <a16:colId xmlns:a16="http://schemas.microsoft.com/office/drawing/2014/main" val="2696590221"/>
                    </a:ext>
                  </a:extLst>
                </a:gridCol>
                <a:gridCol w="1758594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64454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Международный день чая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 наступающим новым годом!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90" y="1856587"/>
            <a:ext cx="2615841" cy="26158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09" y="1868564"/>
            <a:ext cx="2591885" cy="25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5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FFDF6-76F3-4AD6-B269-139E2EED2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34089"/>
              </p:ext>
            </p:extLst>
          </p:nvPr>
        </p:nvGraphicFramePr>
        <p:xfrm>
          <a:off x="3701142" y="1219652"/>
          <a:ext cx="8281851" cy="5281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70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612827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800213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556071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656370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67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1,12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2.12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4.12,05.12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567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Международный день невролога</a:t>
                      </a:r>
                      <a:endParaRPr lang="ru-RU" sz="1000" b="1" i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АстаМегин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Конфеты «</a:t>
                      </a:r>
                      <a:r>
                        <a:rPr lang="ru-RU" sz="1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Пробиомилк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Онлайн форум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Звезды 2020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67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6.12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7.12,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8.12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9.12, 10.12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12.12, 13.12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845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День </a:t>
                      </a:r>
                      <a:r>
                        <a:rPr lang="ru-RU" sz="10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сетевика</a:t>
                      </a:r>
                      <a:endParaRPr lang="ru-RU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Антикандидозная программа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Знзимобакт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Сорбиотик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Панбиолакт</a:t>
                      </a:r>
                      <a:endParaRPr lang="en-US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74600"/>
                  </a:ext>
                </a:extLst>
              </a:tr>
              <a:tr h="267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17.12,18.12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19.12, 20.12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05744"/>
                  </a:ext>
                </a:extLst>
              </a:tr>
              <a:tr h="7278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Кандифайтер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Международный день чая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Коктейль молочный «Взрослей-ка! Клубника – яблоко»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Леденцы "</a:t>
                      </a:r>
                      <a:r>
                        <a:rPr lang="ru-RU" sz="1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Бьютель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</a:t>
                      </a:r>
                      <a:endParaRPr lang="ru-RU" sz="10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Поли-</a:t>
                      </a:r>
                      <a:r>
                        <a:rPr lang="ru-RU" sz="1000" b="1" i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цетразин</a:t>
                      </a:r>
                      <a:endParaRPr lang="ru-RU" sz="1000" b="1" i="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21.12, 22.12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26.12, 27.12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691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Чай "</a:t>
                      </a:r>
                      <a:r>
                        <a:rPr lang="ru-RU" sz="1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Масала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0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 зубная паста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ПроБио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 плюс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Каша "Купеческая с телятиной и белыми грибами"</a:t>
                      </a:r>
                      <a:endParaRPr lang="ru-RU" sz="10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Голден Кокон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Mega Pro Age</a:t>
                      </a:r>
                      <a:endParaRPr lang="ru-RU" sz="1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67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31.12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889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Суп-крем «Сырный с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крутонами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Кисель "Манго"</a:t>
                      </a:r>
                      <a:endParaRPr lang="ru-RU" sz="10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rgbClr val="EC1B30"/>
                          </a:solidFill>
                          <a:latin typeface="+mn-lt"/>
                          <a:cs typeface="Times New Roman" pitchFamily="18" charset="0"/>
                        </a:rPr>
                        <a:t>С наступающим новым годом</a:t>
                      </a:r>
                      <a:r>
                        <a:rPr lang="en-US" sz="1000" b="1" i="0" dirty="0" smtClean="0">
                          <a:solidFill>
                            <a:srgbClr val="EC1B30"/>
                          </a:solidFill>
                          <a:latin typeface="+mn-lt"/>
                          <a:cs typeface="Times New Roman" pitchFamily="18" charset="0"/>
                        </a:rPr>
                        <a:t>!</a:t>
                      </a:r>
                      <a:endParaRPr lang="ru-RU" sz="1000" b="1" i="0" dirty="0" smtClean="0">
                        <a:solidFill>
                          <a:srgbClr val="EC1B3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+mn-lt"/>
                          <a:cs typeface="Times New Roman" pitchFamily="18" charset="0"/>
                        </a:rPr>
                        <a:t>Серия </a:t>
                      </a:r>
                      <a:r>
                        <a:rPr lang="ru-RU" sz="1000" b="1" i="0" dirty="0" err="1" smtClean="0">
                          <a:latin typeface="+mn-lt"/>
                          <a:cs typeface="Times New Roman" pitchFamily="18" charset="0"/>
                        </a:rPr>
                        <a:t>ПроБиоКосметикс</a:t>
                      </a:r>
                      <a:endParaRPr lang="ru-RU" sz="1000" b="1" i="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16030-FB6D-49A6-A995-6C70876E2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42" y="1936804"/>
            <a:ext cx="5054878" cy="47422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3" y="2092644"/>
            <a:ext cx="4096259" cy="4596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8461" y="2540565"/>
            <a:ext cx="4936190" cy="412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 smtClean="0"/>
          </a:p>
          <a:p>
            <a:endParaRPr lang="ru-RU" sz="1050" b="1" dirty="0"/>
          </a:p>
          <a:p>
            <a:pPr algn="just"/>
            <a:r>
              <a:rPr lang="ru-RU" sz="1050" b="1" dirty="0" smtClean="0"/>
              <a:t>А вы готовы</a:t>
            </a:r>
            <a:r>
              <a:rPr lang="en-US" sz="1050" b="1" dirty="0" smtClean="0"/>
              <a:t>?</a:t>
            </a:r>
            <a:endParaRPr lang="ru-RU" sz="105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Друзья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начинаем финальный отсчет до Главного корпоративного события года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декабря, в 12.00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мск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выходим в эфир и зажигаем на онлайн форуме «Звезды 2020»!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этом году мы просто делаем новейшую историю компании: то, что всегда было мощнейшим источником энергии для работы нашей сети – главное объединяющее событие года, теперь случится в формате онлайн. И наша с вами задача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обменяться энергией через экраны, через города, страны, континенты. Из студии в Томске наши партнеры и лидеры расскажут обо всем, что важно для нас сегодня. Это самая актуальная информация о производстве и продуктах, это поздравление победителей звёздных номинаций и новых статусных Директоров, это новые бизнес-инструменты и классные мотивационные программы на следующий год.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Встречаемся 5 декабря 2020 года в 12.00 </a:t>
            </a:r>
            <a:r>
              <a:rPr lang="ru-RU" sz="1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мск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главном событии года 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онлайн форуме </a:t>
            </a:r>
            <a:r>
              <a:rPr lang="ru-RU" sz="1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Артлайф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«Звёзды 2020» на официальном </a:t>
            </a:r>
            <a:r>
              <a:rPr lang="ru-RU" sz="1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канале Artlife </a:t>
            </a:r>
            <a:r>
              <a:rPr lang="ru-RU" sz="1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 активно готовится и ждет онлайн встречи с нами, что называется, с надеждой на взаимность. Поэтому делаем пометку в ежедневниках, электронных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планингах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календарях, выделите пару часов свободного времени, и давайте общаться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весело, непринужденно и главное, результативно! Держите ссылку на мероприятие: </a:t>
            </a: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https://www.youtube.com/watch?v=6DN6ZXJDF-4&amp;feature=youtu.be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подключайтесь! Увидимся!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ts val="1350"/>
              </a:lnSpc>
              <a:spcAft>
                <a:spcPts val="1350"/>
              </a:spcAft>
            </a:pPr>
            <a:r>
              <a:rPr lang="ru-RU" sz="10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#звезды2020 #</a:t>
            </a:r>
            <a:r>
              <a:rPr lang="ru-RU" sz="1000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артлайф</a:t>
            </a:r>
            <a:r>
              <a:rPr lang="ru-RU" sz="10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ru-RU" sz="1000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форум_артлайф</a:t>
            </a:r>
            <a:endParaRPr lang="en-US" sz="1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602202" y="2668861"/>
            <a:ext cx="381756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 smtClean="0"/>
          </a:p>
          <a:p>
            <a:endParaRPr lang="ru-RU" sz="1100" dirty="0" smtClean="0"/>
          </a:p>
          <a:p>
            <a:pPr algn="just"/>
            <a:r>
              <a:rPr lang="ru-RU" sz="1200" b="1" dirty="0"/>
              <a:t>Международный день невролога</a:t>
            </a:r>
            <a:endParaRPr lang="en-US" sz="1200" b="1" dirty="0"/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этот непростой год у медиков прибавилось работы, а у врачей этой специализации — тем более. Неврологам еще предстоит разбираться с последствиями пандемии и негативным воздействием </a:t>
            </a:r>
            <a:r>
              <a:rPr lang="ru-RU" sz="1200" dirty="0" err="1"/>
              <a:t>коронавируса</a:t>
            </a:r>
            <a:r>
              <a:rPr lang="ru-RU" sz="1200" dirty="0"/>
              <a:t> на нервную систему человека. Поэтому сегодня мы еще раз вспомним о важной и нужной работе врача-неврологов в сохранении здоровья человека. А биоактивные комплексы </a:t>
            </a:r>
            <a:r>
              <a:rPr lang="ru-RU" sz="1200" dirty="0" err="1"/>
              <a:t>Артлайф</a:t>
            </a:r>
            <a:r>
              <a:rPr lang="ru-RU" sz="1200" dirty="0"/>
              <a:t> помогут им в профилактике и в комплексной терапии неврологических проблем. Берегите себя и будьте здоровы!</a:t>
            </a:r>
            <a:endParaRPr lang="en-US" sz="1200" dirty="0"/>
          </a:p>
          <a:p>
            <a:endParaRPr lang="ru-RU" sz="1100" b="1" dirty="0" smtClean="0"/>
          </a:p>
          <a:p>
            <a:endParaRPr lang="ru-RU" sz="1100" b="1" dirty="0"/>
          </a:p>
          <a:p>
            <a:endParaRPr lang="ru-RU" sz="1100" b="1" dirty="0"/>
          </a:p>
          <a:p>
            <a:r>
              <a:rPr lang="ru-RU" sz="1100" b="1" i="1" dirty="0"/>
              <a:t>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#</a:t>
            </a:r>
            <a:r>
              <a:rPr lang="ru-RU" sz="1100" b="1" i="1" dirty="0" err="1" smtClean="0"/>
              <a:t>артлайф_поздравляет</a:t>
            </a:r>
            <a:r>
              <a:rPr lang="ru-RU" sz="1100" b="1" i="1" dirty="0" smtClean="0"/>
              <a:t> </a:t>
            </a:r>
            <a:r>
              <a:rPr lang="en-US" sz="1100" b="1" i="1" dirty="0" smtClean="0"/>
              <a:t>#</a:t>
            </a:r>
            <a:r>
              <a:rPr lang="ru-RU" sz="1100" b="1" i="1" dirty="0" err="1" smtClean="0"/>
              <a:t>день_невролога</a:t>
            </a:r>
            <a:endParaRPr lang="ru-RU" sz="1100" b="1" i="1" dirty="0"/>
          </a:p>
          <a:p>
            <a:endParaRPr lang="ru-RU" sz="11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04" y="1262743"/>
            <a:ext cx="1621846" cy="16218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61" y="1214122"/>
            <a:ext cx="1635642" cy="16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16030-FB6D-49A6-A995-6C70876E2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9" y="2092642"/>
            <a:ext cx="4039816" cy="45326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3" y="2092643"/>
            <a:ext cx="4052192" cy="4546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8069" y="2937845"/>
            <a:ext cx="4039817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Международный день чая</a:t>
            </a:r>
          </a:p>
          <a:p>
            <a:endParaRPr lang="ru-RU" sz="1100" b="1" dirty="0"/>
          </a:p>
          <a:p>
            <a:pPr algn="just"/>
            <a:r>
              <a:rPr lang="ru-RU" sz="1400" dirty="0"/>
              <a:t>Черный или зеленый, с молоком или лимоном, крепкий или чуть заваренный – любой, главное, чтобы это был чай </a:t>
            </a:r>
            <a:r>
              <a:rPr lang="ru-RU" sz="1400" dirty="0" err="1"/>
              <a:t>Артлайф</a:t>
            </a:r>
            <a:r>
              <a:rPr lang="ru-RU" sz="1400" dirty="0"/>
              <a:t>. Богатая палитра чайных вкусов с экстрактами лекарственных растений создают неповторимые чайные купажи </a:t>
            </a:r>
            <a:r>
              <a:rPr lang="ru-RU" sz="1400" dirty="0" err="1"/>
              <a:t>Артлайф</a:t>
            </a:r>
            <a:r>
              <a:rPr lang="ru-RU" sz="1400" dirty="0"/>
              <a:t> с изысканным вкусом и оздоровительным эффектом. Что остается вам? Правильно, выбрать свой любимый чай </a:t>
            </a:r>
            <a:r>
              <a:rPr lang="ru-RU" sz="1400" dirty="0" err="1"/>
              <a:t>Артлайф</a:t>
            </a:r>
            <a:r>
              <a:rPr lang="ru-RU" sz="1400" dirty="0"/>
              <a:t>, найти несколько мгновений свободного времени и наслаждаться неповторимостью момента!</a:t>
            </a:r>
            <a:endParaRPr lang="en-US" sz="14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r>
              <a:rPr lang="ru-RU" sz="1200" b="1" i="1" dirty="0"/>
              <a:t>#</a:t>
            </a:r>
            <a:r>
              <a:rPr lang="ru-RU" sz="1200" b="1" i="1" dirty="0" err="1"/>
              <a:t>артлайф</a:t>
            </a:r>
            <a:r>
              <a:rPr lang="ru-RU" sz="1200" b="1" i="1" dirty="0"/>
              <a:t> #</a:t>
            </a:r>
            <a:r>
              <a:rPr lang="ru-RU" sz="1200" b="1" i="1" dirty="0" err="1" smtClean="0"/>
              <a:t>день_чая</a:t>
            </a:r>
            <a:endParaRPr lang="ru-RU" sz="12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403693" y="2937933"/>
            <a:ext cx="3897956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День </a:t>
            </a:r>
            <a:r>
              <a:rPr lang="ru-RU" sz="1200" b="1" dirty="0" err="1" smtClean="0"/>
              <a:t>сетевика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Недавно один из самых успешных лидеров компании на вопрос, что дает сетевой именно ему ответил: «Сетевой бизнес — это свобода. Это та история, когда ты выбираешь быть независимым. Свободным от обязательств, производственных планов, </a:t>
            </a:r>
            <a:r>
              <a:rPr lang="ru-RU" sz="1200" dirty="0" err="1"/>
              <a:t>дедлайнов</a:t>
            </a:r>
            <a:r>
              <a:rPr lang="ru-RU" sz="1200" dirty="0"/>
              <a:t> и условностей. Когда успех — это мерило только твоей личной работы». Мы с этим согласны. Независимость — это одно из главных условий соглашения, в котором получается полноценное и результативное партнерство с компанией. Поздравляем всех, кто с нами в этом партнерстве и желаем новых высоких результатов!</a:t>
            </a:r>
            <a:endParaRPr lang="en-US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r>
              <a:rPr lang="ru-RU" sz="1200" b="1" i="1" dirty="0"/>
              <a:t>#</a:t>
            </a:r>
            <a:r>
              <a:rPr lang="ru-RU" sz="1200" b="1" i="1" dirty="0" err="1"/>
              <a:t>артлайф</a:t>
            </a:r>
            <a:r>
              <a:rPr lang="ru-RU" sz="1200" b="1" i="1" dirty="0"/>
              <a:t> #</a:t>
            </a:r>
            <a:r>
              <a:rPr lang="ru-RU" sz="1200" b="1" i="1" dirty="0" err="1" smtClean="0"/>
              <a:t>артлайф_поздравляет</a:t>
            </a:r>
            <a:r>
              <a:rPr lang="ru-RU" sz="1200" b="1" i="1" dirty="0" smtClean="0"/>
              <a:t> #</a:t>
            </a:r>
            <a:r>
              <a:rPr lang="ru-RU" sz="1200" b="1" i="1" dirty="0" err="1" smtClean="0"/>
              <a:t>день_сетевика</a:t>
            </a:r>
            <a:endParaRPr lang="ru-RU" sz="12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96" y="1247749"/>
            <a:ext cx="1516125" cy="1516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2" y="1220458"/>
            <a:ext cx="1626884" cy="16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85" y="2005811"/>
            <a:ext cx="4052192" cy="4546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5024845" y="2937933"/>
            <a:ext cx="3983131" cy="357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С наступающим Новым годом и Рождеством!</a:t>
            </a:r>
          </a:p>
          <a:p>
            <a:pPr algn="just"/>
            <a:endParaRPr lang="ru-RU" sz="11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solidFill>
                  <a:srgbClr val="262626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Нам </a:t>
            </a:r>
            <a:r>
              <a:rPr lang="ru-RU" sz="1100" dirty="0">
                <a:solidFill>
                  <a:srgbClr val="262626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очень хочется шутить. Слегка улыбаться, громко смеяться, заливисто хохотать, быть несерьёзными и смешными. Хочется встречаться, чувствовать теплоту объятий, радость душевных посиделок с друзьями и веселье семейных праздников.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262626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Вопреки всему, жить здесь и сейчас, упрямо, настойчиво, брать от жизни все, не поддаваясь никаким страхам и сомнениям.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262626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 календарь нам обещает год быка, то давайте ему соответствовать: будем веселы и упрямы, будем здоровы, будем смеяться, запланируем все самое смелое и обязательно исполним задуманное, будем верить в чудеса, и что самое лучшее </a:t>
            </a:r>
            <a:r>
              <a:rPr lang="ru-RU" sz="11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1100" dirty="0">
                <a:solidFill>
                  <a:srgbClr val="262626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впереди!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err="1">
                <a:solidFill>
                  <a:srgbClr val="262626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Артлайф</a:t>
            </a:r>
            <a:r>
              <a:rPr lang="ru-RU" sz="1100" dirty="0">
                <a:solidFill>
                  <a:srgbClr val="262626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это точно знает. С праздником!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350"/>
              </a:lnSpc>
              <a:spcAft>
                <a:spcPts val="1350"/>
              </a:spcAft>
            </a:pPr>
            <a:r>
              <a:rPr lang="ru-RU" sz="11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ru-RU" sz="1100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артлайф</a:t>
            </a:r>
            <a:r>
              <a:rPr lang="ru-RU" sz="11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ru-RU" sz="11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новыйгодартлайф</a:t>
            </a:r>
            <a:endParaRPr lang="en-US" sz="11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14" y="1293799"/>
            <a:ext cx="1627626" cy="16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50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34C79D-1FEB-4545-876D-67EC4C33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79168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АстаМегин</a:t>
                      </a:r>
                      <a:endParaRPr lang="ru-RU" sz="1400" b="1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Поли-</a:t>
                      </a:r>
                      <a:r>
                        <a:rPr lang="ru-RU" sz="14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Цетразин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Mega </a:t>
                      </a:r>
                      <a:r>
                        <a:rPr lang="ru-RU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Антикандидозная программа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16913" y="23425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47614" y="2352882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315" y="235288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79" y="2213248"/>
            <a:ext cx="2311315" cy="2311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15" y="2235731"/>
            <a:ext cx="2231650" cy="2231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14" y="2213248"/>
            <a:ext cx="2233994" cy="22339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13" y="2213248"/>
            <a:ext cx="2233994" cy="22339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65721"/>
              </p:ext>
            </p:extLst>
          </p:nvPr>
        </p:nvGraphicFramePr>
        <p:xfrm>
          <a:off x="2644348" y="4626351"/>
          <a:ext cx="6699950" cy="49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990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1333518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1346462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1339990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  <a:gridCol w="1339990">
                  <a:extLst>
                    <a:ext uri="{9D8B030D-6E8A-4147-A177-3AD203B41FA5}">
                      <a16:colId xmlns:a16="http://schemas.microsoft.com/office/drawing/2014/main" val="341819886"/>
                    </a:ext>
                  </a:extLst>
                </a:gridCol>
              </a:tblGrid>
              <a:tr h="494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200" dirty="0" smtClean="0"/>
                        <a:t>Олеопрен </a:t>
                      </a:r>
                      <a:r>
                        <a:rPr lang="ru-RU" sz="1200" dirty="0" err="1" smtClean="0"/>
                        <a:t>Нейро</a:t>
                      </a:r>
                      <a:endParaRPr lang="ru-RU" sz="120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36213"/>
              </p:ext>
            </p:extLst>
          </p:nvPr>
        </p:nvGraphicFramePr>
        <p:xfrm>
          <a:off x="2618784" y="4886031"/>
          <a:ext cx="8663282" cy="39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310">
                  <a:extLst>
                    <a:ext uri="{9D8B030D-6E8A-4147-A177-3AD203B41FA5}">
                      <a16:colId xmlns:a16="http://schemas.microsoft.com/office/drawing/2014/main" val="593224858"/>
                    </a:ext>
                  </a:extLst>
                </a:gridCol>
                <a:gridCol w="2166118">
                  <a:extLst>
                    <a:ext uri="{9D8B030D-6E8A-4147-A177-3AD203B41FA5}">
                      <a16:colId xmlns:a16="http://schemas.microsoft.com/office/drawing/2014/main" val="2368653094"/>
                    </a:ext>
                  </a:extLst>
                </a:gridCol>
                <a:gridCol w="2235992">
                  <a:extLst>
                    <a:ext uri="{9D8B030D-6E8A-4147-A177-3AD203B41FA5}">
                      <a16:colId xmlns:a16="http://schemas.microsoft.com/office/drawing/2014/main" val="1802724056"/>
                    </a:ext>
                  </a:extLst>
                </a:gridCol>
                <a:gridCol w="2161862">
                  <a:extLst>
                    <a:ext uri="{9D8B030D-6E8A-4147-A177-3AD203B41FA5}">
                      <a16:colId xmlns:a16="http://schemas.microsoft.com/office/drawing/2014/main" val="2256140127"/>
                    </a:ext>
                  </a:extLst>
                </a:gridCol>
              </a:tblGrid>
              <a:tr h="39682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/>
                        <a:t>Панбиолакт</a:t>
                      </a:r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/>
                        <a:t>Сорбиотик</a:t>
                      </a:r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Знзимобакт</a:t>
                      </a:r>
                      <a:endParaRPr lang="ru-RU" sz="1400" dirty="0"/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Кандифайтер</a:t>
                      </a:r>
                      <a:endParaRPr lang="ru-RU" sz="1400" dirty="0"/>
                    </a:p>
                  </a:txBody>
                  <a:tcP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75883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83" y="2739631"/>
            <a:ext cx="2127597" cy="21275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45" y="2739631"/>
            <a:ext cx="2140132" cy="2140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06" y="2739631"/>
            <a:ext cx="2133865" cy="21338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850" y="2736719"/>
            <a:ext cx="2130509" cy="21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5" y="1576251"/>
            <a:ext cx="4517069" cy="5235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6" y="1590689"/>
            <a:ext cx="4444979" cy="5153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169" y="1886584"/>
            <a:ext cx="3968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r>
              <a:rPr lang="ru-RU" sz="1000" dirty="0"/>
              <a:t/>
            </a:r>
            <a:br>
              <a:rPr lang="ru-RU" sz="1000" dirty="0"/>
            </a:b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7020" y="3116580"/>
            <a:ext cx="355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3547" y="2650417"/>
            <a:ext cx="44449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/>
              <a:t>Поли-Цетразин</a:t>
            </a:r>
          </a:p>
          <a:p>
            <a:pPr algn="just"/>
            <a:r>
              <a:rPr lang="ru-RU" sz="1000" dirty="0"/>
              <a:t> </a:t>
            </a:r>
            <a:endParaRPr lang="en-US" sz="1000" dirty="0"/>
          </a:p>
          <a:p>
            <a:pPr algn="just"/>
            <a:r>
              <a:rPr lang="ru-RU" sz="1000" dirty="0"/>
              <a:t>Когда обычные средства не справляются</a:t>
            </a:r>
            <a:r>
              <a:rPr lang="ru-RU" sz="1000" dirty="0" smtClean="0"/>
              <a:t>!</a:t>
            </a:r>
            <a:endParaRPr lang="ru-RU" sz="1000" dirty="0"/>
          </a:p>
          <a:p>
            <a:pPr algn="just"/>
            <a:r>
              <a:rPr lang="ru-RU" sz="1000" dirty="0"/>
              <a:t>Осложнения… Слово, которым сейчас пугают всех заболевших даже лёгкой простудой. Срочно пейте антибиотики, пока не началась пневмония! Скорее принимайте противовирусные – без них организм не справится! Знакомая картина</a:t>
            </a:r>
            <a:r>
              <a:rPr lang="ru-RU" sz="1000" dirty="0" smtClean="0"/>
              <a:t>?</a:t>
            </a:r>
            <a:endParaRPr lang="ru-RU" sz="1000" dirty="0"/>
          </a:p>
          <a:p>
            <a:pPr algn="just"/>
            <a:r>
              <a:rPr lang="ru-RU" sz="1000" dirty="0"/>
              <a:t>СТОП! Не спешите давать организму дополнительную нагрузку в виде </a:t>
            </a:r>
            <a:r>
              <a:rPr lang="ru-RU" sz="1000" dirty="0" err="1"/>
              <a:t>фарм</a:t>
            </a:r>
            <a:r>
              <a:rPr lang="ru-RU" sz="1000" dirty="0"/>
              <a:t> препаратов даже если болезнь затянулась и насморк не проходит уже несколько недель. Не всегда требуются радикальные меры. Иногда достаточно чуть-чуть поддержать организм, и он справится с недугом сам. </a:t>
            </a:r>
          </a:p>
          <a:p>
            <a:pPr algn="just"/>
            <a:r>
              <a:rPr lang="ru-RU" sz="1000" dirty="0"/>
              <a:t>Мы предлагаем ему мягкую природную помощь. Препарат «Поли-Цетразин» — это природный антибиотик. Новый комплекс с усовершенствованной рецептурой — сила природы и биотехнологий. Он создан для борьбы с различными хроническими инфекциями, будь то вирусное, бактериальное или грибковое заболевание</a:t>
            </a:r>
            <a:r>
              <a:rPr lang="ru-RU" sz="1000" dirty="0" smtClean="0"/>
              <a:t>.</a:t>
            </a:r>
            <a:endParaRPr lang="ru-RU" sz="1000" dirty="0"/>
          </a:p>
          <a:p>
            <a:pPr algn="just"/>
            <a:r>
              <a:rPr lang="ru-RU" sz="1000" dirty="0"/>
              <a:t>•	Уничтожает патогенную и сохраняет сапрофитную микрофлору.</a:t>
            </a:r>
          </a:p>
          <a:p>
            <a:pPr algn="just"/>
            <a:r>
              <a:rPr lang="ru-RU" sz="1000" dirty="0"/>
              <a:t>•	К растительным противомикробным средствам не развивается устойчивость патогенных возбудителей.</a:t>
            </a:r>
          </a:p>
          <a:p>
            <a:pPr algn="just"/>
            <a:r>
              <a:rPr lang="ru-RU" sz="1000" dirty="0"/>
              <a:t>•	Имеет </a:t>
            </a:r>
            <a:r>
              <a:rPr lang="ru-RU" sz="1000" dirty="0" err="1"/>
              <a:t>поликомпонентный</a:t>
            </a:r>
            <a:r>
              <a:rPr lang="ru-RU" sz="1000" dirty="0"/>
              <a:t> состав, обуславливающий широкий спектр действия в отношении бактерий, вирусов и грибов</a:t>
            </a:r>
            <a:r>
              <a:rPr lang="ru-RU" sz="1000" dirty="0" smtClean="0"/>
              <a:t>.</a:t>
            </a:r>
            <a:endParaRPr lang="ru-RU" sz="1000" dirty="0"/>
          </a:p>
          <a:p>
            <a:pPr algn="just"/>
            <a:r>
              <a:rPr lang="ru-RU" sz="1000" dirty="0"/>
              <a:t>«Поли-Цетразин» — антибиотик с растительным составом. </a:t>
            </a:r>
            <a:endParaRPr lang="ru-RU" sz="1000" dirty="0" smtClean="0"/>
          </a:p>
          <a:p>
            <a:pPr algn="just"/>
            <a:endParaRPr lang="ru-RU" sz="1000" dirty="0" smtClean="0"/>
          </a:p>
          <a:p>
            <a:pPr algn="just"/>
            <a:r>
              <a:rPr lang="ru-RU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#БАД #здоровье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природный_антибиотик</a:t>
            </a:r>
            <a:r>
              <a:rPr lang="ru-RU" sz="1000" b="1" i="1" dirty="0" smtClean="0"/>
              <a:t>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противомикробное_средство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9505" y="2379714"/>
            <a:ext cx="4417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1" dirty="0" smtClean="0"/>
          </a:p>
          <a:p>
            <a:pPr algn="just"/>
            <a:endParaRPr lang="ru-RU" sz="1000" b="1" dirty="0" smtClean="0"/>
          </a:p>
          <a:p>
            <a:pPr algn="just"/>
            <a:r>
              <a:rPr lang="ru-RU" sz="1000" b="1" dirty="0" smtClean="0"/>
              <a:t>АстаМегин</a:t>
            </a:r>
            <a:endParaRPr lang="ru-RU" sz="1000" b="1" dirty="0"/>
          </a:p>
          <a:p>
            <a:pPr algn="just"/>
            <a:r>
              <a:rPr lang="ru-RU" sz="1000" dirty="0"/>
              <a:t> </a:t>
            </a:r>
            <a:endParaRPr lang="en-US" sz="1000" dirty="0"/>
          </a:p>
          <a:p>
            <a:pPr algn="just"/>
            <a:r>
              <a:rPr lang="ru-RU" sz="1000" dirty="0"/>
              <a:t>три слагаемых здоровья </a:t>
            </a:r>
          </a:p>
          <a:p>
            <a:pPr algn="just"/>
            <a:r>
              <a:rPr lang="ru-RU" sz="1000" dirty="0"/>
              <a:t>в одной </a:t>
            </a:r>
            <a:r>
              <a:rPr lang="ru-RU" sz="1000" dirty="0" smtClean="0"/>
              <a:t>капсуле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Заставить организм работать как часы, оптимизировать функционирование всех органов и систем… Возможно ли? Возможно! Благодаря новому комплексу </a:t>
            </a:r>
            <a:r>
              <a:rPr lang="ru-RU" sz="1000" dirty="0" err="1"/>
              <a:t>Артлайф</a:t>
            </a:r>
            <a:r>
              <a:rPr lang="ru-RU" sz="1000" dirty="0"/>
              <a:t> «АстаМегин». 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Препарат создан, чтобы не допустить разрушения клеточных структур организма и помочь ему бороться с негативным влиянием окружающей среды — будь то вирусы, плохая экология, стрессы или неправильное питание. 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Комплекс содержит высокоактивные соединения, обеспечивает стабильность клеточных мембран и повышает устойчивость клетки к повреждающим факторам. Три активных компонента: мощный антиоксидант </a:t>
            </a:r>
            <a:r>
              <a:rPr lang="ru-RU" sz="1000" dirty="0" err="1"/>
              <a:t>астаксантин</a:t>
            </a:r>
            <a:r>
              <a:rPr lang="ru-RU" sz="1000" dirty="0"/>
              <a:t>, полиненасыщенные жирные кислоты Омега-3 </a:t>
            </a:r>
            <a:r>
              <a:rPr lang="ru-RU" sz="1000" dirty="0" err="1"/>
              <a:t>Premium</a:t>
            </a:r>
            <a:r>
              <a:rPr lang="ru-RU" sz="1000" dirty="0"/>
              <a:t>-класса и </a:t>
            </a:r>
            <a:r>
              <a:rPr lang="ru-RU" sz="1000" dirty="0" err="1"/>
              <a:t>полипренолы</a:t>
            </a:r>
            <a:r>
              <a:rPr lang="ru-RU" sz="1000" dirty="0"/>
              <a:t> дополняют друг друга и усиливают эффект препарата.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 В любой непонятной ситуации принимай «АстаМегин</a:t>
            </a:r>
            <a:r>
              <a:rPr lang="ru-RU" sz="1000" dirty="0" smtClean="0"/>
              <a:t>»!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#БАД #здоровье </a:t>
            </a:r>
            <a:r>
              <a:rPr lang="en-US" sz="1000" b="1" i="1" dirty="0" smtClean="0"/>
              <a:t>#</a:t>
            </a:r>
            <a:r>
              <a:rPr lang="ru-RU" sz="1000" b="1" i="1" dirty="0" smtClean="0"/>
              <a:t>Омега-3 </a:t>
            </a:r>
            <a:r>
              <a:rPr lang="en-US" sz="1000" b="1" i="1" dirty="0" smtClean="0"/>
              <a:t>#</a:t>
            </a:r>
            <a:r>
              <a:rPr lang="ru-RU" sz="1000" b="1" i="1" dirty="0" smtClean="0"/>
              <a:t>здоровье-клеток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/>
          </a:p>
          <a:p>
            <a:pPr algn="just"/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6" y="1180195"/>
            <a:ext cx="1534654" cy="1534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29" y="1139190"/>
            <a:ext cx="1494787" cy="14947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7" y="1819373"/>
            <a:ext cx="4584316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169" y="1886584"/>
            <a:ext cx="39687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r>
              <a:rPr lang="ru-RU" sz="1000" b="1" dirty="0"/>
              <a:t> </a:t>
            </a:r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r>
              <a:rPr lang="ru-RU" sz="10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35300" y="2438530"/>
            <a:ext cx="3877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49506" y="2574217"/>
            <a:ext cx="417495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 </a:t>
            </a:r>
            <a:r>
              <a:rPr lang="en-US" sz="1000" b="1" dirty="0"/>
              <a:t>Mega Pro Age	</a:t>
            </a:r>
            <a:endParaRPr lang="ru-RU" sz="1000" b="1" dirty="0" smtClean="0"/>
          </a:p>
          <a:p>
            <a:r>
              <a:rPr lang="ru-RU" sz="1000" dirty="0" smtClean="0"/>
              <a:t>А </a:t>
            </a:r>
            <a:r>
              <a:rPr lang="ru-RU" sz="1000" dirty="0"/>
              <a:t>что, если человек может прожить на 30-40 лет дольше? При этом быть здоровым, активным и продуктивным… Научная фантастика? А вот и нет! </a:t>
            </a:r>
          </a:p>
          <a:p>
            <a:pPr algn="just"/>
            <a:r>
              <a:rPr lang="ru-RU" sz="1000" dirty="0"/>
              <a:t>Мы разработали индивидуальную программу управления возрастом. В её основе лежат новейшие исследования японского ученого </a:t>
            </a:r>
            <a:r>
              <a:rPr lang="ru-RU" sz="1000" dirty="0" err="1"/>
              <a:t>Ёсинори</a:t>
            </a:r>
            <a:r>
              <a:rPr lang="ru-RU" sz="1000" dirty="0"/>
              <a:t> </a:t>
            </a:r>
            <a:r>
              <a:rPr lang="ru-RU" sz="1000" dirty="0" err="1"/>
              <a:t>Осуми</a:t>
            </a:r>
            <a:r>
              <a:rPr lang="ru-RU" sz="1000" dirty="0"/>
              <a:t>, который был удостоен Нобелевской премии по физиологии и медицине. </a:t>
            </a:r>
          </a:p>
          <a:p>
            <a:pPr algn="just"/>
            <a:r>
              <a:rPr lang="ru-RU" sz="1000" dirty="0"/>
              <a:t>В основе программы Mega </a:t>
            </a:r>
            <a:r>
              <a:rPr lang="ru-RU" sz="1000" dirty="0" err="1"/>
              <a:t>Pro</a:t>
            </a:r>
            <a:r>
              <a:rPr lang="ru-RU" sz="1000" dirty="0"/>
              <a:t> </a:t>
            </a:r>
            <a:r>
              <a:rPr lang="ru-RU" sz="1000" dirty="0" err="1"/>
              <a:t>Age</a:t>
            </a:r>
            <a:r>
              <a:rPr lang="ru-RU" sz="1000" dirty="0"/>
              <a:t> лежит результаты изучения молекулярных механизмов, способствующих продлению жизни человека. Стимуляция </a:t>
            </a:r>
            <a:r>
              <a:rPr lang="ru-RU" sz="1000" dirty="0" err="1"/>
              <a:t>аутофагии</a:t>
            </a:r>
            <a:r>
              <a:rPr lang="ru-RU" sz="1000" dirty="0"/>
              <a:t>, </a:t>
            </a:r>
            <a:r>
              <a:rPr lang="ru-RU" sz="1000" dirty="0" err="1"/>
              <a:t>митохондриальная</a:t>
            </a:r>
            <a:r>
              <a:rPr lang="ru-RU" sz="1000" dirty="0"/>
              <a:t> и метаболическая коррекция для поддержания здоровья и работоспособности – все это объединяет в себе философия Mega </a:t>
            </a:r>
            <a:r>
              <a:rPr lang="ru-RU" sz="1000" dirty="0" err="1"/>
              <a:t>Pro</a:t>
            </a:r>
            <a:r>
              <a:rPr lang="ru-RU" sz="1000" dirty="0"/>
              <a:t> </a:t>
            </a:r>
            <a:r>
              <a:rPr lang="ru-RU" sz="1000" dirty="0" err="1"/>
              <a:t>Age</a:t>
            </a:r>
            <a:r>
              <a:rPr lang="ru-RU" sz="1000" dirty="0" smtClean="0"/>
              <a:t>.</a:t>
            </a:r>
            <a:endParaRPr lang="ru-RU" sz="1000" dirty="0"/>
          </a:p>
          <a:p>
            <a:pPr algn="just"/>
            <a:r>
              <a:rPr lang="ru-RU" sz="1000" dirty="0"/>
              <a:t>Программа состоит из 4 продуктов</a:t>
            </a:r>
            <a:r>
              <a:rPr lang="ru-RU" sz="1000" dirty="0" smtClean="0"/>
              <a:t>: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Капсула № 1. Стимуляция </a:t>
            </a:r>
            <a:r>
              <a:rPr lang="ru-RU" sz="1000" dirty="0" err="1"/>
              <a:t>аутофагии</a:t>
            </a:r>
            <a:endParaRPr lang="ru-RU" sz="1000" dirty="0"/>
          </a:p>
          <a:p>
            <a:pPr algn="just"/>
            <a:r>
              <a:rPr lang="ru-RU" sz="1000" dirty="0"/>
              <a:t>Капсула №2. Энергетический баланс клетки (предупреждение нарушений клеточного </a:t>
            </a:r>
            <a:r>
              <a:rPr lang="ru-RU" sz="1000" dirty="0" err="1"/>
              <a:t>энергообмена</a:t>
            </a:r>
            <a:r>
              <a:rPr lang="ru-RU" sz="1000" dirty="0"/>
              <a:t>)</a:t>
            </a:r>
          </a:p>
          <a:p>
            <a:pPr algn="just"/>
            <a:r>
              <a:rPr lang="ru-RU" sz="1000" dirty="0"/>
              <a:t>Капсула №3. Эпигенетический модулятор</a:t>
            </a:r>
          </a:p>
          <a:p>
            <a:pPr algn="just"/>
            <a:r>
              <a:rPr lang="ru-RU" sz="1000" dirty="0"/>
              <a:t>Капсула №4. Защита и восстановление клеточных мембран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Когда-то самый драгоценный подарок называли «королевским». Но подарить молодость и здоровье не могли даже короли. А вы – можете</a:t>
            </a:r>
            <a:r>
              <a:rPr lang="ru-RU" sz="1000" dirty="0" smtClean="0"/>
              <a:t>!</a:t>
            </a:r>
          </a:p>
          <a:p>
            <a:pPr algn="just"/>
            <a:r>
              <a:rPr lang="ru-RU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#БАД #здоровье </a:t>
            </a:r>
            <a:r>
              <a:rPr lang="en-US" sz="1000" b="1" i="1" dirty="0" smtClean="0"/>
              <a:t>#</a:t>
            </a:r>
            <a:r>
              <a:rPr lang="ru-RU" sz="1000" b="1" i="1" dirty="0" smtClean="0"/>
              <a:t>молодость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новогодний_подарок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3547" y="2658884"/>
            <a:ext cx="44972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1" dirty="0" smtClean="0"/>
              <a:t>Антикандидозная программа</a:t>
            </a:r>
          </a:p>
          <a:p>
            <a:pPr algn="just"/>
            <a:r>
              <a:rPr lang="ru-RU" sz="800" dirty="0" smtClean="0"/>
              <a:t>Как </a:t>
            </a:r>
            <a:r>
              <a:rPr lang="ru-RU" sz="800" dirty="0"/>
              <a:t>навсегда проститься с кандидозом?</a:t>
            </a:r>
            <a:r>
              <a:rPr lang="ru-RU" sz="800" dirty="0" smtClean="0"/>
              <a:t>🌱</a:t>
            </a:r>
            <a:endParaRPr lang="ru-RU" sz="800" dirty="0"/>
          </a:p>
          <a:p>
            <a:pPr algn="just"/>
            <a:r>
              <a:rPr lang="ru-RU" sz="800" dirty="0"/>
              <a:t>Статистика показывает, что вагинальный кандидоз диагностируется у 75% представительниц прекрасного пола. Однако эта тема до сих пор считается слишком деликатной. Мы — за то, чтобы говорить о здоровье вслух </a:t>
            </a:r>
            <a:r>
              <a:rPr lang="ru-RU" sz="800" dirty="0" smtClean="0"/>
              <a:t>✨</a:t>
            </a:r>
            <a:endParaRPr lang="ru-RU" sz="800" dirty="0"/>
          </a:p>
          <a:p>
            <a:pPr algn="just"/>
            <a:r>
              <a:rPr lang="ru-RU" sz="800" dirty="0"/>
              <a:t>Грибки </a:t>
            </a:r>
            <a:r>
              <a:rPr lang="ru-RU" sz="800" dirty="0" err="1"/>
              <a:t>Candida</a:t>
            </a:r>
            <a:r>
              <a:rPr lang="ru-RU" sz="800" dirty="0"/>
              <a:t> всегда обитают в нашем организме, однако даже порой незначительные факторы могут спровоцировать их размножение, что приводит к появлению кандидоза</a:t>
            </a:r>
            <a:r>
              <a:rPr lang="ru-RU" sz="800" dirty="0" smtClean="0"/>
              <a:t>🦠</a:t>
            </a:r>
            <a:endParaRPr lang="ru-RU" sz="800" dirty="0"/>
          </a:p>
          <a:p>
            <a:pPr algn="just"/>
            <a:r>
              <a:rPr lang="ru-RU" sz="800" dirty="0"/>
              <a:t>А ещё у кандидоза есть свойство возвращаться. Поэтому мы разработали программу борьбы с этим заболеванием, которая работает и с причинами, и с последствиями</a:t>
            </a:r>
            <a:r>
              <a:rPr lang="ru-RU" sz="800" dirty="0" smtClean="0"/>
              <a:t>.</a:t>
            </a:r>
            <a:endParaRPr lang="ru-RU" sz="800" dirty="0"/>
          </a:p>
          <a:p>
            <a:pPr algn="just"/>
            <a:r>
              <a:rPr lang="ru-RU" sz="800" dirty="0"/>
              <a:t>1️⃣Панбиолакт</a:t>
            </a:r>
          </a:p>
          <a:p>
            <a:pPr algn="just"/>
            <a:r>
              <a:rPr lang="ru-RU" sz="800" dirty="0" err="1"/>
              <a:t>Синбиотик</a:t>
            </a:r>
            <a:r>
              <a:rPr lang="ru-RU" sz="800" dirty="0"/>
              <a:t> нового поколения, при разработке которого использованы достижения науки в области биотехнологий</a:t>
            </a:r>
            <a:r>
              <a:rPr lang="ru-RU" sz="800" dirty="0" smtClean="0"/>
              <a:t>.</a:t>
            </a:r>
            <a:endParaRPr lang="ru-RU" sz="800" dirty="0"/>
          </a:p>
          <a:p>
            <a:pPr algn="just"/>
            <a:r>
              <a:rPr lang="ru-RU" sz="800" dirty="0"/>
              <a:t>Высокая концентрация колониеобразующих единиц в суточной дозе, способность бактериальных штаммов к колонизации кишечника и подавлению патогенных микробов позволяет значительно снизить продолжительность терапии </a:t>
            </a:r>
            <a:r>
              <a:rPr lang="ru-RU" sz="800" dirty="0" err="1"/>
              <a:t>дисбиоза</a:t>
            </a:r>
            <a:r>
              <a:rPr lang="ru-RU" sz="800" dirty="0" smtClean="0"/>
              <a:t>.</a:t>
            </a:r>
            <a:endParaRPr lang="ru-RU" sz="800" dirty="0"/>
          </a:p>
          <a:p>
            <a:pPr algn="just"/>
            <a:r>
              <a:rPr lang="ru-RU" sz="800" dirty="0"/>
              <a:t>2️⃣</a:t>
            </a:r>
            <a:r>
              <a:rPr lang="ru-RU" sz="800" dirty="0" err="1"/>
              <a:t>Энзимобакт</a:t>
            </a:r>
            <a:endParaRPr lang="ru-RU" sz="800" dirty="0"/>
          </a:p>
          <a:p>
            <a:pPr algn="just"/>
            <a:r>
              <a:rPr lang="ru-RU" sz="800" dirty="0"/>
              <a:t>Средство специфической метаболической коррекции биоценоза кишечника при </a:t>
            </a:r>
            <a:r>
              <a:rPr lang="ru-RU" sz="800" dirty="0" err="1"/>
              <a:t>дисбиозе</a:t>
            </a:r>
            <a:r>
              <a:rPr lang="ru-RU" sz="800" dirty="0"/>
              <a:t> и кандидозе, с ферментами, В-</a:t>
            </a:r>
            <a:r>
              <a:rPr lang="ru-RU" sz="800" dirty="0" err="1"/>
              <a:t>глюканазой</a:t>
            </a:r>
            <a:r>
              <a:rPr lang="ru-RU" sz="800" dirty="0"/>
              <a:t> и </a:t>
            </a:r>
            <a:r>
              <a:rPr lang="ru-RU" sz="800" dirty="0" err="1"/>
              <a:t>метабиотиками</a:t>
            </a:r>
            <a:r>
              <a:rPr lang="ru-RU" sz="800" dirty="0" smtClean="0"/>
              <a:t>.</a:t>
            </a:r>
            <a:endParaRPr lang="ru-RU" sz="800" dirty="0"/>
          </a:p>
          <a:p>
            <a:pPr algn="just"/>
            <a:r>
              <a:rPr lang="ru-RU" sz="800" dirty="0"/>
              <a:t>Обладает сорбционным, противовоспалительным и регенерирующим действием</a:t>
            </a:r>
            <a:r>
              <a:rPr lang="ru-RU" sz="800" dirty="0" smtClean="0"/>
              <a:t>.</a:t>
            </a:r>
            <a:endParaRPr lang="ru-RU" sz="800" dirty="0"/>
          </a:p>
          <a:p>
            <a:pPr algn="just"/>
            <a:r>
              <a:rPr lang="ru-RU" sz="800" dirty="0"/>
              <a:t>3️⃣Сорбиотик</a:t>
            </a:r>
          </a:p>
          <a:p>
            <a:pPr algn="just"/>
            <a:r>
              <a:rPr lang="ru-RU" sz="800" dirty="0"/>
              <a:t>Борьба с токсинами и восстановление микроэкологии кишечника. Уникальный инновационный сорбент на основе </a:t>
            </a:r>
            <a:r>
              <a:rPr lang="ru-RU" sz="800" dirty="0" err="1"/>
              <a:t>фульвовых</a:t>
            </a:r>
            <a:r>
              <a:rPr lang="ru-RU" sz="800" dirty="0"/>
              <a:t> кислот, </a:t>
            </a:r>
            <a:r>
              <a:rPr lang="ru-RU" sz="800" dirty="0" err="1"/>
              <a:t>пребиотиков</a:t>
            </a:r>
            <a:r>
              <a:rPr lang="ru-RU" sz="800" dirty="0"/>
              <a:t> и </a:t>
            </a:r>
            <a:r>
              <a:rPr lang="ru-RU" sz="800" dirty="0" err="1"/>
              <a:t>метабиотиков</a:t>
            </a:r>
            <a:r>
              <a:rPr lang="ru-RU" sz="800" dirty="0"/>
              <a:t> нового поколения</a:t>
            </a:r>
            <a:r>
              <a:rPr lang="ru-RU" sz="800" dirty="0" smtClean="0"/>
              <a:t>.</a:t>
            </a:r>
            <a:endParaRPr lang="ru-RU" sz="800" dirty="0"/>
          </a:p>
          <a:p>
            <a:pPr algn="just"/>
            <a:r>
              <a:rPr lang="ru-RU" sz="800" dirty="0"/>
              <a:t>Обладает выраженным </a:t>
            </a:r>
            <a:r>
              <a:rPr lang="ru-RU" sz="800" dirty="0" err="1"/>
              <a:t>детоксикационным</a:t>
            </a:r>
            <a:r>
              <a:rPr lang="ru-RU" sz="800" dirty="0"/>
              <a:t> эффектом, улучшает функциональную активность желудочно-кишечного тракта, помогает поддерживать баланс и видовое разнообразие полезных </a:t>
            </a:r>
            <a:r>
              <a:rPr lang="ru-RU" sz="800" dirty="0" err="1"/>
              <a:t>пробиотических</a:t>
            </a:r>
            <a:r>
              <a:rPr lang="ru-RU" sz="800" dirty="0"/>
              <a:t> бактерий</a:t>
            </a:r>
            <a:r>
              <a:rPr lang="ru-RU" sz="800" dirty="0" smtClean="0"/>
              <a:t>.</a:t>
            </a:r>
            <a:endParaRPr lang="ru-RU" sz="800" dirty="0"/>
          </a:p>
          <a:p>
            <a:pPr algn="just"/>
            <a:r>
              <a:rPr lang="ru-RU" sz="800" dirty="0"/>
              <a:t>4️⃣</a:t>
            </a:r>
            <a:r>
              <a:rPr lang="ru-RU" sz="800" dirty="0" err="1"/>
              <a:t>Кандифайтер</a:t>
            </a:r>
            <a:r>
              <a:rPr lang="ru-RU" sz="800" dirty="0"/>
              <a:t> - F</a:t>
            </a:r>
          </a:p>
          <a:p>
            <a:pPr algn="just"/>
            <a:r>
              <a:rPr lang="ru-RU" sz="800" dirty="0"/>
              <a:t>Компонент </a:t>
            </a:r>
            <a:r>
              <a:rPr lang="ru-RU" sz="800" dirty="0" err="1"/>
              <a:t>антикандидозных</a:t>
            </a:r>
            <a:r>
              <a:rPr lang="ru-RU" sz="800" dirty="0"/>
              <a:t> программ</a:t>
            </a:r>
            <a:r>
              <a:rPr lang="ru-RU" sz="800" dirty="0" smtClean="0"/>
              <a:t>.</a:t>
            </a:r>
            <a:endParaRPr lang="ru-RU" sz="800" dirty="0"/>
          </a:p>
          <a:p>
            <a:pPr algn="just"/>
            <a:r>
              <a:rPr lang="ru-RU" sz="800" dirty="0"/>
              <a:t>Комплекс на основе растительных экстрактов и </a:t>
            </a:r>
            <a:r>
              <a:rPr lang="ru-RU" sz="800" dirty="0" err="1"/>
              <a:t>каприлата</a:t>
            </a:r>
            <a:r>
              <a:rPr lang="ru-RU" sz="800" dirty="0"/>
              <a:t> магния с высокой антагонистической активностью по отношению к грибам </a:t>
            </a:r>
            <a:r>
              <a:rPr lang="ru-RU" sz="800" dirty="0" err="1"/>
              <a:t>Candida</a:t>
            </a:r>
            <a:r>
              <a:rPr lang="ru-RU" sz="800" dirty="0"/>
              <a:t> </a:t>
            </a:r>
            <a:r>
              <a:rPr lang="ru-RU" sz="800" dirty="0" err="1"/>
              <a:t>sp</a:t>
            </a:r>
            <a:r>
              <a:rPr lang="ru-RU" sz="800" dirty="0"/>
              <a:t>. Не оказывает токсического влияния на печень</a:t>
            </a:r>
            <a:r>
              <a:rPr lang="ru-RU" sz="800" dirty="0" smtClean="0"/>
              <a:t>.</a:t>
            </a:r>
          </a:p>
          <a:p>
            <a:pPr algn="just"/>
            <a:endParaRPr lang="ru-RU" sz="800" b="1" i="1" dirty="0" smtClean="0"/>
          </a:p>
          <a:p>
            <a:pPr algn="just"/>
            <a:r>
              <a:rPr lang="ru-RU" sz="800" b="1" i="1" dirty="0" smtClean="0"/>
              <a:t>#</a:t>
            </a:r>
            <a:r>
              <a:rPr lang="ru-RU" sz="800" b="1" i="1" dirty="0" err="1"/>
              <a:t>артлайф</a:t>
            </a:r>
            <a:r>
              <a:rPr lang="ru-RU" sz="800" b="1" i="1" dirty="0"/>
              <a:t> #БАД #</a:t>
            </a:r>
            <a:r>
              <a:rPr lang="ru-RU" sz="800" b="1" i="1" dirty="0" smtClean="0"/>
              <a:t>здоровье </a:t>
            </a:r>
            <a:r>
              <a:rPr lang="en-US" sz="800" b="1" i="1" dirty="0" smtClean="0"/>
              <a:t>#</a:t>
            </a:r>
            <a:r>
              <a:rPr lang="ru-RU" sz="800" b="1" i="1" dirty="0" err="1" smtClean="0"/>
              <a:t>Антикандидозная_программа</a:t>
            </a:r>
            <a:endParaRPr lang="ru-RU" sz="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4" y="1156177"/>
            <a:ext cx="1460813" cy="14608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75" y="1189945"/>
            <a:ext cx="1444461" cy="14444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340312" cy="4954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51" y="1819373"/>
            <a:ext cx="4602175" cy="4944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0016" y="1920598"/>
            <a:ext cx="417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/>
            </a:r>
            <a:br>
              <a:rPr lang="ru-RU" sz="1000" dirty="0"/>
            </a:b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135" y="2760484"/>
            <a:ext cx="460339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Сорбиотик - Эффективное восстановление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Переболели простудой, но уже поправились и готовый рваться в бой? Не спешите! Любая перенесенная болезнь ещё долго сказывается на вашем самочувствии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только сама болезнь, но и лекарства оказывают весьма неблагоприятное влияние на организм: изменяется микрофлора кишечника, вы чувствуете слабость, организм находится в состоянии интоксикации… Преодолеть эти последствия поможет наш инновационный сорбент «Сорбиотик»,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пребиотик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метабиотик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одном флаконе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активизирует процессы выведения эндо- и экзотоксинов из организма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подавляет рост патогенных бактерий, вирусов и грибков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обеспечивает условия для роста кишечной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бифидофлоры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регулирует работу кишечника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безопасен для людей с непереносимостью лактозы и молочного 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белка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«Сорбиотик» восстановит микрофлору кишечника и приведет ваш иммунитет в состояние боевой готовности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#БАД #здоровье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здоровье_кишечника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87153"/>
              </p:ext>
            </p:extLst>
          </p:nvPr>
        </p:nvGraphicFramePr>
        <p:xfrm>
          <a:off x="2664823" y="2760484"/>
          <a:ext cx="4184333" cy="3939540"/>
        </p:xfrm>
        <a:graphic>
          <a:graphicData uri="http://schemas.openxmlformats.org/drawingml/2006/table">
            <a:tbl>
              <a:tblPr firstRow="1" firstCol="1" bandRow="1"/>
              <a:tblGrid>
                <a:gridCol w="4184333">
                  <a:extLst>
                    <a:ext uri="{9D8B030D-6E8A-4147-A177-3AD203B41FA5}">
                      <a16:colId xmlns:a16="http://schemas.microsoft.com/office/drawing/2014/main" val="1855256304"/>
                    </a:ext>
                  </a:extLst>
                </a:gridCol>
              </a:tblGrid>
              <a:tr h="3939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Панбиолакт - Внутренняя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защита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Побеждают плохих. И убивают хороших… К сожалению, это принцип действия любых антибиотиков. Ведь цель антибиотикотерапии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убить или ослабить бактерии, живущие в нашем организме. При этом препараты не действуют на вирусы и грибы. И когда полезные бактерии «гибнут» в неравной схватке с антибиотиком, вирусы и грибы занимают их место. Этот процесс может иметь весьма печальные последствия для здорового человека. Так что здесь вполне применима поговорка «Одно лечим, другое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калечим».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Чтобы этого не происходило, очень важно вместе с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АНТИбиотиками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пить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ПРОбиотики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И у нас есть отличный препарат – «Панбиолакт». Он содержит живые лакто- и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бифидобактерии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характерные для микрофлоры здорового взрослого человека. А клинические исследования доказали, что технология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микрокапсулирования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позволяет бактериям выжить при прохождении через кислую среду желудка в 100% случаев.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что очень важно – препарат подходит людям с непереносимостью молочного белка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Помоги своим «бактериальным войскам» в борьбе с недугом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 smtClean="0"/>
                        <a:t>#</a:t>
                      </a:r>
                      <a:r>
                        <a:rPr lang="ru-RU" sz="1100" b="1" i="1" dirty="0" err="1" smtClean="0"/>
                        <a:t>артлайф</a:t>
                      </a:r>
                      <a:r>
                        <a:rPr lang="ru-RU" sz="1100" b="1" i="1" dirty="0" smtClean="0"/>
                        <a:t> #БАД #здоровье </a:t>
                      </a:r>
                      <a:r>
                        <a:rPr lang="en-US" sz="1100" b="1" i="1" dirty="0" smtClean="0"/>
                        <a:t>#</a:t>
                      </a:r>
                      <a:r>
                        <a:rPr lang="ru-RU" sz="1100" b="1" i="1" dirty="0" err="1" smtClean="0"/>
                        <a:t>внутренняя_защита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59947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30" y="1157651"/>
            <a:ext cx="1602833" cy="1602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73" y="1157651"/>
            <a:ext cx="1618456" cy="1618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11" y="1715473"/>
            <a:ext cx="4340312" cy="49540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0016" y="1920598"/>
            <a:ext cx="417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/>
            </a:r>
            <a:br>
              <a:rPr lang="ru-RU" sz="1000" dirty="0"/>
            </a:b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5817" y="2684284"/>
            <a:ext cx="410173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err="1" smtClean="0"/>
              <a:t>Энзимобакт</a:t>
            </a:r>
            <a:endParaRPr lang="ru-RU" sz="1100" b="1" dirty="0"/>
          </a:p>
          <a:p>
            <a:pPr algn="just"/>
            <a:endParaRPr lang="ru-RU" sz="1100" dirty="0"/>
          </a:p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Ох, уж эта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кандида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Кандида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Этот грибок доставляет массу неприятных ощущений. А если с ним не бороться, то это может иметь весьма плачевные последствия.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Проще всего справиться с этой формой дисбактериоза на ранних стадиях. И в этом поможет препарат «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Энзимобакт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Это эффективное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антикандидозное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средство, содержащие В-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глюконазу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(специальный фермент, который разрушает стенки грибов рода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Кандида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Благодаря своему уникальному составу препарат обладает противомикробным, противогрибковым, сорбционным, противовоспалительным и регенерирующим действием.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Победим кандидоз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endParaRPr lang="ru-RU" sz="1000" i="1" dirty="0"/>
          </a:p>
          <a:p>
            <a:r>
              <a:rPr lang="ru-RU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#БАД #здоровье </a:t>
            </a:r>
            <a:r>
              <a:rPr lang="ru-RU" sz="1000" b="1" i="1" dirty="0" smtClean="0"/>
              <a:t>#</a:t>
            </a:r>
            <a:r>
              <a:rPr lang="ru-RU" sz="1000" b="1" i="1" dirty="0" err="1" smtClean="0"/>
              <a:t>Антикандидозное_средство</a:t>
            </a:r>
            <a:endParaRPr lang="ru-RU" sz="1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28" y="1715473"/>
            <a:ext cx="4340312" cy="49540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00328" y="2727169"/>
            <a:ext cx="4340312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err="1" smtClean="0"/>
              <a:t>Кандифайтер</a:t>
            </a:r>
            <a:r>
              <a:rPr lang="ru-RU" sz="1050" b="1" dirty="0" smtClean="0"/>
              <a:t> - </a:t>
            </a:r>
            <a:r>
              <a:rPr lang="ru-RU" sz="1050" dirty="0" smtClean="0"/>
              <a:t>чтобы </a:t>
            </a:r>
            <a:r>
              <a:rPr lang="ru-RU" sz="1050" dirty="0"/>
              <a:t>«бумеранг» не </a:t>
            </a:r>
            <a:r>
              <a:rPr lang="ru-RU" sz="1050" dirty="0" smtClean="0"/>
              <a:t>возвращался</a:t>
            </a:r>
            <a:endParaRPr lang="ru-RU" sz="1050" dirty="0"/>
          </a:p>
          <a:p>
            <a:pPr algn="just"/>
            <a:r>
              <a:rPr lang="ru-RU" sz="1050" dirty="0"/>
              <a:t>Зуд, жжение и другие неприятные ощущения, знакомые многим женщинам. Наверняка вы поняли, что речь про молочницу. Она всегда проявляется </a:t>
            </a:r>
            <a:r>
              <a:rPr lang="ru-RU" sz="1050" dirty="0" err="1"/>
              <a:t>невовремя</a:t>
            </a:r>
            <a:r>
              <a:rPr lang="ru-RU" sz="1050" dirty="0"/>
              <a:t> и доставляет массу неудобств. Кто-то не может справиться с этой проблемой годами – то отступит, то снова рецидив. </a:t>
            </a:r>
          </a:p>
          <a:p>
            <a:pPr algn="just"/>
            <a:r>
              <a:rPr lang="ru-RU" sz="1050" dirty="0"/>
              <a:t>Очень часто источником </a:t>
            </a:r>
            <a:r>
              <a:rPr lang="ru-RU" sz="1050" dirty="0" err="1"/>
              <a:t>кандиды</a:t>
            </a:r>
            <a:r>
              <a:rPr lang="ru-RU" sz="1050" dirty="0"/>
              <a:t>, вызывающей молочницу, является кишечник. Ведь кишечник – это резервуар, из которого бактерии перемещаются на соседние органы. Поэтому – восстановление нормальной микрофлоры в кишечнике – важный момент для профилактики рецидива молочницы. Помочь в этом может препарат «</a:t>
            </a:r>
            <a:r>
              <a:rPr lang="ru-RU" sz="1050" dirty="0" err="1"/>
              <a:t>Кандифайтер</a:t>
            </a:r>
            <a:r>
              <a:rPr lang="ru-RU" sz="1050" dirty="0"/>
              <a:t>». </a:t>
            </a:r>
          </a:p>
          <a:p>
            <a:pPr algn="just"/>
            <a:r>
              <a:rPr lang="ru-RU" sz="1050" dirty="0"/>
              <a:t>Его действие направлено </a:t>
            </a:r>
            <a:r>
              <a:rPr lang="ru-RU" sz="1050" dirty="0" smtClean="0"/>
              <a:t>на</a:t>
            </a:r>
            <a:endParaRPr lang="ru-RU" sz="1050" dirty="0"/>
          </a:p>
          <a:p>
            <a:pPr algn="just"/>
            <a:r>
              <a:rPr lang="ru-RU" sz="1050" dirty="0"/>
              <a:t>•	Контроль за содержанием дрожжеподобных грибков в организме</a:t>
            </a:r>
          </a:p>
          <a:p>
            <a:pPr algn="just"/>
            <a:r>
              <a:rPr lang="ru-RU" sz="1050" dirty="0"/>
              <a:t>•	Предупреждение рецидивов кандидоза </a:t>
            </a:r>
          </a:p>
          <a:p>
            <a:pPr algn="just"/>
            <a:r>
              <a:rPr lang="ru-RU" sz="1050" dirty="0"/>
              <a:t>•	Поддержку баланса микрофлоры </a:t>
            </a:r>
            <a:r>
              <a:rPr lang="ru-RU" sz="1050" dirty="0" smtClean="0"/>
              <a:t>кишечника</a:t>
            </a:r>
            <a:endParaRPr lang="ru-RU" sz="1050" dirty="0"/>
          </a:p>
          <a:p>
            <a:pPr algn="just"/>
            <a:r>
              <a:rPr lang="ru-RU" sz="1050" dirty="0"/>
              <a:t>Одно из главных преимуществ препарата «</a:t>
            </a:r>
            <a:r>
              <a:rPr lang="ru-RU" sz="1050" dirty="0" err="1"/>
              <a:t>Кандифайтер</a:t>
            </a:r>
            <a:r>
              <a:rPr lang="ru-RU" sz="1050" dirty="0"/>
              <a:t>» — он не оказывает токсического влияния на печень, что делает его полностью безопасным. </a:t>
            </a:r>
          </a:p>
          <a:p>
            <a:pPr algn="just"/>
            <a:r>
              <a:rPr lang="ru-RU" sz="1050" dirty="0"/>
              <a:t>«</a:t>
            </a:r>
            <a:r>
              <a:rPr lang="ru-RU" sz="1050" dirty="0" err="1"/>
              <a:t>Кандифайтер</a:t>
            </a:r>
            <a:r>
              <a:rPr lang="ru-RU" sz="1050" dirty="0"/>
              <a:t>» на страже женского здоровья</a:t>
            </a:r>
            <a:r>
              <a:rPr lang="ru-RU" sz="1050" dirty="0" smtClean="0"/>
              <a:t>!</a:t>
            </a:r>
          </a:p>
          <a:p>
            <a:pPr algn="just"/>
            <a:r>
              <a:rPr lang="ru-RU" sz="1050" b="1" i="1" dirty="0"/>
              <a:t>#</a:t>
            </a:r>
            <a:r>
              <a:rPr lang="ru-RU" sz="1050" b="1" i="1" dirty="0" err="1"/>
              <a:t>артлайф</a:t>
            </a:r>
            <a:r>
              <a:rPr lang="ru-RU" sz="1050" b="1" i="1" dirty="0"/>
              <a:t> #БАД #здоровье </a:t>
            </a:r>
            <a:r>
              <a:rPr lang="ru-RU" sz="1050" b="1" i="1" dirty="0" smtClean="0"/>
              <a:t>#</a:t>
            </a:r>
            <a:r>
              <a:rPr lang="ru-RU" sz="1050" b="1" i="1" dirty="0" err="1" smtClean="0"/>
              <a:t>баланс_микрофлоры_кишечника</a:t>
            </a:r>
            <a:r>
              <a:rPr lang="ru-RU" sz="1050" b="1" i="1" dirty="0" smtClean="0"/>
              <a:t> </a:t>
            </a:r>
            <a:r>
              <a:rPr lang="en-US" sz="1050" b="1" i="1" dirty="0" smtClean="0"/>
              <a:t>#</a:t>
            </a:r>
            <a:r>
              <a:rPr lang="ru-RU" sz="1050" b="1" i="1" dirty="0" err="1" smtClean="0"/>
              <a:t>женское_здоровье</a:t>
            </a:r>
            <a:endParaRPr lang="ru-RU" sz="1050" b="1" dirty="0"/>
          </a:p>
          <a:p>
            <a:pPr algn="just"/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06" y="1239723"/>
            <a:ext cx="1397022" cy="1397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29" y="1147027"/>
            <a:ext cx="1582414" cy="15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09579"/>
              </p:ext>
            </p:extLst>
          </p:nvPr>
        </p:nvGraphicFramePr>
        <p:xfrm>
          <a:off x="2644351" y="4626350"/>
          <a:ext cx="9067664" cy="120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Конфеты «</a:t>
                      </a:r>
                      <a:r>
                        <a:rPr lang="ru-RU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Пробиомилк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Коктейль молочный «Взрослей-ка! Клубника – яблоко»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Леденцы "</a:t>
                      </a:r>
                      <a:r>
                        <a:rPr lang="ru-RU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Бьютель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Чай "</a:t>
                      </a:r>
                      <a:r>
                        <a:rPr lang="ru-RU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Масала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4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lvl="0" algn="ctr"/>
                      <a:endParaRPr lang="ru-RU" sz="11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16913" y="23425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47614" y="2352882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315" y="235288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09" y="2261800"/>
            <a:ext cx="2231650" cy="2231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3" y="2261800"/>
            <a:ext cx="2231650" cy="2231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86" y="2261606"/>
            <a:ext cx="2179900" cy="2179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16" y="2287675"/>
            <a:ext cx="2179900" cy="2179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38056</TotalTime>
  <Words>2401</Words>
  <Application>Microsoft Office PowerPoint</Application>
  <PresentationFormat>Широкоэкранный</PresentationFormat>
  <Paragraphs>434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Маджид Ахмади</cp:lastModifiedBy>
  <cp:revision>3293</cp:revision>
  <cp:lastPrinted>2019-10-31T02:14:27Z</cp:lastPrinted>
  <dcterms:created xsi:type="dcterms:W3CDTF">2018-10-19T03:44:59Z</dcterms:created>
  <dcterms:modified xsi:type="dcterms:W3CDTF">2020-11-30T09:12:28Z</dcterms:modified>
</cp:coreProperties>
</file>