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303" r:id="rId4"/>
    <p:sldId id="275" r:id="rId5"/>
    <p:sldId id="302" r:id="rId6"/>
    <p:sldId id="278" r:id="rId7"/>
    <p:sldId id="272" r:id="rId8"/>
    <p:sldId id="304" r:id="rId9"/>
    <p:sldId id="308" r:id="rId10"/>
    <p:sldId id="271" r:id="rId11"/>
    <p:sldId id="281" r:id="rId12"/>
    <p:sldId id="284" r:id="rId13"/>
    <p:sldId id="293" r:id="rId14"/>
    <p:sldId id="267" r:id="rId15"/>
    <p:sldId id="285" r:id="rId16"/>
    <p:sldId id="288" r:id="rId17"/>
    <p:sldId id="301" r:id="rId18"/>
    <p:sldId id="310" r:id="rId19"/>
    <p:sldId id="295" r:id="rId20"/>
    <p:sldId id="289" r:id="rId21"/>
    <p:sldId id="309" r:id="rId22"/>
    <p:sldId id="311" r:id="rId23"/>
    <p:sldId id="287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B30"/>
    <a:srgbClr val="D1D2D4"/>
    <a:srgbClr val="32AAA7"/>
    <a:srgbClr val="91DFDD"/>
    <a:srgbClr val="FF0000"/>
    <a:srgbClr val="DEE2F3"/>
    <a:srgbClr val="F7BECA"/>
    <a:srgbClr val="DEF6F3"/>
    <a:srgbClr val="FFED00"/>
    <a:srgbClr val="6C47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353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76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160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12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288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752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556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236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258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320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826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F1FD-C59A-4B02-9B65-490BBB2699A1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148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wallpapertag.com/wallpaper/full/f/f/7/901651-cool-snowing-desktop-background-3840x2160-for-androi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wallpapertag.com/wallpaper/full/f/f/7/901651-cool-snowing-desktop-background-3840x2160-for-androi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12192154" cy="6858000"/>
            <a:chOff x="0" y="0"/>
            <a:chExt cx="12192154" cy="68580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86"/>
              <a:ext cx="12192154" cy="6857914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889000" y="0"/>
              <a:ext cx="1354668" cy="2641600"/>
            </a:xfrm>
            <a:prstGeom prst="rect">
              <a:avLst/>
            </a:prstGeom>
            <a:solidFill>
              <a:srgbClr val="EC1B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3600" b="1" dirty="0"/>
                <a:t>ИЮНЬ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586488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52" y="0"/>
            <a:ext cx="12192152" cy="6857912"/>
            <a:chOff x="0" y="86"/>
            <a:chExt cx="12192152" cy="685791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86"/>
              <a:ext cx="12192152" cy="6857912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2644351" y="1977448"/>
              <a:ext cx="9067662" cy="2367815"/>
              <a:chOff x="2644351" y="1977448"/>
              <a:chExt cx="9067662" cy="2367815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4929458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949967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7214565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264435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3195658"/>
              </p:ext>
            </p:extLst>
          </p:nvPr>
        </p:nvGraphicFramePr>
        <p:xfrm>
          <a:off x="2644351" y="4626350"/>
          <a:ext cx="9067664" cy="1081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xmlns="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 ИЮНЯ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ПОДДЕРЖКИ ЛОР-ОРГАНОВ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ВИЗУС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Бурдок-С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Всемирная неделя сердечного ритма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Системный подход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VIP-</a:t>
                      </a: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формула для зрения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 с корнем лопуха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1035438"/>
                  </a:ext>
                </a:extLst>
              </a:tr>
            </a:tbl>
          </a:graphicData>
        </a:graphic>
      </p:graphicFrame>
      <p:pic>
        <p:nvPicPr>
          <p:cNvPr id="15" name="Рисунок 14" descr="Олеопрен_карди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1541" y="2230244"/>
            <a:ext cx="1937658" cy="1937658"/>
          </a:xfrm>
          <a:prstGeom prst="rect">
            <a:avLst/>
          </a:prstGeom>
        </p:spPr>
      </p:pic>
      <p:pic>
        <p:nvPicPr>
          <p:cNvPr id="17" name="Рисунок 16" descr="ЛОР_поддерж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0319" y="2230244"/>
            <a:ext cx="1970315" cy="1970315"/>
          </a:xfrm>
          <a:prstGeom prst="rect">
            <a:avLst/>
          </a:prstGeom>
        </p:spPr>
      </p:pic>
      <p:pic>
        <p:nvPicPr>
          <p:cNvPr id="18" name="Рисунок 17" descr="Визу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7198" y="2273787"/>
            <a:ext cx="1926772" cy="1926772"/>
          </a:xfrm>
          <a:prstGeom prst="rect">
            <a:avLst/>
          </a:prstGeom>
        </p:spPr>
      </p:pic>
      <p:pic>
        <p:nvPicPr>
          <p:cNvPr id="20" name="Рисунок 19" descr="Бурдок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47747" y="2284673"/>
            <a:ext cx="1915886" cy="19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098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6"/>
            <a:ext cx="12192152" cy="68579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6954" y="2092642"/>
            <a:ext cx="4174958" cy="47653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64833" y="2921001"/>
            <a:ext cx="4007079" cy="285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ВСЕМИРНАЯ НЕДЕЛЯ СЕРДЕЧНОГО РИТМА ОТМЕЧАЕТСЯ С 4 ПО 11 ИЮНЯ. </a:t>
            </a:r>
          </a:p>
          <a:p>
            <a:r>
              <a:rPr lang="ru-RU" sz="1000" i="1" dirty="0"/>
              <a:t>Ее цель - улучшить качество жизни людей, страдающих аритмией. </a:t>
            </a:r>
          </a:p>
          <a:p>
            <a:endParaRPr lang="ru-RU" sz="800" i="1" dirty="0"/>
          </a:p>
          <a:p>
            <a:r>
              <a:rPr lang="ru-RU" sz="1000" b="1" i="1" dirty="0"/>
              <a:t>ОЛЕОПРЕН КАРДИО </a:t>
            </a:r>
            <a:r>
              <a:rPr lang="ru-RU" sz="1000" i="1" dirty="0"/>
              <a:t>– уникальный продукт на основе полипренолов , способствующий восстановлению клеток сердца (</a:t>
            </a:r>
            <a:r>
              <a:rPr lang="ru-RU" sz="1000" i="1" dirty="0" err="1" smtClean="0"/>
              <a:t>кардиомиоцитов</a:t>
            </a:r>
            <a:r>
              <a:rPr lang="ru-RU" sz="1000" i="1" dirty="0"/>
              <a:t>), питанию сердечной мышцы, стабилизации сосудистой стенки.</a:t>
            </a:r>
          </a:p>
          <a:p>
            <a:r>
              <a:rPr lang="ru-RU" sz="1000" b="1" i="1" dirty="0"/>
              <a:t>Что в составе</a:t>
            </a:r>
            <a:r>
              <a:rPr lang="en-US" sz="1000" b="1" i="1" dirty="0"/>
              <a:t>:</a:t>
            </a:r>
            <a:endParaRPr lang="ru-RU" sz="1000" b="1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i="1" dirty="0" err="1"/>
              <a:t>Полипренолы</a:t>
            </a:r>
            <a:r>
              <a:rPr lang="ru-RU" sz="1000" b="1" i="1" dirty="0"/>
              <a:t> (из пихты сибирской)</a:t>
            </a:r>
            <a:r>
              <a:rPr lang="ru-RU" sz="1000" i="1" dirty="0"/>
              <a:t> восстанавливают структуру клетки за счет активного влияния на обмен фосфолипидов в мембранах клеток.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i="1" dirty="0"/>
              <a:t>L</a:t>
            </a:r>
            <a:r>
              <a:rPr lang="ru-RU" sz="1000" b="1" i="1" dirty="0"/>
              <a:t>-</a:t>
            </a:r>
            <a:r>
              <a:rPr lang="ru-RU" sz="1000" b="1" i="1" dirty="0" err="1"/>
              <a:t>карнитин</a:t>
            </a:r>
            <a:r>
              <a:rPr lang="ru-RU" sz="1000" b="1" i="1" dirty="0"/>
              <a:t> </a:t>
            </a:r>
            <a:r>
              <a:rPr lang="en-US" sz="1000" b="1" i="1" dirty="0"/>
              <a:t>– </a:t>
            </a:r>
            <a:r>
              <a:rPr lang="ru-RU" sz="1000" i="1" dirty="0"/>
              <a:t>стимулирует процесс кроветворения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i="1" dirty="0" err="1"/>
              <a:t>Коэнзим</a:t>
            </a:r>
            <a:r>
              <a:rPr lang="ru-RU" sz="1000" b="1" i="1" dirty="0"/>
              <a:t> </a:t>
            </a:r>
            <a:r>
              <a:rPr lang="en-US" sz="1000" b="1" i="1" dirty="0"/>
              <a:t>Q10</a:t>
            </a:r>
            <a:r>
              <a:rPr lang="ru-RU" sz="1000" b="1" i="1" dirty="0"/>
              <a:t> </a:t>
            </a:r>
            <a:r>
              <a:rPr lang="ru-RU" sz="1000" i="1" dirty="0"/>
              <a:t>– биогенный регулятор </a:t>
            </a:r>
            <a:r>
              <a:rPr lang="ru-RU" sz="1000" i="1" dirty="0" err="1"/>
              <a:t>энергообмена</a:t>
            </a:r>
            <a:r>
              <a:rPr lang="ru-RU" sz="1000" i="1" dirty="0"/>
              <a:t>, осуществляет профилактику гипоксии</a:t>
            </a:r>
          </a:p>
          <a:p>
            <a:endParaRPr lang="ru-RU" sz="800" b="1" i="1" dirty="0"/>
          </a:p>
          <a:p>
            <a:r>
              <a:rPr lang="ru-RU" sz="1000" b="1" i="1" dirty="0"/>
              <a:t>Эффективность доказана клинически.</a:t>
            </a:r>
          </a:p>
          <a:p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здоровье 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</a:rPr>
              <a:t>полипренолы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  #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</a:rPr>
              <a:t>олеопрены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87628" y="2895601"/>
            <a:ext cx="3962476" cy="3454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ПРОГРАММА ПОДДЕРЖКИ ЛОР-ОРГАНОВ</a:t>
            </a:r>
          </a:p>
          <a:p>
            <a:endParaRPr lang="ru-RU" sz="800" b="1" i="1" dirty="0"/>
          </a:p>
          <a:p>
            <a:r>
              <a:rPr lang="ru-RU" sz="1000" i="1" dirty="0"/>
              <a:t>Как это ни странно, но летом очень часто происходит обострение заболеваний лор-органов. Виной </a:t>
            </a:r>
            <a:r>
              <a:rPr lang="ru-RU" sz="1000" i="1" dirty="0" smtClean="0"/>
              <a:t>тому </a:t>
            </a:r>
            <a:r>
              <a:rPr lang="ru-RU" sz="1000" i="1" dirty="0"/>
              <a:t>являются кондиционеры в офисе или машине, сквозняки в транспорте, а также влияние различных аллергенов.</a:t>
            </a:r>
          </a:p>
          <a:p>
            <a:r>
              <a:rPr lang="ru-RU" sz="1000" i="1" dirty="0"/>
              <a:t>Лечить заболевания ЛОР-органов нужно на раннем этапе, так как в хронической стадии лечение будет более сложным и длительным. </a:t>
            </a:r>
          </a:p>
          <a:p>
            <a:pPr marL="171450" lvl="0" indent="-171450"/>
            <a:endParaRPr lang="ru-RU" sz="800" b="1" i="1" dirty="0"/>
          </a:p>
          <a:p>
            <a:pPr marL="171450" lvl="0" indent="-171450"/>
            <a:r>
              <a:rPr lang="ru-RU" sz="1000" b="1" i="1" dirty="0"/>
              <a:t>Рекомендации Артлайф</a:t>
            </a:r>
            <a:r>
              <a:rPr lang="en-US" sz="1000" b="1" i="1" dirty="0"/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Для укрепления общего иммунитета -  комплекс </a:t>
            </a:r>
            <a:r>
              <a:rPr lang="ru-RU" sz="1000" b="1" i="1" dirty="0"/>
              <a:t>СУПЕР ШИЛД АКТИВ, </a:t>
            </a:r>
            <a:r>
              <a:rPr lang="ru-RU" sz="1000" i="1" dirty="0"/>
              <a:t>который</a:t>
            </a:r>
            <a:r>
              <a:rPr lang="ru-RU" sz="1000" b="1" i="1" dirty="0"/>
              <a:t> </a:t>
            </a:r>
            <a:r>
              <a:rPr lang="ru-RU" sz="1000" i="1" dirty="0"/>
              <a:t>активирует</a:t>
            </a:r>
            <a:r>
              <a:rPr lang="ru-RU" sz="1000" b="1" i="1" dirty="0"/>
              <a:t> </a:t>
            </a:r>
            <a:r>
              <a:rPr lang="ru-RU" sz="1000" i="1" dirty="0"/>
              <a:t>все звенья иммунной системы.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Для облегчения боли в горле - </a:t>
            </a:r>
            <a:r>
              <a:rPr lang="ru-RU" sz="1000" b="1" i="1" dirty="0"/>
              <a:t>ИММУЛИЗ АКТИВ</a:t>
            </a:r>
            <a:r>
              <a:rPr lang="ru-RU" sz="1000" i="1" dirty="0"/>
              <a:t>. Он содержит лизаты </a:t>
            </a:r>
            <a:r>
              <a:rPr lang="ru-RU" sz="1000" i="1" dirty="0" err="1"/>
              <a:t>бифидо</a:t>
            </a:r>
            <a:r>
              <a:rPr lang="ru-RU" sz="1000" i="1" dirty="0"/>
              <a:t>- и </a:t>
            </a:r>
            <a:r>
              <a:rPr lang="ru-RU" sz="1000" i="1" dirty="0" err="1"/>
              <a:t>лактобактерий</a:t>
            </a:r>
            <a:r>
              <a:rPr lang="ru-RU" sz="1000" i="1" dirty="0"/>
              <a:t>, </a:t>
            </a:r>
            <a:r>
              <a:rPr lang="ru-RU" sz="1000" i="1" dirty="0" err="1"/>
              <a:t>фитоэкстракты</a:t>
            </a:r>
            <a:r>
              <a:rPr lang="ru-RU" sz="1000" i="1" dirty="0"/>
              <a:t> </a:t>
            </a:r>
            <a:r>
              <a:rPr lang="ru-RU" sz="1000" i="1" dirty="0" err="1"/>
              <a:t>и</a:t>
            </a:r>
            <a:r>
              <a:rPr lang="ru-RU" sz="1000" i="1" dirty="0"/>
              <a:t> лизоцим.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При заложенности носа - </a:t>
            </a:r>
            <a:r>
              <a:rPr lang="ru-RU" sz="1000" b="1" i="1" dirty="0"/>
              <a:t>БАЛЬЗАМ АКТИВ</a:t>
            </a:r>
            <a:r>
              <a:rPr lang="ru-RU" sz="1000" i="1" dirty="0"/>
              <a:t>. Его </a:t>
            </a:r>
            <a:r>
              <a:rPr lang="ru-RU" sz="1000" i="1" dirty="0" err="1"/>
              <a:t>фитокомпоненты</a:t>
            </a:r>
            <a:r>
              <a:rPr lang="ru-RU" sz="1000" i="1" dirty="0"/>
              <a:t> оказывают </a:t>
            </a:r>
            <a:r>
              <a:rPr lang="ru-RU" sz="1000" i="1" dirty="0" err="1"/>
              <a:t>ароматерапевтическое</a:t>
            </a:r>
            <a:r>
              <a:rPr lang="ru-RU" sz="1000" i="1" dirty="0"/>
              <a:t>, противовоспалительное , антибактериальное и антисептическое действие, способствуют уменьшению отечности.</a:t>
            </a:r>
          </a:p>
          <a:p>
            <a:pPr lvl="0"/>
            <a:endParaRPr lang="ru-RU" sz="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000"/>
              </a:lnSpc>
            </a:pP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БАД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больвгорле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нос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уши</a:t>
            </a:r>
            <a:endParaRPr lang="ru-RU" sz="1000" i="1" dirty="0"/>
          </a:p>
        </p:txBody>
      </p:sp>
      <p:pic>
        <p:nvPicPr>
          <p:cNvPr id="9" name="Рисунок 8" descr="Олеопрен_карди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4443" y="1306285"/>
            <a:ext cx="1611085" cy="1611085"/>
          </a:xfrm>
          <a:prstGeom prst="rect">
            <a:avLst/>
          </a:prstGeom>
        </p:spPr>
      </p:pic>
      <p:pic>
        <p:nvPicPr>
          <p:cNvPr id="11" name="Рисунок 10" descr="ЛОР_поддерж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8754" y="1303428"/>
            <a:ext cx="1578428" cy="15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098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8"/>
            <a:ext cx="12192152" cy="6857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7911" y="2092643"/>
            <a:ext cx="4174958" cy="4765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8598" y="2092643"/>
            <a:ext cx="4174958" cy="47653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82332" y="2995806"/>
            <a:ext cx="3970867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i="1" dirty="0"/>
              <a:t>VIP-</a:t>
            </a:r>
            <a:r>
              <a:rPr lang="ru-RU" sz="1050" b="1" i="1" dirty="0"/>
              <a:t>ФОРМУЛА ДЛЯ ЗРЕНИЯ</a:t>
            </a:r>
          </a:p>
          <a:p>
            <a:endParaRPr lang="ru-RU" sz="1050" b="1" i="1" dirty="0"/>
          </a:p>
          <a:p>
            <a:r>
              <a:rPr lang="ru-RU" sz="1000" i="1" dirty="0" smtClean="0"/>
              <a:t>Клинически доказано</a:t>
            </a:r>
            <a:r>
              <a:rPr lang="ru-RU" sz="1000" i="1" dirty="0"/>
              <a:t>, что прием </a:t>
            </a:r>
            <a:r>
              <a:rPr lang="en-US" sz="1000" i="1" dirty="0"/>
              <a:t>VISUS </a:t>
            </a:r>
            <a:r>
              <a:rPr lang="ru-RU" sz="1000" i="1" dirty="0"/>
              <a:t> повышает устойчивость глаз к нагрузкам и снижает их утомляемость, улучшает остроту зрения.</a:t>
            </a:r>
          </a:p>
          <a:p>
            <a:endParaRPr lang="ru-RU" sz="1000" b="1" i="1" dirty="0"/>
          </a:p>
          <a:p>
            <a:r>
              <a:rPr lang="en-US" sz="1000" b="1" i="1" dirty="0"/>
              <a:t>VISUS </a:t>
            </a:r>
            <a:r>
              <a:rPr lang="ru-RU" sz="1000" b="1" i="1" dirty="0"/>
              <a:t>–это поддержка всех звеньев зрительного анализатора от сетчатки глаза до коры головного мозга</a:t>
            </a:r>
            <a:r>
              <a:rPr lang="en-US" sz="1000" b="1" i="1" dirty="0"/>
              <a:t>: </a:t>
            </a:r>
            <a:endParaRPr lang="ru-RU" sz="1000" b="1" i="1" dirty="0"/>
          </a:p>
          <a:p>
            <a:pPr marL="174625" lvl="0" indent="-174625">
              <a:buFont typeface="Wingdings" pitchFamily="2" charset="2"/>
              <a:buChar char="ü"/>
            </a:pPr>
            <a:r>
              <a:rPr lang="ru-RU" sz="1000" i="1" dirty="0"/>
              <a:t>Мощная питательная поддержка сетчатки глаза и защита ее от разрушения</a:t>
            </a:r>
          </a:p>
          <a:p>
            <a:pPr marL="174625" lvl="0" indent="-174625">
              <a:buFont typeface="Wingdings" pitchFamily="2" charset="2"/>
              <a:buChar char="ü"/>
            </a:pPr>
            <a:r>
              <a:rPr lang="ru-RU" sz="1000" i="1" dirty="0"/>
              <a:t>Стимуляция </a:t>
            </a:r>
            <a:r>
              <a:rPr lang="ru-RU" sz="1000" i="1" dirty="0" err="1"/>
              <a:t>микроциркуляции</a:t>
            </a:r>
            <a:r>
              <a:rPr lang="ru-RU" sz="1000" i="1" dirty="0"/>
              <a:t> сосудов глаза</a:t>
            </a:r>
          </a:p>
          <a:p>
            <a:pPr marL="174625" lvl="0" indent="-174625">
              <a:buFont typeface="Wingdings" pitchFamily="2" charset="2"/>
              <a:buChar char="ü"/>
            </a:pPr>
            <a:r>
              <a:rPr lang="ru-RU" sz="1000" i="1" dirty="0"/>
              <a:t>Повышение устойчивости зрительного канала к нагрузкам</a:t>
            </a:r>
          </a:p>
          <a:p>
            <a:pPr marL="174625" lvl="0" indent="-174625">
              <a:buFont typeface="Wingdings" pitchFamily="2" charset="2"/>
              <a:buChar char="ü"/>
            </a:pPr>
            <a:r>
              <a:rPr lang="ru-RU" sz="1000" i="1" dirty="0"/>
              <a:t>Профилактика повышения внутриглазного давления</a:t>
            </a:r>
          </a:p>
          <a:p>
            <a:r>
              <a:rPr lang="ru-RU" sz="1000" i="1" dirty="0"/>
              <a:t> </a:t>
            </a:r>
          </a:p>
          <a:p>
            <a:r>
              <a:rPr lang="ru-RU" sz="1000" b="1" i="1" dirty="0"/>
              <a:t>В составе </a:t>
            </a:r>
            <a:r>
              <a:rPr lang="ru-RU" sz="1000" i="1" dirty="0"/>
              <a:t>4 натуральных экстракта и 11 активных компонентов, необходимых для уменьшения влияния зрительной нагрузки на остроту зрения и утомляемость глаз.</a:t>
            </a:r>
          </a:p>
          <a:p>
            <a:endParaRPr lang="ru-RU" sz="1000" i="1" dirty="0"/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#зрение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здоровье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випкомплекс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vip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визус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visus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80333" y="2988426"/>
            <a:ext cx="396247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/>
              <a:t>ПОЛЬЗА КОРНЯ ЛОПУХА</a:t>
            </a:r>
          </a:p>
          <a:p>
            <a:pPr algn="just"/>
            <a:endParaRPr lang="ru-RU" sz="1000" b="1" i="1" dirty="0"/>
          </a:p>
          <a:p>
            <a:r>
              <a:rPr lang="ru-RU" sz="1000" i="1" dirty="0"/>
              <a:t>Знаете ли вы, что один из самых популярных продуктов в ассортименте Артлайф – комплекс </a:t>
            </a:r>
            <a:r>
              <a:rPr lang="ru-RU" sz="1000" i="1" dirty="0" err="1" smtClean="0"/>
              <a:t>Бурдок-С</a:t>
            </a:r>
            <a:r>
              <a:rPr lang="ru-RU" sz="1000" i="1" dirty="0" smtClean="0"/>
              <a:t>?</a:t>
            </a:r>
            <a:endParaRPr lang="ru-RU" sz="1000" i="1" dirty="0"/>
          </a:p>
          <a:p>
            <a:r>
              <a:rPr lang="ru-RU" sz="1000" i="1" dirty="0"/>
              <a:t>Да! Вы не ослышались! Простой с виду продукт на основе корня лопуха и листа брусники заслужил любовь многих врачей и клиентов и с успехом используется в составе программ для </a:t>
            </a:r>
            <a:r>
              <a:rPr lang="ru-RU" sz="1000" i="1" dirty="0" smtClean="0"/>
              <a:t>здоровья мочевыделительной </a:t>
            </a:r>
            <a:r>
              <a:rPr lang="ru-RU" sz="1000" i="1" dirty="0"/>
              <a:t>системы, опорно-двигательного аппарата, обмена веществ, заболеваний печени и желчевыводящих путей, при диабете. </a:t>
            </a:r>
          </a:p>
          <a:p>
            <a:r>
              <a:rPr lang="ru-RU" sz="1000" i="1" dirty="0"/>
              <a:t>Его главная особенность  - помощь в нормализации всех видов обменных процессов (углеводного, жирового, белкового </a:t>
            </a:r>
            <a:r>
              <a:rPr lang="ru-RU" sz="1000" i="1" dirty="0" smtClean="0"/>
              <a:t>и </a:t>
            </a:r>
            <a:r>
              <a:rPr lang="ru-RU" sz="1000" i="1" dirty="0"/>
              <a:t>минерального</a:t>
            </a:r>
            <a:r>
              <a:rPr lang="ru-RU" sz="1000" i="1" dirty="0" smtClean="0"/>
              <a:t>). Продукт  мягко стимулирует перистальтику кишечника, поддерживает микрофлору, активирует процессы </a:t>
            </a:r>
            <a:r>
              <a:rPr lang="ru-RU" sz="1000" i="1" dirty="0"/>
              <a:t>регенерации.</a:t>
            </a:r>
          </a:p>
          <a:p>
            <a:pPr algn="just"/>
            <a:endParaRPr lang="ru-RU" sz="1000" i="1" dirty="0"/>
          </a:p>
          <a:p>
            <a:pPr algn="just"/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БАД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ЗОЖ #здоровье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фитокомплекс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БУРДОК-С</a:t>
            </a:r>
            <a:endParaRPr lang="ru-RU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Рисунок 11" descr="Визу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0822" y="1219199"/>
            <a:ext cx="1676400" cy="1676400"/>
          </a:xfrm>
          <a:prstGeom prst="rect">
            <a:avLst/>
          </a:prstGeom>
        </p:spPr>
      </p:pic>
      <p:pic>
        <p:nvPicPr>
          <p:cNvPr id="13" name="Рисунок 12" descr="Бурдок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2918" y="1306285"/>
            <a:ext cx="1589314" cy="15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3575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"/>
            <a:ext cx="12192152" cy="685791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09213" y="4132792"/>
            <a:ext cx="5582787" cy="2085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ЛИМИТИРОВАННЫЙ ВЫПУСК* – ГЕЛЬ ДЛЯ ДУША АКВА ДРИМ!</a:t>
            </a:r>
          </a:p>
          <a:p>
            <a:endParaRPr lang="en-US" sz="1000" b="1" i="1" dirty="0"/>
          </a:p>
          <a:p>
            <a:r>
              <a:rPr lang="ru-RU" sz="1000" i="1" dirty="0"/>
              <a:t>Освежающий гель для душа «Грейпфрут – зеленый чай» подарит вам ощущение свежести в жаркий летний день. </a:t>
            </a:r>
          </a:p>
          <a:p>
            <a:pPr>
              <a:buFont typeface="Arial" pitchFamily="34" charset="0"/>
              <a:buChar char="•"/>
            </a:pPr>
            <a:r>
              <a:rPr lang="ru-RU" sz="1000" i="1" dirty="0"/>
              <a:t> Яркий цитрусовый аромат повышает настроение и надолго заряжает энергией. </a:t>
            </a:r>
          </a:p>
          <a:p>
            <a:pPr>
              <a:buFont typeface="Arial" pitchFamily="34" charset="0"/>
              <a:buChar char="•"/>
            </a:pPr>
            <a:r>
              <a:rPr lang="ru-RU" sz="1000" i="1" dirty="0"/>
              <a:t> Зеленый чай успокаивает кожу, дарит ей ощущение комфорта. </a:t>
            </a:r>
          </a:p>
          <a:p>
            <a:r>
              <a:rPr lang="ru-RU" sz="1000" i="1" dirty="0"/>
              <a:t>Новый гель для душа – это сочетание интенсивного ухода и увлажнения. </a:t>
            </a:r>
          </a:p>
          <a:p>
            <a:endParaRPr lang="ru-RU" sz="1000" i="1" dirty="0"/>
          </a:p>
          <a:p>
            <a:endParaRPr lang="ru-RU" sz="1000" i="1" dirty="0"/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артлайфкосметикс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#косметика #красота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аквадрим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#грейпфрут #уход #увлажнение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гельдлядуша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*Ожидается в продаже после 15 июня.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0426" y="2758439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720614" y="1644735"/>
            <a:ext cx="3259485" cy="45442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123361" y="530475"/>
            <a:ext cx="3972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Гель для душа Аква дрим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9246" y="1706976"/>
            <a:ext cx="1979886" cy="197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4755" y="1618592"/>
            <a:ext cx="3367378" cy="47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6897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12192150" cy="6857912"/>
            <a:chOff x="1" y="86"/>
            <a:chExt cx="12192150" cy="685791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" y="86"/>
              <a:ext cx="12192150" cy="6857912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2644351" y="1977448"/>
              <a:ext cx="9067662" cy="2367815"/>
              <a:chOff x="2644351" y="1977448"/>
              <a:chExt cx="9067662" cy="2367815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929458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949967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7214565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64435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6120701"/>
              </p:ext>
            </p:extLst>
          </p:nvPr>
        </p:nvGraphicFramePr>
        <p:xfrm>
          <a:off x="2644351" y="4626350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xmlns="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Тоник Пробиокосметикс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 июня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/>
                        <a:t>Биодезодорант  Панбиотика</a:t>
                      </a:r>
                      <a:endParaRPr lang="ru-RU" sz="1200" b="1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Гиалуроновый мусс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Новинка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Всемирный день борьбы с кариесом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Защита микрофлоры </a:t>
                      </a:r>
                      <a:r>
                        <a:rPr lang="ru-RU" sz="11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кожи</a:t>
                      </a:r>
                      <a:endParaRPr lang="en-US" sz="11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Бережный уход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1035438"/>
                  </a:ext>
                </a:extLst>
              </a:tr>
            </a:tbl>
          </a:graphicData>
        </a:graphic>
      </p:graphicFrame>
      <p:pic>
        <p:nvPicPr>
          <p:cNvPr id="20" name="Рисунок 19" descr="N_zim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9087" y="2233073"/>
            <a:ext cx="1959430" cy="1959430"/>
          </a:xfrm>
          <a:prstGeom prst="rect">
            <a:avLst/>
          </a:prstGeom>
        </p:spPr>
      </p:pic>
      <p:pic>
        <p:nvPicPr>
          <p:cNvPr id="21" name="Рисунок 20" descr="Панбиоти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1429" y="2227631"/>
            <a:ext cx="1970314" cy="1970314"/>
          </a:xfrm>
          <a:prstGeom prst="rect">
            <a:avLst/>
          </a:prstGeom>
        </p:spPr>
      </p:pic>
      <p:pic>
        <p:nvPicPr>
          <p:cNvPr id="23" name="Picture 2" descr="\\filer\Artlife\Маркетинг\КОНТЕНТ-ПЛАН ДЛЯ СОЦ.СЕТЕЙ\2019\05 Май\макеты для соцсетей\Красота\Probio_ton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5402" y="2223090"/>
            <a:ext cx="1959485" cy="1959485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00052" y="2213907"/>
            <a:ext cx="1992858" cy="199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19908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878" y="87"/>
            <a:ext cx="12192150" cy="6857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6954" y="2092642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99697" y="3073400"/>
            <a:ext cx="3959370" cy="268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ВСЕМИРНЫЙ ДЕНЬ БОРЬБЫ С КАРИЕСОМ</a:t>
            </a:r>
          </a:p>
          <a:p>
            <a:r>
              <a:rPr lang="ru-RU" sz="800" b="1" i="1" dirty="0"/>
              <a:t> </a:t>
            </a:r>
            <a:endParaRPr lang="ru-RU" sz="800" i="1" dirty="0"/>
          </a:p>
          <a:p>
            <a:pPr algn="just"/>
            <a:r>
              <a:rPr lang="ru-RU" sz="1000" i="1" dirty="0"/>
              <a:t>По данным ВОЗ распространенность заболеваемости кариесом в России колеблется от 60 до 98%. </a:t>
            </a:r>
          </a:p>
          <a:p>
            <a:pPr algn="just"/>
            <a:r>
              <a:rPr lang="ru-RU" sz="1000" i="1" dirty="0"/>
              <a:t>Компания Артлайф для борьбы с кариесом  предлагает  продукты линии </a:t>
            </a:r>
            <a:r>
              <a:rPr lang="en-US" sz="1000" b="1" i="1" dirty="0"/>
              <a:t>N</a:t>
            </a:r>
            <a:r>
              <a:rPr lang="ru-RU" sz="1000" b="1" i="1" dirty="0"/>
              <a:t>-</a:t>
            </a:r>
            <a:r>
              <a:rPr lang="en-US" sz="1000" b="1" i="1" dirty="0"/>
              <a:t>ZIM</a:t>
            </a:r>
            <a:r>
              <a:rPr lang="ru-RU" sz="1000" i="1" dirty="0"/>
              <a:t>. </a:t>
            </a:r>
          </a:p>
          <a:p>
            <a:pPr algn="just"/>
            <a:r>
              <a:rPr lang="ru-RU" sz="1000" i="1" dirty="0"/>
              <a:t>Это новое поколение средств ухода за полостью рта на основе ферментов (</a:t>
            </a:r>
            <a:r>
              <a:rPr lang="ru-RU" sz="1000" i="1" dirty="0" err="1"/>
              <a:t>энзимов</a:t>
            </a:r>
            <a:r>
              <a:rPr lang="ru-RU" sz="1000" i="1" dirty="0"/>
              <a:t>). Фермент папаин, входящий в состав зубных паст линии </a:t>
            </a:r>
            <a:r>
              <a:rPr lang="en-US" sz="1000" b="1" i="1" dirty="0"/>
              <a:t>N</a:t>
            </a:r>
            <a:r>
              <a:rPr lang="ru-RU" sz="1000" b="1" i="1" dirty="0"/>
              <a:t>-</a:t>
            </a:r>
            <a:r>
              <a:rPr lang="en-US" sz="1000" b="1" i="1" dirty="0"/>
              <a:t>ZIM</a:t>
            </a:r>
            <a:r>
              <a:rPr lang="ru-RU" sz="1000" i="1" dirty="0"/>
              <a:t>, в отличие от абразивных  веществ,  мягко расщепляет зубной налет, являющийся  местом скопления бактерий, вызывающих кариес.</a:t>
            </a:r>
          </a:p>
          <a:p>
            <a:pPr algn="just"/>
            <a:r>
              <a:rPr lang="ru-RU" sz="1000" i="1" dirty="0" err="1"/>
              <a:t>Ополаскиватель</a:t>
            </a:r>
            <a:r>
              <a:rPr lang="ru-RU" sz="1000" i="1" dirty="0"/>
              <a:t> для полости рта </a:t>
            </a:r>
            <a:r>
              <a:rPr lang="en-US" sz="1000" b="1" i="1" dirty="0"/>
              <a:t>DENTA EXPERT </a:t>
            </a:r>
            <a:r>
              <a:rPr lang="ru-RU" sz="1000" i="1" dirty="0"/>
              <a:t>с лизатами </a:t>
            </a:r>
            <a:r>
              <a:rPr lang="ru-RU" sz="1000" i="1" dirty="0" err="1"/>
              <a:t>лактобактерий</a:t>
            </a:r>
            <a:r>
              <a:rPr lang="ru-RU" sz="1000" i="1" dirty="0"/>
              <a:t> и </a:t>
            </a:r>
            <a:r>
              <a:rPr lang="ru-RU" sz="1000" i="1" dirty="0" err="1" smtClean="0"/>
              <a:t>фитоэкстрактами</a:t>
            </a:r>
            <a:r>
              <a:rPr lang="ru-RU" sz="1000" i="1" dirty="0" smtClean="0"/>
              <a:t> </a:t>
            </a:r>
            <a:r>
              <a:rPr lang="ru-RU" sz="1000" i="1" dirty="0"/>
              <a:t>позволяет удалить бактерии, вызывающие кариес, неприятный запах и воспаления десен </a:t>
            </a:r>
            <a:r>
              <a:rPr lang="ru-RU" sz="1000" i="1" dirty="0" smtClean="0"/>
              <a:t>во </a:t>
            </a:r>
            <a:r>
              <a:rPr lang="ru-RU" sz="1000" i="1" dirty="0"/>
              <a:t>всей полости рта. </a:t>
            </a:r>
          </a:p>
          <a:p>
            <a:endParaRPr lang="ru-RU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косметикадлядома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кариес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энзимы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82302" y="1292151"/>
            <a:ext cx="1579807" cy="16009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26692" y="1335001"/>
            <a:ext cx="1619368" cy="16009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632953" y="3056467"/>
            <a:ext cx="3862440" cy="3070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ГИАЛУРОНОВЫЙ МУСС ДЛЯ УМЫВАНИЯ - БЕРЕЖНОЕ ОЧИЩЕНИЕ И КОМФОРТ</a:t>
            </a:r>
          </a:p>
          <a:p>
            <a:endParaRPr lang="ru-RU" sz="800" i="1" dirty="0"/>
          </a:p>
          <a:p>
            <a:r>
              <a:rPr lang="ru-RU" sz="1000" i="1" dirty="0"/>
              <a:t>В любое время года наша кожа нуждается в заботе и тщательном очищении. </a:t>
            </a:r>
            <a:r>
              <a:rPr lang="ru-RU" sz="1000" i="1" dirty="0" err="1"/>
              <a:t>Гиалуроновый</a:t>
            </a:r>
            <a:r>
              <a:rPr lang="ru-RU" sz="1000" i="1" dirty="0"/>
              <a:t> мусс для умывания справляется с этими задачами на все 100! С его помощью вы можете деликатно снимать макияж. Мусс насыщает кожу влагой и дарит ей ощущение комфорта.</a:t>
            </a:r>
          </a:p>
          <a:p>
            <a:endParaRPr lang="ru-RU" sz="1000" i="1" dirty="0"/>
          </a:p>
          <a:p>
            <a:pPr lvl="0">
              <a:buFont typeface="Wingdings" pitchFamily="2" charset="2"/>
              <a:buChar char="ü"/>
            </a:pPr>
            <a:r>
              <a:rPr lang="ru-RU" sz="1000" i="1" dirty="0"/>
              <a:t>Подходит для чувствительной кожи</a:t>
            </a:r>
          </a:p>
          <a:p>
            <a:pPr lvl="0">
              <a:buFont typeface="Wingdings" pitchFamily="2" charset="2"/>
              <a:buChar char="ü"/>
            </a:pPr>
            <a:r>
              <a:rPr lang="ru-RU" sz="1000" i="1" dirty="0"/>
              <a:t>Поддерживает нормальный водно-липидный баланс</a:t>
            </a:r>
          </a:p>
          <a:p>
            <a:pPr lvl="0">
              <a:buFont typeface="Wingdings" pitchFamily="2" charset="2"/>
              <a:buChar char="ü"/>
            </a:pPr>
            <a:r>
              <a:rPr lang="ru-RU" sz="1000" i="1" dirty="0"/>
              <a:t>Устраняет чувство </a:t>
            </a:r>
            <a:r>
              <a:rPr lang="ru-RU" sz="1000" i="1" dirty="0" err="1"/>
              <a:t>стянутости</a:t>
            </a:r>
            <a:endParaRPr lang="ru-RU" sz="1000" i="1" dirty="0"/>
          </a:p>
          <a:p>
            <a:pPr lvl="0"/>
            <a:endParaRPr lang="ru-RU" sz="800" i="1" dirty="0"/>
          </a:p>
          <a:p>
            <a:pPr lvl="0"/>
            <a:r>
              <a:rPr lang="ru-RU" sz="1000" i="1" dirty="0"/>
              <a:t>Основной компонент – </a:t>
            </a:r>
            <a:r>
              <a:rPr lang="ru-RU" sz="1000" i="1" dirty="0" err="1"/>
              <a:t>гиалуроновая</a:t>
            </a:r>
            <a:r>
              <a:rPr lang="ru-RU" sz="1000" i="1" dirty="0"/>
              <a:t> кислота  - дарит ощущение свежести и подтянутости уже после первого применения!</a:t>
            </a:r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гиулароноваякислота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очищениекожи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мусс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подарок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очищение </a:t>
            </a:r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Рисунок 11" descr="N_zim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88626" y="1240970"/>
            <a:ext cx="1695011" cy="1695011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0976" y="1331038"/>
            <a:ext cx="1677547" cy="16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9901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86"/>
            <a:ext cx="12192150" cy="6857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0929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0841" y="2092643"/>
            <a:ext cx="4174958" cy="47653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00144" y="2919686"/>
            <a:ext cx="396857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/>
              <a:t>ЗАЩИТА НОРМОФЛОРЫ </a:t>
            </a:r>
            <a:r>
              <a:rPr lang="ru-RU" sz="1000" b="1" i="1" dirty="0" smtClean="0"/>
              <a:t>КОЖИ</a:t>
            </a:r>
          </a:p>
          <a:p>
            <a:pPr algn="just"/>
            <a:endParaRPr lang="ru-RU" sz="1000" b="1" i="1" dirty="0"/>
          </a:p>
          <a:p>
            <a:pPr algn="just"/>
            <a:r>
              <a:rPr lang="ru-RU" sz="1000" i="1" dirty="0"/>
              <a:t>При нарушении баланса микрофлоры  барьерные функции кожи, защищающие организм от патогенных микроорганизмов, снижаются. </a:t>
            </a:r>
            <a:r>
              <a:rPr lang="ru-RU" sz="1000" b="1" i="1" dirty="0"/>
              <a:t>Биодезодорант Панбиотика </a:t>
            </a:r>
            <a:r>
              <a:rPr lang="ru-RU" sz="1000" i="1" dirty="0"/>
              <a:t>создан</a:t>
            </a:r>
            <a:r>
              <a:rPr lang="ru-RU" sz="1000" b="1" i="1" dirty="0"/>
              <a:t> </a:t>
            </a:r>
            <a:r>
              <a:rPr lang="ru-RU" sz="1000" i="1" dirty="0"/>
              <a:t>для защиты </a:t>
            </a:r>
            <a:r>
              <a:rPr lang="ru-RU" sz="1000" i="1" dirty="0" err="1"/>
              <a:t>нормофлоры</a:t>
            </a:r>
            <a:r>
              <a:rPr lang="ru-RU" sz="1000" i="1" dirty="0"/>
              <a:t> кожи от вредного воздействия окружающей среды и химических агентов. </a:t>
            </a:r>
          </a:p>
          <a:p>
            <a:pPr lvl="0"/>
            <a:r>
              <a:rPr lang="ru-RU" sz="1000" b="1" i="1" u="sng" dirty="0"/>
              <a:t>Действие дезодоранта</a:t>
            </a:r>
            <a:r>
              <a:rPr lang="en-US" sz="1000" b="1" i="1" u="sng" dirty="0"/>
              <a:t>:</a:t>
            </a:r>
          </a:p>
          <a:p>
            <a:pPr marL="174625" indent="-174625">
              <a:buFont typeface="Wingdings" pitchFamily="2" charset="2"/>
              <a:buChar char="ü"/>
            </a:pPr>
            <a:r>
              <a:rPr lang="ru-RU" sz="1000" i="1" dirty="0"/>
              <a:t>способствует поддержанию правильного баланса микрофлоры кожи</a:t>
            </a:r>
            <a:endParaRPr lang="en-US" sz="1000" i="1" dirty="0"/>
          </a:p>
          <a:p>
            <a:pPr marL="174625" indent="-174625">
              <a:buFont typeface="Wingdings" pitchFamily="2" charset="2"/>
              <a:buChar char="ü"/>
            </a:pPr>
            <a:r>
              <a:rPr lang="ru-RU" sz="1000" i="1" dirty="0"/>
              <a:t>устраняет причину неприятного запаха кожи и обеспечивает длительную защиту от его повторного появления</a:t>
            </a:r>
          </a:p>
          <a:p>
            <a:pPr marL="174625" lvl="0" indent="-174625">
              <a:buFont typeface="Wingdings" pitchFamily="2" charset="2"/>
              <a:buChar char="ü"/>
            </a:pPr>
            <a:r>
              <a:rPr lang="ru-RU" sz="1000" i="1" dirty="0"/>
              <a:t>снижает риск развития бактериальных и грибковых заболеваний</a:t>
            </a:r>
          </a:p>
          <a:p>
            <a:pPr algn="just"/>
            <a:endParaRPr lang="ru-RU" sz="800" b="1" i="1" dirty="0"/>
          </a:p>
          <a:p>
            <a:pPr algn="just"/>
            <a:r>
              <a:rPr lang="ru-RU" sz="1000" i="1" dirty="0"/>
              <a:t>Принцип работы </a:t>
            </a:r>
            <a:r>
              <a:rPr lang="ru-RU" sz="1000" i="1" dirty="0" err="1"/>
              <a:t>биодезодоранта</a:t>
            </a:r>
            <a:r>
              <a:rPr lang="ru-RU" sz="1000" i="1" dirty="0"/>
              <a:t> </a:t>
            </a:r>
            <a:r>
              <a:rPr lang="en-US" sz="1000" i="1" dirty="0"/>
              <a:t>PANBIOTICA </a:t>
            </a:r>
            <a:r>
              <a:rPr lang="ru-RU" sz="1000" i="1" dirty="0"/>
              <a:t>основан на свойствах пробиотических бактерий </a:t>
            </a:r>
            <a:r>
              <a:rPr lang="ru-RU" sz="1000" i="1" dirty="0" err="1"/>
              <a:t>Bacillus</a:t>
            </a:r>
            <a:r>
              <a:rPr lang="ru-RU" sz="1000" i="1" dirty="0"/>
              <a:t> </a:t>
            </a:r>
            <a:r>
              <a:rPr lang="ru-RU" sz="1000" i="1" dirty="0" err="1"/>
              <a:t>subtilis</a:t>
            </a:r>
            <a:r>
              <a:rPr lang="ru-RU" sz="1000" i="1" dirty="0"/>
              <a:t>.</a:t>
            </a:r>
            <a:r>
              <a:rPr lang="en-US" sz="1000" i="1" dirty="0"/>
              <a:t> </a:t>
            </a:r>
            <a:r>
              <a:rPr lang="ru-RU" sz="1000" i="1" dirty="0"/>
              <a:t>Они выделяют ферменты, которые разрушают биопленку условно-патогенных и патогенных бактерий, а также вытесняют условно-патогенную микрофлору, в том числе кокковые бактерии, заселяя среду их обитания. </a:t>
            </a:r>
          </a:p>
          <a:p>
            <a:pPr algn="just"/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косметика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красота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натуральныйдезодорант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дезодорант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уходзакожей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защитаотпота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82302" y="1292151"/>
            <a:ext cx="1579807" cy="16009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Панбиоти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4514" y="1308599"/>
            <a:ext cx="1611085" cy="1611085"/>
          </a:xfrm>
          <a:prstGeom prst="rect">
            <a:avLst/>
          </a:prstGeom>
        </p:spPr>
      </p:pic>
      <p:pic>
        <p:nvPicPr>
          <p:cNvPr id="10" name="Picture 2" descr="\\filer\Artlife\Маркетинг\КОНТЕНТ-ПЛАН ДЛЯ СОЦ.СЕТЕЙ\2019\05 Май\макеты для соцсетей\Красота\Probio_ton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5111" y="1291095"/>
            <a:ext cx="1620272" cy="162027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145869" y="2918460"/>
            <a:ext cx="396857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ДОЛГОЖДАННАЯ НОВИНКА – УВЛАЖНЯЮЩИЙ ТОНИК </a:t>
            </a:r>
            <a:r>
              <a:rPr lang="en-US" sz="1000" b="1" i="1" dirty="0"/>
              <a:t>PROBIOCOSMETICS </a:t>
            </a:r>
            <a:r>
              <a:rPr lang="ru-RU" sz="1000" b="1" i="1" dirty="0"/>
              <a:t>!</a:t>
            </a:r>
          </a:p>
          <a:p>
            <a:endParaRPr lang="en-US" sz="800" b="1" i="1" dirty="0"/>
          </a:p>
          <a:p>
            <a:r>
              <a:rPr lang="ru-RU" sz="1000" i="1" dirty="0"/>
              <a:t>Наша кожа в любое время года и при любой погоде нуждается в увлажнении. И с этой задачей идеально справится новинка из серии </a:t>
            </a:r>
            <a:r>
              <a:rPr lang="en-US" sz="1000" i="1" dirty="0" err="1"/>
              <a:t>Probiocosmetics</a:t>
            </a:r>
            <a:r>
              <a:rPr lang="en-US" sz="1000" i="1" dirty="0"/>
              <a:t> </a:t>
            </a:r>
            <a:r>
              <a:rPr lang="ru-RU" sz="1000" i="1" dirty="0"/>
              <a:t> - увлажняющий </a:t>
            </a:r>
            <a:r>
              <a:rPr lang="ru-RU" sz="1000" i="1" dirty="0" smtClean="0"/>
              <a:t>тоник: </a:t>
            </a:r>
            <a:endParaRPr lang="ru-RU" sz="1000" i="1" dirty="0"/>
          </a:p>
          <a:p>
            <a:pPr>
              <a:buFont typeface="Arial" pitchFamily="34" charset="0"/>
              <a:buChar char="•"/>
            </a:pPr>
            <a:r>
              <a:rPr lang="ru-RU" sz="1000" i="1" dirty="0"/>
              <a:t> Устраняет симптомы сухости, освежает и тонизирует кожу.</a:t>
            </a:r>
          </a:p>
          <a:p>
            <a:pPr>
              <a:buFont typeface="Arial" pitchFamily="34" charset="0"/>
              <a:buChar char="•"/>
            </a:pPr>
            <a:r>
              <a:rPr lang="ru-RU" sz="1000" i="1" dirty="0"/>
              <a:t>  Увеличивает способность противостоять неблагоприятным факторам окружающей среды и преждевременному старению. </a:t>
            </a:r>
          </a:p>
          <a:p>
            <a:pPr>
              <a:buFont typeface="Arial" pitchFamily="34" charset="0"/>
              <a:buChar char="•"/>
            </a:pPr>
            <a:r>
              <a:rPr lang="ru-RU" sz="1000" i="1" dirty="0"/>
              <a:t> Экстракты хлопка и орхидеи в сочетании с </a:t>
            </a:r>
            <a:r>
              <a:rPr lang="ru-RU" sz="1000" i="1" dirty="0" err="1"/>
              <a:t>трегалозой</a:t>
            </a:r>
            <a:r>
              <a:rPr lang="ru-RU" sz="1000" i="1" dirty="0"/>
              <a:t> питают и смягчают кожу.</a:t>
            </a:r>
          </a:p>
          <a:p>
            <a:pPr>
              <a:buFont typeface="Arial" pitchFamily="34" charset="0"/>
              <a:buChar char="•"/>
            </a:pPr>
            <a:r>
              <a:rPr lang="ru-RU" sz="1000" i="1" dirty="0"/>
              <a:t> Синергетическое действие </a:t>
            </a:r>
            <a:r>
              <a:rPr lang="ru-RU" sz="1000" i="1" dirty="0" err="1"/>
              <a:t>гиалуроната</a:t>
            </a:r>
            <a:r>
              <a:rPr lang="ru-RU" sz="1000" i="1" dirty="0"/>
              <a:t> натрия, бетаина и мочевины обеспечивает глубокое увлажнение эпидермиса, поддерживает его упругость и обеспечивает наилучшее усвоение </a:t>
            </a:r>
            <a:r>
              <a:rPr lang="ru-RU" sz="1000" i="1" dirty="0" err="1"/>
              <a:t>хроноактивных</a:t>
            </a:r>
            <a:r>
              <a:rPr lang="ru-RU" sz="1000" i="1" dirty="0"/>
              <a:t> минералов </a:t>
            </a:r>
            <a:r>
              <a:rPr lang="ru-RU" sz="1000" i="1" dirty="0" err="1"/>
              <a:t>Cu</a:t>
            </a:r>
            <a:r>
              <a:rPr lang="ru-RU" sz="1000" i="1" dirty="0"/>
              <a:t>, </a:t>
            </a:r>
            <a:r>
              <a:rPr lang="ru-RU" sz="1000" i="1" dirty="0" err="1"/>
              <a:t>Cа</a:t>
            </a:r>
            <a:r>
              <a:rPr lang="ru-RU" sz="1000" i="1" dirty="0"/>
              <a:t>, </a:t>
            </a:r>
            <a:r>
              <a:rPr lang="ru-RU" sz="1000" i="1" dirty="0" err="1"/>
              <a:t>Mg</a:t>
            </a:r>
            <a:r>
              <a:rPr lang="ru-RU" sz="1000" i="1" dirty="0"/>
              <a:t>, </a:t>
            </a:r>
            <a:r>
              <a:rPr lang="ru-RU" sz="1000" i="1" dirty="0" err="1"/>
              <a:t>Zn</a:t>
            </a:r>
            <a:r>
              <a:rPr lang="ru-RU" sz="1000" i="1" dirty="0"/>
              <a:t>, призванных снять усталость кожи.</a:t>
            </a:r>
          </a:p>
          <a:p>
            <a:pPr>
              <a:buFont typeface="Arial" pitchFamily="34" charset="0"/>
              <a:buChar char="•"/>
            </a:pPr>
            <a:r>
              <a:rPr lang="ru-RU" sz="1000" i="1" dirty="0"/>
              <a:t> Кофеин наполняет энергий, а </a:t>
            </a:r>
            <a:r>
              <a:rPr lang="ru-RU" sz="1000" i="1" dirty="0" err="1"/>
              <a:t>лизаты</a:t>
            </a:r>
            <a:r>
              <a:rPr lang="ru-RU" sz="1000" i="1" dirty="0"/>
              <a:t> </a:t>
            </a:r>
            <a:r>
              <a:rPr lang="ru-RU" sz="1000" i="1" dirty="0" err="1"/>
              <a:t>пробиотических</a:t>
            </a:r>
            <a:r>
              <a:rPr lang="ru-RU" sz="1000" i="1" dirty="0"/>
              <a:t> бактерий создают оптимальную защитную среду на поверхности кожи, препятствуя возникновению воспалений.</a:t>
            </a:r>
          </a:p>
          <a:p>
            <a:endParaRPr lang="ru-RU" sz="800" i="1" dirty="0"/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#косметика #красота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пробиокосметика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лизатыбактерий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защитакожи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лифтинг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увлажнениекожи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экстракторхидеи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01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89"/>
            <a:ext cx="12192150" cy="6857911"/>
            <a:chOff x="-150" y="89"/>
            <a:chExt cx="12192150" cy="685791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50" y="89"/>
              <a:ext cx="12192150" cy="6857911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2536554" y="1977447"/>
              <a:ext cx="4506545" cy="2367815"/>
              <a:chOff x="2536554" y="1977447"/>
              <a:chExt cx="4506545" cy="2367815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4830757" y="1977447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2536554" y="1977447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9" name="Прямоугольник 8"/>
          <p:cNvSpPr/>
          <p:nvPr/>
        </p:nvSpPr>
        <p:spPr>
          <a:xfrm>
            <a:off x="7091858" y="1977357"/>
            <a:ext cx="2212342" cy="2367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361122" y="1977356"/>
            <a:ext cx="2212342" cy="2367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797963"/>
              </p:ext>
            </p:extLst>
          </p:nvPr>
        </p:nvGraphicFramePr>
        <p:xfrm>
          <a:off x="2505800" y="4484406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xmlns="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1  ИЮНЯ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3 июня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9 июня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 июня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День защиты детей</a:t>
                      </a:r>
                    </a:p>
                    <a:p>
                      <a:pPr algn="ctr"/>
                      <a:endParaRPr lang="en-US" sz="1200" baseline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Всемирный день велосипеда</a:t>
                      </a:r>
                      <a:endParaRPr lang="en-US" sz="12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Международный день друзей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baseline="0" dirty="0">
                          <a:solidFill>
                            <a:schemeClr val="tx1"/>
                          </a:solidFill>
                        </a:rPr>
                        <a:t>День России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1035438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688296" y="2213027"/>
            <a:ext cx="1900249" cy="19463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959033" y="2229653"/>
            <a:ext cx="1900249" cy="19463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535303" y="2240399"/>
            <a:ext cx="1900249" cy="19463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258510" y="2229652"/>
            <a:ext cx="1900249" cy="19463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 descr="\\filer\Artlife\Маркетинг\КОНТЕНТ-ПЛАН ДЛЯ СОЦ.СЕТЕЙ\2019\06 Июнь\пиар\день детей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5466" y="2206097"/>
            <a:ext cx="1967968" cy="1967969"/>
          </a:xfrm>
          <a:prstGeom prst="rect">
            <a:avLst/>
          </a:prstGeom>
          <a:noFill/>
        </p:spPr>
      </p:pic>
      <p:pic>
        <p:nvPicPr>
          <p:cNvPr id="23556" name="Picture 4" descr="\\filer\Artlife\Маркетинг\КОНТЕНТ-ПЛАН ДЛЯ СОЦ.СЕТЕЙ\2019\06 Июнь\пиар\День друзей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197629"/>
            <a:ext cx="1976438" cy="1976438"/>
          </a:xfrm>
          <a:prstGeom prst="rect">
            <a:avLst/>
          </a:prstGeom>
          <a:noFill/>
        </p:spPr>
      </p:pic>
      <p:pic>
        <p:nvPicPr>
          <p:cNvPr id="18" name="Picture 2" descr="\\filer\Artlife\Маркетинг\КОНТЕНТ-ПЛАН ДЛЯ СОЦ.СЕТЕЙ\2019\06 Июнь\пиар\день россии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86359" y="2191013"/>
            <a:ext cx="1998135" cy="1998135"/>
          </a:xfrm>
          <a:prstGeom prst="rect">
            <a:avLst/>
          </a:prstGeom>
          <a:noFill/>
        </p:spPr>
      </p:pic>
      <p:pic>
        <p:nvPicPr>
          <p:cNvPr id="22530" name="Picture 2" descr="\\filer\Artlife\Маркетинг\КОНТЕНТ-ПЛАН ДЛЯ СОЦ.СЕТЕЙ\2019\06 Июнь\пиар\День велосипеда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4534" y="2184400"/>
            <a:ext cx="1994429" cy="1994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836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12192150" cy="6857911"/>
            <a:chOff x="-150" y="89"/>
            <a:chExt cx="12192150" cy="685791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50" y="89"/>
              <a:ext cx="12192150" cy="6857911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2855731" y="2011953"/>
              <a:ext cx="4670448" cy="2376441"/>
              <a:chOff x="2855731" y="2011953"/>
              <a:chExt cx="4670448" cy="2376441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5313837" y="2020579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2855731" y="2011953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9" name="Прямоугольник 8"/>
          <p:cNvSpPr/>
          <p:nvPr/>
        </p:nvSpPr>
        <p:spPr>
          <a:xfrm>
            <a:off x="7712960" y="2020400"/>
            <a:ext cx="2212342" cy="2367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797963"/>
              </p:ext>
            </p:extLst>
          </p:nvPr>
        </p:nvGraphicFramePr>
        <p:xfrm>
          <a:off x="2881223" y="4613803"/>
          <a:ext cx="6986043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681">
                  <a:extLst>
                    <a:ext uri="{9D8B030D-6E8A-4147-A177-3AD203B41FA5}">
                      <a16:colId xmlns:a16="http://schemas.microsoft.com/office/drawing/2014/main" xmlns="" val="4111831101"/>
                    </a:ext>
                  </a:extLst>
                </a:gridCol>
                <a:gridCol w="2328681">
                  <a:extLst>
                    <a:ext uri="{9D8B030D-6E8A-4147-A177-3AD203B41FA5}">
                      <a16:colId xmlns:a16="http://schemas.microsoft.com/office/drawing/2014/main" xmlns="" val="1450865313"/>
                    </a:ext>
                  </a:extLst>
                </a:gridCol>
                <a:gridCol w="2328681">
                  <a:extLst>
                    <a:ext uri="{9D8B030D-6E8A-4147-A177-3AD203B41FA5}">
                      <a16:colId xmlns:a16="http://schemas.microsoft.com/office/drawing/2014/main" xmlns="" val="2775466849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16 июня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21  ИЮНЯ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АНОНС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День медицинского работника</a:t>
                      </a:r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Международный день йоги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Фестиваль Артлайф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1035438"/>
                  </a:ext>
                </a:extLst>
              </a:tr>
            </a:tbl>
          </a:graphicData>
        </a:graphic>
      </p:graphicFrame>
      <p:pic>
        <p:nvPicPr>
          <p:cNvPr id="18" name="Picture 2" descr="\\filer\Artlife\Маркетинг\КОНТЕНТ-ПЛАН ДЛЯ СОЦ.СЕТЕЙ\2019\06 Июнь\пиар\День йоги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6963" y="2186520"/>
            <a:ext cx="1981201" cy="1981201"/>
          </a:xfrm>
          <a:prstGeom prst="rect">
            <a:avLst/>
          </a:prstGeom>
          <a:noFill/>
        </p:spPr>
      </p:pic>
      <p:pic>
        <p:nvPicPr>
          <p:cNvPr id="26626" name="Picture 2" descr="\\filer\Artlife\Маркетинг\КОНТЕНТ-ПЛАН ДЛЯ СОЦ.СЕТЕЙ\2019\06 Июнь\пиар\день врачей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6180" y="2208217"/>
            <a:ext cx="1959503" cy="1959504"/>
          </a:xfrm>
          <a:prstGeom prst="rect">
            <a:avLst/>
          </a:prstGeom>
          <a:noFill/>
        </p:spPr>
      </p:pic>
      <p:pic>
        <p:nvPicPr>
          <p:cNvPr id="22530" name="Picture 2" descr="\\filer\Artlife\Маркетинг\КОНТЕНТ-ПЛАН ДЛЯ СОЦ.СЕТЕЙ\2019\06 Июнь\макеты для соцсетей\Бизнес\Фестивал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5671" y="2186684"/>
            <a:ext cx="1989664" cy="1989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836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0" y="89"/>
            <a:ext cx="12192150" cy="685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1554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8031" y="5744929"/>
            <a:ext cx="345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5D0865-46A6-49AD-BC3B-3DC3AF02B685}"/>
              </a:ext>
            </a:extLst>
          </p:cNvPr>
          <p:cNvSpPr txBox="1"/>
          <p:nvPr/>
        </p:nvSpPr>
        <p:spPr>
          <a:xfrm>
            <a:off x="7315200" y="2709333"/>
            <a:ext cx="377613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/>
              <a:t> 3 ИЮНЯ - ВСЕМИРНЫЙ ДЕНЬ ВЕЛОСИПЕДА</a:t>
            </a:r>
          </a:p>
          <a:p>
            <a:r>
              <a:rPr lang="ru-RU" sz="1000" b="1" i="1" dirty="0"/>
              <a:t>ПОЕХАЛИ!</a:t>
            </a:r>
          </a:p>
          <a:p>
            <a:endParaRPr lang="ru-RU" sz="800" b="1" i="1" dirty="0"/>
          </a:p>
          <a:p>
            <a:r>
              <a:rPr lang="ru-RU" sz="1000" i="1" dirty="0"/>
              <a:t>Отмечаемый 3 июня Всемирный день велосипеда — ещё один праздник, про который мы смело говорим: #</a:t>
            </a:r>
            <a:r>
              <a:rPr lang="ru-RU" sz="1000" i="1" dirty="0" err="1"/>
              <a:t>артлайфрекомендует</a:t>
            </a:r>
            <a:r>
              <a:rPr lang="ru-RU" sz="1000" i="1" dirty="0"/>
              <a:t>! </a:t>
            </a:r>
          </a:p>
          <a:p>
            <a:r>
              <a:rPr lang="ru-RU" sz="1000" i="1" dirty="0"/>
              <a:t>Велосипед — великолепный вид физической нагрузки, который положительно влияет на здоровье:</a:t>
            </a:r>
          </a:p>
          <a:p>
            <a:r>
              <a:rPr lang="ru-RU" sz="1000" i="1" dirty="0"/>
              <a:t>• Способствует профилактике </a:t>
            </a:r>
            <a:r>
              <a:rPr lang="ru-RU" sz="1000" i="1" dirty="0" err="1"/>
              <a:t>варикоза</a:t>
            </a:r>
            <a:endParaRPr lang="ru-RU" sz="1000" i="1" dirty="0"/>
          </a:p>
          <a:p>
            <a:r>
              <a:rPr lang="ru-RU" sz="1000" i="1" dirty="0"/>
              <a:t>• Укрепляет мышцы</a:t>
            </a:r>
          </a:p>
          <a:p>
            <a:r>
              <a:rPr lang="ru-RU" sz="1000" i="1" dirty="0"/>
              <a:t>• Помогает (как и другие циклические виды спорта) снизить уровень стресса</a:t>
            </a:r>
          </a:p>
          <a:p>
            <a:r>
              <a:rPr lang="ru-RU" sz="1000" i="1" dirty="0"/>
              <a:t>• Полезен для тренировки глаз: ведь где бы ни пролегал ваш маршрут – по лесным тропам или тротуарам – вам приходится пристально следить за дорогой. Ваш взгляд постоянно фокусируется и переключается с предмета на предмет. Такая тренировка глазных мышц снижает риск возникновения близорукости.</a:t>
            </a:r>
          </a:p>
          <a:p>
            <a:r>
              <a:rPr lang="ru-RU" sz="1000" i="1" dirty="0"/>
              <a:t>Усилить эффект тренировок вам помогут и биоактивные комплексы Артлайф – </a:t>
            </a:r>
            <a:r>
              <a:rPr lang="ru-RU" sz="1000" i="1" dirty="0" err="1"/>
              <a:t>Ангиофорт</a:t>
            </a:r>
            <a:r>
              <a:rPr lang="ru-RU" sz="1000" i="1" dirty="0"/>
              <a:t>, Кальцимакс, </a:t>
            </a:r>
            <a:r>
              <a:rPr lang="ru-RU" sz="1000" i="1" dirty="0" err="1"/>
              <a:t>Венотол</a:t>
            </a:r>
            <a:r>
              <a:rPr lang="ru-RU" sz="1000" i="1" dirty="0"/>
              <a:t>, Нейростронг, </a:t>
            </a:r>
            <a:r>
              <a:rPr lang="ru-RU" sz="1000" i="1" dirty="0" err="1"/>
              <a:t>Глазорол</a:t>
            </a:r>
            <a:r>
              <a:rPr lang="ru-RU" sz="1000" i="1" dirty="0"/>
              <a:t> </a:t>
            </a:r>
            <a:r>
              <a:rPr lang="ru-RU" sz="1000" i="1" dirty="0" err="1"/>
              <a:t>Интенсив</a:t>
            </a:r>
            <a:r>
              <a:rPr lang="ru-RU" sz="1000" i="1" dirty="0"/>
              <a:t>.</a:t>
            </a:r>
          </a:p>
          <a:p>
            <a:r>
              <a:rPr lang="ru-RU" sz="1000" i="1" dirty="0"/>
              <a:t>Вам ещё мало? Прибавьте к списку улучшение сна, снижение веса, укрепление </a:t>
            </a:r>
            <a:r>
              <a:rPr lang="ru-RU" sz="1000" i="1" dirty="0" err="1"/>
              <a:t>сердечно-сосудистой</a:t>
            </a:r>
            <a:r>
              <a:rPr lang="ru-RU" sz="1000" i="1" dirty="0"/>
              <a:t> системы. И — поехали!</a:t>
            </a:r>
          </a:p>
          <a:p>
            <a:r>
              <a:rPr lang="ru-RU" sz="1000" i="1" dirty="0"/>
              <a:t>#</a:t>
            </a:r>
            <a:r>
              <a:rPr lang="ru-RU" sz="1000" i="1" dirty="0" err="1"/>
              <a:t>артлайфрекомендует</a:t>
            </a:r>
            <a:r>
              <a:rPr lang="ru-RU" sz="1000" i="1" dirty="0"/>
              <a:t>  #</a:t>
            </a:r>
            <a:r>
              <a:rPr lang="ru-RU" sz="1000" i="1" dirty="0" err="1"/>
              <a:t>поехалисартлайф</a:t>
            </a:r>
            <a:r>
              <a:rPr lang="ru-RU" sz="1000" i="1" dirty="0"/>
              <a:t>   #</a:t>
            </a:r>
            <a:r>
              <a:rPr lang="ru-RU" sz="1000" i="1" dirty="0" err="1"/>
              <a:t>деньвелосипеда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7AE015-B1AA-483F-89DC-2872B587FDF9}"/>
              </a:ext>
            </a:extLst>
          </p:cNvPr>
          <p:cNvSpPr txBox="1"/>
          <p:nvPr/>
        </p:nvSpPr>
        <p:spPr>
          <a:xfrm>
            <a:off x="2768601" y="2777067"/>
            <a:ext cx="368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/>
              <a:t>1 ИЮНЯ - МЕЖДУНАРОДНЫЙ ДЕНЬ ДЕТЕЙ</a:t>
            </a:r>
          </a:p>
          <a:p>
            <a:r>
              <a:rPr lang="ru-RU" sz="1000" b="1" i="1" dirty="0"/>
              <a:t>УРА! КАНИКУЛЫ!</a:t>
            </a:r>
          </a:p>
          <a:p>
            <a:r>
              <a:rPr lang="ru-RU" sz="1000" i="1" dirty="0"/>
              <a:t> </a:t>
            </a:r>
          </a:p>
          <a:p>
            <a:r>
              <a:rPr lang="ru-RU" sz="1000" i="1" dirty="0"/>
              <a:t>Международный день детей — один из самых старых международных праздников, отмечаемый с 1925 года. У историков есть разные версии о том, почему этот детский праздник было решено отмечать именно 1 июня. Но миллионам мальчишек и девчонок никакие версии не нужны: чего уж там проще — каникулы начались! Летние! Самые большие! Ура</a:t>
            </a:r>
            <a:r>
              <a:rPr lang="ru-RU" sz="1000" i="1" dirty="0" smtClean="0"/>
              <a:t>!!!</a:t>
            </a:r>
          </a:p>
          <a:p>
            <a:endParaRPr lang="ru-RU" sz="1000" i="1" dirty="0" smtClean="0"/>
          </a:p>
          <a:p>
            <a:r>
              <a:rPr lang="en-US" sz="1000" i="1" dirty="0" smtClean="0"/>
              <a:t>#</a:t>
            </a:r>
            <a:r>
              <a:rPr lang="en-US" sz="1000" i="1" dirty="0" err="1" smtClean="0"/>
              <a:t>ураканикулы</a:t>
            </a:r>
            <a:r>
              <a:rPr lang="en-US" sz="1000" i="1" dirty="0" smtClean="0"/>
              <a:t> #</a:t>
            </a:r>
            <a:r>
              <a:rPr lang="ru-RU" sz="1000" i="1" dirty="0" err="1" smtClean="0"/>
              <a:t>артлайфканикулы</a:t>
            </a:r>
            <a:r>
              <a:rPr lang="ru-RU" sz="1000" i="1" dirty="0" smtClean="0"/>
              <a:t> </a:t>
            </a:r>
            <a:r>
              <a:rPr lang="en-US" sz="1000" i="1" dirty="0" smtClean="0"/>
              <a:t>#</a:t>
            </a:r>
            <a:r>
              <a:rPr lang="ru-RU" sz="1000" i="1" dirty="0" err="1" smtClean="0"/>
              <a:t>деньдетей</a:t>
            </a:r>
            <a:r>
              <a:rPr lang="ru-RU" sz="1000" i="1" dirty="0" smtClean="0"/>
              <a:t> </a:t>
            </a:r>
            <a:r>
              <a:rPr lang="en-US" sz="1000" i="1" dirty="0" smtClean="0"/>
              <a:t>#</a:t>
            </a:r>
            <a:r>
              <a:rPr lang="ru-RU" sz="1000" i="1" dirty="0" err="1" smtClean="0"/>
              <a:t>детиартлайф</a:t>
            </a:r>
            <a:r>
              <a:rPr lang="ru-RU" sz="1000" i="1" dirty="0" smtClean="0"/>
              <a:t> </a:t>
            </a:r>
            <a:endParaRPr lang="ru-RU" sz="1000" i="1" dirty="0"/>
          </a:p>
        </p:txBody>
      </p:sp>
      <p:pic>
        <p:nvPicPr>
          <p:cNvPr id="22531" name="Picture 3" descr="\\filer\Artlife\Маркетинг\КОНТЕНТ-ПЛАН ДЛЯ СОЦ.СЕТЕЙ\2019\06 Июнь\пиар\день детей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5200" y="1198565"/>
            <a:ext cx="1502303" cy="1502304"/>
          </a:xfrm>
          <a:prstGeom prst="rect">
            <a:avLst/>
          </a:prstGeom>
          <a:noFill/>
        </p:spPr>
      </p:pic>
      <p:pic>
        <p:nvPicPr>
          <p:cNvPr id="11" name="Picture 2" descr="\\filer\Artlife\Маркетинг\КОНТЕНТ-ПЛАН ДЛЯ СОЦ.СЕТЕЙ\2019\06 Июнь\пиар\День велосипеда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5734" y="1193801"/>
            <a:ext cx="1520296" cy="1520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90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"/>
            <a:ext cx="12192154" cy="6857913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3210349"/>
              </p:ext>
            </p:extLst>
          </p:nvPr>
        </p:nvGraphicFramePr>
        <p:xfrm>
          <a:off x="3755215" y="1455002"/>
          <a:ext cx="8361970" cy="5342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394">
                  <a:extLst>
                    <a:ext uri="{9D8B030D-6E8A-4147-A177-3AD203B41FA5}">
                      <a16:colId xmlns:a16="http://schemas.microsoft.com/office/drawing/2014/main" xmlns="" val="1434599515"/>
                    </a:ext>
                  </a:extLst>
                </a:gridCol>
                <a:gridCol w="1672394">
                  <a:extLst>
                    <a:ext uri="{9D8B030D-6E8A-4147-A177-3AD203B41FA5}">
                      <a16:colId xmlns:a16="http://schemas.microsoft.com/office/drawing/2014/main" xmlns="" val="1417411202"/>
                    </a:ext>
                  </a:extLst>
                </a:gridCol>
                <a:gridCol w="1683951">
                  <a:extLst>
                    <a:ext uri="{9D8B030D-6E8A-4147-A177-3AD203B41FA5}">
                      <a16:colId xmlns:a16="http://schemas.microsoft.com/office/drawing/2014/main" xmlns="" val="131708005"/>
                    </a:ext>
                  </a:extLst>
                </a:gridCol>
                <a:gridCol w="1660837">
                  <a:extLst>
                    <a:ext uri="{9D8B030D-6E8A-4147-A177-3AD203B41FA5}">
                      <a16:colId xmlns:a16="http://schemas.microsoft.com/office/drawing/2014/main" xmlns="" val="2962886020"/>
                    </a:ext>
                  </a:extLst>
                </a:gridCol>
                <a:gridCol w="1672394">
                  <a:extLst>
                    <a:ext uri="{9D8B030D-6E8A-4147-A177-3AD203B41FA5}">
                      <a16:colId xmlns:a16="http://schemas.microsoft.com/office/drawing/2014/main" xmlns="" val="2025986808"/>
                    </a:ext>
                  </a:extLst>
                </a:gridCol>
              </a:tblGrid>
              <a:tr h="29458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ЧТ-СБ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ПТ-ВС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9467785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5573356"/>
                  </a:ext>
                </a:extLst>
              </a:tr>
              <a:tr h="65920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ИЮНЯ – ДЕНЬ ЗАЩИТЫ 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ДЕТЕЙ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ЗДОРОВЬЕ.</a:t>
                      </a: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Акция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ДЕНЬ </a:t>
                      </a: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ЗДОРОВОГО ПИТАНИЯ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3092386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3.06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4.06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5.06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7.06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8.06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7016551"/>
                  </a:ext>
                </a:extLst>
              </a:tr>
              <a:tr h="5749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ВСЕМИРНАЯ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</a:rPr>
                        <a:t> НЕДЕЛЯ СЕРДЕЧНОГО РИТМА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</a:rPr>
                        <a:t>ВСЕМИРНЫЙ ДЕНЬ ВЕЛОСИПЕДА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ВСЕМИРНЫЙ ДЕНЬ БОРЬБЫ С КАРИЕСОМ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</a:rPr>
                        <a:t>ЗДОРОВЬЕ.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</a:rPr>
                        <a:t>Акци</a:t>
                      </a:r>
                      <a:r>
                        <a:rPr lang="ru-RU" sz="1100" b="1" kern="1200" baseline="0" dirty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ru-RU" sz="1100" b="1" kern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ФЕСТИВАЛЬ АРТЛАЙФ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ДЕНЬ ДРУЗЕЙ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ЗДОРОВЬЕ.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Нейростронг</a:t>
                      </a:r>
                      <a:r>
                        <a:rPr lang="ru-RU" sz="1100" b="1" baseline="0" dirty="0" smtClean="0"/>
                        <a:t> и Дискавери</a:t>
                      </a:r>
                      <a:endParaRPr lang="ru-RU" sz="1100" b="1" dirty="0" smtClean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4174600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10.06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11.06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FF0000"/>
                          </a:solidFill>
                        </a:rPr>
                        <a:t>12.06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13.06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14.06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7605744"/>
                  </a:ext>
                </a:extLst>
              </a:tr>
              <a:tr h="679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ПИТАНИЕ.</a:t>
                      </a:r>
                      <a:r>
                        <a:rPr lang="ru-RU" sz="1100" b="1" baseline="0" dirty="0"/>
                        <a:t> </a:t>
                      </a:r>
                      <a:endParaRPr lang="ru-RU" sz="1100" b="1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Кисели</a:t>
                      </a:r>
                      <a:endParaRPr lang="ru-RU" sz="1100" b="1" baseline="0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КОСМЕТИКА.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Тоник Пробиокосметикс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ДЕНЬ РОССИИ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ЗДОРОВЬЕ.</a:t>
                      </a:r>
                      <a:r>
                        <a:rPr lang="ru-RU" sz="1100" b="1" baseline="0" dirty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Олеопрен Кардио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ПИТАНИЕ.</a:t>
                      </a:r>
                      <a:r>
                        <a:rPr lang="ru-RU" sz="1100" b="1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Диеталика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917438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17.06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18.06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19.06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20.06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21.06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7725704"/>
                  </a:ext>
                </a:extLst>
              </a:tr>
              <a:tr h="639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 smtClean="0"/>
                        <a:t>ДЕНЬ МЕДИЦИНСКОГО РАБОТНИКА</a:t>
                      </a:r>
                      <a:endParaRPr lang="ru-RU" sz="1100" b="1" i="0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100" b="1" dirty="0" smtClean="0"/>
                        <a:t>ЗДОРОВЬЕ.</a:t>
                      </a:r>
                      <a:r>
                        <a:rPr lang="ru-RU" sz="1100" b="1" baseline="0" dirty="0" smtClean="0"/>
                        <a:t> Поддержка ЛОР-органов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>
                          <a:solidFill>
                            <a:schemeClr val="tx1"/>
                          </a:solidFill>
                        </a:rPr>
                        <a:t>ЗДОРОВЬЕ.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100" b="1" baseline="0" dirty="0" err="1" smtClean="0"/>
                        <a:t>Бурдок</a:t>
                      </a:r>
                      <a:r>
                        <a:rPr lang="ru-RU" sz="1100" b="1" baseline="0" dirty="0" smtClean="0"/>
                        <a:t>-С</a:t>
                      </a:r>
                      <a:endParaRPr lang="ru-RU" sz="1100" b="1" baseline="0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КОСМЕТИКА.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 smtClean="0"/>
                        <a:t>Гиалуроновый</a:t>
                      </a:r>
                      <a:r>
                        <a:rPr lang="ru-RU" sz="1100" b="1" dirty="0" smtClean="0"/>
                        <a:t> мусс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ДЕНЬ ЙОГИ.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ЗДОРОВЬЕ.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 smtClean="0"/>
                        <a:t>Визус</a:t>
                      </a:r>
                      <a:endParaRPr lang="ru-RU" sz="1100" b="1" dirty="0" smtClean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8001399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24.06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25.06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26.06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27.06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28.06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5050172"/>
                  </a:ext>
                </a:extLst>
              </a:tr>
              <a:tr h="67962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100" b="1" baseline="0" dirty="0" smtClean="0"/>
                        <a:t>ПИТАНИЕ</a:t>
                      </a:r>
                      <a:r>
                        <a:rPr lang="ru-RU" sz="1100" b="1" baseline="0" dirty="0"/>
                        <a:t>. </a:t>
                      </a:r>
                      <a:endParaRPr lang="ru-RU" sz="1100" b="1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</a:rPr>
                        <a:t>Продукты для путешествий</a:t>
                      </a:r>
                      <a:endParaRPr lang="ru-RU" sz="1100" b="1" kern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КОСМЕТИКА.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Новинка.</a:t>
                      </a:r>
                      <a:r>
                        <a:rPr lang="ru-RU" sz="1100" b="1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Гель для душа</a:t>
                      </a:r>
                      <a:r>
                        <a:rPr lang="ru-RU" sz="1100" b="1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Аква </a:t>
                      </a:r>
                      <a:r>
                        <a:rPr lang="ru-RU" sz="1100" b="1" baseline="0" dirty="0" err="1" smtClean="0"/>
                        <a:t>дрим</a:t>
                      </a:r>
                      <a:endParaRPr lang="ru-RU" sz="1100" b="1" dirty="0" smtClean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ПИТАНИЕ.</a:t>
                      </a:r>
                      <a:r>
                        <a:rPr lang="ru-RU" sz="1100" b="1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Пробиомилк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КРАСОТА.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 smtClean="0"/>
                        <a:t>Панбиотика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>
                          <a:solidFill>
                            <a:schemeClr val="tx1"/>
                          </a:solidFill>
                        </a:rPr>
                        <a:t>ЗДОРОВЬЕ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100" b="1" kern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8984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99327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7754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3266" y="2794000"/>
            <a:ext cx="3454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/>
              <a:t>12 ИЮНЯ - ДЕНЬ </a:t>
            </a:r>
            <a:r>
              <a:rPr lang="ru-RU" sz="1000" b="1" i="1" dirty="0" smtClean="0"/>
              <a:t>РОССИИ</a:t>
            </a:r>
          </a:p>
          <a:p>
            <a:endParaRPr lang="ru-RU" sz="1000" b="1" i="1" dirty="0" smtClean="0"/>
          </a:p>
          <a:p>
            <a:r>
              <a:rPr lang="ru-RU" sz="1000" i="1" dirty="0" smtClean="0"/>
              <a:t>Россия — отечество для многих из нас, и для всех нас — родина Артлайф.  Огромная страна с почти невероятной историей, в которую и мы вписываем свои строки. С Днём России, друзья! </a:t>
            </a:r>
          </a:p>
          <a:p>
            <a:endParaRPr lang="ru-RU" sz="1000" i="1" dirty="0" smtClean="0"/>
          </a:p>
          <a:p>
            <a:r>
              <a:rPr lang="ru-RU" sz="1000" i="1" dirty="0" smtClean="0"/>
              <a:t>#</a:t>
            </a:r>
            <a:r>
              <a:rPr lang="en-US" sz="1000" i="1" dirty="0" err="1" smtClean="0"/>
              <a:t>россияартлайф</a:t>
            </a:r>
            <a:r>
              <a:rPr lang="en-US" sz="1000" i="1" dirty="0" smtClean="0"/>
              <a:t> </a:t>
            </a:r>
            <a:r>
              <a:rPr lang="ru-RU" sz="1000" i="1" dirty="0" smtClean="0"/>
              <a:t>#</a:t>
            </a:r>
            <a:r>
              <a:rPr lang="ru-RU" sz="1000" i="1" dirty="0" err="1" smtClean="0"/>
              <a:t>артлайфпоздравляет</a:t>
            </a:r>
            <a:r>
              <a:rPr lang="ru-RU" sz="1000" i="1" dirty="0" smtClean="0"/>
              <a:t> #</a:t>
            </a:r>
            <a:r>
              <a:rPr lang="ru-RU" sz="1000" i="1" dirty="0" err="1" smtClean="0"/>
              <a:t>сднёмроссии</a:t>
            </a:r>
            <a:endParaRPr lang="ru-RU" sz="10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7AE015-B1AA-483F-89DC-2872B587FDF9}"/>
              </a:ext>
            </a:extLst>
          </p:cNvPr>
          <p:cNvSpPr txBox="1"/>
          <p:nvPr/>
        </p:nvSpPr>
        <p:spPr>
          <a:xfrm>
            <a:off x="2760133" y="2760134"/>
            <a:ext cx="3793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/>
              <a:t>9 ИЮНЯ -  МЕЖДУНАРОДНЫЙ ДЕНЬ </a:t>
            </a:r>
            <a:r>
              <a:rPr lang="ru-RU" sz="1000" b="1" i="1" dirty="0" smtClean="0"/>
              <a:t>ДРУЗЕЙ</a:t>
            </a:r>
          </a:p>
          <a:p>
            <a:endParaRPr lang="ru-RU" sz="1000" b="1" i="1" dirty="0" smtClean="0"/>
          </a:p>
          <a:p>
            <a:r>
              <a:rPr lang="ru-RU" sz="1000" i="1" dirty="0" smtClean="0"/>
              <a:t>«Братская близость </a:t>
            </a:r>
            <a:r>
              <a:rPr lang="ru-RU" sz="1000" i="1" dirty="0" err="1" smtClean="0"/>
              <a:t>единомыслящих</a:t>
            </a:r>
            <a:r>
              <a:rPr lang="ru-RU" sz="1000" i="1" dirty="0" smtClean="0"/>
              <a:t> крепче всяких стен», — говаривали греческие мудрецы. И это — правда, это про нас! Многие из наших партнёрских структур возникли более двух десятков лет назад. Объединённые благородной целью — помогать людям на пути к здоровью — мы уже больше двух десятков лет трудимся рука об руку, поддерживаем друг друга в любой ситуации. Братская близость </a:t>
            </a:r>
            <a:r>
              <a:rPr lang="ru-RU" sz="1000" i="1" dirty="0" err="1" smtClean="0"/>
              <a:t>единомыслящих</a:t>
            </a:r>
            <a:r>
              <a:rPr lang="ru-RU" sz="1000" i="1" dirty="0" smtClean="0"/>
              <a:t> крепче всяких стен. С Международным днём друзей!</a:t>
            </a:r>
          </a:p>
          <a:p>
            <a:endParaRPr lang="ru-RU" sz="1000" i="1" dirty="0" smtClean="0"/>
          </a:p>
          <a:p>
            <a:r>
              <a:rPr lang="ru-RU" sz="1000" i="1" dirty="0" smtClean="0"/>
              <a:t>#</a:t>
            </a:r>
            <a:r>
              <a:rPr lang="ru-RU" sz="1000" i="1" dirty="0" err="1" smtClean="0"/>
              <a:t>деньдрузей</a:t>
            </a:r>
            <a:r>
              <a:rPr lang="ru-RU" sz="1000" i="1" dirty="0" smtClean="0"/>
              <a:t>   #</a:t>
            </a:r>
            <a:r>
              <a:rPr lang="ru-RU" sz="1000" i="1" dirty="0" err="1" smtClean="0"/>
              <a:t>артлайфпоздравляет</a:t>
            </a:r>
            <a:endParaRPr lang="ru-RU" sz="1000" b="1" i="1" dirty="0"/>
          </a:p>
        </p:txBody>
      </p:sp>
      <p:pic>
        <p:nvPicPr>
          <p:cNvPr id="8" name="Picture 4" descr="\\filer\Artlife\Маркетинг\КОНТЕНТ-ПЛАН ДЛЯ СОЦ.СЕТЕЙ\2019\06 Июнь\пиар\День друзей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6798" y="1223964"/>
            <a:ext cx="1507068" cy="1507068"/>
          </a:xfrm>
          <a:prstGeom prst="rect">
            <a:avLst/>
          </a:prstGeom>
          <a:noFill/>
        </p:spPr>
      </p:pic>
      <p:pic>
        <p:nvPicPr>
          <p:cNvPr id="24578" name="Picture 2" descr="\\filer\Artlife\Маркетинг\КОНТЕНТ-ПЛАН ДЛЯ СОЦ.СЕТЕЙ\2019\06 Июнь\пиар\день россии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3399" y="1198562"/>
            <a:ext cx="1583267" cy="1583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901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7754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8334" y="2777067"/>
            <a:ext cx="35893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/>
              <a:t>16 ИЮНЯ - ДЕНЬ МЕДИЦИНСКОГО РАБОТНИКА</a:t>
            </a:r>
          </a:p>
          <a:p>
            <a:r>
              <a:rPr lang="ru-RU" sz="1000" b="1" i="1" dirty="0"/>
              <a:t>ВРАЧИ ЗА АРТЛАЙФ</a:t>
            </a:r>
            <a:r>
              <a:rPr lang="ru-RU" sz="1000" b="1" i="1" dirty="0" smtClean="0"/>
              <a:t>!</a:t>
            </a:r>
          </a:p>
          <a:p>
            <a:endParaRPr lang="ru-RU" sz="800" b="1" i="1" dirty="0" smtClean="0"/>
          </a:p>
          <a:p>
            <a:r>
              <a:rPr lang="ru-RU" sz="1000" i="1" dirty="0" smtClean="0"/>
              <a:t>Компания Артлайф в своей деятельности придерживается принципов доказательной медицины. Наши </a:t>
            </a:r>
            <a:r>
              <a:rPr lang="ru-RU" sz="1000" i="1" dirty="0" err="1" smtClean="0"/>
              <a:t>биокомплексы</a:t>
            </a:r>
            <a:r>
              <a:rPr lang="ru-RU" sz="1000" i="1" dirty="0" smtClean="0"/>
              <a:t> — это уникальные сочетания силы природных компонентов и самых передовых научных разработок; их эффективность подтверждена документально. Артлайф — это:</a:t>
            </a:r>
          </a:p>
          <a:p>
            <a:r>
              <a:rPr lang="ru-RU" sz="1000" i="1" dirty="0" smtClean="0"/>
              <a:t>- интеграция научных разработок  в производство;</a:t>
            </a:r>
          </a:p>
          <a:p>
            <a:r>
              <a:rPr lang="ru-RU" sz="1000" i="1" dirty="0" smtClean="0"/>
              <a:t>- собственные запатентованные рецептуры;</a:t>
            </a:r>
          </a:p>
          <a:p>
            <a:r>
              <a:rPr lang="ru-RU" sz="1000" i="1" dirty="0" smtClean="0"/>
              <a:t>- профилактика заболеваний и комплексная реабилитация после болезней;</a:t>
            </a:r>
          </a:p>
          <a:p>
            <a:r>
              <a:rPr lang="ru-RU" sz="1000" i="1" dirty="0" smtClean="0"/>
              <a:t>- клинические апробации в ведущих медучреждениях России, Казахстана, Украины;</a:t>
            </a:r>
          </a:p>
          <a:p>
            <a:r>
              <a:rPr lang="ru-RU" sz="1000" i="1" dirty="0" smtClean="0"/>
              <a:t>- ежегодное проведение международной медицинской конференции;</a:t>
            </a:r>
          </a:p>
          <a:p>
            <a:r>
              <a:rPr lang="ru-RU" sz="1000" i="1" dirty="0" smtClean="0"/>
              <a:t>- сотрудничество с НИИ и университетами.</a:t>
            </a:r>
          </a:p>
          <a:p>
            <a:r>
              <a:rPr lang="ru-RU" sz="1000" i="1" dirty="0" smtClean="0"/>
              <a:t>Всё это обеспечивает Артлайф высочайшее доверие со стороны медицинского сообщества. </a:t>
            </a:r>
          </a:p>
          <a:p>
            <a:endParaRPr lang="ru-RU" sz="1000" i="1" dirty="0" smtClean="0"/>
          </a:p>
          <a:p>
            <a:r>
              <a:rPr lang="en-US" sz="1000" i="1" dirty="0" smtClean="0"/>
              <a:t>#</a:t>
            </a:r>
            <a:r>
              <a:rPr lang="en-US" sz="1000" i="1" dirty="0" err="1" smtClean="0"/>
              <a:t>врачизаартлайф</a:t>
            </a:r>
            <a:r>
              <a:rPr lang="en-US" sz="1000" i="1" dirty="0" smtClean="0"/>
              <a:t> #</a:t>
            </a:r>
            <a:r>
              <a:rPr lang="ru-RU" sz="1000" i="1" dirty="0" err="1" smtClean="0"/>
              <a:t>деньмедработника</a:t>
            </a:r>
            <a:r>
              <a:rPr lang="ru-RU" sz="1000" i="1" dirty="0" smtClean="0"/>
              <a:t> </a:t>
            </a:r>
            <a:r>
              <a:rPr lang="en-US" sz="1000" i="1" dirty="0" smtClean="0"/>
              <a:t>#</a:t>
            </a:r>
            <a:r>
              <a:rPr lang="ru-RU" sz="1000" i="1" dirty="0" err="1" smtClean="0"/>
              <a:t>артлайфпоздравляет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7AE015-B1AA-483F-89DC-2872B587FDF9}"/>
              </a:ext>
            </a:extLst>
          </p:cNvPr>
          <p:cNvSpPr txBox="1"/>
          <p:nvPr/>
        </p:nvSpPr>
        <p:spPr>
          <a:xfrm>
            <a:off x="2760133" y="2760134"/>
            <a:ext cx="37930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/>
              <a:t>21 ИЮНЯ  - МЕЖДУНАРОДНЫЙ ДЕНЬ ЙОГИ</a:t>
            </a:r>
          </a:p>
          <a:p>
            <a:r>
              <a:rPr lang="ru-RU" sz="1000" b="1" i="1" dirty="0"/>
              <a:t>ДЕЛАЙ С НАМИ, ДЕЛАЙ, КАК МЫ!</a:t>
            </a:r>
          </a:p>
          <a:p>
            <a:endParaRPr lang="ru-RU" sz="800" b="1" i="1" dirty="0"/>
          </a:p>
          <a:p>
            <a:r>
              <a:rPr lang="ru-RU" sz="1000" i="1" dirty="0"/>
              <a:t>День йоги, приуроченный к самому длинному дню года, отмечается во всем мире уже несколько лет и с каждым годом этот праздник становится все более популярным.   </a:t>
            </a:r>
          </a:p>
          <a:p>
            <a:r>
              <a:rPr lang="ru-RU" sz="1000" i="1" dirty="0"/>
              <a:t>Индия — родина йоги, и здесь торжества проходят с особым размахом. Так, в </a:t>
            </a:r>
            <a:r>
              <a:rPr lang="ru-RU" sz="1000" i="1" dirty="0" err="1"/>
              <a:t>Нью-Дели</a:t>
            </a:r>
            <a:r>
              <a:rPr lang="ru-RU" sz="1000" i="1" dirty="0"/>
              <a:t> на массовое занятие йогой одновременно вышло 15 тысяч человек. Не удивительно: йога здесь культивируется на государственном уровне, существует даже специальное Министерство по делам йоги; йогу практикует и рекомендует всем и сам премьер-министр.</a:t>
            </a:r>
          </a:p>
          <a:p>
            <a:r>
              <a:rPr lang="ru-RU" sz="1000" i="1" dirty="0"/>
              <a:t>И конечно, оздоровительная направленность йоги в полной мере отвечает образу жизни Артлайф! Ещё бы — кому, как не нам, близки идеи самосовершенствования, сохранения сил и здоровья, духовного роста? Это в День йоги показали своим примером сотрудники предприятия </a:t>
            </a:r>
            <a:r>
              <a:rPr lang="ru-RU" sz="1000" i="1" dirty="0" err="1"/>
              <a:t>Артлайф-Индия</a:t>
            </a:r>
            <a:r>
              <a:rPr lang="ru-RU" sz="1000" i="1" dirty="0"/>
              <a:t> в </a:t>
            </a:r>
            <a:r>
              <a:rPr lang="ru-RU" sz="1000" i="1" dirty="0" err="1"/>
              <a:t>Нью-Дели</a:t>
            </a:r>
            <a:r>
              <a:rPr lang="ru-RU" sz="1000" i="1" dirty="0"/>
              <a:t> и Сервисных центров Артлайф в других индийских штатах и городах. Даже весьма непростые упражнения – </a:t>
            </a:r>
            <a:r>
              <a:rPr lang="ru-RU" sz="1000" i="1" dirty="0" err="1"/>
              <a:t>асаны</a:t>
            </a:r>
            <a:r>
              <a:rPr lang="ru-RU" sz="1000" i="1" dirty="0"/>
              <a:t> сотрудники  и партнеры </a:t>
            </a:r>
            <a:r>
              <a:rPr lang="ru-RU" sz="1000" i="1" dirty="0" err="1"/>
              <a:t>Артлайф-Индия</a:t>
            </a:r>
            <a:r>
              <a:rPr lang="ru-RU" sz="1000" i="1" dirty="0"/>
              <a:t> выполняли с удовольствием и энтузиазмом! </a:t>
            </a:r>
            <a:endParaRPr lang="ru-RU" sz="1000" i="1" dirty="0" smtClean="0"/>
          </a:p>
          <a:p>
            <a:r>
              <a:rPr lang="ru-RU" sz="1000" i="1" dirty="0" smtClean="0"/>
              <a:t> </a:t>
            </a:r>
          </a:p>
          <a:p>
            <a:r>
              <a:rPr lang="en-US" sz="1000" i="1" dirty="0" smtClean="0"/>
              <a:t>#</a:t>
            </a:r>
            <a:r>
              <a:rPr lang="en-US" sz="1000" i="1" dirty="0" err="1" smtClean="0"/>
              <a:t>деньйоги</a:t>
            </a:r>
            <a:r>
              <a:rPr lang="en-US" sz="1000" i="1" dirty="0" smtClean="0"/>
              <a:t> #</a:t>
            </a:r>
            <a:r>
              <a:rPr lang="ru-RU" sz="1000" i="1" dirty="0" err="1" smtClean="0"/>
              <a:t>делайкакмы</a:t>
            </a:r>
            <a:r>
              <a:rPr lang="ru-RU" sz="1000" i="1" dirty="0" smtClean="0"/>
              <a:t>  </a:t>
            </a:r>
            <a:r>
              <a:rPr lang="en-US" sz="1000" i="1" dirty="0" smtClean="0"/>
              <a:t>#</a:t>
            </a:r>
            <a:r>
              <a:rPr lang="ru-RU" sz="1000" i="1" dirty="0" err="1" smtClean="0"/>
              <a:t>артлайфиндия</a:t>
            </a:r>
            <a:endParaRPr lang="ru-RU" sz="1000" b="1" i="1" dirty="0"/>
          </a:p>
        </p:txBody>
      </p:sp>
      <p:pic>
        <p:nvPicPr>
          <p:cNvPr id="25602" name="Picture 2" descr="\\filer\Artlife\Маркетинг\КОНТЕНТ-ПЛАН ДЛЯ СОЦ.СЕТЕЙ\2019\06 Июнь\пиар\День йоги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9133" y="1164697"/>
            <a:ext cx="1612372" cy="1612372"/>
          </a:xfrm>
          <a:prstGeom prst="rect">
            <a:avLst/>
          </a:prstGeom>
          <a:noFill/>
        </p:spPr>
      </p:pic>
      <p:pic>
        <p:nvPicPr>
          <p:cNvPr id="8" name="Picture 2" descr="\\filer\Artlife\Маркетинг\КОНТЕНТ-ПЛАН ДЛЯ СОЦ.СЕТЕЙ\2019\06 Июнь\пиар\день врачей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0333" y="1198564"/>
            <a:ext cx="1608667" cy="1608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901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0" y="0"/>
            <a:ext cx="12192150" cy="685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8820" y="1804776"/>
            <a:ext cx="4174958" cy="4765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7AE015-B1AA-483F-89DC-2872B587FDF9}"/>
              </a:ext>
            </a:extLst>
          </p:cNvPr>
          <p:cNvSpPr txBox="1"/>
          <p:nvPr/>
        </p:nvSpPr>
        <p:spPr>
          <a:xfrm>
            <a:off x="4546599" y="2980266"/>
            <a:ext cx="369146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b="1" i="1" dirty="0"/>
          </a:p>
          <a:p>
            <a:r>
              <a:rPr lang="ru-RU" sz="1000" i="1" dirty="0" smtClean="0"/>
              <a:t>А вам уже случалось побывать в Индии? «Да!» — дружно воскликнули сейчас участники Фестиваля Артлайф - 2013. Но даже к ним огромная и многоликая Индия в нынешнем году повернётся другой, неожиданной с точки зрения шаблонных представлений о ней стороной. </a:t>
            </a:r>
            <a:endParaRPr lang="ru-RU" sz="1000" i="1" dirty="0" smtClean="0"/>
          </a:p>
          <a:p>
            <a:r>
              <a:rPr lang="ru-RU" sz="1000" i="1" dirty="0" err="1" smtClean="0"/>
              <a:t>Гургаон</a:t>
            </a:r>
            <a:r>
              <a:rPr lang="ru-RU" sz="1000" i="1" dirty="0" smtClean="0"/>
              <a:t> </a:t>
            </a:r>
            <a:r>
              <a:rPr lang="ru-RU" sz="1000" i="1" dirty="0" smtClean="0"/>
              <a:t>— город-спутник Дели, в котором расположено около 1100 жилых небоскребов! А ещё в </a:t>
            </a:r>
            <a:r>
              <a:rPr lang="ru-RU" sz="1000" i="1" dirty="0" err="1" smtClean="0"/>
              <a:t>Гургаоне</a:t>
            </a:r>
            <a:r>
              <a:rPr lang="ru-RU" sz="1000" i="1" dirty="0" smtClean="0"/>
              <a:t> есть один из лучших </a:t>
            </a:r>
            <a:r>
              <a:rPr lang="ru-RU" sz="1000" i="1" dirty="0" err="1" smtClean="0"/>
              <a:t>конгресс-центров</a:t>
            </a:r>
            <a:r>
              <a:rPr lang="ru-RU" sz="1000" i="1" dirty="0" smtClean="0"/>
              <a:t> Дели — Орана холл, который 8 декабря распахнёт свои двери перед гостями Фестиваля-2019 «Горизонты успеха». Здесь, в </a:t>
            </a:r>
            <a:r>
              <a:rPr lang="ru-RU" sz="1000" i="1" dirty="0" err="1" smtClean="0"/>
              <a:t>Гургаоне</a:t>
            </a:r>
            <a:r>
              <a:rPr lang="ru-RU" sz="1000" i="1" dirty="0" smtClean="0"/>
              <a:t>, мы увидим другую Индию — страну небоскрёбов, парков и огромных торговых </a:t>
            </a:r>
            <a:r>
              <a:rPr lang="ru-RU" sz="1000" i="1" dirty="0" err="1" smtClean="0"/>
              <a:t>центров-моллов</a:t>
            </a:r>
            <a:r>
              <a:rPr lang="ru-RU" sz="1000" i="1" dirty="0" smtClean="0"/>
              <a:t>. </a:t>
            </a:r>
            <a:endParaRPr lang="ru-RU" sz="1000" i="1" dirty="0" smtClean="0"/>
          </a:p>
          <a:p>
            <a:r>
              <a:rPr lang="ru-RU" sz="1000" i="1" dirty="0" smtClean="0"/>
              <a:t>До </a:t>
            </a:r>
            <a:r>
              <a:rPr lang="ru-RU" sz="1000" i="1" dirty="0" smtClean="0"/>
              <a:t>встречи в Индии! </a:t>
            </a:r>
            <a:endParaRPr lang="ru-RU" sz="1000" i="1" dirty="0" smtClean="0"/>
          </a:p>
          <a:p>
            <a:endParaRPr lang="ru-RU" sz="1000" i="1" dirty="0" smtClean="0"/>
          </a:p>
          <a:p>
            <a:r>
              <a:rPr lang="en-US" sz="1000" i="1" dirty="0" smtClean="0"/>
              <a:t>#</a:t>
            </a:r>
            <a:r>
              <a:rPr lang="ru-RU" sz="1000" i="1" dirty="0" smtClean="0"/>
              <a:t>фестивальАртлайф2019 </a:t>
            </a:r>
            <a:r>
              <a:rPr lang="ru-RU" sz="1000" i="1" dirty="0" smtClean="0"/>
              <a:t> </a:t>
            </a:r>
            <a:r>
              <a:rPr lang="ru-RU" sz="1000" i="1" dirty="0" smtClean="0"/>
              <a:t> </a:t>
            </a:r>
            <a:r>
              <a:rPr lang="en-US" sz="1000" i="1" dirty="0" smtClean="0"/>
              <a:t>#</a:t>
            </a:r>
            <a:r>
              <a:rPr lang="ru-RU" sz="1000" i="1" dirty="0" err="1" smtClean="0"/>
              <a:t>горизонтыуспеха</a:t>
            </a:r>
            <a:endParaRPr lang="ru-RU" sz="1000" i="1" dirty="0" smtClean="0"/>
          </a:p>
        </p:txBody>
      </p:sp>
      <p:pic>
        <p:nvPicPr>
          <p:cNvPr id="9" name="Picture 2" descr="\\filer\Artlife\Маркетинг\КОНТЕНТ-ПЛАН ДЛЯ СОЦ.СЕТЕЙ\2019\06 Июнь\макеты для соцсетей\Бизнес\Фестива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3597" y="1272919"/>
            <a:ext cx="1737603" cy="1737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901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86"/>
            <a:ext cx="12192154" cy="685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939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154" cy="68579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43200" y="498088"/>
            <a:ext cx="3352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КИСЕЛИ НОВИНКИ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46333" y="4199466"/>
            <a:ext cx="5348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НОВИНКИ </a:t>
            </a:r>
            <a:r>
              <a:rPr lang="en-US" sz="1000" b="1" i="1" dirty="0"/>
              <a:t>ARTFOOD</a:t>
            </a:r>
            <a:r>
              <a:rPr lang="ru-RU" sz="1000" b="1" i="1" dirty="0"/>
              <a:t>!  НАЧНИТЕ ЛЕТО ВКУСНО! </a:t>
            </a:r>
          </a:p>
          <a:p>
            <a:endParaRPr lang="ru-RU" sz="1000" b="1" i="1" dirty="0"/>
          </a:p>
          <a:p>
            <a:r>
              <a:rPr lang="ru-RU" sz="1000" i="1" dirty="0"/>
              <a:t>Представляем новые необычные сочетания экзотических фруктов и полезных ягод!</a:t>
            </a:r>
            <a:br>
              <a:rPr lang="ru-RU" sz="1000" i="1" dirty="0"/>
            </a:br>
            <a:r>
              <a:rPr lang="ru-RU" sz="1000" i="1" dirty="0"/>
              <a:t>Кисели «</a:t>
            </a:r>
            <a:r>
              <a:rPr lang="ru-RU" sz="1000" i="1" dirty="0" err="1"/>
              <a:t>Личи</a:t>
            </a:r>
            <a:r>
              <a:rPr lang="ru-RU" sz="1000" i="1" dirty="0"/>
              <a:t> – Клубника» и «</a:t>
            </a:r>
            <a:r>
              <a:rPr lang="ru-RU" sz="1000" i="1" dirty="0" err="1"/>
              <a:t>Гуава-Арония-Черника</a:t>
            </a:r>
            <a:r>
              <a:rPr lang="ru-RU" sz="1000" i="1" dirty="0"/>
              <a:t>»!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Созданы на основе натуральных соков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Содержат кусочки фруктов, ягод и семена </a:t>
            </a:r>
            <a:r>
              <a:rPr lang="ru-RU" sz="1000" i="1" dirty="0" err="1"/>
              <a:t>чиа</a:t>
            </a:r>
            <a:r>
              <a:rPr lang="ru-RU" sz="1000" i="1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Обогащены витаминами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Высокопитательные и полезные для ЖКТ</a:t>
            </a:r>
          </a:p>
          <a:p>
            <a:endParaRPr lang="ru-RU" sz="1000" i="1" dirty="0"/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кисель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ягоды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фрукты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приветлето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лето2019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семеначиа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витамины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артфуд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artfood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\\filer\Artlife\Маркетинг\КОНТЕНТ-ПЛАН ДЛЯ СОЦ.СЕТЕЙ\2019\05 Май\макеты для соцсетей\ФП\Новый кисе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8583" y="1655717"/>
            <a:ext cx="2028249" cy="2028250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83038171"/>
              </p:ext>
            </p:extLst>
          </p:nvPr>
        </p:nvGraphicFramePr>
        <p:xfrm>
          <a:off x="2743200" y="1655717"/>
          <a:ext cx="3273678" cy="4607449"/>
        </p:xfrm>
        <a:graphic>
          <a:graphicData uri="http://schemas.openxmlformats.org/presentationml/2006/ole">
            <p:oleObj spid="_x0000_s1054" name="PDF" r:id="rId5" imgW="0" imgH="0" progId="FoxitReader.Document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62557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152" cy="6857913"/>
            <a:chOff x="0" y="86"/>
            <a:chExt cx="12192152" cy="685791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86"/>
              <a:ext cx="12192152" cy="6857913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2644351" y="1977448"/>
              <a:ext cx="9067662" cy="2367815"/>
              <a:chOff x="2644351" y="1977448"/>
              <a:chExt cx="9067662" cy="2367815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4929458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949967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7214565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264435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7629389"/>
              </p:ext>
            </p:extLst>
          </p:nvPr>
        </p:nvGraphicFramePr>
        <p:xfrm>
          <a:off x="2644351" y="4626350"/>
          <a:ext cx="9067664" cy="961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xmlns="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xmlns="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 ИЮНЯ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 b="1" i="0" dirty="0"/>
                        <a:t>DIETALIKA</a:t>
                      </a:r>
                      <a:endParaRPr lang="ru-RU" sz="1200" i="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ARTFOOD</a:t>
                      </a:r>
                      <a:endParaRPr lang="ru-RU" sz="1200" b="1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ПРОБИОМИЛК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9144108"/>
                  </a:ext>
                </a:extLst>
              </a:tr>
              <a:tr h="473970">
                <a:tc>
                  <a:txBody>
                    <a:bodyPr/>
                    <a:lstStyle/>
                    <a:p>
                      <a:pPr algn="ctr"/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День здорового питания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00" i="0" dirty="0"/>
                        <a:t>Зеленый свет твоей хорошей</a:t>
                      </a:r>
                      <a:r>
                        <a:rPr lang="ru-RU" sz="1100" i="0" baseline="0" dirty="0"/>
                        <a:t> форме!</a:t>
                      </a:r>
                      <a:endParaRPr lang="ru-RU" sz="1100" i="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Идеально для путешествий!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Сладости, которые полезны</a:t>
                      </a:r>
                      <a:endParaRPr lang="ru-RU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1035438"/>
                  </a:ext>
                </a:extLst>
              </a:tr>
            </a:tbl>
          </a:graphicData>
        </a:graphic>
      </p:graphicFrame>
      <p:pic>
        <p:nvPicPr>
          <p:cNvPr id="20481" name="Picture 1" descr="C:\Users\Chizhova\Desktop\Артфу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7325" y="2218626"/>
            <a:ext cx="1966822" cy="1966822"/>
          </a:xfrm>
          <a:prstGeom prst="rect">
            <a:avLst/>
          </a:prstGeom>
          <a:noFill/>
        </p:spPr>
      </p:pic>
      <p:pic>
        <p:nvPicPr>
          <p:cNvPr id="20482" name="Picture 2" descr="C:\Users\Chizhova\Desktop\Probiomilk internet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15242" y="2204248"/>
            <a:ext cx="1981200" cy="1981200"/>
          </a:xfrm>
          <a:prstGeom prst="rect">
            <a:avLst/>
          </a:prstGeom>
          <a:noFill/>
        </p:spPr>
      </p:pic>
      <p:pic>
        <p:nvPicPr>
          <p:cNvPr id="20483" name="Picture 3" descr="C:\Users\Chizhova\Desktop\диеталика_слим_формул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7146" y="2218626"/>
            <a:ext cx="1976965" cy="1976965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290F8D3-3DB5-48A6-AEEA-FF85BE688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2089" y="2262961"/>
            <a:ext cx="1936865" cy="193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09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" y="0"/>
            <a:ext cx="12192152" cy="68579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1554" y="2092643"/>
            <a:ext cx="4174958" cy="47653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18072" y="2929467"/>
            <a:ext cx="4053840" cy="282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19230" y="2876247"/>
            <a:ext cx="38646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i="1" dirty="0"/>
              <a:t>2 ИЮНЯ – ДЕНЬ ЗДОРОВОГО ПИТАНИЯ</a:t>
            </a:r>
          </a:p>
          <a:p>
            <a:pPr lvl="0"/>
            <a:endParaRPr lang="ru-RU" sz="1000" b="1" i="1" dirty="0"/>
          </a:p>
          <a:p>
            <a:r>
              <a:rPr lang="ru-RU" sz="1000" i="1" dirty="0"/>
              <a:t>В жизни главное – ЗДОРОВЬЕ!</a:t>
            </a:r>
          </a:p>
          <a:p>
            <a:r>
              <a:rPr lang="ru-RU" sz="1000" i="1" dirty="0"/>
              <a:t>День здорового питания и отказа от излишеств в еде -</a:t>
            </a:r>
            <a:r>
              <a:rPr lang="ru-RU" sz="1000" i="1" dirty="0" smtClean="0"/>
              <a:t>хороший повод вспомнить </a:t>
            </a:r>
            <a:r>
              <a:rPr lang="ru-RU" sz="1000" i="1" dirty="0"/>
              <a:t>о том, что мы ответственны за то, чем мы питаемся</a:t>
            </a:r>
            <a:r>
              <a:rPr lang="ru-RU" sz="1000" i="1" dirty="0" smtClean="0"/>
              <a:t>. Ведь избыточный </a:t>
            </a:r>
            <a:r>
              <a:rPr lang="ru-RU" sz="1000" i="1" dirty="0"/>
              <a:t>вес и ожирение вызывают большой риск возникновения сердечно-сосудистых и онкологических заболеваний, сахарного </a:t>
            </a:r>
            <a:r>
              <a:rPr lang="ru-RU" sz="1000" i="1" dirty="0" smtClean="0"/>
              <a:t>диабета  и пр. </a:t>
            </a:r>
          </a:p>
          <a:p>
            <a:r>
              <a:rPr lang="ru-RU" sz="1000" i="1" dirty="0" smtClean="0"/>
              <a:t>А </a:t>
            </a:r>
            <a:r>
              <a:rPr lang="ru-RU" sz="1000" i="1" dirty="0"/>
              <a:t>начинаются проблемы со здоровьем с обычного переедания, </a:t>
            </a:r>
            <a:r>
              <a:rPr lang="ru-RU" sz="1000" i="1" dirty="0" smtClean="0"/>
              <a:t>любви к фастфуду, неконтролируемого </a:t>
            </a:r>
            <a:r>
              <a:rPr lang="ru-RU" sz="1000" i="1" dirty="0"/>
              <a:t>«заедания» </a:t>
            </a:r>
            <a:r>
              <a:rPr lang="ru-RU" sz="1000" i="1" dirty="0" smtClean="0"/>
              <a:t>стрессов.</a:t>
            </a:r>
          </a:p>
          <a:p>
            <a:r>
              <a:rPr lang="ru-RU" sz="1000" i="1" dirty="0" smtClean="0"/>
              <a:t>Создавайте </a:t>
            </a:r>
            <a:r>
              <a:rPr lang="ru-RU" sz="1000" i="1" dirty="0"/>
              <a:t>пищевые привычки вместе с продуктами Артлайф, </a:t>
            </a:r>
            <a:r>
              <a:rPr lang="ru-RU" sz="1000" i="1" dirty="0" smtClean="0"/>
              <a:t>стройте </a:t>
            </a:r>
            <a:r>
              <a:rPr lang="ru-RU" sz="1000" i="1" dirty="0"/>
              <a:t>свой рацион, чтобы он был вкусным и сбалансированным, вел к стройности и поддерживал здоровье.</a:t>
            </a:r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здоровоепитание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ЗОЖ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едимдома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kambiochai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худеем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артфуд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artfood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22041" y="2861733"/>
            <a:ext cx="39087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b="1" i="1" dirty="0"/>
              <a:t>DIETALIKA</a:t>
            </a:r>
            <a:r>
              <a:rPr lang="ru-RU" sz="1000" b="1" i="1" dirty="0"/>
              <a:t>. ЗЕЛЕНЫЙ СВЕТ ТВОЕЙ ХОРОШЕЙ ФОРМЕ!</a:t>
            </a:r>
            <a:endParaRPr lang="ru-RU" sz="1000" i="1" dirty="0"/>
          </a:p>
          <a:p>
            <a:r>
              <a:rPr lang="ru-RU" sz="1000" i="1" dirty="0" smtClean="0"/>
              <a:t>Спорт </a:t>
            </a:r>
            <a:r>
              <a:rPr lang="ru-RU" sz="1000" i="1" dirty="0"/>
              <a:t>на свежем воздухе обогащает организм кислородом, способствует синтезу витамина D, повышает общий тонус, улучшает настроение и, конечно же, аппетит. </a:t>
            </a:r>
            <a:endParaRPr lang="ru-RU" sz="1000" i="1" dirty="0" smtClean="0"/>
          </a:p>
          <a:p>
            <a:r>
              <a:rPr lang="ru-RU" sz="1000" i="1" dirty="0" smtClean="0"/>
              <a:t> </a:t>
            </a:r>
            <a:r>
              <a:rPr lang="ru-RU" sz="1000" i="1" dirty="0"/>
              <a:t>Будьте осторожны и  не поддавайтесь соблазну заглушить голод после тренировки пирожком или шоколадкой! </a:t>
            </a:r>
            <a:endParaRPr lang="ru-RU" sz="1000" i="1" dirty="0" smtClean="0"/>
          </a:p>
          <a:p>
            <a:r>
              <a:rPr lang="ru-RU" sz="1000" i="1" dirty="0" smtClean="0"/>
              <a:t>Лучше </a:t>
            </a:r>
            <a:r>
              <a:rPr lang="ru-RU" sz="1000" i="1" dirty="0"/>
              <a:t>возьмите с собой легкий перекус от </a:t>
            </a:r>
            <a:r>
              <a:rPr lang="ru-RU" sz="1000" i="1" dirty="0" err="1" smtClean="0"/>
              <a:t>Диеталики</a:t>
            </a:r>
            <a:r>
              <a:rPr lang="ru-RU" sz="1000" i="1" dirty="0" smtClean="0"/>
              <a:t>.</a:t>
            </a:r>
          </a:p>
          <a:p>
            <a:r>
              <a:rPr lang="ru-RU" sz="1000" i="1" dirty="0" smtClean="0"/>
              <a:t>Фруктово-овощные батончики «</a:t>
            </a:r>
            <a:r>
              <a:rPr lang="ru-RU" sz="1000" i="1" dirty="0" err="1" smtClean="0"/>
              <a:t>Диеталика</a:t>
            </a:r>
            <a:r>
              <a:rPr lang="ru-RU" sz="1000" i="1" dirty="0" smtClean="0"/>
              <a:t>» - это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 smtClean="0"/>
              <a:t>Источник </a:t>
            </a:r>
            <a:r>
              <a:rPr lang="ru-RU" sz="1000" i="1" dirty="0"/>
              <a:t>полезных </a:t>
            </a:r>
            <a:r>
              <a:rPr lang="ru-RU" sz="1000" i="1" dirty="0" smtClean="0"/>
              <a:t>веществ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 smtClean="0"/>
              <a:t>Оригинальный вкус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 smtClean="0"/>
              <a:t>Минимум калорий</a:t>
            </a:r>
          </a:p>
          <a:p>
            <a:r>
              <a:rPr lang="ru-RU" sz="1000" i="1" dirty="0" smtClean="0"/>
              <a:t>Гарциния </a:t>
            </a:r>
            <a:r>
              <a:rPr lang="ru-RU" sz="1000" i="1" dirty="0"/>
              <a:t>камбоджийская в их составе регулирует аппетит и препятствует отложению </a:t>
            </a:r>
            <a:r>
              <a:rPr lang="ru-RU" sz="1000" i="1" dirty="0" smtClean="0"/>
              <a:t>жиров.</a:t>
            </a:r>
          </a:p>
          <a:p>
            <a:r>
              <a:rPr lang="ru-RU" sz="1000" i="1" dirty="0" smtClean="0"/>
              <a:t>Фруктовые </a:t>
            </a:r>
            <a:r>
              <a:rPr lang="ru-RU" sz="1000" i="1" dirty="0"/>
              <a:t>кислоты и клетчатка регулируют пищеварение и способствуют выводу шлаков и </a:t>
            </a:r>
            <a:r>
              <a:rPr lang="ru-RU" sz="1000" i="1" dirty="0" smtClean="0"/>
              <a:t>токсинов.</a:t>
            </a:r>
          </a:p>
          <a:p>
            <a:r>
              <a:rPr lang="ru-RU" sz="1000" i="1" dirty="0" smtClean="0"/>
              <a:t>Калий </a:t>
            </a:r>
            <a:r>
              <a:rPr lang="ru-RU" sz="1000" i="1" dirty="0"/>
              <a:t>и магний поддерживают работу мышц и </a:t>
            </a:r>
            <a:r>
              <a:rPr lang="ru-RU" sz="1000" i="1" dirty="0" smtClean="0"/>
              <a:t>сердечно-сосудистой </a:t>
            </a:r>
            <a:r>
              <a:rPr lang="ru-RU" sz="1000" i="1" dirty="0"/>
              <a:t>системы, витамины стимулируют обмен веществ.  </a:t>
            </a:r>
          </a:p>
          <a:p>
            <a:endParaRPr lang="ru-RU" sz="1000" i="1" dirty="0"/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диеталика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слимформула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полезныйперекус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батончики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спортпит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контрольвеса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похудение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гарциниякамбоджийская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клетчатка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витамины</a:t>
            </a:r>
            <a:endParaRPr lang="ru-RU" sz="1000" i="1" dirty="0"/>
          </a:p>
        </p:txBody>
      </p:sp>
      <p:pic>
        <p:nvPicPr>
          <p:cNvPr id="8" name="Picture 3" descr="C:\Users\Chizhova\Desktop\диеталика_слим_формул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3396" y="1278465"/>
            <a:ext cx="1566337" cy="1566337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7BA8785-30D4-4D60-8488-EA5C5085A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7960" y="1278464"/>
            <a:ext cx="1566337" cy="156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918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" y="87"/>
            <a:ext cx="12192152" cy="68579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2354" y="2092643"/>
            <a:ext cx="4174958" cy="47653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72287" y="3029219"/>
            <a:ext cx="3824292" cy="3144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47467" y="3005667"/>
            <a:ext cx="3750733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672287" y="2684677"/>
            <a:ext cx="379235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i="1" dirty="0" smtClean="0"/>
              <a:t>ИДЕАЛЬНО </a:t>
            </a:r>
            <a:r>
              <a:rPr lang="ru-RU" sz="1000" b="1" i="1" dirty="0"/>
              <a:t>ДЛЯ ПУТЕШЕСТВИЙ!</a:t>
            </a:r>
          </a:p>
          <a:p>
            <a:pPr lvl="0"/>
            <a:endParaRPr lang="ru-RU" sz="800" dirty="0"/>
          </a:p>
          <a:p>
            <a:r>
              <a:rPr lang="ru-RU" sz="1000" i="1" dirty="0"/>
              <a:t>Лето - самое время стряхнуть с себя офисную </a:t>
            </a:r>
            <a:r>
              <a:rPr lang="ru-RU" sz="1000" i="1" dirty="0" smtClean="0"/>
              <a:t>пыль и </a:t>
            </a:r>
            <a:r>
              <a:rPr lang="ru-RU" sz="1000" i="1" dirty="0"/>
              <a:t>перезагрузиться.  Так что садитесь в поезд, самолет, включайте навигатор в машине и – </a:t>
            </a:r>
            <a:r>
              <a:rPr lang="ru-RU" sz="1000" i="1" dirty="0" smtClean="0"/>
              <a:t>вперед </a:t>
            </a:r>
            <a:r>
              <a:rPr lang="ru-RU" sz="1000" i="1" dirty="0"/>
              <a:t>за новыми впечатлениями!  </a:t>
            </a:r>
          </a:p>
          <a:p>
            <a:r>
              <a:rPr lang="ru-RU" sz="1000" i="1" dirty="0"/>
              <a:t>Каждый понимает комфорт путешествия по-своему, но в одном мы все единодушны:  </a:t>
            </a:r>
            <a:r>
              <a:rPr lang="ru-RU" sz="1000" i="1" dirty="0" smtClean="0"/>
              <a:t>некачественная еда </a:t>
            </a:r>
            <a:r>
              <a:rPr lang="ru-RU" sz="1000" i="1" dirty="0"/>
              <a:t>может испортить самую лучшую поездку. Так что лучше сказать «нет» сомнительной придорожной </a:t>
            </a:r>
            <a:r>
              <a:rPr lang="ru-RU" sz="1000" i="1" dirty="0" smtClean="0"/>
              <a:t>пище </a:t>
            </a:r>
            <a:r>
              <a:rPr lang="ru-RU" sz="1000" i="1" dirty="0"/>
              <a:t>и не брать с собой </a:t>
            </a:r>
            <a:r>
              <a:rPr lang="ru-RU" sz="1000" i="1" dirty="0" err="1"/>
              <a:t>скоропорт</a:t>
            </a:r>
            <a:r>
              <a:rPr lang="ru-RU" sz="1000" i="1" dirty="0"/>
              <a:t>. А чтоб не питаться всухомятку, возьмите с собой супы, каши и пюре </a:t>
            </a:r>
            <a:r>
              <a:rPr lang="ru-RU" sz="1000" i="1" dirty="0" smtClean="0"/>
              <a:t>Артлайф, </a:t>
            </a:r>
            <a:r>
              <a:rPr lang="ru-RU" sz="1000" i="1" dirty="0" smtClean="0"/>
              <a:t>которые</a:t>
            </a:r>
            <a:endParaRPr lang="ru-RU" sz="1000" i="1" dirty="0"/>
          </a:p>
          <a:p>
            <a:pPr lvl="0">
              <a:buFont typeface="Arial" pitchFamily="34" charset="0"/>
              <a:buChar char="•"/>
            </a:pPr>
            <a:r>
              <a:rPr lang="ru-RU" sz="1000" i="1" dirty="0"/>
              <a:t> не занимают много места в сумке</a:t>
            </a:r>
          </a:p>
          <a:p>
            <a:pPr lvl="0">
              <a:buFont typeface="Arial" pitchFamily="34" charset="0"/>
              <a:buChar char="•"/>
            </a:pPr>
            <a:r>
              <a:rPr lang="ru-RU" sz="1000" i="1" dirty="0"/>
              <a:t> полноценно заменяют завтрак, обед и ужин</a:t>
            </a:r>
          </a:p>
          <a:p>
            <a:pPr lvl="0">
              <a:buFont typeface="Arial" pitchFamily="34" charset="0"/>
              <a:buChar char="•"/>
            </a:pPr>
            <a:r>
              <a:rPr lang="ru-RU" sz="1000" i="1" dirty="0"/>
              <a:t> обогащены полезными </a:t>
            </a:r>
            <a:r>
              <a:rPr lang="ru-RU" sz="1000" i="1" dirty="0" smtClean="0"/>
              <a:t>веществами (витаминами</a:t>
            </a:r>
            <a:r>
              <a:rPr lang="ru-RU" sz="1000" i="1" dirty="0"/>
              <a:t>, минералами, клетчаткой и др</a:t>
            </a:r>
            <a:r>
              <a:rPr lang="ru-RU" sz="1000" i="1" dirty="0" smtClean="0"/>
              <a:t>.)</a:t>
            </a:r>
            <a:endParaRPr lang="ru-RU" sz="1000" i="1" dirty="0"/>
          </a:p>
          <a:p>
            <a:r>
              <a:rPr lang="ru-RU" sz="1000" i="1" dirty="0"/>
              <a:t>Куда бы вы ни отправились, для их приготовления вам нужна только горячая вода и 5 свободных минут. Хорошего вам отдыха этим летом!</a:t>
            </a:r>
          </a:p>
          <a:p>
            <a:endParaRPr lang="ru-RU" sz="800" i="1" dirty="0"/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артфуд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#ARTFOOD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продуктыбыстрогоприготовления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едадляпутешествий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возьмивдорогу</a:t>
            </a:r>
            <a:endParaRPr lang="ru-RU" sz="10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487024" y="2698852"/>
            <a:ext cx="334909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i="1" dirty="0"/>
              <a:t>ПРОБИОМИЛК. СЛАДОСТИ, КОТОРЫЕ ПОЛЕЗНЫ!</a:t>
            </a:r>
            <a:endParaRPr lang="ru-RU" sz="1000" i="1" dirty="0"/>
          </a:p>
          <a:p>
            <a:r>
              <a:rPr lang="ru-RU" sz="800" dirty="0"/>
              <a:t> </a:t>
            </a:r>
          </a:p>
          <a:p>
            <a:r>
              <a:rPr lang="ru-RU" sz="1000" i="1" dirty="0"/>
              <a:t>Помните, доктор Айболит при встрече спрашивал детей: «Как живете? Как животик?» Все потому, что от пищеварения действительно зависит и наше общее самочувствие, и наше  настроение. Пищеварительная система детей слабее, чем у взрослых, и чаще испытывает на себе неприятные последствия от воздействия микробов, токсинов, тяжелой для усвоения пищи. Вот почему так важно, чтобы рацион ребенка был сбалансирован по составу и включал полезную для здоровья кишечника клетчатку. </a:t>
            </a:r>
          </a:p>
          <a:p>
            <a:r>
              <a:rPr lang="ru-RU" sz="1000" i="1" dirty="0"/>
              <a:t>Конфеты Пробиомилк содержат полезные лакто- и </a:t>
            </a:r>
            <a:r>
              <a:rPr lang="ru-RU" sz="1000" i="1" dirty="0" err="1"/>
              <a:t>бифидобактерии</a:t>
            </a:r>
            <a:r>
              <a:rPr lang="ru-RU" sz="1000" i="1" dirty="0"/>
              <a:t>, а также </a:t>
            </a:r>
            <a:r>
              <a:rPr lang="ru-RU" sz="1000" i="1" dirty="0" err="1"/>
              <a:t>пребиотические</a:t>
            </a:r>
            <a:r>
              <a:rPr lang="ru-RU" sz="1000" i="1" dirty="0"/>
              <a:t> компоненты, которые способствуют нормальному пищеварению и росту полезной микрофлоры кишечника. Сладости должны быть полезными, а микрофлора – здоровой! Ведь это залог правильного обмена веществ, здорового роста и развития, крепкого иммунитета вашего ребенка. </a:t>
            </a:r>
          </a:p>
          <a:p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пробиомилк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полезныеконфеты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пробиотики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пребиотики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поддержкамикрофлоры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поддержкаиммунитета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безсахара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длядетей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детскоепитание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#c3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хлет</a:t>
            </a:r>
            <a:endParaRPr lang="ru-RU" sz="1000" i="1" dirty="0"/>
          </a:p>
          <a:p>
            <a:r>
              <a:rPr lang="ru-RU" sz="1000" dirty="0"/>
              <a:t> </a:t>
            </a:r>
          </a:p>
        </p:txBody>
      </p:sp>
      <p:pic>
        <p:nvPicPr>
          <p:cNvPr id="9" name="Picture 1" descr="C:\Users\Chizhova\Desktop\Артфу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5613" y="1145315"/>
            <a:ext cx="1496285" cy="1496285"/>
          </a:xfrm>
          <a:prstGeom prst="rect">
            <a:avLst/>
          </a:prstGeom>
          <a:noFill/>
        </p:spPr>
      </p:pic>
      <p:pic>
        <p:nvPicPr>
          <p:cNvPr id="10" name="Picture 2" descr="C:\Users\Chizhova\Desktop\Probiomilk internet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1420" y="1194542"/>
            <a:ext cx="1490135" cy="1490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609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6"/>
            <a:ext cx="12192152" cy="68579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6" name="Прямоугольник 15"/>
          <p:cNvSpPr/>
          <p:nvPr/>
        </p:nvSpPr>
        <p:spPr>
          <a:xfrm>
            <a:off x="6730169" y="4255961"/>
            <a:ext cx="547291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ПРОГРАММА «ГОТОВИМСЯ К СЕССИИ»</a:t>
            </a:r>
          </a:p>
          <a:p>
            <a:r>
              <a:rPr lang="ru-RU" sz="1000" i="1" dirty="0"/>
              <a:t>Уникальные комплексы для повышения работоспособности и мозговой активности!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Нейростронг – улучшает микроциркуляцию и обмен веществ в головном мозге. Содержит вещества (лецитин, готу кола), которые улучшают память и внимание. Эффективность доказана клинически.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Дискавери Отличник – является источником всех необходимых витаминов и микроэлементов! А также </a:t>
            </a:r>
            <a:r>
              <a:rPr lang="ru-RU" sz="1000" i="1" dirty="0" smtClean="0"/>
              <a:t>таких </a:t>
            </a:r>
            <a:r>
              <a:rPr lang="ru-RU" sz="1000" i="1" dirty="0" err="1" smtClean="0"/>
              <a:t>адаптогенов</a:t>
            </a:r>
            <a:r>
              <a:rPr lang="ru-RU" sz="1000" i="1" dirty="0" smtClean="0"/>
              <a:t> </a:t>
            </a:r>
            <a:r>
              <a:rPr lang="ru-RU" sz="1000" i="1" dirty="0"/>
              <a:t>как экстракт курильского чая и элеутерококк. </a:t>
            </a:r>
            <a:endParaRPr lang="ru-RU" sz="1000" b="1" i="1" dirty="0"/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#здоровье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антистресс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витамины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поддержканервнойсистемы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поддержкапамяти</a:t>
            </a:r>
            <a:endParaRPr lang="ru-RU" sz="10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672010" y="550480"/>
            <a:ext cx="3545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Программа «Готовимся к сессии»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398" y="1673283"/>
            <a:ext cx="2034020" cy="2034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5613" y="1639417"/>
            <a:ext cx="3542553" cy="50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09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6"/>
            <a:ext cx="12192152" cy="68579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505575" y="4165601"/>
            <a:ext cx="540656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ВНИМАНИЕ! АКЦИЯ! АКТИВНОЕ ЛЕТО!</a:t>
            </a:r>
          </a:p>
          <a:p>
            <a:endParaRPr lang="ru-RU" sz="800" b="1" i="1" dirty="0"/>
          </a:p>
          <a:p>
            <a:r>
              <a:rPr lang="ru-RU" sz="1000" i="1" dirty="0"/>
              <a:t>Универсальная программа поддержки на каждый день! </a:t>
            </a:r>
          </a:p>
          <a:p>
            <a:r>
              <a:rPr lang="ru-RU" sz="1000" i="1" dirty="0"/>
              <a:t>Активная работа мозга, защита зрения, повышение </a:t>
            </a:r>
            <a:r>
              <a:rPr lang="ru-RU" sz="1000" i="1" dirty="0" err="1"/>
              <a:t>энергообмена</a:t>
            </a:r>
            <a:r>
              <a:rPr lang="ru-RU" sz="1000" i="1" dirty="0"/>
              <a:t>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Глазорол Интенсив – нутрицевтик для питания глаз.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Нейростабил – энергетический комплекс для мозга с мягким успокаивающим действием.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Грин </a:t>
            </a:r>
            <a:r>
              <a:rPr lang="ru-RU" sz="1000" i="1" dirty="0" smtClean="0"/>
              <a:t>Стар </a:t>
            </a:r>
            <a:r>
              <a:rPr lang="ru-RU" sz="1000" i="1" dirty="0"/>
              <a:t>– поддержка энергообмена, выведение токсинов.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/>
              <a:t>АСЕвит – источник натуральных антиоксидантов, повышение защиты организма от </a:t>
            </a:r>
            <a:r>
              <a:rPr lang="ru-RU" sz="1000" i="1" dirty="0" err="1"/>
              <a:t>УФ-излучения</a:t>
            </a:r>
            <a:r>
              <a:rPr lang="ru-RU" sz="1000" i="1" dirty="0"/>
              <a:t>.</a:t>
            </a:r>
          </a:p>
          <a:p>
            <a:r>
              <a:rPr lang="ru-RU" sz="1000" i="1" dirty="0"/>
              <a:t>Сроки проведения акции: с 6.05 по 30.06.2019 года. Подробности уточняйте в сервисных центрах Артлайф.</a:t>
            </a:r>
          </a:p>
          <a:p>
            <a:endParaRPr lang="ru-RU" sz="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#здоровье  #акция  #12_месяцев_Артлайф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акцияартлайф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артфуд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artfood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глазоролинтенсив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гринстар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нейростабил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АСЕвит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активное лето </a:t>
            </a:r>
            <a:endParaRPr lang="ru-RU" sz="10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763450" y="397933"/>
            <a:ext cx="3196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АКЦИЯ 12 МЕСЯЦЕВ. АКТИВНОЕ ЛЕТО!</a:t>
            </a:r>
          </a:p>
        </p:txBody>
      </p:sp>
      <p:pic>
        <p:nvPicPr>
          <p:cNvPr id="5121" name="Picture 1" descr="C:\Users\Chizhova\Desktop\Активное_лето_квадр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9452" y="1731254"/>
            <a:ext cx="2018971" cy="2018971"/>
          </a:xfrm>
          <a:prstGeom prst="rect">
            <a:avLst/>
          </a:prstGeom>
          <a:noFill/>
        </p:spPr>
      </p:pic>
      <p:pic>
        <p:nvPicPr>
          <p:cNvPr id="5123" name="Picture 3" descr="C:\Users\Chizhova\Desktop\Активное_ле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4210" y="1731254"/>
            <a:ext cx="3441623" cy="486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72857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"/>
            <a:ext cx="12192152" cy="68579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6" name="Прямоугольник 15"/>
          <p:cNvSpPr/>
          <p:nvPr/>
        </p:nvSpPr>
        <p:spPr>
          <a:xfrm>
            <a:off x="6505727" y="4148667"/>
            <a:ext cx="56864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ВНИМАНИЕ! АКЦИЯ! </a:t>
            </a:r>
          </a:p>
          <a:p>
            <a:r>
              <a:rPr lang="ru-RU" sz="1000" b="1" i="1" dirty="0"/>
              <a:t>КАНИКУЛЫ - ВРЕМЯ ВОССТАНОВИТЬ СИЛЫ И ДАТЬ ЭНЕРГИЮ ДЛЯ РОСТА! </a:t>
            </a:r>
          </a:p>
          <a:p>
            <a:endParaRPr lang="ru-RU" sz="800" b="1" i="1" dirty="0"/>
          </a:p>
          <a:p>
            <a:r>
              <a:rPr lang="ru-RU" sz="1000" i="1" dirty="0"/>
              <a:t>Поддержите организм ребенка в этот период при помощи уникальных биологически активных продуктов. Как питание может повлиять на рост и развитие ребенка?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b="1" i="1" dirty="0"/>
              <a:t>Омега-3-жирные кислоты </a:t>
            </a:r>
            <a:r>
              <a:rPr lang="ru-RU" sz="1000" i="1" dirty="0"/>
              <a:t>поддерживают работу мозга, </a:t>
            </a:r>
            <a:r>
              <a:rPr lang="ru-RU" sz="1000" i="1" dirty="0" smtClean="0"/>
              <a:t>иммунитет, зрение </a:t>
            </a:r>
            <a:r>
              <a:rPr lang="ru-RU" sz="1000" i="1" dirty="0"/>
              <a:t>и </a:t>
            </a:r>
            <a:r>
              <a:rPr lang="ru-RU" sz="1000" i="1" dirty="0" smtClean="0"/>
              <a:t>нервную систему</a:t>
            </a:r>
            <a:endParaRPr lang="ru-RU" sz="1000" i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b="1" i="1" dirty="0"/>
              <a:t>Пантогематоген и витамины </a:t>
            </a:r>
            <a:r>
              <a:rPr lang="ru-RU" sz="1000" i="1" dirty="0"/>
              <a:t>повышают устойчивость к физическим нагрузкам, а </a:t>
            </a:r>
            <a:r>
              <a:rPr lang="ru-RU" sz="1000" b="1" i="1" dirty="0"/>
              <a:t>минералы </a:t>
            </a:r>
            <a:r>
              <a:rPr lang="ru-RU" sz="1000" i="1" dirty="0" smtClean="0"/>
              <a:t>дают </a:t>
            </a:r>
            <a:r>
              <a:rPr lang="ru-RU" sz="1000" i="1" dirty="0"/>
              <a:t>прочность костям и зубной эмали.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b="1" i="1" dirty="0"/>
              <a:t>Лецитин</a:t>
            </a:r>
            <a:r>
              <a:rPr lang="ru-RU" sz="1000" i="1" dirty="0"/>
              <a:t>, </a:t>
            </a:r>
            <a:r>
              <a:rPr lang="ru-RU" sz="1000" i="1" dirty="0" smtClean="0"/>
              <a:t>полученный </a:t>
            </a:r>
            <a:r>
              <a:rPr lang="ru-RU" sz="1000" i="1" dirty="0"/>
              <a:t>в детстве, определяет ёмкость памяти взрослого человека, а также сопротивляемость процессам старения. Ребенок, получающий лецитин, становится менее раздражительным, у него повышается концентрация внимания и трудоспособность. </a:t>
            </a:r>
          </a:p>
          <a:p>
            <a:r>
              <a:rPr lang="ru-RU" sz="1000" i="1" dirty="0"/>
              <a:t>Сроки проведения акции: с 27.05 по 14.06.2019 года. Подробности уточняйте в сервисных центрах Артлайф.</a:t>
            </a:r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#здоровье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мультимегин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ПНЖК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омега3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зеакстантин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лютеин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витаминыдлядетей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поддержказрения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поддержканервнойсистемы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поддержкапамятиХонд</a:t>
            </a:r>
            <a:endParaRPr lang="ru-RU" sz="10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807306" y="592044"/>
            <a:ext cx="3196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Акция «Лучшее - детям!»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4B26C7-052A-4999-ADCA-3AD7D1C3D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6922" y="1670508"/>
            <a:ext cx="1956894" cy="1956894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2F220B1E-7006-4DEE-B9BB-66E2E35407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47988175"/>
              </p:ext>
            </p:extLst>
          </p:nvPr>
        </p:nvGraphicFramePr>
        <p:xfrm>
          <a:off x="2743199" y="1625644"/>
          <a:ext cx="3344410" cy="4732368"/>
        </p:xfrm>
        <a:graphic>
          <a:graphicData uri="http://schemas.openxmlformats.org/presentationml/2006/ole">
            <p:oleObj spid="_x0000_s2071" name="Acrobat Document" r:id="rId5" imgW="7550280" imgH="1071000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9907148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14513</TotalTime>
  <Words>2219</Words>
  <Application>Microsoft Office PowerPoint</Application>
  <PresentationFormat>Произвольный</PresentationFormat>
  <Paragraphs>375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Тема Office</vt:lpstr>
      <vt:lpstr>PDF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Ноябрь - медиапланирование</dc:title>
  <dc:creator>Анна Шушпанова</dc:creator>
  <cp:lastModifiedBy>Чижова Марина</cp:lastModifiedBy>
  <cp:revision>1437</cp:revision>
  <cp:lastPrinted>2019-05-29T02:40:03Z</cp:lastPrinted>
  <dcterms:created xsi:type="dcterms:W3CDTF">2018-10-19T03:44:59Z</dcterms:created>
  <dcterms:modified xsi:type="dcterms:W3CDTF">2019-05-31T09:42:09Z</dcterms:modified>
</cp:coreProperties>
</file>