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6" r:id="rId4"/>
    <p:sldId id="294" r:id="rId5"/>
    <p:sldId id="27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83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B03"/>
    <a:srgbClr val="1AAA32"/>
    <a:srgbClr val="3EE259"/>
    <a:srgbClr val="F8CB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D9E1-556D-4C20-9AEC-CC1A8082A2B4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67583-EC42-4723-8E05-106FDBA1CA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61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77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30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006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988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134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095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77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77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77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12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77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76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4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77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96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Протеиновый</a:t>
            </a:r>
            <a:r>
              <a:rPr lang="ru-RU" baseline="0" dirty="0" smtClean="0"/>
              <a:t> батончик – это питательная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протеиновая закуска,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употреблять до и после тренировки, взять с собой на работу или в поездку. Обладая приятным вкусом ванильного десерта, протеиновые батончики удовлетворяют потребность в сладком с пользой для фигуры. Помогают быстро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утолить голод и зарядить энергией.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Формула батончиков представлена белками с быстрым и медленным усвоением, которые способствуют росту и поддержанию мышечной массы. В неё входят концентрат молочного белка, сывороточный протеин и соевый протеин.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E595-8E42-41A2-A9EF-F43D34A7BE7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18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72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69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46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4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53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47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33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5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77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2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44D7-60E8-4FE4-B8DD-EB4242EA051F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CD5E-8F2E-4A7E-8A94-1F15AFE6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02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468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47925" y="2105025"/>
            <a:ext cx="4467226" cy="3305175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высокопитательный ингредиент, отлично утоляет голод, легко усваивается!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источник Омега–3 и Омега-6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эффективный антиоксидант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источник растительного кальция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богаты калием, магнием и железом</a:t>
            </a:r>
          </a:p>
        </p:txBody>
      </p:sp>
      <p:pic>
        <p:nvPicPr>
          <p:cNvPr id="37890" name="Picture 2" descr="C:\Users\Chizhova\Desktop\dietalika_batonchikr_1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07833" y="2816472"/>
            <a:ext cx="4924562" cy="15372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00324" y="1771651"/>
            <a:ext cx="280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Семена ЧИА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sovet-ok.ru/wp-content/uploads/2017/09/2-176.jpg"/>
          <p:cNvPicPr>
            <a:picLocks noChangeAspect="1" noChangeArrowheads="1"/>
          </p:cNvPicPr>
          <p:nvPr/>
        </p:nvPicPr>
        <p:blipFill>
          <a:blip r:embed="rId4" cstate="print"/>
          <a:srcRect l="35769" r="15582"/>
          <a:stretch>
            <a:fillRect/>
          </a:stretch>
        </p:blipFill>
        <p:spPr bwMode="auto">
          <a:xfrm>
            <a:off x="7191375" y="0"/>
            <a:ext cx="5000625" cy="686121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6553200" y="1924049"/>
            <a:ext cx="1271898" cy="10001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Белок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20%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34150" y="3019424"/>
            <a:ext cx="1271898" cy="10001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Жиры 34%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72250" y="4095749"/>
            <a:ext cx="1271898" cy="10001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631 мг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100г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F18B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Arial CA" pitchFamily="34" charset="0"/>
              </a:rPr>
              <a:t>АПЕЛЬСИН И ЧИА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3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Chizhova\Desktop\dietalika_batonchikr_2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30537">
            <a:off x="-519232" y="2732855"/>
            <a:ext cx="5786558" cy="18063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15200" y="2124076"/>
            <a:ext cx="385762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314" name="Picture 2" descr="http://www.signaturemethods.com/wp-content/uploads/2015/12/image-46-800x609.jpg"/>
          <p:cNvPicPr>
            <a:picLocks noChangeAspect="1" noChangeArrowheads="1"/>
          </p:cNvPicPr>
          <p:nvPr/>
        </p:nvPicPr>
        <p:blipFill>
          <a:blip r:embed="rId4" cstate="print"/>
          <a:srcRect l="6183" t="5934" r="40210"/>
          <a:stretch>
            <a:fillRect/>
          </a:stretch>
        </p:blipFill>
        <p:spPr bwMode="auto">
          <a:xfrm>
            <a:off x="7058025" y="0"/>
            <a:ext cx="5133975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971550" y="2009775"/>
            <a:ext cx="1409700" cy="1285875"/>
          </a:xfrm>
          <a:prstGeom prst="ellipse">
            <a:avLst/>
          </a:prstGeom>
          <a:solidFill>
            <a:srgbClr val="F18B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3500" y="2066925"/>
            <a:ext cx="75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3500" y="223837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3025" y="2762250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ккал!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1AAA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5359" y="193360"/>
            <a:ext cx="7704857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 CA" pitchFamily="34" charset="0"/>
              </a:rPr>
              <a:t>ЗЕЛЕНЫЙ ЧАЙ И СПИРУЛИНА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5675" y="2438399"/>
            <a:ext cx="4352925" cy="2514601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Яблочное пюре, грушевое пюре, яблоко китайское кубик, брокколи, шпинат, зеленый чай, спирулина, мята экстракт,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экстракт гарцинии камбоджийской, гидроксилимонная кислота, лимонная кислота, яблочная кислота, янтарная кислота,  магния лактат, сорбат калия, витамин В6, витамин В2, витамин В1, рутин, витамин С, палатиноза,  гуммиарабик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19749" y="4686301"/>
            <a:ext cx="2778597" cy="169545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ЗЕЛЕНЫЙ СВЕТ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твоей хорошей форме!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84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Chizhova\Desktop\dietalika_batonchikr_2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510859" y="2653816"/>
            <a:ext cx="5583896" cy="1743121"/>
          </a:xfrm>
          <a:prstGeom prst="rect">
            <a:avLst/>
          </a:prstGeom>
          <a:noFill/>
        </p:spPr>
      </p:pic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1725" y="2038350"/>
            <a:ext cx="4552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содержит ПНЖК Омега-3, богата витамином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растительным белком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увеличивает чувство сытости, не допуская переедания,  препятствует отложению жиров, способствует снижению веса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содержит индолы, которые снижают риск развития онкозаболеваний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1725" y="1606034"/>
            <a:ext cx="221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БРОККОЛИ</a:t>
            </a:r>
          </a:p>
        </p:txBody>
      </p:sp>
      <p:pic>
        <p:nvPicPr>
          <p:cNvPr id="2056" name="Picture 8" descr="http://provitamins.ru/wp-content/uploads/2017/06/top-8-samyh-poleznyh-ovoshhej.jpg"/>
          <p:cNvPicPr>
            <a:picLocks noChangeAspect="1" noChangeArrowheads="1"/>
          </p:cNvPicPr>
          <p:nvPr/>
        </p:nvPicPr>
        <p:blipFill>
          <a:blip r:embed="rId4" cstate="print"/>
          <a:srcRect l="16373" r="34876"/>
          <a:stretch>
            <a:fillRect/>
          </a:stretch>
        </p:blipFill>
        <p:spPr bwMode="auto">
          <a:xfrm>
            <a:off x="7172325" y="0"/>
            <a:ext cx="5019675" cy="6869823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404977" y="3813293"/>
            <a:ext cx="195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ШПИНАТ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1725" y="4237179"/>
            <a:ext cx="4610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богат витаминами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железом и калием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снижает уровень сахара в крови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помогает в профилактике анемии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стабилизирует настроение,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тонизирует организм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снижает утомление глаз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1AAA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359" y="193360"/>
            <a:ext cx="7704857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 CA" pitchFamily="34" charset="0"/>
              </a:rPr>
              <a:t>ЗЕЛЕНЫЙ ЧАЙ И СПИРУЛИНА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78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C:\Users\Chizhova\Desktop\dietalika_batonchikr_2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510859" y="2653816"/>
            <a:ext cx="5583896" cy="1743121"/>
          </a:xfrm>
          <a:prstGeom prst="rect">
            <a:avLst/>
          </a:prstGeom>
          <a:noFill/>
        </p:spPr>
      </p:pic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2225" y="1695450"/>
            <a:ext cx="2562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СПИРУЛИНА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s://content.choiz.me/uploads/2017-05/af64ce877159c995c434c8f20677662e.jpg"/>
          <p:cNvPicPr>
            <a:picLocks noChangeAspect="1" noChangeArrowheads="1"/>
          </p:cNvPicPr>
          <p:nvPr/>
        </p:nvPicPr>
        <p:blipFill>
          <a:blip r:embed="rId4" cstate="print"/>
          <a:srcRect l="31058" t="7810" r="25597"/>
          <a:stretch>
            <a:fillRect/>
          </a:stretch>
        </p:blipFill>
        <p:spPr bwMode="auto">
          <a:xfrm>
            <a:off x="7353300" y="0"/>
            <a:ext cx="4838700" cy="68580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447924" y="2181225"/>
            <a:ext cx="4552951" cy="3476625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снижает концентрацию липидов и сахара в крови, противодействует отложению жиров</a:t>
            </a:r>
          </a:p>
          <a:p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способствует нормализации обмена веществ и веса, выводу шлаков и токсинов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стимулирует иммунную  систему,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нормализует состояние микрофлоры</a:t>
            </a:r>
          </a:p>
          <a:p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повышает выносливость, работоспособность, мышечную силу </a:t>
            </a:r>
          </a:p>
        </p:txBody>
      </p:sp>
      <p:pic>
        <p:nvPicPr>
          <p:cNvPr id="12" name="Рисунок 11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3" name="Прямоугольник с двумя скругленными соседними углами 12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1AAA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359" y="193360"/>
            <a:ext cx="7704857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 CA" pitchFamily="34" charset="0"/>
              </a:rPr>
              <a:t>ЗЕЛЕНЫЙ ЧАЙ И СПИРУЛИНА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71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3175" y="1704975"/>
            <a:ext cx="3267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ЗЕЛЕНЫЙ ЧАЙ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s://www.tea-terra.ru/wp-content/uploads/2014/12/2014_12_24_02_001.jpg"/>
          <p:cNvPicPr>
            <a:picLocks noChangeAspect="1" noChangeArrowheads="1"/>
          </p:cNvPicPr>
          <p:nvPr/>
        </p:nvPicPr>
        <p:blipFill>
          <a:blip r:embed="rId3" cstate="print"/>
          <a:srcRect l="15714" r="35289"/>
          <a:stretch>
            <a:fillRect/>
          </a:stretch>
        </p:blipFill>
        <p:spPr bwMode="auto">
          <a:xfrm>
            <a:off x="7153275" y="0"/>
            <a:ext cx="5038725" cy="6858000"/>
          </a:xfrm>
          <a:prstGeom prst="rect">
            <a:avLst/>
          </a:prstGeom>
          <a:noFill/>
        </p:spPr>
      </p:pic>
      <p:pic>
        <p:nvPicPr>
          <p:cNvPr id="11" name="Picture 6" descr="C:\Users\Chizhova\Desktop\dietalika_batonchikr_2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510859" y="2653816"/>
            <a:ext cx="5583896" cy="1743121"/>
          </a:xfrm>
          <a:prstGeom prst="rect">
            <a:avLst/>
          </a:prstGeom>
          <a:noFill/>
        </p:spPr>
      </p:pic>
      <p:pic>
        <p:nvPicPr>
          <p:cNvPr id="12" name="Рисунок 11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3" name="Прямоугольник с двумя скругленными соседними углами 12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1AAA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359" y="193360"/>
            <a:ext cx="7704857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 CA" pitchFamily="34" charset="0"/>
              </a:rPr>
              <a:t>ЗЕЛЕНЫЙ ЧАЙ И СПИРУЛИНА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2225" y="2308171"/>
            <a:ext cx="4010025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бодрит и улучшает настроение</a:t>
            </a:r>
          </a:p>
          <a:p>
            <a:pPr>
              <a:lnSpc>
                <a:spcPts val="216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стимулирует работу ЖКТ</a:t>
            </a:r>
          </a:p>
          <a:p>
            <a:pPr>
              <a:lnSpc>
                <a:spcPts val="216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ускоряет метаболизм, эффективен для потери веса</a:t>
            </a:r>
          </a:p>
          <a:p>
            <a:pPr>
              <a:lnSpc>
                <a:spcPts val="216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способствует выводу из организма токсичных веществ</a:t>
            </a:r>
          </a:p>
          <a:p>
            <a:pPr>
              <a:lnSpc>
                <a:spcPts val="216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мощный антиоксидант, препятствует повреждению и старению клеток,  развитию новообразований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23543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nevseoboi.com.ua/uploads/posts/2009-12/1261076327_berry-20.jpg"/>
          <p:cNvPicPr>
            <a:picLocks noChangeAspect="1" noChangeArrowheads="1"/>
          </p:cNvPicPr>
          <p:nvPr/>
        </p:nvPicPr>
        <p:blipFill>
          <a:blip r:embed="rId3" cstate="print"/>
          <a:srcRect l="15723" r="32324" b="6250"/>
          <a:stretch>
            <a:fillRect/>
          </a:stretch>
        </p:blipFill>
        <p:spPr bwMode="auto">
          <a:xfrm>
            <a:off x="161059" y="1354776"/>
            <a:ext cx="2071264" cy="2479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Диеталика_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920" y="353756"/>
            <a:ext cx="2941152" cy="357336"/>
          </a:xfrm>
          <a:prstGeom prst="rect">
            <a:avLst/>
          </a:prstGeom>
        </p:spPr>
      </p:pic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 flipH="1">
            <a:off x="3443289" y="-3189675"/>
            <a:ext cx="962027" cy="7848598"/>
          </a:xfrm>
          <a:prstGeom prst="round2Same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8455" y="392748"/>
            <a:ext cx="6856268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ОБОГАЩЕНИЕ БАТОНЧИКОВ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28863" y="1431938"/>
            <a:ext cx="6700057" cy="2245766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ФРУКТОВЫЕ КИСЛОТЫ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регулируют процессы пищеварения, активизируют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перистальтику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кишечника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способствуют выводу токсинов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активно участвуют в обмене веществ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оказывают антиоксидантное действие</a:t>
            </a:r>
          </a:p>
        </p:txBody>
      </p:sp>
      <p:pic>
        <p:nvPicPr>
          <p:cNvPr id="27" name="Picture 6" descr="http://www.allanswers.com/wp-content/uploads/2017/09/Introduction%20to%20Garcinia%20Cambogia-1024x647.jpg"/>
          <p:cNvPicPr>
            <a:picLocks noChangeAspect="1" noChangeArrowheads="1"/>
          </p:cNvPicPr>
          <p:nvPr/>
        </p:nvPicPr>
        <p:blipFill>
          <a:blip r:embed="rId5" cstate="print"/>
          <a:srcRect l="27397" r="26444"/>
          <a:stretch>
            <a:fillRect/>
          </a:stretch>
        </p:blipFill>
        <p:spPr bwMode="auto">
          <a:xfrm>
            <a:off x="2078527" y="4099006"/>
            <a:ext cx="1690428" cy="231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Скругленный прямоугольник 28"/>
          <p:cNvSpPr/>
          <p:nvPr/>
        </p:nvSpPr>
        <p:spPr>
          <a:xfrm>
            <a:off x="3924302" y="3834278"/>
            <a:ext cx="7522323" cy="2578622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ГАРЦИНИЯ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КАМБОДЖИЙСКАЯ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подавляет аппетит, снижает тягу к сладкому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ускоряет обмен веществ, препятствует отложению жиров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повышает уровень серотонина,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препятствуя бесконтрольному «заеданию стрессов»  и позволяя легче переносить ограничения в питании и контролировать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массу тела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29061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051" y="1685925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КАЛИЙ И МАГНИЙ</a:t>
            </a:r>
          </a:p>
        </p:txBody>
      </p:sp>
      <p:pic>
        <p:nvPicPr>
          <p:cNvPr id="8" name="Рисунок 7" descr="Диеталика_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81051" y="2133600"/>
            <a:ext cx="7058024" cy="3514726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предупреждают развитие дефицита электролитов при соблюдении диет и занятиях спортом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ускоряют метаболические процессы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регулируют гликолиз – процесс трансформации глюкозы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энергию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увеличивают эффективность занятий спортом, способствуют расслаблению мышечных волокон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улучшают качество сна, стабилизируют состояние нервной системы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поддерживают функции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сердечнососудистой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системы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 flipH="1">
            <a:off x="3443289" y="-3189675"/>
            <a:ext cx="962027" cy="7848598"/>
          </a:xfrm>
          <a:prstGeom prst="round2Same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8455" y="392748"/>
            <a:ext cx="6856268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ОБОГАЩЕНИЕ БАТОНЧИКОВ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5" y="1422791"/>
            <a:ext cx="4092375" cy="32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4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48130" name="Picture 2" descr="http://branch-responsive.qa.lithium.com/t5/image/serverpage/image-id/366i2A5AA80DBE726181/image-size/large/is-moderation-mode/true?v=1.0&amp;px=999"/>
          <p:cNvPicPr>
            <a:picLocks noChangeAspect="1" noChangeArrowheads="1"/>
          </p:cNvPicPr>
          <p:nvPr/>
        </p:nvPicPr>
        <p:blipFill>
          <a:blip r:embed="rId3" cstate="print"/>
          <a:srcRect l="17955" r="27140"/>
          <a:stretch>
            <a:fillRect/>
          </a:stretch>
        </p:blipFill>
        <p:spPr bwMode="auto">
          <a:xfrm>
            <a:off x="7162800" y="-9615"/>
            <a:ext cx="5029200" cy="6867615"/>
          </a:xfrm>
          <a:prstGeom prst="rect">
            <a:avLst/>
          </a:prstGeom>
          <a:noFill/>
        </p:spPr>
      </p:pic>
      <p:pic>
        <p:nvPicPr>
          <p:cNvPr id="7" name="Рисунок 6" descr="Диеталика_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Батончики фруктово-овощные</a:t>
            </a:r>
          </a:p>
          <a:p>
            <a:pPr algn="ctr">
              <a:lnSpc>
                <a:spcPts val="46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 CA" pitchFamily="34" charset="0"/>
              </a:rPr>
              <a:t>SLIM FORMULA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1050" y="1866900"/>
            <a:ext cx="7029449" cy="3857625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ВИТАМИНЫ  В1, </a:t>
            </a:r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B2</a:t>
            </a: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В6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принимают активное участие в обмене белков, жиров и углеводов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поддерживают настроение и умственную работоспособность</a:t>
            </a:r>
          </a:p>
          <a:p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РУТИН (ВИТАМИН </a:t>
            </a:r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PP)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укрепляет сосуды и капилляры, препятствует развитию варикозного расширения вен</a:t>
            </a:r>
          </a:p>
          <a:p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С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поддерживает защитные силы организма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период соблюдения диет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стимулирует обмен веществ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 flipH="1">
            <a:off x="3443289" y="-3189675"/>
            <a:ext cx="962027" cy="7848598"/>
          </a:xfrm>
          <a:prstGeom prst="round2Same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8455" y="392748"/>
            <a:ext cx="6856268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ОБОГАЩЕНИЕ БАТОНЧИКОВ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6714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3D\2017\Диеталика\dietalika_batonchikr_1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50889">
            <a:off x="-494278" y="3182524"/>
            <a:ext cx="4509241" cy="1407647"/>
          </a:xfrm>
          <a:prstGeom prst="rect">
            <a:avLst/>
          </a:prstGeom>
          <a:noFill/>
        </p:spPr>
      </p:pic>
      <p:pic>
        <p:nvPicPr>
          <p:cNvPr id="16" name="Picture 3" descr="D:\3D\2017\Диеталика\dietalika_batonchikr_2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29889">
            <a:off x="415277" y="3638188"/>
            <a:ext cx="4509241" cy="1407647"/>
          </a:xfrm>
          <a:prstGeom prst="rect">
            <a:avLst/>
          </a:prstGeom>
          <a:noFill/>
        </p:spPr>
      </p:pic>
      <p:pic>
        <p:nvPicPr>
          <p:cNvPr id="12" name="Рисунок 11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pic>
        <p:nvPicPr>
          <p:cNvPr id="8" name="Picture 4" descr="http://www.azbukadiet.ru/wp-content/uploads/2018/01/9sh.jpg"/>
          <p:cNvPicPr>
            <a:picLocks noChangeAspect="1" noChangeArrowheads="1"/>
          </p:cNvPicPr>
          <p:nvPr/>
        </p:nvPicPr>
        <p:blipFill>
          <a:blip r:embed="rId6" cstate="print"/>
          <a:srcRect l="31633" r="20288"/>
          <a:stretch>
            <a:fillRect/>
          </a:stretch>
        </p:blipFill>
        <p:spPr bwMode="auto">
          <a:xfrm>
            <a:off x="7248525" y="0"/>
            <a:ext cx="4943475" cy="6858000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4160307" y="4010025"/>
            <a:ext cx="3783540" cy="1057275"/>
          </a:xfrm>
          <a:prstGeom prst="round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ИСТОЧНИК ПИЩЕВЫХ ВОЛОКОН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Обеспечивают комфортное пищеварение и детокс – эффект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07930" y="2924174"/>
            <a:ext cx="3735917" cy="962025"/>
          </a:xfrm>
          <a:prstGeom prst="round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720000"/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ПОДХОДЯТ ДЛЯ ВЕГЕТАРИАНЦЕВ</a:t>
            </a:r>
          </a:p>
          <a:p>
            <a:pPr marL="0" lvl="1" defTabSz="720000"/>
            <a:r>
              <a:rPr lang="ru-RU" sz="1600" dirty="0" smtClean="0">
                <a:latin typeface="Arial" pitchFamily="34" charset="0"/>
                <a:cs typeface="Arial" pitchFamily="34" charset="0"/>
              </a:rPr>
              <a:t>100% растительный состав!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50263" y="1800224"/>
            <a:ext cx="3693584" cy="1000125"/>
          </a:xfrm>
          <a:prstGeom prst="round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ЛЕГКИЙ ПЕРЕКУС БЕЗ САХАРА</a:t>
            </a: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Оригинальный вкус и польза!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Батончики фруктово-овощные</a:t>
            </a:r>
          </a:p>
          <a:p>
            <a:pPr algn="ctr">
              <a:lnSpc>
                <a:spcPts val="46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 CA" pitchFamily="34" charset="0"/>
              </a:rPr>
              <a:t>SLIM FORMULA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1925" y="5825609"/>
            <a:ext cx="4013153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БУДЬ В ФОРМЕ!</a:t>
            </a:r>
            <a:endParaRPr lang="ru-RU" sz="3600" b="1" cap="al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4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hudey.net/wp-content/uploads/2016/08/%D0%A4%D0%9E%D0%A2%D0%9E-1-19.jpg"/>
          <p:cNvPicPr>
            <a:picLocks noChangeAspect="1" noChangeArrowheads="1"/>
          </p:cNvPicPr>
          <p:nvPr/>
        </p:nvPicPr>
        <p:blipFill>
          <a:blip r:embed="rId3" cstate="print"/>
          <a:srcRect l="27639" r="17569"/>
          <a:stretch>
            <a:fillRect/>
          </a:stretch>
        </p:blipFill>
        <p:spPr bwMode="auto">
          <a:xfrm>
            <a:off x="7181850" y="0"/>
            <a:ext cx="5010150" cy="6858000"/>
          </a:xfrm>
          <a:prstGeom prst="rect">
            <a:avLst/>
          </a:prstGeom>
          <a:noFill/>
        </p:spPr>
      </p:pic>
      <p:pic>
        <p:nvPicPr>
          <p:cNvPr id="1026" name="Picture 2" descr="D:\3D\2017\Диеталика\dietalika_batonchikr_1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13098">
            <a:off x="-261376" y="2877725"/>
            <a:ext cx="4509241" cy="1407647"/>
          </a:xfrm>
          <a:prstGeom prst="rect">
            <a:avLst/>
          </a:prstGeom>
          <a:noFill/>
        </p:spPr>
      </p:pic>
      <p:pic>
        <p:nvPicPr>
          <p:cNvPr id="1027" name="Picture 3" descr="D:\3D\2017\Диеталика\dietalika_batonchikr_2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08870">
            <a:off x="87014" y="3600086"/>
            <a:ext cx="4509241" cy="1407647"/>
          </a:xfrm>
          <a:prstGeom prst="rect">
            <a:avLst/>
          </a:prstGeom>
          <a:noFill/>
        </p:spPr>
      </p:pic>
      <p:pic>
        <p:nvPicPr>
          <p:cNvPr id="10" name="Рисунок 9" descr="Диеталика_лог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Батончики фруктово-овощные</a:t>
            </a:r>
          </a:p>
          <a:p>
            <a:pPr algn="ctr">
              <a:lnSpc>
                <a:spcPts val="46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 CA" pitchFamily="34" charset="0"/>
              </a:rPr>
              <a:t>SLIM FORMULA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8075" y="1847850"/>
            <a:ext cx="4314826" cy="421005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ЭФФЕКТИВНО ПОДАВЛЯЮТ ГОЛОД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УСКОРЯЮТ ОБМЕН ВЕЩЕСТВ, ПРЕПЯТСТВУЮТ НАБОРУ ЖИРОВОЙ МАССЫ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СПОСОБСТВУЮТ ДЕТОКСИКАЦИИ ОРГАНИЗМА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4. </a:t>
            </a:r>
            <a:r>
              <a:rPr lang="ru-RU" dirty="0" smtClean="0">
                <a:solidFill>
                  <a:schemeClr val="tx1"/>
                </a:solidFill>
              </a:rPr>
              <a:t>СНИЖАЮТ ТЯГУ  К СЛАДКОМУ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5. </a:t>
            </a:r>
            <a:r>
              <a:rPr lang="ru-RU" dirty="0" smtClean="0">
                <a:solidFill>
                  <a:schemeClr val="tx1"/>
                </a:solidFill>
              </a:rPr>
              <a:t>ПОВЫШАЮТ НАСТРОЕНИЕ и ТОНУС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+ </a:t>
            </a:r>
            <a:r>
              <a:rPr lang="ru-RU" dirty="0" smtClean="0">
                <a:solidFill>
                  <a:schemeClr val="tx1"/>
                </a:solidFill>
              </a:rPr>
              <a:t>удовлетворяют потребность организма в полезных веществах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775" y="1628775"/>
            <a:ext cx="2047875" cy="12096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Работают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5+!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4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azbukadiet.ru/wp-content/uploads/2018/01/9sh.jpg"/>
          <p:cNvPicPr>
            <a:picLocks noChangeAspect="1" noChangeArrowheads="1"/>
          </p:cNvPicPr>
          <p:nvPr/>
        </p:nvPicPr>
        <p:blipFill>
          <a:blip r:embed="rId3" cstate="print"/>
          <a:srcRect l="31633" r="20288"/>
          <a:stretch>
            <a:fillRect/>
          </a:stretch>
        </p:blipFill>
        <p:spPr bwMode="auto">
          <a:xfrm>
            <a:off x="7248525" y="0"/>
            <a:ext cx="4943475" cy="6858000"/>
          </a:xfrm>
          <a:prstGeom prst="rect">
            <a:avLst/>
          </a:prstGeom>
          <a:noFill/>
        </p:spPr>
      </p:pic>
      <p:pic>
        <p:nvPicPr>
          <p:cNvPr id="11" name="Рисунок 10" descr="Диеталика_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781925" y="5825609"/>
            <a:ext cx="4013153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БУДЬ В ФОРМЕ!</a:t>
            </a:r>
            <a:endParaRPr lang="ru-RU" sz="3600" b="1" cap="al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3D\2017\Диеталика\dietalika_batonchikr_1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67787">
            <a:off x="-322258" y="2664978"/>
            <a:ext cx="4590963" cy="1433158"/>
          </a:xfrm>
          <a:prstGeom prst="rect">
            <a:avLst/>
          </a:prstGeom>
          <a:noFill/>
        </p:spPr>
      </p:pic>
      <p:pic>
        <p:nvPicPr>
          <p:cNvPr id="15" name="Picture 3" descr="D:\3D\2017\Диеталика\dietalika_batonchikr_2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46928">
            <a:off x="-155832" y="3652095"/>
            <a:ext cx="4590963" cy="1433158"/>
          </a:xfrm>
          <a:prstGeom prst="rect">
            <a:avLst/>
          </a:prstGeom>
          <a:noFill/>
        </p:spPr>
      </p:pic>
      <p:sp>
        <p:nvSpPr>
          <p:cNvPr id="16" name="Прямоугольник с двумя скругленными соседними углами 15"/>
          <p:cNvSpPr/>
          <p:nvPr/>
        </p:nvSpPr>
        <p:spPr>
          <a:xfrm rot="5400000" flipH="1">
            <a:off x="3443287" y="-3043238"/>
            <a:ext cx="962027" cy="7848598"/>
          </a:xfrm>
          <a:prstGeom prst="round2Same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Батончики фруктово-овощные</a:t>
            </a:r>
          </a:p>
          <a:p>
            <a:pPr algn="ctr">
              <a:lnSpc>
                <a:spcPts val="46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 CA" pitchFamily="34" charset="0"/>
              </a:rPr>
              <a:t>SLIM FORMULA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19525" y="3057524"/>
            <a:ext cx="4029075" cy="962025"/>
          </a:xfrm>
          <a:prstGeom prst="round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7200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ПОДХОДЯТ В КАЧЕСТВЕ НИЗКОКАЛОРИЙНОГО ПЕРЕКУСА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10000" y="1933574"/>
            <a:ext cx="4038600" cy="1000125"/>
          </a:xfrm>
          <a:prstGeom prst="round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РЕКОМЕНДОВАНЫ ДЛЯ ИСПОЛЬЗОВАНИЯ В ПРОГРАММАХ ПО КОРРЕКЦИИ ВЕСА</a:t>
            </a: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10000" y="4133850"/>
            <a:ext cx="4038600" cy="1057275"/>
          </a:xfrm>
          <a:prstGeom prst="round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ОТВЕЧАЮТ ТРЕБОВАНИЯМ ВЕГЕТАРИАНСКОГО ПИТАНИЯ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0000" y="5305426"/>
            <a:ext cx="4038600" cy="1057275"/>
          </a:xfrm>
          <a:prstGeom prst="round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РЕКОМЕНДОВАНЫ ДЛЯ УЛУЧШЕНИЯ РАБОТЫ ЖКТ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232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7675" y="1733550"/>
            <a:ext cx="329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ФРУКТЫ и ОВОЩИ</a:t>
            </a:r>
            <a:endParaRPr lang="ru-RU" sz="2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diety-uprazhneniya.ru/wp-content/uploads/2017/02/22075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075" y="1394458"/>
            <a:ext cx="3981450" cy="2787015"/>
          </a:xfrm>
          <a:prstGeom prst="rect">
            <a:avLst/>
          </a:prstGeom>
          <a:noFill/>
        </p:spPr>
      </p:pic>
      <p:pic>
        <p:nvPicPr>
          <p:cNvPr id="6170" name="Picture 26" descr="https://3c1703fe8d.site.internapcdn.net/newman/gfx/news/hires/2017/brocc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1949" y="4131049"/>
            <a:ext cx="2336799" cy="1688726"/>
          </a:xfrm>
          <a:prstGeom prst="rect">
            <a:avLst/>
          </a:prstGeom>
          <a:noFill/>
        </p:spPr>
      </p:pic>
      <p:pic>
        <p:nvPicPr>
          <p:cNvPr id="6156" name="Picture 12" descr="http://clipart-library.com/image_gallery2/Pear-PNG-Pic.png"/>
          <p:cNvPicPr>
            <a:picLocks noChangeAspect="1" noChangeArrowheads="1"/>
          </p:cNvPicPr>
          <p:nvPr/>
        </p:nvPicPr>
        <p:blipFill>
          <a:blip r:embed="rId5" cstate="print"/>
          <a:srcRect b="12500"/>
          <a:stretch>
            <a:fillRect/>
          </a:stretch>
        </p:blipFill>
        <p:spPr bwMode="auto">
          <a:xfrm>
            <a:off x="9953626" y="2650331"/>
            <a:ext cx="2533650" cy="2216944"/>
          </a:xfrm>
          <a:prstGeom prst="rect">
            <a:avLst/>
          </a:prstGeom>
          <a:noFill/>
        </p:spPr>
      </p:pic>
      <p:pic>
        <p:nvPicPr>
          <p:cNvPr id="6174" name="Picture 30" descr="https://mir-s3-cdn-cf.behance.net/project_modules/1400/efd2f212857569.5626e31c7934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1901" y="2743964"/>
            <a:ext cx="2162174" cy="2242483"/>
          </a:xfrm>
          <a:prstGeom prst="rect">
            <a:avLst/>
          </a:prstGeom>
          <a:noFill/>
        </p:spPr>
      </p:pic>
      <p:pic>
        <p:nvPicPr>
          <p:cNvPr id="6176" name="Picture 32" descr="http://moskva.fruitinfo.ru/data/tradeboard/79150/tradeboardKv1EtZ_im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75" y="1685926"/>
            <a:ext cx="3095624" cy="3095624"/>
          </a:xfrm>
          <a:prstGeom prst="rect">
            <a:avLst/>
          </a:prstGeom>
          <a:noFill/>
        </p:spPr>
      </p:pic>
      <p:pic>
        <p:nvPicPr>
          <p:cNvPr id="6178" name="Picture 34" descr="http://pluspng.com/img-png/sea-buckthorn-hd-png-sea-buckthorn-png-347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49511">
            <a:off x="1523999" y="2198966"/>
            <a:ext cx="2876009" cy="2125386"/>
          </a:xfrm>
          <a:prstGeom prst="rect">
            <a:avLst/>
          </a:prstGeom>
          <a:noFill/>
        </p:spPr>
      </p:pic>
      <p:pic>
        <p:nvPicPr>
          <p:cNvPr id="40" name="Picture 6" descr="https://healthiertalk.com/wp-content/uploads/2009/04/Chia_Salba-768x5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2900" y="4320799"/>
            <a:ext cx="2263775" cy="1518026"/>
          </a:xfrm>
          <a:prstGeom prst="rect">
            <a:avLst/>
          </a:prstGeom>
          <a:noFill/>
        </p:spPr>
      </p:pic>
      <p:pic>
        <p:nvPicPr>
          <p:cNvPr id="6186" name="Picture 42" descr="http://informclub.ru/gallery_png/watermark.php?file=31735&amp;size=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275" y="3305175"/>
            <a:ext cx="1931726" cy="1986351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3952872" y="2238375"/>
            <a:ext cx="3943328" cy="352425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компенсируют недостаток витаминов в период соблюдения диет, укрепляют защитные силы организма</a:t>
            </a:r>
          </a:p>
          <a:p>
            <a:pPr algn="ctr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способствуют лучшему усвоению пищи, особенно белковой</a:t>
            </a:r>
          </a:p>
          <a:p>
            <a:pPr algn="ctr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регулируют состав кишечной микрофлоры, стимулируют обмен веществ</a:t>
            </a:r>
          </a:p>
          <a:p>
            <a:pPr algn="ctr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очищают кишечник, выводят токсины и шлаки</a:t>
            </a:r>
          </a:p>
        </p:txBody>
      </p:sp>
      <p:pic>
        <p:nvPicPr>
          <p:cNvPr id="6188" name="Picture 44" descr="http://pngimg.com/uploads/ginger/ginger_PNG1677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3609" y="3438525"/>
            <a:ext cx="2594390" cy="2019300"/>
          </a:xfrm>
          <a:prstGeom prst="rect">
            <a:avLst/>
          </a:prstGeom>
          <a:noFill/>
        </p:spPr>
      </p:pic>
      <p:pic>
        <p:nvPicPr>
          <p:cNvPr id="37" name="Picture 38" descr="http://pngimg.com/uploads/apricot/apricot_PNG1265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09227" y="4668555"/>
            <a:ext cx="1010098" cy="1027395"/>
          </a:xfrm>
          <a:prstGeom prst="rect">
            <a:avLst/>
          </a:prstGeom>
          <a:noFill/>
        </p:spPr>
      </p:pic>
      <p:pic>
        <p:nvPicPr>
          <p:cNvPr id="19" name="Рисунок 18" descr="Диеталика_лого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23824" y="6153905"/>
            <a:ext cx="2941152" cy="357336"/>
          </a:xfrm>
          <a:prstGeom prst="rect">
            <a:avLst/>
          </a:prstGeom>
        </p:spPr>
      </p:pic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 flipH="1">
            <a:off x="5513387" y="-5267564"/>
            <a:ext cx="962027" cy="11988804"/>
          </a:xfrm>
          <a:prstGeom prst="round2Same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2775" y="344953"/>
            <a:ext cx="11068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ОСНОВУ БАТОНЧИКОВ СОСТАВЛЯЕТ НАТУРАЛЬНОЕ ФРУКТОВО-ОВОЩНОЕ ПЮРЕ, ПРИГОТОВЛЕННОЕ БЕЗ ВАРКИ И </a:t>
            </a:r>
            <a:r>
              <a:rPr lang="ru-RU" sz="2400" b="1" dirty="0" smtClean="0">
                <a:solidFill>
                  <a:schemeClr val="bg1"/>
                </a:solidFill>
              </a:rPr>
              <a:t>НАГРЕВА!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http://pngimg.com/uploads/apple/apple_PNG1250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74466" y="2733299"/>
            <a:ext cx="2093584" cy="2463482"/>
          </a:xfrm>
          <a:prstGeom prst="rect">
            <a:avLst/>
          </a:prstGeom>
          <a:noFill/>
        </p:spPr>
      </p:pic>
      <p:pic>
        <p:nvPicPr>
          <p:cNvPr id="6172" name="Picture 28" descr="https://www.pngarts.com/files/1/Peppermint-Transparent-Imag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29749" y="4283867"/>
            <a:ext cx="2314576" cy="1735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14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hizhova\Desktop\dietalika_batonchikr_1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20979">
            <a:off x="-836731" y="2252454"/>
            <a:ext cx="6252398" cy="1951807"/>
          </a:xfrm>
          <a:prstGeom prst="rect">
            <a:avLst/>
          </a:prstGeom>
          <a:noFill/>
        </p:spPr>
      </p:pic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4850" y="1828800"/>
            <a:ext cx="1409700" cy="128587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http://instiks.com/wp-content/uploads/2015/05/shutterstock_80343025.jpg"/>
          <p:cNvPicPr>
            <a:picLocks noChangeAspect="1" noChangeArrowheads="1"/>
          </p:cNvPicPr>
          <p:nvPr/>
        </p:nvPicPr>
        <p:blipFill>
          <a:blip r:embed="rId4" cstate="print"/>
          <a:srcRect l="32946" t="2360" r="18140"/>
          <a:stretch>
            <a:fillRect/>
          </a:stretch>
        </p:blipFill>
        <p:spPr bwMode="auto">
          <a:xfrm>
            <a:off x="7041158" y="0"/>
            <a:ext cx="5150842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6325" y="1962150"/>
            <a:ext cx="75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6325" y="208597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850" y="2590800"/>
            <a:ext cx="71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ккал!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F18B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Arial CA" pitchFamily="34" charset="0"/>
              </a:rPr>
              <a:t>АПЕЛЬСИН И ЧИА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7072" y="2505075"/>
            <a:ext cx="4581525" cy="2371725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СОСТАВ: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курага, апельсин свежий, облепиха мороженная, яблоко китайское кубик, семена чиа, куркума, имбирь сушеный, экстракт гарцинии камбоджийской,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гидроксилимонная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кислота, лимонная кислота, яблочная кислота, янтарная кислота, магния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лактат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сорбат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калия, витамин В6, витамин В2, витамин В1, витамин С, рутин,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палатиноза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гуммиарабик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57826" y="4657726"/>
            <a:ext cx="2847974" cy="1695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ЯРКОЕ НАСТРОЕНИЕ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твоей активной жизни!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78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7890" name="Picture 2" descr="C:\Users\Chizhova\Desktop\dietalika_batonchikr_1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07833" y="2816472"/>
            <a:ext cx="4924562" cy="1537297"/>
          </a:xfrm>
          <a:prstGeom prst="rect">
            <a:avLst/>
          </a:prstGeom>
          <a:noFill/>
        </p:spPr>
      </p:pic>
      <p:pic>
        <p:nvPicPr>
          <p:cNvPr id="2050" name="Picture 2" descr="https://klv-oboi.ru/img/gallery/50/thumbs/thumb_l_29848.jpg"/>
          <p:cNvPicPr>
            <a:picLocks noChangeAspect="1" noChangeArrowheads="1"/>
          </p:cNvPicPr>
          <p:nvPr/>
        </p:nvPicPr>
        <p:blipFill>
          <a:blip r:embed="rId4" cstate="print"/>
          <a:srcRect l="16389" r="10278"/>
          <a:stretch>
            <a:fillRect/>
          </a:stretch>
        </p:blipFill>
        <p:spPr bwMode="auto">
          <a:xfrm>
            <a:off x="7162800" y="0"/>
            <a:ext cx="50292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57451" y="1676401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АПЕЛЬСИН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451" y="3771901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КУРАГА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7451" y="2114550"/>
            <a:ext cx="461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поднимает жизненный тонус!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препятствует набору жировой массы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увеличивает чувство насыщения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стимулирует обмен веществ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поддерживает здоровье сердца и сосудов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выводит токсины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7451" y="4200525"/>
            <a:ext cx="469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отлично утоляет голод!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восстанавливает работу кишечника,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очищает его от шлаков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помогает восстановить гормональный фон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богата калием, магнием, железом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F18B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Arial CA" pitchFamily="34" charset="0"/>
              </a:rPr>
              <a:t>АПЕЛЬСИН И ЧИА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53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05050" y="2076450"/>
            <a:ext cx="4686300" cy="365760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стимулирует работу печени и желчного пузыря, нормализует пищеварение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препятствует образованию жировой ткани, способствуя снижению веса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природный антисептик и антибиотик, укрепляет защитные силы организма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оказывает противовоспалительное и антиоксидантное действие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предотвращает развитие новообразований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защищает кожу от </a:t>
            </a:r>
            <a:r>
              <a:rPr lang="ru-RU" sz="17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УФ-излучения</a:t>
            </a:r>
            <a:endParaRPr lang="ru-RU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7890" name="Picture 2" descr="C:\Users\Chizhova\Desktop\dietalika_batonchikr_1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07833" y="2816472"/>
            <a:ext cx="4924562" cy="1537297"/>
          </a:xfrm>
          <a:prstGeom prst="rect">
            <a:avLst/>
          </a:prstGeom>
          <a:noFill/>
        </p:spPr>
      </p:pic>
      <p:pic>
        <p:nvPicPr>
          <p:cNvPr id="41986" name="Picture 2" descr="http://topkin.ru/wp-content/uploads/2016/12/Kurkuma.jpg"/>
          <p:cNvPicPr>
            <a:picLocks noChangeAspect="1" noChangeArrowheads="1"/>
          </p:cNvPicPr>
          <p:nvPr/>
        </p:nvPicPr>
        <p:blipFill>
          <a:blip r:embed="rId4" cstate="print"/>
          <a:srcRect l="27400" r="31464"/>
          <a:stretch>
            <a:fillRect/>
          </a:stretch>
        </p:blipFill>
        <p:spPr bwMode="auto">
          <a:xfrm>
            <a:off x="7181850" y="0"/>
            <a:ext cx="501015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66975" y="1790701"/>
            <a:ext cx="22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КУРКУМА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F18B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Arial CA" pitchFamily="34" charset="0"/>
              </a:rPr>
              <a:t>АПЕЛЬСИН И ЧИА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03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4"/>
          <p:cNvSpPr txBox="1">
            <a:spLocks/>
          </p:cNvSpPr>
          <p:nvPr/>
        </p:nvSpPr>
        <p:spPr>
          <a:xfrm>
            <a:off x="2657475" y="533401"/>
            <a:ext cx="7858125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400" b="1" cap="all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9350" y="2076449"/>
            <a:ext cx="4724400" cy="370522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тонизирует!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стимулирует термогенез, пищеварение, кровообращение, ускоряет метаболизм и потерю лишнего веса!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способствует лучшему усвоению пищи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регулирует уровень кортизола в период соблюдения диет, препятствуя отложению жиров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укрепляет иммунитет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поддерживает здоровье сосудов, суставов и связок</a:t>
            </a:r>
          </a:p>
        </p:txBody>
      </p:sp>
      <p:pic>
        <p:nvPicPr>
          <p:cNvPr id="37890" name="Picture 2" descr="C:\Users\Chizhova\Desktop\dietalika_batonchikr_1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07833" y="2816472"/>
            <a:ext cx="4924562" cy="15372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00324" y="1809751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ИМБИРЬ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https://i.ytimg.com/vi/XCYDAK7Wf_E/maxresdefault.jpg"/>
          <p:cNvPicPr>
            <a:picLocks noChangeAspect="1" noChangeArrowheads="1"/>
          </p:cNvPicPr>
          <p:nvPr/>
        </p:nvPicPr>
        <p:blipFill>
          <a:blip r:embed="rId4" cstate="print"/>
          <a:srcRect l="28724" r="30104"/>
          <a:stretch>
            <a:fillRect/>
          </a:stretch>
        </p:blipFill>
        <p:spPr bwMode="auto">
          <a:xfrm>
            <a:off x="7172325" y="0"/>
            <a:ext cx="5019675" cy="6858001"/>
          </a:xfrm>
          <a:prstGeom prst="rect">
            <a:avLst/>
          </a:prstGeom>
          <a:noFill/>
        </p:spPr>
      </p:pic>
      <p:pic>
        <p:nvPicPr>
          <p:cNvPr id="10" name="Рисунок 9" descr="Диеталика_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775" y="6243489"/>
            <a:ext cx="2941152" cy="357336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 flipH="1">
            <a:off x="3443284" y="-3043238"/>
            <a:ext cx="962027" cy="7848598"/>
          </a:xfrm>
          <a:prstGeom prst="round2SameRect">
            <a:avLst/>
          </a:prstGeom>
          <a:solidFill>
            <a:srgbClr val="F18B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3950" y="193360"/>
            <a:ext cx="6096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Батончик фруктово-овощной</a:t>
            </a:r>
          </a:p>
          <a:p>
            <a:pPr algn="ctr">
              <a:lnSpc>
                <a:spcPts val="46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Arial CA" pitchFamily="34" charset="0"/>
              </a:rPr>
              <a:t>АПЕЛЬСИН И ЧИА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19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2127</Words>
  <Application>Microsoft Office PowerPoint</Application>
  <PresentationFormat>Произвольный</PresentationFormat>
  <Paragraphs>197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Батончики фруктово-овощные «Диеталика»</dc:title>
  <dc:creator>Анна Шушпанова</dc:creator>
  <cp:lastModifiedBy>Чижова Марина</cp:lastModifiedBy>
  <cp:revision>322</cp:revision>
  <dcterms:created xsi:type="dcterms:W3CDTF">2018-05-31T07:18:22Z</dcterms:created>
  <dcterms:modified xsi:type="dcterms:W3CDTF">2018-11-08T06:26:50Z</dcterms:modified>
</cp:coreProperties>
</file>