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6" r:id="rId2"/>
    <p:sldId id="297" r:id="rId3"/>
    <p:sldId id="259" r:id="rId4"/>
    <p:sldId id="261" r:id="rId5"/>
    <p:sldId id="298" r:id="rId6"/>
    <p:sldId id="299" r:id="rId7"/>
    <p:sldId id="262" r:id="rId8"/>
    <p:sldId id="266" r:id="rId9"/>
    <p:sldId id="302" r:id="rId10"/>
    <p:sldId id="304" r:id="rId11"/>
    <p:sldId id="305" r:id="rId12"/>
    <p:sldId id="306" r:id="rId13"/>
    <p:sldId id="307" r:id="rId14"/>
    <p:sldId id="308" r:id="rId15"/>
    <p:sldId id="277" r:id="rId16"/>
    <p:sldId id="278" r:id="rId17"/>
    <p:sldId id="311" r:id="rId18"/>
    <p:sldId id="285" r:id="rId19"/>
    <p:sldId id="286" r:id="rId20"/>
    <p:sldId id="287" r:id="rId21"/>
    <p:sldId id="314" r:id="rId22"/>
    <p:sldId id="284" r:id="rId23"/>
    <p:sldId id="320" r:id="rId24"/>
    <p:sldId id="315" r:id="rId25"/>
    <p:sldId id="327" r:id="rId26"/>
    <p:sldId id="328" r:id="rId27"/>
    <p:sldId id="330" r:id="rId28"/>
    <p:sldId id="331" r:id="rId29"/>
    <p:sldId id="332" r:id="rId30"/>
    <p:sldId id="333" r:id="rId31"/>
    <p:sldId id="32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5294" autoAdjust="0"/>
  </p:normalViewPr>
  <p:slideViewPr>
    <p:cSldViewPr>
      <p:cViewPr>
        <p:scale>
          <a:sx n="60" d="100"/>
          <a:sy n="60" d="100"/>
        </p:scale>
        <p:origin x="-143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B6FFF-BEFA-4C51-A7BD-DB95BA12F933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D9092-F924-4F14-8A2B-AC514D3EB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9092-F924-4F14-8A2B-AC514D3EB5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9092-F924-4F14-8A2B-AC514D3EB5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598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53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3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60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05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64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88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5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0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05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6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AE6B-BF71-4CBA-B685-B2F777429741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4AD1-7A2E-41B4-9C38-7C4400A0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8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.png"/><Relationship Id="rId10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7.jpeg"/><Relationship Id="rId7" Type="http://schemas.openxmlformats.org/officeDocument/2006/relationships/image" Target="../media/image5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0.png"/><Relationship Id="rId9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2.jpeg"/><Relationship Id="rId4" Type="http://schemas.openxmlformats.org/officeDocument/2006/relationships/image" Target="../media/image37.jpe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png"/><Relationship Id="rId7" Type="http://schemas.openxmlformats.org/officeDocument/2006/relationships/image" Target="../media/image62.jpeg"/><Relationship Id="rId12" Type="http://schemas.openxmlformats.org/officeDocument/2006/relationships/image" Target="../media/image7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0.jpeg"/><Relationship Id="rId5" Type="http://schemas.openxmlformats.org/officeDocument/2006/relationships/image" Target="../media/image68.pn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7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png"/><Relationship Id="rId7" Type="http://schemas.openxmlformats.org/officeDocument/2006/relationships/image" Target="../media/image6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08625" y="0"/>
            <a:ext cx="3635375" cy="4221163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5825" y="2636838"/>
            <a:ext cx="1908175" cy="4221162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Рисунок 15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484313"/>
            <a:ext cx="33940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445125" y="3941763"/>
            <a:ext cx="3590925" cy="3590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5" name="Рисунок 16" descr="red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4276725"/>
            <a:ext cx="30099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288" y="1088589"/>
            <a:ext cx="493236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Health</a:t>
            </a:r>
            <a:r>
              <a:rPr lang="ru-RU" sz="5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5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begins from a little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step</a:t>
            </a:r>
            <a:endParaRPr lang="ru-RU" sz="5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58" name="Прямоугольник 10"/>
          <p:cNvSpPr>
            <a:spLocks noChangeArrowheads="1"/>
          </p:cNvSpPr>
          <p:nvPr/>
        </p:nvSpPr>
        <p:spPr bwMode="auto">
          <a:xfrm>
            <a:off x="4572000" y="2132856"/>
            <a:ext cx="27368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cs typeface="Arial" pitchFamily="34" charset="0"/>
              </a:rPr>
              <a:t>95% </a:t>
            </a:r>
            <a:r>
              <a:rPr lang="en-US" sz="2000" b="1" dirty="0" smtClean="0">
                <a:cs typeface="Arial" pitchFamily="34" charset="0"/>
              </a:rPr>
              <a:t>of people</a:t>
            </a:r>
            <a:endParaRPr lang="ru-RU" sz="2000" b="1" dirty="0">
              <a:cs typeface="Arial" pitchFamily="34" charset="0"/>
            </a:endParaRPr>
          </a:p>
          <a:p>
            <a:pPr algn="ctr"/>
            <a:r>
              <a:rPr lang="en-US" sz="2000" b="1" dirty="0" smtClean="0">
                <a:cs typeface="Arial" pitchFamily="34" charset="0"/>
              </a:rPr>
              <a:t>WANT to be treated</a:t>
            </a:r>
            <a:r>
              <a:rPr lang="ru-RU" sz="2000" b="1" dirty="0" smtClean="0">
                <a:cs typeface="Arial" pitchFamily="34" charset="0"/>
              </a:rPr>
              <a:t>,</a:t>
            </a:r>
            <a:endParaRPr lang="ru-RU" sz="2000" b="1" dirty="0">
              <a:cs typeface="Arial" pitchFamily="34" charset="0"/>
            </a:endParaRPr>
          </a:p>
          <a:p>
            <a:pPr algn="ctr"/>
            <a:r>
              <a:rPr lang="ru-RU" sz="2000" b="1" dirty="0">
                <a:cs typeface="Arial" pitchFamily="34" charset="0"/>
              </a:rPr>
              <a:t>5% — </a:t>
            </a:r>
            <a:r>
              <a:rPr lang="en-US" sz="2000" b="1" dirty="0" smtClean="0">
                <a:cs typeface="Arial" pitchFamily="34" charset="0"/>
              </a:rPr>
              <a:t>take real</a:t>
            </a:r>
            <a:r>
              <a:rPr lang="ru-RU" sz="2000" b="1" dirty="0" smtClean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ACTIONS</a:t>
            </a:r>
            <a:endParaRPr lang="ru-RU" sz="2000" b="1" dirty="0">
              <a:cs typeface="Arial" pitchFamily="34" charset="0"/>
            </a:endParaRPr>
          </a:p>
          <a:p>
            <a:pPr algn="ctr"/>
            <a:r>
              <a:rPr lang="en-US" sz="2000" b="1" dirty="0" smtClean="0">
                <a:cs typeface="Arial" pitchFamily="34" charset="0"/>
              </a:rPr>
              <a:t>To support their health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2059" name="Прямоугольник 12"/>
          <p:cNvSpPr>
            <a:spLocks noChangeArrowheads="1"/>
          </p:cNvSpPr>
          <p:nvPr/>
        </p:nvSpPr>
        <p:spPr bwMode="auto">
          <a:xfrm>
            <a:off x="6080076" y="5013176"/>
            <a:ext cx="23803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cs typeface="Arial" pitchFamily="34" charset="0"/>
              </a:rPr>
              <a:t>WOULD YOU LIKE TO KNOW TO WHAT CATEGORY YOU BELONG</a:t>
            </a:r>
            <a:r>
              <a:rPr lang="ru-RU" sz="2000" b="1" dirty="0" smtClean="0">
                <a:cs typeface="Arial" pitchFamily="34" charset="0"/>
              </a:rPr>
              <a:t>?</a:t>
            </a:r>
            <a:endParaRPr lang="ru-RU" sz="2000" b="1" dirty="0">
              <a:cs typeface="Arial" pitchFamily="34" charset="0"/>
            </a:endParaRPr>
          </a:p>
        </p:txBody>
      </p:sp>
      <p:pic>
        <p:nvPicPr>
          <p:cNvPr id="14" name="Picture 13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17" name="Picture 16" descr="AL—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67166"/>
            <a:ext cx="2857520" cy="82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737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032" y="32791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+mn-lt"/>
                <a:cs typeface="Arial" pitchFamily="34" charset="0"/>
              </a:rPr>
              <a:t>DYSBIOSIS</a:t>
            </a:r>
            <a:endParaRPr lang="ru-RU" sz="4200" b="1" dirty="0"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4057" y="0"/>
            <a:ext cx="37036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3203848" y="1772815"/>
            <a:ext cx="5761037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348880"/>
            <a:ext cx="5589806" cy="1651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cs typeface="Arial" pitchFamily="34" charset="0"/>
              </a:rPr>
              <a:t>AMMONIA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AMINES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PHENOL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INDOL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SKATOLE</a:t>
            </a:r>
            <a:r>
              <a:rPr lang="ru-RU" sz="2000" b="1" dirty="0" smtClean="0">
                <a:cs typeface="Arial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2000" dirty="0" smtClean="0">
                <a:cs typeface="Arial" pitchFamily="34" charset="0"/>
              </a:rPr>
              <a:t>These substances are transferred to blood</a:t>
            </a:r>
            <a:r>
              <a:rPr lang="ru-RU" sz="2000" dirty="0" smtClean="0">
                <a:cs typeface="Arial" pitchFamily="34" charset="0"/>
              </a:rPr>
              <a:t>, </a:t>
            </a:r>
            <a:r>
              <a:rPr lang="en-US" sz="2000" dirty="0" smtClean="0">
                <a:cs typeface="Arial" pitchFamily="34" charset="0"/>
              </a:rPr>
              <a:t>and affects the liver significantly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549387" y="-985433"/>
            <a:ext cx="3400352" cy="3400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2816724" cy="21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4057" y="514690"/>
            <a:ext cx="23696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200" b="1" dirty="0" smtClean="0">
                <a:ea typeface="Calibri" pitchFamily="34" charset="0"/>
                <a:cs typeface="AvantGardeCTT"/>
              </a:rPr>
              <a:t>REMOVE</a:t>
            </a:r>
            <a:r>
              <a:rPr lang="ru-RU" sz="2200" b="1" dirty="0" smtClean="0">
                <a:ea typeface="Calibri" pitchFamily="34" charset="0"/>
                <a:cs typeface="AvantGardeCTT"/>
              </a:rPr>
              <a:t> </a:t>
            </a:r>
            <a:endParaRPr lang="en-US" sz="2200" b="1" dirty="0" smtClean="0">
              <a:ea typeface="Calibri" pitchFamily="34" charset="0"/>
              <a:cs typeface="AvantGardeCTT"/>
            </a:endParaRPr>
          </a:p>
          <a:p>
            <a:pPr algn="ctr"/>
            <a:r>
              <a:rPr lang="en-US" sz="2200" b="1" dirty="0" smtClean="0">
                <a:ea typeface="Calibri" pitchFamily="34" charset="0"/>
                <a:cs typeface="AvantGardeCTT"/>
              </a:rPr>
              <a:t>THE WASTE</a:t>
            </a:r>
            <a:r>
              <a:rPr lang="ru-RU" sz="2200" b="1" dirty="0" smtClean="0">
                <a:ea typeface="Calibri" pitchFamily="34" charset="0"/>
                <a:cs typeface="AvantGardeCTT"/>
              </a:rPr>
              <a:t>! </a:t>
            </a:r>
            <a:endParaRPr lang="ru-RU" sz="2200" dirty="0"/>
          </a:p>
        </p:txBody>
      </p:sp>
      <p:pic>
        <p:nvPicPr>
          <p:cNvPr id="12" name="Рисунок 11" descr="green.png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0" y="1772815"/>
            <a:ext cx="3025591" cy="302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mathrm{NH_3 + H^+ \longrightarrow NH_4^+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1" y="4909788"/>
            <a:ext cx="1656184" cy="22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-amino-penta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284" y="5517232"/>
            <a:ext cx="2154338" cy="919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08304" y="478046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err="1"/>
              <a:t>C</a:t>
            </a:r>
            <a:r>
              <a:rPr lang="en-US" baseline="-25000" dirty="0" err="1"/>
              <a:t>6</a:t>
            </a:r>
            <a:r>
              <a:rPr lang="en-US" dirty="0" err="1"/>
              <a:t>H</a:t>
            </a:r>
            <a:r>
              <a:rPr lang="en-US" baseline="-25000" dirty="0" err="1"/>
              <a:t>5</a:t>
            </a:r>
            <a:r>
              <a:rPr lang="en-US" dirty="0" err="1"/>
              <a:t>OH</a:t>
            </a:r>
            <a:endParaRPr lang="ru-RU" dirty="0"/>
          </a:p>
        </p:txBody>
      </p:sp>
      <p:pic>
        <p:nvPicPr>
          <p:cNvPr id="14" name="Picture 13" descr="brand clym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032" y="327910"/>
            <a:ext cx="8229600" cy="1143000"/>
          </a:xfrm>
        </p:spPr>
        <p:txBody>
          <a:bodyPr/>
          <a:lstStyle/>
          <a:p>
            <a:r>
              <a:rPr lang="en-US" b="1" dirty="0" smtClean="0"/>
              <a:t>DYSBIOSIS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4056" y="0"/>
            <a:ext cx="377193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3203846" y="1628800"/>
            <a:ext cx="5761037" cy="45365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675421" cy="4525963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/>
              <a:t>Infections diseases.</a:t>
            </a:r>
            <a:endParaRPr lang="ru-RU" sz="1800" dirty="0"/>
          </a:p>
          <a:p>
            <a:pPr lvl="0"/>
            <a:r>
              <a:rPr lang="en-US" sz="1800" dirty="0" smtClean="0"/>
              <a:t>Antibiotic intake.</a:t>
            </a:r>
            <a:endParaRPr lang="ru-RU" sz="1800" dirty="0"/>
          </a:p>
          <a:p>
            <a:pPr lvl="0"/>
            <a:r>
              <a:rPr lang="en-US" sz="1800" dirty="0" smtClean="0"/>
              <a:t>Chemical</a:t>
            </a:r>
            <a:r>
              <a:rPr lang="ru-RU" sz="1800" dirty="0" smtClean="0"/>
              <a:t>, </a:t>
            </a:r>
            <a:r>
              <a:rPr lang="en-US" sz="1800" dirty="0" smtClean="0"/>
              <a:t>hormones</a:t>
            </a:r>
            <a:r>
              <a:rPr lang="ru-RU" sz="1800" dirty="0" smtClean="0"/>
              <a:t> </a:t>
            </a:r>
            <a:r>
              <a:rPr lang="en-US" sz="1800" dirty="0" smtClean="0"/>
              <a:t>and radiation treatment.</a:t>
            </a:r>
            <a:endParaRPr lang="ru-RU" sz="1800" dirty="0"/>
          </a:p>
          <a:p>
            <a:pPr lvl="0"/>
            <a:r>
              <a:rPr lang="en-US" sz="1800" dirty="0" smtClean="0"/>
              <a:t>Stress situations.</a:t>
            </a:r>
            <a:endParaRPr lang="ru-RU" sz="1800" dirty="0"/>
          </a:p>
          <a:p>
            <a:pPr lvl="0"/>
            <a:r>
              <a:rPr lang="en-US" sz="1800" dirty="0" smtClean="0"/>
              <a:t>Large physical exertions and defatigation.</a:t>
            </a:r>
            <a:endParaRPr lang="ru-RU" sz="1800" dirty="0"/>
          </a:p>
          <a:p>
            <a:pPr lvl="0"/>
            <a:r>
              <a:rPr lang="en-US" sz="1800" dirty="0" smtClean="0"/>
              <a:t>Hazardous environment.</a:t>
            </a:r>
            <a:endParaRPr lang="ru-RU" sz="1800" dirty="0"/>
          </a:p>
          <a:p>
            <a:pPr lvl="0"/>
            <a:r>
              <a:rPr lang="en-US" sz="1800" dirty="0" smtClean="0"/>
              <a:t>Overeating.</a:t>
            </a:r>
            <a:r>
              <a:rPr lang="ru-RU" sz="1800" dirty="0" smtClean="0"/>
              <a:t> </a:t>
            </a:r>
            <a:endParaRPr lang="ru-RU" sz="1800" dirty="0"/>
          </a:p>
          <a:p>
            <a:pPr lvl="0"/>
            <a:r>
              <a:rPr lang="en-US" sz="1800" dirty="0" smtClean="0"/>
              <a:t>Alcoholism.</a:t>
            </a:r>
            <a:r>
              <a:rPr lang="ru-RU" sz="1800" dirty="0" smtClean="0"/>
              <a:t> </a:t>
            </a:r>
            <a:endParaRPr lang="ru-RU" sz="1800" dirty="0"/>
          </a:p>
          <a:p>
            <a:pPr lvl="0"/>
            <a:r>
              <a:rPr lang="en-US" sz="1800" dirty="0" smtClean="0"/>
              <a:t>Seasonal factors</a:t>
            </a:r>
            <a:r>
              <a:rPr lang="ru-RU" sz="1800" dirty="0" smtClean="0"/>
              <a:t> (</a:t>
            </a:r>
            <a:r>
              <a:rPr lang="en-US" sz="1800" dirty="0" smtClean="0"/>
              <a:t>autumn and spring</a:t>
            </a:r>
            <a:r>
              <a:rPr lang="ru-RU" sz="1800" dirty="0" smtClean="0"/>
              <a:t>)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endParaRPr lang="ru-RU" sz="1800" dirty="0"/>
          </a:p>
          <a:p>
            <a:pPr lvl="0"/>
            <a:r>
              <a:rPr lang="en-US" sz="1800" dirty="0" smtClean="0"/>
              <a:t>Age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Овал 3"/>
          <p:cNvSpPr/>
          <p:nvPr/>
        </p:nvSpPr>
        <p:spPr>
          <a:xfrm>
            <a:off x="-549387" y="-985433"/>
            <a:ext cx="3400352" cy="3400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2816724" cy="21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4057" y="422357"/>
            <a:ext cx="23696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200" b="1" dirty="0" smtClean="0">
                <a:ea typeface="Calibri" pitchFamily="34" charset="0"/>
                <a:cs typeface="AvantGardeCTT"/>
              </a:rPr>
              <a:t>REMOVE</a:t>
            </a:r>
            <a:r>
              <a:rPr lang="ru-RU" sz="2400" b="1" dirty="0" smtClean="0">
                <a:ea typeface="Calibri" pitchFamily="34" charset="0"/>
                <a:cs typeface="AvantGardeCTT"/>
              </a:rPr>
              <a:t> </a:t>
            </a:r>
            <a:endParaRPr lang="en-US" sz="2400" b="1" dirty="0" smtClean="0">
              <a:ea typeface="Calibri" pitchFamily="34" charset="0"/>
              <a:cs typeface="AvantGardeCTT"/>
            </a:endParaRPr>
          </a:p>
          <a:p>
            <a:pPr algn="ctr"/>
            <a:r>
              <a:rPr lang="en-US" sz="2400" b="1" dirty="0" smtClean="0">
                <a:ea typeface="Calibri" pitchFamily="34" charset="0"/>
                <a:cs typeface="AvantGardeCTT"/>
              </a:rPr>
              <a:t>THE WASTE</a:t>
            </a:r>
            <a:r>
              <a:rPr lang="ru-RU" sz="2400" b="1" dirty="0" smtClean="0">
                <a:ea typeface="Calibri" pitchFamily="34" charset="0"/>
                <a:cs typeface="AvantGardeCTT"/>
              </a:rPr>
              <a:t>! </a:t>
            </a:r>
            <a:endParaRPr lang="ru-RU" sz="2400" dirty="0"/>
          </a:p>
        </p:txBody>
      </p:sp>
      <p:pic>
        <p:nvPicPr>
          <p:cNvPr id="12" name="Рисунок 11" descr="green.png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025591" cy="302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4071" y="2931667"/>
            <a:ext cx="2714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REASONS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2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право 22"/>
          <p:cNvSpPr/>
          <p:nvPr/>
        </p:nvSpPr>
        <p:spPr>
          <a:xfrm rot="14516343">
            <a:off x="5893594" y="4191794"/>
            <a:ext cx="1223963" cy="79057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1947015">
            <a:off x="6684963" y="2887663"/>
            <a:ext cx="1223962" cy="792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461146">
            <a:off x="6624638" y="895350"/>
            <a:ext cx="1223962" cy="7921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87450" y="-1250950"/>
            <a:ext cx="7318375" cy="7318375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913" y="4076700"/>
            <a:ext cx="1008062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152932">
            <a:off x="2679700" y="4194175"/>
            <a:ext cx="1223963" cy="7921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Рисунок 1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85921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-180975" y="1262662"/>
            <a:ext cx="3781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There are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1420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types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IN" sz="2200" b="1" dirty="0" smtClean="0">
                <a:latin typeface="Arial" pitchFamily="34" charset="0"/>
                <a:cs typeface="Arial" pitchFamily="34" charset="0"/>
              </a:rPr>
              <a:t>Causes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for human diseases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909888"/>
            <a:ext cx="18049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2693988"/>
            <a:ext cx="936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6396" name="Рисунок 5" descr="kletko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90525"/>
            <a:ext cx="256063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 rot="16699222">
            <a:off x="4211637" y="4508501"/>
            <a:ext cx="1223963" cy="792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51725" y="2781300"/>
            <a:ext cx="1549400" cy="1547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451725" y="3068638"/>
            <a:ext cx="15843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V</a:t>
            </a:r>
            <a:endParaRPr lang="ru-RU" sz="6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1400" b="1" dirty="0" smtClean="0">
                <a:latin typeface="+mj-lt"/>
                <a:ea typeface="Calibri" pitchFamily="34" charset="0"/>
                <a:cs typeface="AvantGardeCTT" pitchFamily="2" charset="0"/>
              </a:rPr>
              <a:t>210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1400" b="1" dirty="0" smtClean="0">
                <a:latin typeface="+mj-lt"/>
                <a:ea typeface="Calibri" pitchFamily="34" charset="0"/>
                <a:cs typeface="AvantGardeCTT" pitchFamily="2" charset="0"/>
              </a:rPr>
              <a:t>VIRUSES</a:t>
            </a:r>
            <a:endParaRPr lang="ru-RU" sz="1400" dirty="0"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7763" y="465296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227763" y="4941888"/>
            <a:ext cx="1584325" cy="10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F</a:t>
            </a:r>
            <a:endParaRPr lang="ru-RU" sz="6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1400" b="1" dirty="0" smtClean="0">
                <a:latin typeface="+mj-lt"/>
                <a:ea typeface="Calibri" pitchFamily="34" charset="0"/>
                <a:cs typeface="AvantGardeCTT" pitchFamily="2" charset="0"/>
              </a:rPr>
              <a:t>313 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1400" b="1" dirty="0" smtClean="0">
                <a:latin typeface="+mj-lt"/>
                <a:ea typeface="Calibri" pitchFamily="34" charset="0"/>
                <a:cs typeface="AvantGardeCTT" pitchFamily="2" charset="0"/>
              </a:rPr>
              <a:t>FUNGI</a:t>
            </a:r>
            <a:endParaRPr lang="ru-RU" sz="1400" dirty="0"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95738" y="519271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95738" y="5373688"/>
            <a:ext cx="15843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G</a:t>
            </a:r>
            <a:endParaRPr lang="ru-RU" sz="6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1400" b="1" dirty="0">
                <a:latin typeface="+mj-lt"/>
              </a:rPr>
              <a:t>287</a:t>
            </a:r>
            <a:endParaRPr lang="ru-RU" sz="1400" b="1" dirty="0" smtClean="0"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1400" b="1" dirty="0" smtClean="0">
                <a:latin typeface="+mj-lt"/>
                <a:ea typeface="Calibri" pitchFamily="34" charset="0"/>
                <a:cs typeface="AvantGardeCTT" pitchFamily="2" charset="0"/>
              </a:rPr>
              <a:t>GERMS</a:t>
            </a:r>
            <a:endParaRPr lang="ru-RU" sz="1400" b="1" dirty="0"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07704" y="4725144"/>
            <a:ext cx="1547813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80288" y="476250"/>
            <a:ext cx="1547812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380288" y="696913"/>
            <a:ext cx="15843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А</a:t>
            </a:r>
            <a:r>
              <a:rPr lang="en-US" sz="60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B</a:t>
            </a:r>
            <a:endParaRPr lang="ru-RU" b="1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ea typeface="Calibri" pitchFamily="34" charset="0"/>
                <a:cs typeface="AvantGardeCTT"/>
              </a:rPr>
              <a:t>540 </a:t>
            </a:r>
            <a:r>
              <a:rPr lang="en-US" sz="1400" b="1" dirty="0" smtClean="0">
                <a:ea typeface="Calibri" pitchFamily="34" charset="0"/>
                <a:cs typeface="AvantGardeCTT"/>
              </a:rPr>
              <a:t>AGGRESSIVE BACTERIA</a:t>
            </a:r>
            <a:endParaRPr lang="ru-RU" sz="1400" dirty="0">
              <a:ea typeface="Calibri" pitchFamily="34" charset="0"/>
              <a:cs typeface="AvantGardeCTT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907555" y="5013325"/>
            <a:ext cx="1584325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P</a:t>
            </a:r>
            <a:endParaRPr lang="ru-RU" sz="6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1400" b="1" dirty="0" smtClean="0">
                <a:latin typeface="+mj-lt"/>
                <a:ea typeface="Calibri" pitchFamily="34" charset="0"/>
                <a:cs typeface="AvantGardeCTT" pitchFamily="2" charset="0"/>
              </a:rPr>
              <a:t>70 </a:t>
            </a:r>
            <a:r>
              <a:rPr lang="en-US" sz="1400" b="1" dirty="0" smtClean="0">
                <a:latin typeface="+mj-lt"/>
                <a:ea typeface="Calibri" pitchFamily="34" charset="0"/>
                <a:cs typeface="AvantGardeCTT" pitchFamily="2" charset="0"/>
              </a:rPr>
              <a:t>PROTOZOAN</a:t>
            </a:r>
            <a:endParaRPr lang="ru-RU" sz="1400" dirty="0">
              <a:latin typeface="+mj-lt"/>
            </a:endParaRPr>
          </a:p>
        </p:txBody>
      </p:sp>
      <p:pic>
        <p:nvPicPr>
          <p:cNvPr id="26" name="Picture 25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1187450" y="-1250950"/>
            <a:ext cx="7318375" cy="731837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5650" y="3213100"/>
            <a:ext cx="194468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3635375" cy="3500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2988" y="1196975"/>
            <a:ext cx="6265862" cy="33115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83419" y="1340644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650" y="620713"/>
            <a:ext cx="3095625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3042" y="2000240"/>
            <a:ext cx="51847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 smtClean="0">
                <a:cs typeface="Arial" pitchFamily="34" charset="0"/>
              </a:rPr>
              <a:t>Health workers discovered</a:t>
            </a:r>
            <a:r>
              <a:rPr lang="ru-RU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about</a:t>
            </a:r>
            <a:r>
              <a:rPr lang="ru-RU" sz="2400" dirty="0" smtClean="0">
                <a:cs typeface="Arial" pitchFamily="34" charset="0"/>
              </a:rPr>
              <a:t> </a:t>
            </a:r>
            <a:r>
              <a:rPr lang="ru-RU" sz="2400" dirty="0">
                <a:cs typeface="Arial" pitchFamily="34" charset="0"/>
              </a:rPr>
              <a:t>70 </a:t>
            </a:r>
            <a:r>
              <a:rPr lang="en-US" sz="2400" dirty="0" smtClean="0">
                <a:cs typeface="Arial" pitchFamily="34" charset="0"/>
              </a:rPr>
              <a:t>types of tapeworms</a:t>
            </a:r>
            <a:r>
              <a:rPr lang="ru-RU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cs typeface="Arial" pitchFamily="34" charset="0"/>
              </a:rPr>
              <a:t>that infects people</a:t>
            </a:r>
            <a:r>
              <a:rPr lang="ru-RU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cs typeface="Arial" pitchFamily="34" charset="0"/>
              </a:rPr>
              <a:t>more than 30 of them are massively distributed</a:t>
            </a:r>
            <a:r>
              <a:rPr lang="ru-RU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cs typeface="Arial" pitchFamily="34" charset="0"/>
              </a:rPr>
              <a:t>but only</a:t>
            </a:r>
            <a:r>
              <a:rPr lang="ru-RU" sz="2400" dirty="0" smtClean="0">
                <a:cs typeface="Arial" pitchFamily="34" charset="0"/>
              </a:rPr>
              <a:t> 11 </a:t>
            </a:r>
            <a:r>
              <a:rPr lang="en-US" sz="2400" dirty="0" smtClean="0">
                <a:cs typeface="Arial" pitchFamily="34" charset="0"/>
              </a:rPr>
              <a:t>tapeworms can be officially registered.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17417" name="Прямоугольник 5"/>
          <p:cNvSpPr>
            <a:spLocks noChangeArrowheads="1"/>
          </p:cNvSpPr>
          <p:nvPr/>
        </p:nvSpPr>
        <p:spPr bwMode="auto">
          <a:xfrm>
            <a:off x="538981" y="634439"/>
            <a:ext cx="3528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pitchFamily="34" charset="0"/>
              </a:rPr>
              <a:t>MAIN ENEMIES OF THE CELL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А</a:t>
            </a:r>
            <a:r>
              <a:rPr lang="en-US" b="1" dirty="0" smtClean="0">
                <a:latin typeface="+mj-lt"/>
                <a:cs typeface="Arial" pitchFamily="34" charset="0"/>
              </a:rPr>
              <a:t>BVF</a:t>
            </a:r>
            <a:r>
              <a:rPr lang="ru-RU" b="1" dirty="0" smtClean="0">
                <a:latin typeface="+mj-lt"/>
                <a:cs typeface="Arial" pitchFamily="34" charset="0"/>
              </a:rPr>
              <a:t> </a:t>
            </a:r>
            <a:r>
              <a:rPr lang="en-US" b="1" dirty="0" smtClean="0">
                <a:latin typeface="+mj-lt"/>
                <a:cs typeface="Arial" pitchFamily="34" charset="0"/>
              </a:rPr>
              <a:t>PG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451725" y="2781300"/>
            <a:ext cx="1549400" cy="1547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7451725" y="3068638"/>
            <a:ext cx="1584325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V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 smtClean="0">
                <a:latin typeface="+mj-lt"/>
                <a:ea typeface="Calibri" pitchFamily="34" charset="0"/>
                <a:cs typeface="AvantGardeCTT" pitchFamily="2" charset="0"/>
              </a:rPr>
              <a:t>VIRUSES</a:t>
            </a:r>
            <a:endParaRPr lang="ru-RU" sz="2000" dirty="0">
              <a:latin typeface="+mj-lt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27763" y="465296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227763" y="4941888"/>
            <a:ext cx="1584325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F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 smtClean="0">
                <a:latin typeface="+mj-lt"/>
                <a:ea typeface="Calibri" pitchFamily="34" charset="0"/>
                <a:cs typeface="AvantGardeCTT" pitchFamily="2" charset="0"/>
              </a:rPr>
              <a:t>FUNGI</a:t>
            </a:r>
            <a:endParaRPr lang="ru-RU" sz="2000" dirty="0">
              <a:latin typeface="+mj-lt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995738" y="4725691"/>
            <a:ext cx="2016422" cy="201642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3923283" y="5085184"/>
            <a:ext cx="216088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8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G</a:t>
            </a:r>
            <a:endParaRPr lang="ru-RU" sz="28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800" b="1" dirty="0" smtClean="0">
                <a:latin typeface="+mj-lt"/>
                <a:ea typeface="Calibri" pitchFamily="34" charset="0"/>
                <a:cs typeface="AvantGardeCTT" pitchFamily="2" charset="0"/>
              </a:rPr>
              <a:t>GERMS</a:t>
            </a:r>
            <a:endParaRPr lang="ru-RU" sz="2800" dirty="0">
              <a:latin typeface="+mj-lt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908175" y="4724400"/>
            <a:ext cx="1547813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80288" y="476250"/>
            <a:ext cx="1547812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380288" y="696913"/>
            <a:ext cx="15843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А</a:t>
            </a:r>
            <a:r>
              <a:rPr lang="en-US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B</a:t>
            </a:r>
            <a:endParaRPr lang="ru-RU" sz="2000" b="1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  <a:p>
            <a:pPr algn="ctr">
              <a:lnSpc>
                <a:spcPct val="70000"/>
              </a:lnSpc>
            </a:pPr>
            <a:r>
              <a:rPr lang="en-US" sz="1600" b="1" dirty="0" smtClean="0">
                <a:ea typeface="Calibri" pitchFamily="34" charset="0"/>
                <a:cs typeface="AvantGardeCTT"/>
              </a:rPr>
              <a:t>AGGRESSIVE BACTERIA</a:t>
            </a:r>
            <a:endParaRPr lang="ru-RU" sz="1600" dirty="0">
              <a:ea typeface="Calibri" pitchFamily="34" charset="0"/>
              <a:cs typeface="AvantGardeCTT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1908175" y="4941888"/>
            <a:ext cx="1584325" cy="9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P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1600" b="1" dirty="0" smtClean="0">
                <a:latin typeface="+mj-lt"/>
                <a:ea typeface="Calibri" pitchFamily="34" charset="0"/>
                <a:cs typeface="AvantGardeCTT" pitchFamily="2" charset="0"/>
              </a:rPr>
              <a:t>PROTOZOAN</a:t>
            </a:r>
            <a:endParaRPr lang="ru-RU" sz="1600" dirty="0">
              <a:latin typeface="+mj-lt"/>
              <a:cs typeface="+mn-cs"/>
            </a:endParaRPr>
          </a:p>
        </p:txBody>
      </p:sp>
      <p:pic>
        <p:nvPicPr>
          <p:cNvPr id="20" name="Picture 19" descr="brand cly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51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1187450" y="-1250950"/>
            <a:ext cx="7318375" cy="731837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5650" y="3213100"/>
            <a:ext cx="194468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3635375" cy="3500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1428736"/>
            <a:ext cx="6265862" cy="33115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83419" y="1340644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650" y="620713"/>
            <a:ext cx="3095625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57290" y="1857364"/>
            <a:ext cx="59885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Every year more than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20 </a:t>
            </a:r>
            <a:r>
              <a:rPr lang="en-US" dirty="0" smtClean="0">
                <a:cs typeface="Arial" pitchFamily="34" charset="0"/>
              </a:rPr>
              <a:t>million people are suffering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and there is tendency to increase</a:t>
            </a:r>
            <a:r>
              <a:rPr lang="ru-RU" dirty="0" smtClean="0">
                <a:cs typeface="Arial" pitchFamily="34" charset="0"/>
              </a:rPr>
              <a:t>. </a:t>
            </a:r>
            <a:endParaRPr lang="ru-RU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As WHO (World Health Organization) has evaluated</a:t>
            </a:r>
            <a:r>
              <a:rPr lang="ru-RU" dirty="0" smtClean="0">
                <a:cs typeface="Arial" pitchFamily="34" charset="0"/>
              </a:rPr>
              <a:t> – </a:t>
            </a:r>
            <a:r>
              <a:rPr lang="en-US" dirty="0" smtClean="0">
                <a:cs typeface="Arial" pitchFamily="34" charset="0"/>
              </a:rPr>
              <a:t>out of all most prominent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infections and parasitic diseases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sick people with tapeworms are on 3</a:t>
            </a:r>
            <a:r>
              <a:rPr lang="en-US" baseline="30000" dirty="0" smtClean="0">
                <a:cs typeface="Arial" pitchFamily="34" charset="0"/>
              </a:rPr>
              <a:t>rd</a:t>
            </a:r>
            <a:r>
              <a:rPr lang="en-US" dirty="0" smtClean="0">
                <a:cs typeface="Arial" pitchFamily="34" charset="0"/>
              </a:rPr>
              <a:t> place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in the world </a:t>
            </a:r>
            <a:r>
              <a:rPr lang="ru-RU" dirty="0" smtClean="0">
                <a:cs typeface="Arial" pitchFamily="34" charset="0"/>
              </a:rPr>
              <a:t>(</a:t>
            </a:r>
            <a:r>
              <a:rPr lang="ru-RU" b="1" dirty="0" smtClean="0">
                <a:cs typeface="Arial" pitchFamily="34" charset="0"/>
              </a:rPr>
              <a:t>1,4 </a:t>
            </a:r>
            <a:r>
              <a:rPr lang="en-US" b="1" dirty="0" smtClean="0">
                <a:cs typeface="Arial" pitchFamily="34" charset="0"/>
              </a:rPr>
              <a:t>billion</a:t>
            </a:r>
            <a:r>
              <a:rPr lang="ru-RU" b="1" dirty="0" smtClean="0">
                <a:cs typeface="Arial" pitchFamily="34" charset="0"/>
              </a:rPr>
              <a:t>), </a:t>
            </a:r>
            <a:r>
              <a:rPr lang="en-US" dirty="0" smtClean="0">
                <a:cs typeface="Arial" pitchFamily="34" charset="0"/>
              </a:rPr>
              <a:t>and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jungle fever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on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fourth</a:t>
            </a:r>
            <a:r>
              <a:rPr lang="ru-RU" b="1" dirty="0" smtClean="0">
                <a:cs typeface="Arial" pitchFamily="34" charset="0"/>
              </a:rPr>
              <a:t> (</a:t>
            </a:r>
            <a:r>
              <a:rPr lang="ru-RU" b="1" dirty="0">
                <a:cs typeface="Arial" pitchFamily="34" charset="0"/>
              </a:rPr>
              <a:t>600 </a:t>
            </a:r>
            <a:r>
              <a:rPr lang="en-US" b="1" dirty="0" smtClean="0">
                <a:cs typeface="Arial" pitchFamily="34" charset="0"/>
              </a:rPr>
              <a:t>million</a:t>
            </a:r>
            <a:r>
              <a:rPr lang="ru-RU" b="1" dirty="0" smtClean="0">
                <a:cs typeface="Arial" pitchFamily="34" charset="0"/>
              </a:rPr>
              <a:t>)</a:t>
            </a:r>
            <a:r>
              <a:rPr lang="ru-RU" dirty="0" smtClean="0">
                <a:cs typeface="Arial" pitchFamily="34" charset="0"/>
              </a:rPr>
              <a:t>! </a:t>
            </a:r>
            <a:endParaRPr lang="ru-RU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To compare</a:t>
            </a:r>
            <a:r>
              <a:rPr lang="ru-RU" dirty="0" smtClean="0">
                <a:cs typeface="Arial" pitchFamily="34" charset="0"/>
              </a:rPr>
              <a:t>, </a:t>
            </a:r>
            <a:r>
              <a:rPr lang="en-US" dirty="0" smtClean="0">
                <a:cs typeface="Arial" pitchFamily="34" charset="0"/>
              </a:rPr>
              <a:t>every year the number of people suffering from influenza and other acute respiratory diseases is the 6</a:t>
            </a:r>
            <a:r>
              <a:rPr lang="en-US" baseline="30000" dirty="0" smtClean="0">
                <a:cs typeface="Arial" pitchFamily="34" charset="0"/>
              </a:rPr>
              <a:t>th</a:t>
            </a:r>
            <a:r>
              <a:rPr lang="en-US" dirty="0" smtClean="0">
                <a:cs typeface="Arial" pitchFamily="34" charset="0"/>
              </a:rPr>
              <a:t> no. the world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b="1" dirty="0" smtClean="0">
                <a:cs typeface="Arial" pitchFamily="34" charset="0"/>
              </a:rPr>
              <a:t>(</a:t>
            </a:r>
            <a:r>
              <a:rPr lang="ru-RU" b="1" dirty="0">
                <a:cs typeface="Arial" pitchFamily="34" charset="0"/>
              </a:rPr>
              <a:t>395 </a:t>
            </a:r>
            <a:r>
              <a:rPr lang="en-US" b="1" dirty="0" smtClean="0">
                <a:cs typeface="Arial" pitchFamily="34" charset="0"/>
              </a:rPr>
              <a:t>million</a:t>
            </a:r>
            <a:r>
              <a:rPr lang="ru-RU" b="1" dirty="0" smtClean="0">
                <a:cs typeface="Arial" pitchFamily="34" charset="0"/>
              </a:rPr>
              <a:t>)</a:t>
            </a:r>
            <a:r>
              <a:rPr lang="ru-RU" dirty="0" smtClean="0"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  <p:sp>
        <p:nvSpPr>
          <p:cNvPr id="17417" name="Прямоугольник 5"/>
          <p:cNvSpPr>
            <a:spLocks noChangeArrowheads="1"/>
          </p:cNvSpPr>
          <p:nvPr/>
        </p:nvSpPr>
        <p:spPr bwMode="auto">
          <a:xfrm>
            <a:off x="682923" y="796022"/>
            <a:ext cx="3168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pitchFamily="34" charset="0"/>
              </a:rPr>
              <a:t>FREQUENCY OF PARASITIC DISEASES 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451725" y="2781300"/>
            <a:ext cx="1549400" cy="1547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7451725" y="3068638"/>
            <a:ext cx="1584325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V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 smtClean="0">
                <a:latin typeface="+mj-lt"/>
                <a:ea typeface="Calibri" pitchFamily="34" charset="0"/>
                <a:cs typeface="AvantGardeCTT" pitchFamily="2" charset="0"/>
              </a:rPr>
              <a:t>VIRUSES</a:t>
            </a:r>
            <a:endParaRPr lang="ru-RU" sz="2000" dirty="0">
              <a:latin typeface="+mj-lt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27763" y="4652963"/>
            <a:ext cx="1549400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227763" y="4941888"/>
            <a:ext cx="1584325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F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 smtClean="0">
                <a:latin typeface="+mj-lt"/>
                <a:ea typeface="Calibri" pitchFamily="34" charset="0"/>
                <a:cs typeface="AvantGardeCTT" pitchFamily="2" charset="0"/>
              </a:rPr>
              <a:t>FUNGUS</a:t>
            </a:r>
            <a:endParaRPr lang="ru-RU" sz="2000" dirty="0">
              <a:latin typeface="+mj-lt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995738" y="4725691"/>
            <a:ext cx="2016422" cy="201642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3923283" y="5085184"/>
            <a:ext cx="216088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8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G</a:t>
            </a:r>
            <a:endParaRPr lang="ru-RU" sz="28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800" b="1" dirty="0" smtClean="0">
                <a:latin typeface="+mj-lt"/>
              </a:rPr>
              <a:t>GERMS</a:t>
            </a:r>
            <a:endParaRPr lang="ru-RU" sz="2800" dirty="0">
              <a:latin typeface="+mj-lt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908175" y="4724400"/>
            <a:ext cx="1547813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80288" y="476250"/>
            <a:ext cx="1547812" cy="1549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380288" y="696913"/>
            <a:ext cx="1584325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А</a:t>
            </a:r>
            <a:r>
              <a:rPr lang="en-US" sz="6600" b="1" dirty="0" smtClean="0">
                <a:solidFill>
                  <a:schemeClr val="bg1"/>
                </a:solidFill>
                <a:ea typeface="Calibri" pitchFamily="34" charset="0"/>
                <a:cs typeface="AvantGardeCTT"/>
              </a:rPr>
              <a:t>B</a:t>
            </a:r>
            <a:endParaRPr lang="ru-RU" sz="2000" b="1" dirty="0">
              <a:solidFill>
                <a:schemeClr val="bg1"/>
              </a:solidFill>
              <a:ea typeface="Calibri" pitchFamily="34" charset="0"/>
              <a:cs typeface="AvantGardeCTT"/>
            </a:endParaRPr>
          </a:p>
          <a:p>
            <a:pPr algn="ctr">
              <a:lnSpc>
                <a:spcPct val="70000"/>
              </a:lnSpc>
            </a:pPr>
            <a:r>
              <a:rPr lang="en-US" sz="1600" b="1" dirty="0" smtClean="0">
                <a:ea typeface="Calibri" pitchFamily="34" charset="0"/>
                <a:cs typeface="AvantGardeCTT"/>
              </a:rPr>
              <a:t>AGGRESSIVE BACTERIA</a:t>
            </a:r>
            <a:endParaRPr lang="ru-RU" sz="1600" dirty="0">
              <a:ea typeface="Calibri" pitchFamily="34" charset="0"/>
              <a:cs typeface="AvantGardeCTT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1908175" y="4941888"/>
            <a:ext cx="1584325" cy="9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P</a:t>
            </a:r>
            <a:endParaRPr lang="ru-RU" sz="2000" b="1" dirty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1600" b="1" dirty="0" smtClean="0">
                <a:latin typeface="+mj-lt"/>
                <a:ea typeface="Calibri" pitchFamily="34" charset="0"/>
                <a:cs typeface="AvantGardeCTT" pitchFamily="2" charset="0"/>
              </a:rPr>
              <a:t>PROTOZOA</a:t>
            </a:r>
            <a:endParaRPr lang="ru-RU" sz="1600" dirty="0">
              <a:latin typeface="+mj-lt"/>
              <a:cs typeface="+mn-cs"/>
            </a:endParaRPr>
          </a:p>
        </p:txBody>
      </p:sp>
      <p:pic>
        <p:nvPicPr>
          <p:cNvPr id="20" name="Picture 19" descr="brand cly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60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5220072" y="2186862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55976" y="1610798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3" y="15802"/>
            <a:ext cx="4032461" cy="3484993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6718" y="593393"/>
            <a:ext cx="30940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 remove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toxic influence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to clean up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our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cell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this is the base for our health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!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1804781" cy="1804781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87779" y="1700808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220072" y="764704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55976" y="188640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4008" y="260648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Arial" pitchFamily="34" charset="0"/>
              </a:rPr>
              <a:t>CLEANSING</a:t>
            </a:r>
            <a:r>
              <a:rPr lang="ru-RU" sz="2000" b="1" dirty="0" smtClean="0">
                <a:latin typeface="+mj-lt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cs typeface="Arial" pitchFamily="34" charset="0"/>
              </a:rPr>
              <a:t>WASTE</a:t>
            </a:r>
            <a:r>
              <a:rPr lang="ru-RU" sz="2000" b="1" dirty="0" smtClean="0">
                <a:latin typeface="+mj-lt"/>
                <a:cs typeface="Arial" pitchFamily="34" charset="0"/>
              </a:rPr>
              <a:t> </a:t>
            </a:r>
            <a:r>
              <a:rPr lang="en-US" sz="2000" b="1" dirty="0" smtClean="0">
                <a:latin typeface="+mj-lt"/>
                <a:cs typeface="Arial" pitchFamily="34" charset="0"/>
              </a:rPr>
              <a:t>AND TOXINS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1857364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Arial" pitchFamily="34" charset="0"/>
              </a:rPr>
              <a:t>DISPOSAL OF GERMS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5220072" y="3609020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355976" y="3032956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5220072" y="5031178"/>
            <a:ext cx="64807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355976" y="4455114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355976" y="5877272"/>
            <a:ext cx="3816424" cy="864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644008" y="314096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pitchFamily="34" charset="0"/>
              </a:rPr>
              <a:t>NORMALIZING MICROBIAL POPULATION</a:t>
            </a:r>
            <a:endParaRPr lang="ru-RU" b="1" dirty="0" smtClean="0">
              <a:latin typeface="+mj-lt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2040" y="458112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pitchFamily="34" charset="0"/>
              </a:rPr>
              <a:t>MAKE IMMUNE SYSTEM STRONGER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43438" y="6143644"/>
            <a:ext cx="3168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pitchFamily="34" charset="0"/>
              </a:rPr>
              <a:t>RECOVERING OF METABOLISM</a:t>
            </a:r>
            <a:endParaRPr lang="ru-RU" b="1" dirty="0" smtClean="0">
              <a:latin typeface="+mj-lt"/>
              <a:cs typeface="Arial" pitchFamily="34" charset="0"/>
            </a:endParaRPr>
          </a:p>
        </p:txBody>
      </p:sp>
      <p:pic>
        <p:nvPicPr>
          <p:cNvPr id="64" name="Рисунок 63" descr="kletko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564904"/>
            <a:ext cx="2605131" cy="3480213"/>
          </a:xfrm>
          <a:prstGeom prst="rect">
            <a:avLst/>
          </a:prstGeom>
        </p:spPr>
      </p:pic>
      <p:pic>
        <p:nvPicPr>
          <p:cNvPr id="31" name="Picture 30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8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836712"/>
            <a:ext cx="4968552" cy="30963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355976" y="1263243"/>
            <a:ext cx="38164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Artlife products will help you to Correct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Immune system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normalize acid-base balance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to clean up the body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and to prevent parasitic disease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67745" y="2867447"/>
            <a:ext cx="4133056" cy="4133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3284984"/>
            <a:ext cx="3430163" cy="3430113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507" y="4278575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60640" y="4062551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59832" y="4137617"/>
            <a:ext cx="25306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EVERY PERSON NEEDS 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COMPLEX BODY CLEAN-UP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2 TIMES IN A YEAR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7" name="Picture 16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16" name="Picture 15" descr="persiph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57166"/>
            <a:ext cx="1957194" cy="3261990"/>
          </a:xfrm>
          <a:prstGeom prst="rect">
            <a:avLst/>
          </a:prstGeom>
        </p:spPr>
      </p:pic>
      <p:pic>
        <p:nvPicPr>
          <p:cNvPr id="18" name="Picture 17" descr="Green st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57569">
            <a:off x="399585" y="1115276"/>
            <a:ext cx="1698427" cy="2935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41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353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650" y="2349500"/>
            <a:ext cx="4464050" cy="40322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Рисунок 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-12700"/>
            <a:ext cx="43195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 descr="kletko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55562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1187624" y="3798819"/>
            <a:ext cx="374441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Water is the most important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2000" dirty="0">
                <a:cs typeface="Arial" pitchFamily="34" charset="0"/>
              </a:rPr>
              <a:t>– </a:t>
            </a:r>
            <a:r>
              <a:rPr lang="en-US" sz="2000" dirty="0" smtClean="0">
                <a:cs typeface="Arial" pitchFamily="34" charset="0"/>
              </a:rPr>
              <a:t>it is perfect  solvent</a:t>
            </a:r>
            <a:r>
              <a:rPr lang="ru-RU" sz="2000" dirty="0" smtClean="0">
                <a:cs typeface="Arial" pitchFamily="34" charset="0"/>
              </a:rPr>
              <a:t>, </a:t>
            </a:r>
            <a:r>
              <a:rPr lang="en-US" sz="2000" dirty="0" smtClean="0">
                <a:cs typeface="Arial" pitchFamily="34" charset="0"/>
              </a:rPr>
              <a:t>it brings health or illness</a:t>
            </a:r>
            <a:r>
              <a:rPr lang="ru-RU" sz="2000" dirty="0" smtClean="0">
                <a:cs typeface="Arial" pitchFamily="34" charset="0"/>
              </a:rPr>
              <a:t>.</a:t>
            </a:r>
          </a:p>
          <a:p>
            <a:r>
              <a:rPr lang="en-US" sz="2000" dirty="0" smtClean="0">
                <a:cs typeface="Arial" pitchFamily="34" charset="0"/>
              </a:rPr>
              <a:t>A man should drink more than </a:t>
            </a:r>
            <a:r>
              <a:rPr lang="ru-RU" sz="2000" dirty="0" smtClean="0">
                <a:cs typeface="Arial" pitchFamily="34" charset="0"/>
              </a:rPr>
              <a:t>2</a:t>
            </a:r>
            <a:r>
              <a:rPr lang="en-US" sz="2000" dirty="0" smtClean="0">
                <a:cs typeface="Arial" pitchFamily="34" charset="0"/>
              </a:rPr>
              <a:t>.</a:t>
            </a:r>
            <a:r>
              <a:rPr lang="ru-RU" sz="2000" dirty="0" smtClean="0">
                <a:cs typeface="Arial" pitchFamily="34" charset="0"/>
              </a:rPr>
              <a:t>5 </a:t>
            </a:r>
            <a:r>
              <a:rPr lang="en-US" sz="2000" dirty="0" smtClean="0">
                <a:cs typeface="Arial" pitchFamily="34" charset="0"/>
              </a:rPr>
              <a:t>liters of pure water every day</a:t>
            </a:r>
            <a:r>
              <a:rPr lang="ru-RU" sz="2000" dirty="0" smtClean="0">
                <a:cs typeface="Arial" pitchFamily="34" charset="0"/>
              </a:rPr>
              <a:t>. </a:t>
            </a:r>
            <a:endParaRPr lang="ru-RU" sz="2000" dirty="0"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2988" y="404803"/>
            <a:ext cx="30940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8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SATISFYING CELL’S THIRST</a:t>
            </a:r>
            <a:endParaRPr lang="en-US" sz="2800" b="1" dirty="0">
              <a:latin typeface="+mj-lt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48" name="Рисунок 4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13" y="1412875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68600" y="11969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250" name="Рисунок 10" descr="lis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7647" flipH="1">
            <a:off x="6965950" y="-652463"/>
            <a:ext cx="24161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836712"/>
            <a:ext cx="3384376" cy="48965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436096" y="908720"/>
            <a:ext cx="1080120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404664"/>
            <a:ext cx="187220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836712"/>
            <a:ext cx="3384376" cy="48965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259632" y="908720"/>
            <a:ext cx="1080120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04664"/>
            <a:ext cx="187220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843808" y="3881239"/>
            <a:ext cx="4156273" cy="4156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3657" y="4247359"/>
            <a:ext cx="3430163" cy="343011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99681" y="5101914"/>
            <a:ext cx="2952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vantGardeCTT" pitchFamily="2" charset="0"/>
              </a:rPr>
              <a:t>GIVE YOUR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vantGardeCTT" pitchFamily="2" charset="0"/>
              </a:rPr>
              <a:t>CELL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WATER OF LIFE</a:t>
            </a:r>
            <a:endParaRPr lang="ru-RU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Рисунок 5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221088"/>
            <a:ext cx="1804781" cy="180478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09237" y="4005064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652626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USEFUL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652626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HARMFUL</a:t>
            </a:r>
            <a:endParaRPr lang="ru-RU" sz="20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2009370"/>
            <a:ext cx="33123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Clear water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bottled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boiled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without microelements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with chloride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From the water pipe-line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),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untreated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hard water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with high concentrations of harmful compounds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),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and also artificial drinks with colorants and preservatives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Myriad Pro" pitchFamily="34" charset="0"/>
              </a:rPr>
              <a:t> agents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«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Harmful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»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drinks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lead to the loss of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59A2A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microelements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59A2A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And to osmotic destruction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bursting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)</a:t>
            </a:r>
            <a:r>
              <a:rPr lang="en-US" sz="1600" b="1" dirty="0" smtClean="0">
                <a:solidFill>
                  <a:srgbClr val="659A2A"/>
                </a:solidFill>
                <a:latin typeface="+mj-lt"/>
                <a:ea typeface="Calibri" pitchFamily="34" charset="0"/>
                <a:cs typeface="Myriad Pro" pitchFamily="34" charset="0"/>
              </a:rPr>
              <a:t> 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f the cells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59A2A"/>
              </a:solidFill>
              <a:effectLst/>
              <a:latin typeface="+mj-lt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148064" y="1988652"/>
            <a:ext cx="33843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Drinks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that contain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Myriad Pro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Necessary microelements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vitamins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«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Useful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»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drinks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59A2A"/>
              </a:solidFill>
              <a:effectLst/>
              <a:ea typeface="Calibri" pitchFamily="34" charset="0"/>
              <a:cs typeface="Myriad Pro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Normalize the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 electrolytic balance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provide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optimal function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659A2A"/>
                </a:solidFill>
                <a:effectLst/>
                <a:ea typeface="Calibri" pitchFamily="34" charset="0"/>
                <a:cs typeface="Myriad Pro" pitchFamily="34" charset="0"/>
              </a:rPr>
              <a:t> to the cells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659A2A"/>
              </a:solidFill>
              <a:effectLst/>
            </a:endParaRPr>
          </a:p>
        </p:txBody>
      </p:sp>
      <p:pic>
        <p:nvPicPr>
          <p:cNvPr id="20" name="Picture 19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6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0"/>
            <a:ext cx="4320488" cy="400373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5048" y="1022429"/>
            <a:ext cx="3780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YOU CONSUME FOOD EVERY DAY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BUT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DOES YOUR CELL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 RECEIVES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AvantGardeCTT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WHAT IT NEEDS?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Рисунок 6" descr="kletko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988840"/>
            <a:ext cx="2816357" cy="3525476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56490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9542" y="2334359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0" name="Picture 9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11" name="Picture 10" descr="novomeg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4643435"/>
            <a:ext cx="3248029" cy="2214565"/>
          </a:xfrm>
          <a:prstGeom prst="rect">
            <a:avLst/>
          </a:prstGeom>
        </p:spPr>
      </p:pic>
      <p:pic>
        <p:nvPicPr>
          <p:cNvPr id="12" name="Picture 11" descr="Jflex forte ind tra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4292338"/>
            <a:ext cx="1571636" cy="2565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flipH="1">
            <a:off x="2627784" y="2348880"/>
            <a:ext cx="5761037" cy="367188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Рисунок 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-12700"/>
            <a:ext cx="432117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5995" y="980609"/>
            <a:ext cx="3094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800" b="1" dirty="0" smtClean="0">
                <a:latin typeface="+mj-lt"/>
                <a:cs typeface="Arial" pitchFamily="34" charset="0"/>
              </a:rPr>
              <a:t>HEALTH ? </a:t>
            </a:r>
            <a:endParaRPr lang="en-US" sz="2800" b="1" dirty="0">
              <a:latin typeface="+mj-lt"/>
              <a:ea typeface="Calibri" pitchFamily="34" charset="0"/>
              <a:cs typeface="Arial" pitchFamily="34" charset="0"/>
            </a:endParaRPr>
          </a:p>
        </p:txBody>
      </p:sp>
      <p:pic>
        <p:nvPicPr>
          <p:cNvPr id="13318" name="Рисунок 5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804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5800" y="7651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2771800" y="3316343"/>
            <a:ext cx="56882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ctr"/>
            <a:r>
              <a:rPr lang="en-US" sz="2400" b="1" dirty="0" smtClean="0">
                <a:cs typeface="Arial" pitchFamily="34" charset="0"/>
              </a:rPr>
              <a:t>The state of total physical</a:t>
            </a:r>
            <a:r>
              <a:rPr lang="ru-RU" sz="2400" b="1" dirty="0" smtClean="0">
                <a:cs typeface="Arial" pitchFamily="34" charset="0"/>
              </a:rPr>
              <a:t>, </a:t>
            </a:r>
            <a:r>
              <a:rPr lang="en-US" sz="2400" b="1" dirty="0" smtClean="0">
                <a:cs typeface="Arial" pitchFamily="34" charset="0"/>
              </a:rPr>
              <a:t>spiritual</a:t>
            </a:r>
            <a:r>
              <a:rPr lang="ru-RU" sz="2400" b="1" dirty="0" smtClean="0">
                <a:cs typeface="Arial" pitchFamily="34" charset="0"/>
              </a:rPr>
              <a:t> </a:t>
            </a:r>
            <a:r>
              <a:rPr lang="en-US" sz="2400" b="1" dirty="0" smtClean="0">
                <a:cs typeface="Arial" pitchFamily="34" charset="0"/>
              </a:rPr>
              <a:t>and</a:t>
            </a:r>
            <a:r>
              <a:rPr lang="ru-RU" sz="2400" b="1" dirty="0" smtClean="0">
                <a:cs typeface="Arial" pitchFamily="34" charset="0"/>
              </a:rPr>
              <a:t> </a:t>
            </a:r>
            <a:r>
              <a:rPr lang="en-US" sz="2400" b="1" dirty="0" smtClean="0">
                <a:cs typeface="Arial" pitchFamily="34" charset="0"/>
              </a:rPr>
              <a:t>social</a:t>
            </a:r>
            <a:r>
              <a:rPr lang="ru-RU" sz="2400" b="1" dirty="0" smtClean="0">
                <a:cs typeface="Arial" pitchFamily="34" charset="0"/>
              </a:rPr>
              <a:t> </a:t>
            </a:r>
            <a:r>
              <a:rPr lang="en-US" sz="2400" b="1" dirty="0" smtClean="0">
                <a:cs typeface="Arial" pitchFamily="34" charset="0"/>
              </a:rPr>
              <a:t>well-being</a:t>
            </a:r>
            <a:r>
              <a:rPr lang="ru-RU" sz="2400" b="1" dirty="0" smtClean="0">
                <a:cs typeface="Arial" pitchFamily="34" charset="0"/>
              </a:rPr>
              <a:t>, </a:t>
            </a:r>
            <a:r>
              <a:rPr lang="en-US" sz="2400" b="1" dirty="0" smtClean="0">
                <a:cs typeface="Arial" pitchFamily="34" charset="0"/>
              </a:rPr>
              <a:t>and not only the absence of illnesses</a:t>
            </a:r>
            <a:r>
              <a:rPr lang="ru-RU" sz="2400" b="1" dirty="0" smtClean="0">
                <a:cs typeface="Arial" pitchFamily="34" charset="0"/>
              </a:rPr>
              <a:t> </a:t>
            </a:r>
            <a:r>
              <a:rPr lang="en-US" sz="2400" b="1" dirty="0" smtClean="0">
                <a:cs typeface="Arial" pitchFamily="34" charset="0"/>
              </a:rPr>
              <a:t>and physical defects</a:t>
            </a:r>
            <a:endParaRPr lang="ru-RU" sz="2400" b="1" dirty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11" name="Picture 10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9821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право 34"/>
          <p:cNvSpPr/>
          <p:nvPr/>
        </p:nvSpPr>
        <p:spPr>
          <a:xfrm rot="3671421">
            <a:off x="3317951" y="1743896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040674">
            <a:off x="1673451" y="3984620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475656" y="5517232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976001">
            <a:off x="2294802" y="2655828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49585" y="986705"/>
            <a:ext cx="8562975" cy="8562975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27817" y="5085184"/>
            <a:ext cx="1751895" cy="1751895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15816" y="2564904"/>
            <a:ext cx="5076825" cy="5076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4" y="3067983"/>
            <a:ext cx="4090028" cy="3790017"/>
          </a:xfrm>
          <a:prstGeom prst="rect">
            <a:avLst/>
          </a:prstGeom>
        </p:spPr>
      </p:pic>
      <p:pic>
        <p:nvPicPr>
          <p:cNvPr id="4" name="Рисунок 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176464"/>
            <a:ext cx="1804781" cy="180478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33373" y="3960440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49607" y="4041740"/>
            <a:ext cx="32594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TAKE ARTLIFE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BIOCOMPLEXES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PROVIDE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NUTRIENT ENRICHED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FOOD FOR YOUR CELLS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text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71802" y="2714620"/>
            <a:ext cx="3663325" cy="292231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67544" y="3316104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259632" y="1666632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83982" y="548680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783982" y="872312"/>
            <a:ext cx="1584176" cy="98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17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ENZYMES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259632" y="1976096"/>
            <a:ext cx="1584176" cy="98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12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j-lt"/>
              </a:rPr>
              <a:t>VITAMINS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67544" y="3594448"/>
            <a:ext cx="1512168" cy="98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15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  <a:endParaRPr lang="en-US" sz="1600" b="1" dirty="0" smtClean="0">
              <a:latin typeface="+mj-lt"/>
              <a:ea typeface="Calibri" pitchFamily="34" charset="0"/>
              <a:cs typeface="AvantGardeCTT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MINERALS</a:t>
            </a:r>
            <a:endParaRPr kumimoji="0" lang="ru-RU" sz="1600" b="1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79512" y="5322640"/>
            <a:ext cx="1800200" cy="98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20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AMINOACIDS </a:t>
            </a:r>
            <a:endParaRPr kumimoji="0" lang="ru-RU" sz="1600" b="1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4716016" y="1412776"/>
            <a:ext cx="1224136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99992" y="188640"/>
            <a:ext cx="1548580" cy="15485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99992" y="260648"/>
            <a:ext cx="1584176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3</a:t>
            </a:r>
            <a:endParaRPr lang="ru-RU" sz="2000" b="1" dirty="0" smtClean="0">
              <a:solidFill>
                <a:schemeClr val="bg1"/>
              </a:solidFill>
              <a:latin typeface="+mj-lt"/>
              <a:ea typeface="Calibri" pitchFamily="34" charset="0"/>
              <a:cs typeface="AvantGardeCTT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vantGardeCTT" pitchFamily="2" charset="0"/>
              </a:rPr>
              <a:t>Polyunsaturated fatty acids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30" name="Picture 29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49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6353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675" y="0"/>
            <a:ext cx="1368425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Рисунок 11" descr="77853448_4068804_yablok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4535">
            <a:off x="4945063" y="1128713"/>
            <a:ext cx="24272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4" descr="li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51452" flipH="1">
            <a:off x="5010944" y="350044"/>
            <a:ext cx="14605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71775" y="2997200"/>
            <a:ext cx="6121400" cy="352742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Рисунок 12" descr="gre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-12700"/>
            <a:ext cx="43195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 descr="green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18049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750" y="865138"/>
            <a:ext cx="38877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WHY IN OUR DAILY FOOD INTAKE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lang="ru-RU" sz="2400" b="1" dirty="0">
              <a:latin typeface="+mj-lt"/>
              <a:cs typeface="Arial" pitchFamily="34" charset="0"/>
            </a:endParaRPr>
          </a:p>
          <a:p>
            <a:pPr algn="ctr" eaLnBrk="0" fontAlgn="ctr" hangingPunct="0"/>
            <a:r>
              <a:rPr lang="en-US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BIOLOGICALLY ACTIVE COMPLEXES OR SUPPLEMENTS ARE NECESSARY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92613" y="1557338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155" name="Прямоугольник 10"/>
          <p:cNvSpPr>
            <a:spLocks noChangeArrowheads="1"/>
          </p:cNvSpPr>
          <p:nvPr/>
        </p:nvSpPr>
        <p:spPr bwMode="auto">
          <a:xfrm>
            <a:off x="3275856" y="3861048"/>
            <a:ext cx="562168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cs typeface="Arial" pitchFamily="34" charset="0"/>
              </a:rPr>
              <a:t>During last </a:t>
            </a:r>
            <a:r>
              <a:rPr lang="ru-RU" b="1" dirty="0" smtClean="0">
                <a:cs typeface="Arial" pitchFamily="34" charset="0"/>
              </a:rPr>
              <a:t>100 </a:t>
            </a:r>
            <a:r>
              <a:rPr lang="en-US" b="1" dirty="0" smtClean="0">
                <a:cs typeface="Arial" pitchFamily="34" charset="0"/>
              </a:rPr>
              <a:t>years </a:t>
            </a:r>
            <a:endParaRPr lang="en-US" b="1" dirty="0">
              <a:cs typeface="Arial" pitchFamily="34" charset="0"/>
            </a:endParaRPr>
          </a:p>
          <a:p>
            <a:r>
              <a:rPr lang="en-US" b="1" dirty="0" smtClean="0">
                <a:cs typeface="Arial" pitchFamily="34" charset="0"/>
              </a:rPr>
              <a:t>Content has lowered in the apples</a:t>
            </a:r>
          </a:p>
          <a:p>
            <a:r>
              <a:rPr lang="en-US" b="1" dirty="0" smtClean="0">
                <a:cs typeface="Arial" pitchFamily="34" charset="0"/>
              </a:rPr>
              <a:t>Fe –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by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96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%, 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b="1" dirty="0" smtClean="0">
                <a:cs typeface="Arial" pitchFamily="34" charset="0"/>
              </a:rPr>
              <a:t>Ca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– by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48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%, 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b="1" dirty="0" smtClean="0">
                <a:cs typeface="Arial" pitchFamily="34" charset="0"/>
              </a:rPr>
              <a:t>Mg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 - 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by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83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%, 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b="1" dirty="0" smtClean="0">
                <a:cs typeface="Arial" pitchFamily="34" charset="0"/>
              </a:rPr>
              <a:t>K content has lowered in cabbage by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58%,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b="1" dirty="0" smtClean="0">
                <a:cs typeface="Arial" pitchFamily="34" charset="0"/>
              </a:rPr>
              <a:t>In tomatoes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>
                <a:cs typeface="Arial" pitchFamily="34" charset="0"/>
              </a:rPr>
              <a:t>— </a:t>
            </a:r>
            <a:r>
              <a:rPr lang="en-US" b="1" dirty="0" smtClean="0">
                <a:cs typeface="Arial" pitchFamily="34" charset="0"/>
              </a:rPr>
              <a:t>Ca by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61%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Consuming of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useful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»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bacteria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along with the food has lowered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 100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times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in the last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100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years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9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556792"/>
            <a:ext cx="4719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cs typeface="Arial" pitchFamily="34" charset="0"/>
              </a:rPr>
              <a:t>Not many people know</a:t>
            </a:r>
            <a:r>
              <a:rPr lang="ru-RU" dirty="0" smtClean="0">
                <a:cs typeface="Arial" pitchFamily="34" charset="0"/>
              </a:rPr>
              <a:t>, </a:t>
            </a:r>
            <a:r>
              <a:rPr lang="en-US" dirty="0" smtClean="0">
                <a:cs typeface="Arial" pitchFamily="34" charset="0"/>
              </a:rPr>
              <a:t>that during 2 hours of the stress situation the whole amount of </a:t>
            </a:r>
            <a:r>
              <a:rPr lang="en-US" b="1" dirty="0" smtClean="0">
                <a:cs typeface="Arial" pitchFamily="34" charset="0"/>
              </a:rPr>
              <a:t>vitamin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u-RU" b="1" dirty="0" smtClean="0">
                <a:cs typeface="Arial" pitchFamily="34" charset="0"/>
              </a:rPr>
              <a:t>С </a:t>
            </a:r>
            <a:r>
              <a:rPr lang="en-US" dirty="0" smtClean="0">
                <a:cs typeface="Arial" pitchFamily="34" charset="0"/>
              </a:rPr>
              <a:t>in the body is utilized</a:t>
            </a:r>
            <a:r>
              <a:rPr lang="ru-RU" dirty="0" smtClean="0">
                <a:cs typeface="Arial" pitchFamily="34" charset="0"/>
              </a:rPr>
              <a:t>. </a:t>
            </a:r>
          </a:p>
          <a:p>
            <a:pPr algn="ctr"/>
            <a:endParaRPr lang="ru-RU" dirty="0" smtClean="0">
              <a:cs typeface="Arial" pitchFamily="34" charset="0"/>
            </a:endParaRPr>
          </a:p>
          <a:p>
            <a:pPr algn="ctr"/>
            <a:r>
              <a:rPr lang="en-US" b="1" dirty="0" smtClean="0">
                <a:cs typeface="Arial" pitchFamily="34" charset="0"/>
              </a:rPr>
              <a:t>And the body needs to supplement it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-12700"/>
            <a:ext cx="3095575" cy="22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1859" y="609704"/>
            <a:ext cx="3094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VITAMIN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</a:t>
            </a:r>
            <a:endParaRPr lang="en-US" sz="28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13" y="1412875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68600" y="11969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645" y="3605314"/>
            <a:ext cx="3046605" cy="115496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949" y="385962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Activates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different functions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arpeflu.ru/wp-content/uploads/2017/02/1-10-768x576.jpg"/>
          <p:cNvPicPr>
            <a:picLocks noChangeAspect="1" noChangeArrowheads="1"/>
          </p:cNvPicPr>
          <p:nvPr/>
        </p:nvPicPr>
        <p:blipFill>
          <a:blip r:embed="rId4" cstate="print"/>
          <a:srcRect t="17875" b="14519"/>
          <a:stretch>
            <a:fillRect/>
          </a:stretch>
        </p:blipFill>
        <p:spPr bwMode="auto">
          <a:xfrm>
            <a:off x="4572000" y="4077072"/>
            <a:ext cx="3888432" cy="1971600"/>
          </a:xfrm>
          <a:prstGeom prst="rect">
            <a:avLst/>
          </a:prstGeom>
          <a:noFill/>
        </p:spPr>
      </p:pic>
      <p:pic>
        <p:nvPicPr>
          <p:cNvPr id="12" name="Picture 11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0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625" y="0"/>
            <a:ext cx="36353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2988" y="836613"/>
            <a:ext cx="7129462" cy="48244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8888" y="3429001"/>
            <a:ext cx="4133850" cy="3429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Рисунок 5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22" y="3645024"/>
            <a:ext cx="34305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6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117" y="4732789"/>
            <a:ext cx="18049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35165" y="4516889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0489" name="Rectangle 1"/>
          <p:cNvSpPr>
            <a:spLocks noChangeArrowheads="1"/>
          </p:cNvSpPr>
          <p:nvPr/>
        </p:nvSpPr>
        <p:spPr bwMode="auto">
          <a:xfrm>
            <a:off x="928662" y="4714884"/>
            <a:ext cx="2952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Arial" pitchFamily="34" charset="0"/>
              </a:rPr>
              <a:t>FOR THE PEOPLE</a:t>
            </a:r>
            <a:r>
              <a:rPr lang="ru-RU" sz="1600" b="1" dirty="0" smtClean="0">
                <a:latin typeface="+mj-lt"/>
                <a:cs typeface="Arial" pitchFamily="34" charset="0"/>
              </a:rPr>
              <a:t> </a:t>
            </a:r>
            <a:r>
              <a:rPr lang="en-US" sz="1600" b="1" dirty="0" smtClean="0">
                <a:latin typeface="+mj-lt"/>
                <a:cs typeface="Arial" pitchFamily="34" charset="0"/>
              </a:rPr>
              <a:t>WHO WANTS TO BE HEALTHY</a:t>
            </a:r>
            <a:r>
              <a:rPr lang="en-IN" sz="1600" b="1" dirty="0" smtClean="0">
                <a:latin typeface="+mj-lt"/>
                <a:cs typeface="Arial" pitchFamily="34" charset="0"/>
              </a:rPr>
              <a:t> AND DON’T WANT TO GET FUTURE HEALTH PROBLEMS</a:t>
            </a:r>
          </a:p>
          <a:p>
            <a:pPr algn="ctr"/>
            <a:r>
              <a:rPr lang="ru-RU" sz="1600" b="1" dirty="0" smtClean="0">
                <a:latin typeface="+mj-lt"/>
                <a:cs typeface="Arial" pitchFamily="34" charset="0"/>
              </a:rPr>
              <a:t> </a:t>
            </a:r>
            <a:r>
              <a:rPr lang="en-US" sz="1600" b="1" dirty="0" smtClean="0">
                <a:latin typeface="+mj-lt"/>
                <a:cs typeface="Arial" pitchFamily="34" charset="0"/>
              </a:rPr>
              <a:t>THERE ARE</a:t>
            </a:r>
            <a:r>
              <a:rPr lang="ru-RU" sz="1600" b="1" dirty="0" smtClean="0">
                <a:latin typeface="+mj-lt"/>
                <a:cs typeface="Arial" pitchFamily="34" charset="0"/>
              </a:rPr>
              <a:t> </a:t>
            </a:r>
            <a:r>
              <a:rPr lang="en-US" sz="1600" b="1" dirty="0" smtClean="0">
                <a:latin typeface="+mj-lt"/>
                <a:cs typeface="Arial" pitchFamily="34" charset="0"/>
              </a:rPr>
              <a:t>POSSIBILITIES</a:t>
            </a:r>
            <a:r>
              <a:rPr lang="ru-RU" sz="1600" b="1" dirty="0" smtClean="0">
                <a:latin typeface="+mj-lt"/>
                <a:cs typeface="Arial" pitchFamily="34" charset="0"/>
              </a:rPr>
              <a:t> </a:t>
            </a:r>
            <a:r>
              <a:rPr lang="en-US" sz="1600" b="1" dirty="0" smtClean="0">
                <a:latin typeface="+mj-lt"/>
                <a:cs typeface="Arial" pitchFamily="34" charset="0"/>
              </a:rPr>
              <a:t>AND RESOURCES WITH ARTLIFE</a:t>
            </a:r>
            <a:r>
              <a:rPr lang="ru-RU" sz="1600" b="1" dirty="0" smtClean="0">
                <a:latin typeface="+mj-lt"/>
                <a:cs typeface="Arial" pitchFamily="34" charset="0"/>
              </a:rPr>
              <a:t>!</a:t>
            </a:r>
            <a:endParaRPr lang="ru-RU" sz="1600" b="1" dirty="0">
              <a:latin typeface="+mj-lt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007396" y="1428453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7" y="2132856"/>
            <a:ext cx="2448197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9650" y="2381305"/>
            <a:ext cx="2376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KNOWLEDGE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2974" y="2203911"/>
            <a:ext cx="3244998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89661" y="2416502"/>
            <a:ext cx="2902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INSTRUMENTS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11525" y="368300"/>
            <a:ext cx="2448197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cs typeface="Arial" pitchFamily="34" charset="0"/>
              </a:rPr>
              <a:t>What is necessary</a:t>
            </a:r>
            <a:r>
              <a:rPr lang="ru-RU" b="1" dirty="0" smtClean="0">
                <a:latin typeface="+mj-lt"/>
                <a:cs typeface="Arial" pitchFamily="34" charset="0"/>
              </a:rPr>
              <a:t> </a:t>
            </a:r>
            <a:r>
              <a:rPr lang="en-US" b="1" dirty="0" smtClean="0">
                <a:latin typeface="+mj-lt"/>
                <a:cs typeface="Arial" pitchFamily="34" charset="0"/>
              </a:rPr>
              <a:t>to keep health</a:t>
            </a:r>
            <a:r>
              <a:rPr lang="ru-RU" b="1" dirty="0" smtClean="0">
                <a:latin typeface="+mj-lt"/>
                <a:cs typeface="Arial" pitchFamily="34" charset="0"/>
              </a:rPr>
              <a:t>?</a:t>
            </a:r>
            <a:endParaRPr lang="ru-RU" b="1" dirty="0">
              <a:latin typeface="+mj-lt"/>
              <a:cs typeface="Arial" pitchFamily="34" charset="0"/>
            </a:endParaRPr>
          </a:p>
        </p:txBody>
      </p:sp>
      <p:pic>
        <p:nvPicPr>
          <p:cNvPr id="21" name="Picture 20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2" name="Picture 21" descr="neurostab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408" y="3143247"/>
            <a:ext cx="1147664" cy="2071703"/>
          </a:xfrm>
          <a:prstGeom prst="rect">
            <a:avLst/>
          </a:prstGeom>
        </p:spPr>
      </p:pic>
      <p:pic>
        <p:nvPicPr>
          <p:cNvPr id="24" name="Picture 23" descr="u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143248"/>
            <a:ext cx="2047544" cy="1518905"/>
          </a:xfrm>
          <a:prstGeom prst="rect">
            <a:avLst/>
          </a:prstGeom>
        </p:spPr>
      </p:pic>
      <p:pic>
        <p:nvPicPr>
          <p:cNvPr id="25" name="Picture 24" descr="aterol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3143248"/>
            <a:ext cx="1159817" cy="2071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7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trigel refl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48880"/>
            <a:ext cx="2232248" cy="167418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366039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2817" y="113191"/>
            <a:ext cx="5741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Arial" pitchFamily="34" charset="0"/>
              </a:rPr>
              <a:t>1 </a:t>
            </a:r>
            <a:r>
              <a:rPr lang="en-US" sz="2800" dirty="0" smtClean="0">
                <a:latin typeface="+mj-lt"/>
                <a:cs typeface="Arial" pitchFamily="34" charset="0"/>
              </a:rPr>
              <a:t>step</a:t>
            </a:r>
            <a:r>
              <a:rPr lang="ru-RU" sz="2800" dirty="0" smtClean="0">
                <a:latin typeface="+mj-lt"/>
                <a:cs typeface="Arial" pitchFamily="34" charset="0"/>
              </a:rPr>
              <a:t> </a:t>
            </a:r>
            <a:r>
              <a:rPr lang="en-US" sz="2800" dirty="0" smtClean="0">
                <a:latin typeface="+mj-lt"/>
                <a:cs typeface="Arial" pitchFamily="34" charset="0"/>
              </a:rPr>
              <a:t>of cleansing program</a:t>
            </a:r>
            <a:endParaRPr lang="ru-RU" sz="2800" dirty="0" smtClean="0">
              <a:latin typeface="+mj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5589240"/>
            <a:ext cx="245698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Weight lowering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6460" y="6021288"/>
            <a:ext cx="536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cs typeface="Arial" pitchFamily="34" charset="0"/>
              </a:rPr>
              <a:t>Cleansing courses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should be run not less than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1-2 </a:t>
            </a:r>
            <a:r>
              <a:rPr lang="en-US" dirty="0" smtClean="0">
                <a:cs typeface="Arial" pitchFamily="34" charset="0"/>
              </a:rPr>
              <a:t>times a year</a:t>
            </a:r>
            <a:endParaRPr lang="ru-RU" dirty="0"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31006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dirty="0" smtClean="0">
                <a:latin typeface="+mj-lt"/>
                <a:cs typeface="Arial" pitchFamily="34" charset="0"/>
              </a:rPr>
              <a:t>Intestinal cleansing,</a:t>
            </a:r>
            <a:endParaRPr lang="ru-RU" sz="2200" dirty="0" smtClean="0">
              <a:latin typeface="+mj-lt"/>
              <a:cs typeface="Arial" pitchFamily="34" charset="0"/>
            </a:endParaRPr>
          </a:p>
          <a:p>
            <a:pPr lvl="0" algn="ctr"/>
            <a:r>
              <a:rPr lang="en-US" sz="2200" dirty="0" smtClean="0">
                <a:latin typeface="+mj-lt"/>
                <a:cs typeface="Arial" pitchFamily="34" charset="0"/>
              </a:rPr>
              <a:t>Immune system strengthening,</a:t>
            </a:r>
            <a:endParaRPr lang="ru-RU" sz="2200" dirty="0" smtClean="0">
              <a:latin typeface="+mj-lt"/>
              <a:cs typeface="Arial" pitchFamily="34" charset="0"/>
            </a:endParaRPr>
          </a:p>
          <a:p>
            <a:pPr lvl="0" algn="ctr"/>
            <a:r>
              <a:rPr lang="en-US" sz="2200" dirty="0" smtClean="0">
                <a:latin typeface="+mj-lt"/>
                <a:cs typeface="Arial" pitchFamily="34" charset="0"/>
              </a:rPr>
              <a:t>Nervous system strengthening</a:t>
            </a:r>
            <a:endParaRPr lang="ru-RU" sz="2200" dirty="0">
              <a:latin typeface="+mj-lt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4005064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+mj-lt"/>
                <a:cs typeface="Arial" pitchFamily="34" charset="0"/>
              </a:rPr>
              <a:t>1</a:t>
            </a:r>
            <a:r>
              <a:rPr lang="ru-RU" u="sng" dirty="0" smtClean="0">
                <a:latin typeface="+mj-lt"/>
                <a:cs typeface="Arial" pitchFamily="34" charset="0"/>
              </a:rPr>
              <a:t> </a:t>
            </a:r>
            <a:r>
              <a:rPr lang="en-US" u="sng" dirty="0" smtClean="0">
                <a:latin typeface="+mj-lt"/>
                <a:cs typeface="Arial" pitchFamily="34" charset="0"/>
              </a:rPr>
              <a:t>step</a:t>
            </a:r>
            <a:r>
              <a:rPr lang="ru-RU" u="sng" dirty="0" smtClean="0">
                <a:latin typeface="+mj-lt"/>
                <a:cs typeface="Arial" pitchFamily="34" charset="0"/>
              </a:rPr>
              <a:t> </a:t>
            </a:r>
            <a:r>
              <a:rPr lang="en-US" u="sng" dirty="0" smtClean="0">
                <a:latin typeface="+mj-lt"/>
                <a:cs typeface="Arial" pitchFamily="34" charset="0"/>
              </a:rPr>
              <a:t>of cleansing program</a:t>
            </a:r>
            <a:r>
              <a:rPr lang="ru-RU" u="sng" dirty="0" smtClean="0">
                <a:latin typeface="+mj-lt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TOXFIGHTER ACTIVE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NSTABIL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GTRIGEL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ARTEMIZIN-M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PERSHIPHEN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CETRA COMPLEX</a:t>
            </a:r>
          </a:p>
        </p:txBody>
      </p:sp>
      <p:pic>
        <p:nvPicPr>
          <p:cNvPr id="21" name="Picture 20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4" name="Picture 23" descr="t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916" y="642918"/>
            <a:ext cx="2086953" cy="1857388"/>
          </a:xfrm>
          <a:prstGeom prst="rect">
            <a:avLst/>
          </a:prstGeom>
        </p:spPr>
      </p:pic>
      <p:pic>
        <p:nvPicPr>
          <p:cNvPr id="25" name="Picture 24" descr="neurostab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642918"/>
            <a:ext cx="1081086" cy="1951520"/>
          </a:xfrm>
          <a:prstGeom prst="rect">
            <a:avLst/>
          </a:prstGeom>
        </p:spPr>
      </p:pic>
      <p:pic>
        <p:nvPicPr>
          <p:cNvPr id="26" name="Picture 25" descr="cetra comple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3929066"/>
            <a:ext cx="2047544" cy="1582193"/>
          </a:xfrm>
          <a:prstGeom prst="rect">
            <a:avLst/>
          </a:prstGeom>
        </p:spPr>
      </p:pic>
      <p:pic>
        <p:nvPicPr>
          <p:cNvPr id="27" name="Picture 26" descr="persiph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15267" y="3571876"/>
            <a:ext cx="1228733" cy="2047889"/>
          </a:xfrm>
          <a:prstGeom prst="rect">
            <a:avLst/>
          </a:prstGeom>
        </p:spPr>
      </p:pic>
      <p:pic>
        <p:nvPicPr>
          <p:cNvPr id="20" name="Picture 19" descr="Artemizin M ind tran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86182" y="3500438"/>
            <a:ext cx="1261919" cy="2117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09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rbiogel refl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3" y="3479608"/>
            <a:ext cx="2880320" cy="2160240"/>
          </a:xfrm>
          <a:prstGeom prst="rect">
            <a:avLst/>
          </a:prstGeom>
        </p:spPr>
      </p:pic>
      <p:pic>
        <p:nvPicPr>
          <p:cNvPr id="24" name="Picture 23" descr="urgel reflec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429000"/>
            <a:ext cx="2947797" cy="221084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573" y="0"/>
            <a:ext cx="366039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2817" y="113191"/>
            <a:ext cx="5741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Arial" pitchFamily="34" charset="0"/>
              </a:rPr>
              <a:t>2 </a:t>
            </a:r>
            <a:r>
              <a:rPr lang="en-US" sz="2800" dirty="0" smtClean="0">
                <a:latin typeface="+mj-lt"/>
                <a:cs typeface="Arial" pitchFamily="34" charset="0"/>
              </a:rPr>
              <a:t>step of cleansing program</a:t>
            </a:r>
            <a:endParaRPr lang="ru-RU" sz="28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2403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latin typeface="+mj-lt"/>
                <a:cs typeface="Arial" pitchFamily="34" charset="0"/>
              </a:rPr>
              <a:t>Liver and kidneys </a:t>
            </a:r>
          </a:p>
          <a:p>
            <a:pPr lvl="0" algn="ctr"/>
            <a:r>
              <a:rPr lang="en-US" sz="2400" dirty="0" smtClean="0">
                <a:latin typeface="+mj-lt"/>
                <a:cs typeface="Arial" pitchFamily="34" charset="0"/>
              </a:rPr>
              <a:t>cleansing</a:t>
            </a:r>
            <a:r>
              <a:rPr lang="ru-RU" sz="2400" dirty="0" smtClean="0">
                <a:latin typeface="+mj-lt"/>
                <a:cs typeface="Arial" pitchFamily="34" charset="0"/>
              </a:rPr>
              <a:t> </a:t>
            </a:r>
            <a:endParaRPr lang="ru-RU" sz="2400" dirty="0">
              <a:latin typeface="+mj-lt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4221088"/>
            <a:ext cx="34563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latin typeface="+mj-lt"/>
                <a:cs typeface="Arial" pitchFamily="34" charset="0"/>
              </a:rPr>
              <a:t>2 </a:t>
            </a:r>
            <a:r>
              <a:rPr lang="en-US" sz="2000" u="sng" dirty="0" smtClean="0">
                <a:latin typeface="+mj-lt"/>
                <a:cs typeface="Arial" pitchFamily="34" charset="0"/>
              </a:rPr>
              <a:t>step of cleansing program</a:t>
            </a:r>
            <a:r>
              <a:rPr lang="ru-RU" sz="2000" dirty="0" smtClean="0">
                <a:latin typeface="+mj-lt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ENZYME COMPLEX PLUS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PHYTOREN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HEPAR FORMULA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UROGEL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SORBIOGEL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5301208"/>
            <a:ext cx="245698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Weight lowering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6460" y="6021288"/>
            <a:ext cx="536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latin typeface="+mj-lt"/>
                <a:cs typeface="Arial" pitchFamily="34" charset="0"/>
              </a:rPr>
              <a:t>Cleansing courses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should be run not less than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ru-RU" dirty="0">
                <a:latin typeface="+mj-lt"/>
                <a:cs typeface="Arial" pitchFamily="34" charset="0"/>
              </a:rPr>
              <a:t>1-2 </a:t>
            </a:r>
            <a:r>
              <a:rPr lang="en-US" dirty="0" smtClean="0">
                <a:latin typeface="+mj-lt"/>
                <a:cs typeface="Arial" pitchFamily="34" charset="0"/>
              </a:rPr>
              <a:t>times a year</a:t>
            </a:r>
            <a:endParaRPr lang="ru-RU" dirty="0">
              <a:latin typeface="+mj-lt"/>
              <a:cs typeface="Arial" pitchFamily="34" charset="0"/>
            </a:endParaRPr>
          </a:p>
        </p:txBody>
      </p:sp>
      <p:pic>
        <p:nvPicPr>
          <p:cNvPr id="25" name="Picture 24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6" name="Picture 25" descr="enzym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428736"/>
            <a:ext cx="2424538" cy="1780933"/>
          </a:xfrm>
          <a:prstGeom prst="rect">
            <a:avLst/>
          </a:prstGeom>
        </p:spPr>
      </p:pic>
      <p:pic>
        <p:nvPicPr>
          <p:cNvPr id="27" name="Picture 26" descr="phytore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775154"/>
            <a:ext cx="1414463" cy="2427660"/>
          </a:xfrm>
          <a:prstGeom prst="rect">
            <a:avLst/>
          </a:prstGeom>
        </p:spPr>
      </p:pic>
      <p:pic>
        <p:nvPicPr>
          <p:cNvPr id="28" name="Picture 27" descr="hepar formul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2396" y="785794"/>
            <a:ext cx="1376363" cy="2441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6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05587"/>
            <a:ext cx="3799369" cy="28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100" y="113191"/>
            <a:ext cx="5639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Arial" pitchFamily="34" charset="0"/>
              </a:rPr>
              <a:t>3 </a:t>
            </a:r>
            <a:r>
              <a:rPr lang="en-US" sz="2800" dirty="0" smtClean="0">
                <a:latin typeface="+mj-lt"/>
                <a:cs typeface="Arial" pitchFamily="34" charset="0"/>
              </a:rPr>
              <a:t>step of cleansing program</a:t>
            </a:r>
            <a:endParaRPr lang="ru-RU" sz="2800" dirty="0" smtClean="0">
              <a:latin typeface="+mj-lt"/>
              <a:cs typeface="Arial" pitchFamily="34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55" y="317600"/>
            <a:ext cx="3069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latin typeface="+mj-lt"/>
                <a:cs typeface="Arial" pitchFamily="34" charset="0"/>
              </a:rPr>
              <a:t>Recovery of microbial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population</a:t>
            </a:r>
            <a:endParaRPr lang="ru-RU" dirty="0" smtClean="0">
              <a:latin typeface="+mj-lt"/>
              <a:cs typeface="Arial" pitchFamily="34" charset="0"/>
            </a:endParaRPr>
          </a:p>
          <a:p>
            <a:pPr lvl="0" algn="ctr"/>
            <a:r>
              <a:rPr lang="en-US" dirty="0" smtClean="0">
                <a:latin typeface="+mj-lt"/>
                <a:cs typeface="Arial" pitchFamily="34" charset="0"/>
              </a:rPr>
              <a:t>Supplementing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of nutritional elements</a:t>
            </a:r>
            <a:endParaRPr lang="ru-RU" dirty="0">
              <a:latin typeface="+mj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005064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3 </a:t>
            </a:r>
            <a:r>
              <a:rPr lang="en-US" u="sng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step of cleansing program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DISCOVERY UNI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CALCI-M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ANY KIND OF KISSEL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ANY KIND OF SHAKES</a:t>
            </a:r>
          </a:p>
        </p:txBody>
      </p:sp>
      <p:pic>
        <p:nvPicPr>
          <p:cNvPr id="21" name="Picture 20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2" name="Picture 21" descr="u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1142984"/>
            <a:ext cx="2426445" cy="1799981"/>
          </a:xfrm>
          <a:prstGeom prst="rect">
            <a:avLst/>
          </a:prstGeom>
        </p:spPr>
      </p:pic>
      <p:pic>
        <p:nvPicPr>
          <p:cNvPr id="23" name="Picture 22" descr="calci 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1071546"/>
            <a:ext cx="2389957" cy="1785950"/>
          </a:xfrm>
          <a:prstGeom prst="rect">
            <a:avLst/>
          </a:prstGeom>
        </p:spPr>
      </p:pic>
      <p:pic>
        <p:nvPicPr>
          <p:cNvPr id="24" name="Picture 23" descr="Fruit Kissel apple kiwi (Copy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282371"/>
            <a:ext cx="1643074" cy="2575629"/>
          </a:xfrm>
          <a:prstGeom prst="rect">
            <a:avLst/>
          </a:prstGeom>
        </p:spPr>
      </p:pic>
      <p:pic>
        <p:nvPicPr>
          <p:cNvPr id="19" name="Picture 18" descr="E shake 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3993187"/>
            <a:ext cx="2176474" cy="2864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05587"/>
            <a:ext cx="3799369" cy="28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100" y="113191"/>
            <a:ext cx="563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The Basic products</a:t>
            </a:r>
            <a:endParaRPr lang="ru-RU" sz="2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005064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+mj-lt"/>
              <a:cs typeface="Arial" pitchFamily="34" charset="0"/>
            </a:endParaRPr>
          </a:p>
          <a:p>
            <a:r>
              <a:rPr lang="en-US" u="sng" dirty="0" smtClean="0">
                <a:latin typeface="+mj-lt"/>
                <a:cs typeface="Arial" pitchFamily="34" charset="0"/>
              </a:rPr>
              <a:t>The basic product</a:t>
            </a:r>
            <a:r>
              <a:rPr lang="ru-RU" u="sng" dirty="0" smtClean="0">
                <a:latin typeface="+mj-lt"/>
                <a:cs typeface="Arial" pitchFamily="34" charset="0"/>
              </a:rPr>
              <a:t>:</a:t>
            </a:r>
            <a:endParaRPr lang="en-US" u="sng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NOVOMEGIN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CALCI</a:t>
            </a:r>
            <a:r>
              <a:rPr lang="ru-RU" b="1" dirty="0" smtClean="0">
                <a:latin typeface="+mj-lt"/>
                <a:cs typeface="Arial" pitchFamily="34" charset="0"/>
              </a:rPr>
              <a:t>-</a:t>
            </a:r>
            <a:r>
              <a:rPr lang="en-US" b="1" dirty="0" smtClean="0">
                <a:latin typeface="+mj-lt"/>
                <a:cs typeface="Arial" pitchFamily="34" charset="0"/>
              </a:rPr>
              <a:t>M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FERRODOK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TBALANCE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GREEN STAR</a:t>
            </a:r>
            <a:endParaRPr lang="ru-RU" b="1" dirty="0" smtClean="0">
              <a:latin typeface="+mj-lt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0648"/>
            <a:ext cx="2843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The basic program is designed to meet the daily needs of the body in vital biologically active substances.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pic>
        <p:nvPicPr>
          <p:cNvPr id="20" name="Picture 19" descr="novomeg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071546"/>
            <a:ext cx="2357454" cy="1607355"/>
          </a:xfrm>
          <a:prstGeom prst="rect">
            <a:avLst/>
          </a:prstGeom>
        </p:spPr>
      </p:pic>
      <p:pic>
        <p:nvPicPr>
          <p:cNvPr id="22" name="Picture 21" descr="calci 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9" y="1000108"/>
            <a:ext cx="2294358" cy="1714512"/>
          </a:xfrm>
          <a:prstGeom prst="rect">
            <a:avLst/>
          </a:prstGeom>
        </p:spPr>
      </p:pic>
      <p:pic>
        <p:nvPicPr>
          <p:cNvPr id="25" name="Picture 24" descr="ferrodo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286124"/>
            <a:ext cx="2405061" cy="1770999"/>
          </a:xfrm>
          <a:prstGeom prst="rect">
            <a:avLst/>
          </a:prstGeom>
        </p:spPr>
      </p:pic>
      <p:pic>
        <p:nvPicPr>
          <p:cNvPr id="26" name="Picture 25" descr="Green st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062" y="3071810"/>
            <a:ext cx="1404938" cy="2428536"/>
          </a:xfrm>
          <a:prstGeom prst="rect">
            <a:avLst/>
          </a:prstGeom>
        </p:spPr>
      </p:pic>
      <p:pic>
        <p:nvPicPr>
          <p:cNvPr id="27" name="Picture 26" descr="brand clym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16" name="Picture 15" descr="Tbalanse ind trans min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3047045"/>
            <a:ext cx="1500198" cy="2480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05587"/>
            <a:ext cx="3799369" cy="28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100" y="113191"/>
            <a:ext cx="5639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Products intended to support </a:t>
            </a:r>
            <a:r>
              <a:rPr lang="en-IN" sz="2800" dirty="0" smtClean="0">
                <a:latin typeface="+mj-lt"/>
              </a:rPr>
              <a:t>skeletal </a:t>
            </a:r>
            <a:r>
              <a:rPr lang="en-IN" sz="2800" b="1" dirty="0" smtClean="0">
                <a:latin typeface="+mj-lt"/>
              </a:rPr>
              <a:t>system</a:t>
            </a:r>
            <a:endParaRPr lang="ru-RU" sz="2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260648"/>
            <a:ext cx="2843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Products for support </a:t>
            </a:r>
            <a:r>
              <a:rPr lang="en-IN" sz="2000" dirty="0" smtClean="0">
                <a:latin typeface="+mj-lt"/>
              </a:rPr>
              <a:t>skeletal </a:t>
            </a:r>
            <a:r>
              <a:rPr lang="en-IN" sz="2000" b="1" dirty="0" smtClean="0">
                <a:latin typeface="+mj-lt"/>
              </a:rPr>
              <a:t>system </a:t>
            </a:r>
            <a:r>
              <a:rPr lang="en-US" sz="2000" dirty="0" smtClean="0">
                <a:latin typeface="+mj-lt"/>
                <a:cs typeface="Arial" pitchFamily="34" charset="0"/>
              </a:rPr>
              <a:t>helps ensure the health of bones, ligaments and joints.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718679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+mj-lt"/>
                <a:cs typeface="Arial" pitchFamily="34" charset="0"/>
              </a:rPr>
              <a:t>The basic product: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CALCI</a:t>
            </a:r>
            <a:r>
              <a:rPr lang="ru-RU" b="1" dirty="0" smtClean="0">
                <a:latin typeface="+mj-lt"/>
                <a:cs typeface="Arial" pitchFamily="34" charset="0"/>
              </a:rPr>
              <a:t>-</a:t>
            </a:r>
            <a:r>
              <a:rPr lang="en-US" b="1" dirty="0" smtClean="0">
                <a:latin typeface="+mj-lt"/>
                <a:cs typeface="Arial" pitchFamily="34" charset="0"/>
              </a:rPr>
              <a:t>M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J</a:t>
            </a:r>
            <a:r>
              <a:rPr lang="ru-RU" b="1" dirty="0" smtClean="0">
                <a:latin typeface="+mj-lt"/>
                <a:cs typeface="Arial" pitchFamily="34" charset="0"/>
              </a:rPr>
              <a:t>-</a:t>
            </a:r>
            <a:r>
              <a:rPr lang="en-US" b="1" dirty="0" smtClean="0">
                <a:latin typeface="+mj-lt"/>
                <a:cs typeface="Arial" pitchFamily="34" charset="0"/>
              </a:rPr>
              <a:t>FLEX FORTE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NOVOMEGIN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FLEXYGEL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r>
              <a:rPr lang="en-US" u="sng" dirty="0" smtClean="0">
                <a:latin typeface="+mj-lt"/>
                <a:cs typeface="Arial" pitchFamily="34" charset="0"/>
              </a:rPr>
              <a:t>Additional products</a:t>
            </a:r>
            <a:r>
              <a:rPr lang="ru-RU" u="sng" dirty="0" smtClean="0">
                <a:latin typeface="+mj-lt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ENZYME COMPLEX PLUS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+mj-lt"/>
                <a:cs typeface="Arial" pitchFamily="34" charset="0"/>
              </a:rPr>
              <a:t> </a:t>
            </a:r>
            <a:r>
              <a:rPr lang="en-US" b="1" dirty="0" smtClean="0">
                <a:latin typeface="+mj-lt"/>
                <a:cs typeface="Arial" pitchFamily="34" charset="0"/>
              </a:rPr>
              <a:t>WOMEN’S FORMULA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+mj-lt"/>
                <a:cs typeface="Arial" pitchFamily="34" charset="0"/>
              </a:rPr>
              <a:t> </a:t>
            </a:r>
            <a:r>
              <a:rPr lang="en-US" b="1" dirty="0" smtClean="0">
                <a:latin typeface="+mj-lt"/>
                <a:cs typeface="Arial" pitchFamily="34" charset="0"/>
              </a:rPr>
              <a:t>BURDOK-C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NATURASEPT JOINT FLEX GEL</a:t>
            </a:r>
            <a:endParaRPr lang="ru-RU" b="1" dirty="0" smtClean="0">
              <a:latin typeface="+mj-lt"/>
              <a:cs typeface="Arial" pitchFamily="34" charset="0"/>
            </a:endParaRPr>
          </a:p>
        </p:txBody>
      </p:sp>
      <p:pic>
        <p:nvPicPr>
          <p:cNvPr id="6148" name="Picture 4" descr="\\FILER\Artlife\дизайнеры\Продукция_3D\3D India\Naturasept joint flex gel\Naturasept joint flex gel reflect.png"/>
          <p:cNvPicPr>
            <a:picLocks noChangeAspect="1" noChangeArrowheads="1"/>
          </p:cNvPicPr>
          <p:nvPr/>
        </p:nvPicPr>
        <p:blipFill>
          <a:blip r:embed="rId4" cstate="print"/>
          <a:srcRect b="24886"/>
          <a:stretch>
            <a:fillRect/>
          </a:stretch>
        </p:blipFill>
        <p:spPr bwMode="auto">
          <a:xfrm>
            <a:off x="8111937" y="3071810"/>
            <a:ext cx="1032063" cy="3786190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2928934"/>
            <a:ext cx="1512168" cy="2144993"/>
          </a:xfrm>
          <a:prstGeom prst="rect">
            <a:avLst/>
          </a:prstGeom>
        </p:spPr>
      </p:pic>
      <p:pic>
        <p:nvPicPr>
          <p:cNvPr id="20" name="Picture 19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3966" y="142852"/>
            <a:ext cx="357190" cy="357190"/>
          </a:xfrm>
          <a:prstGeom prst="rect">
            <a:avLst/>
          </a:prstGeom>
        </p:spPr>
      </p:pic>
      <p:pic>
        <p:nvPicPr>
          <p:cNvPr id="21" name="Picture 20" descr="calci 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142983"/>
            <a:ext cx="2428892" cy="1815045"/>
          </a:xfrm>
          <a:prstGeom prst="rect">
            <a:avLst/>
          </a:prstGeom>
        </p:spPr>
      </p:pic>
      <p:pic>
        <p:nvPicPr>
          <p:cNvPr id="22" name="Picture 21" descr="novomegi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383" y="1142984"/>
            <a:ext cx="2514617" cy="1714512"/>
          </a:xfrm>
          <a:prstGeom prst="rect">
            <a:avLst/>
          </a:prstGeom>
        </p:spPr>
      </p:pic>
      <p:pic>
        <p:nvPicPr>
          <p:cNvPr id="29" name="Picture 28" descr="enzym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8" y="4986665"/>
            <a:ext cx="2547610" cy="1871335"/>
          </a:xfrm>
          <a:prstGeom prst="rect">
            <a:avLst/>
          </a:prstGeom>
        </p:spPr>
      </p:pic>
      <p:pic>
        <p:nvPicPr>
          <p:cNvPr id="30" name="Picture 29" descr="women formula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3372" y="4881894"/>
            <a:ext cx="1225186" cy="1976106"/>
          </a:xfrm>
          <a:prstGeom prst="rect">
            <a:avLst/>
          </a:prstGeom>
        </p:spPr>
      </p:pic>
      <p:pic>
        <p:nvPicPr>
          <p:cNvPr id="31" name="Picture 30" descr="burdoc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29454" y="2928934"/>
            <a:ext cx="1114862" cy="1928826"/>
          </a:xfrm>
          <a:prstGeom prst="rect">
            <a:avLst/>
          </a:prstGeom>
        </p:spPr>
      </p:pic>
      <p:pic>
        <p:nvPicPr>
          <p:cNvPr id="23" name="Picture 22" descr="Jflex forte ind tran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72132" y="2928934"/>
            <a:ext cx="1143008" cy="1865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05587"/>
            <a:ext cx="3799369" cy="28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100" y="113191"/>
            <a:ext cx="5639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Products intended to support Immune system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008" y="332656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Products for support immune system increases the body's resistance to virus and bacteria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861048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cs typeface="Arial" pitchFamily="34" charset="0"/>
              </a:rPr>
              <a:t>The basic product: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CETRA COMPLEX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GREEN STAR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PULMOCLINZ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PERSIPHEN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SUPER SHIELD ACTIVE</a:t>
            </a:r>
          </a:p>
        </p:txBody>
      </p:sp>
      <p:pic>
        <p:nvPicPr>
          <p:cNvPr id="17" name="Picture 16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3966" y="142852"/>
            <a:ext cx="357190" cy="357190"/>
          </a:xfrm>
          <a:prstGeom prst="rect">
            <a:avLst/>
          </a:prstGeom>
        </p:spPr>
      </p:pic>
      <p:pic>
        <p:nvPicPr>
          <p:cNvPr id="20" name="Picture 19" descr="cet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1500174"/>
            <a:ext cx="2588577" cy="2000264"/>
          </a:xfrm>
          <a:prstGeom prst="rect">
            <a:avLst/>
          </a:prstGeom>
        </p:spPr>
      </p:pic>
      <p:pic>
        <p:nvPicPr>
          <p:cNvPr id="22" name="Picture 21" descr="Green st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1214422"/>
            <a:ext cx="1404938" cy="2428536"/>
          </a:xfrm>
          <a:prstGeom prst="rect">
            <a:avLst/>
          </a:prstGeom>
        </p:spPr>
      </p:pic>
      <p:pic>
        <p:nvPicPr>
          <p:cNvPr id="23" name="Picture 22" descr="pulm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3714752"/>
            <a:ext cx="1643065" cy="2790328"/>
          </a:xfrm>
          <a:prstGeom prst="rect">
            <a:avLst/>
          </a:prstGeom>
        </p:spPr>
      </p:pic>
      <p:pic>
        <p:nvPicPr>
          <p:cNvPr id="25" name="Picture 24" descr="persiph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3643314"/>
            <a:ext cx="1785743" cy="2976239"/>
          </a:xfrm>
          <a:prstGeom prst="rect">
            <a:avLst/>
          </a:prstGeom>
        </p:spPr>
      </p:pic>
      <p:pic>
        <p:nvPicPr>
          <p:cNvPr id="16" name="Picture 15" descr="Super-Shield tr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2245" y="3571876"/>
            <a:ext cx="1781756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4"/>
            <a:ext cx="601443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484784"/>
            <a:ext cx="3384376" cy="52565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0"/>
            <a:ext cx="3024336" cy="90872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gree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0"/>
            <a:ext cx="3393745" cy="3069943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57818" y="2414791"/>
            <a:ext cx="25265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Human body consists of twelve</a:t>
            </a:r>
            <a:r>
              <a:rPr kumimoji="0" lang="en-US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systems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that are divided</a:t>
            </a:r>
            <a:r>
              <a:rPr kumimoji="0" lang="en-US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by principle of performed functions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cardiovascular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digestive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respiratory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reproductive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etc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Systems consist of organs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organs consist of tissues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tissues consist of cells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.  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" name="Рисунок 14" descr="green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76672"/>
            <a:ext cx="1804781" cy="180478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788024" y="260648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41277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OUR HEALTH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DEPENDS ON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6855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05587"/>
            <a:ext cx="3799369" cy="28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0" y="1988840"/>
            <a:ext cx="18049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5736" y="1772940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100" y="113191"/>
            <a:ext cx="5639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Products intended to support endocrine support</a:t>
            </a:r>
          </a:p>
          <a:p>
            <a:pPr algn="ctr"/>
            <a:endParaRPr lang="en-US" sz="2800" dirty="0" smtClean="0">
              <a:latin typeface="+mj-lt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AutoShape 4" descr="data:image/jpeg;base64,/9j/4AAQSkZJRgABAQAAAQABAAD/2wCEAAkGBhQSEBQUEhQUFBQVFRQSFBUQFRQWFRUUFBQVFRUUFBQXHCcfFxkkGRQVHy8gIycpLCwsFR4xNTAqNSYrLCkBCQoKDgwOGg8PGiwlHyItLSwsNSkpLDQqNCwpMCwqLCkqLCwsLDQsLSwsLCwsLCwsLCwsLCksLCwsLCksKSwsLP/AABEIASwAqAMBIgACEQEDEQH/xAAbAAACAwEBAQAAAAAAAAAAAAAEBQADBgIBB//EAEkQAAEDAQQECQgHBwMEAwAAAAEAAgMRBBIhMQUGQVETIjJhcXKBkbE0QlKhsrPB0RQjM2KCkvAHJENTc8LhFoOiw9LT8RV0k//EABkBAQADAQEAAAAAAAAAAAAAAAACAwQFAf/EADERAAIBAgQDBgUEAwAAAAAAAAABAgMRBBIhMTIzcQUTQVGBwSJhcqHwFJGx0SRC8f/aAAwDAQACEQMRAD8A+4KKKICKKIHTGk+Aiv3S41DQMsTXM7BggDlFhLTrPO/J1wbmAD1mpS+W1Pdynud1nE+KA+jSWpjeU5o6XAeKofpiEZyx/mB8F88ur1Ab06w2f+a3sqfALn/Uln/mf8X/ACWFAXoCA3P+pLP/ADP+L/kvRrHZ/wCYPyv+SwqiA3g0/B/Nb21HiFczSsJylj/O35r58vEB9JZM05OB6CCu18zoiIbfIzkyPHQ407skB9EUWNsmtkrSL9HjbUUd2EYd4WwjfUA7wD3oDpRRRARRRRARRRRARKdZh9U3rj2XJslWsY+qHXHg5AZd1kadndguf/jRsJ8UWAu2hAAHRZ9IetcOsLhuTUhVvagFRs5G5cFtEfK1CStQFDpQFU62sG09xXkoQMwQBL9Lxj0uwIZ+scY815/KPil84S+UIBy7WfdH3u+QXcOmXvOTR0VPiVn2jFMrAMQgNMw1YehfSbNyG9VvgF84iHEPQvpEHJb0DwQHaiiiAiiiiAiiiiAiWawfZDrjwKZqm1WYSNuuy5swd6AyoC6aF04C+5rTeptpSvQug1ASire1X0Vb2oAKVqEmCPlCDlCAXzBAzBMZmoCYIBZOEBKEytAS+UICgBM7AMQlwGKbaNgcTkgNHEOIehfRYeS3oHgsfq9o9kpIe44UN0ecOstmAgIooogIooogIooogIoQouZJQ0VcQAMySAO8oDNzWEsdQ4HYd43gr0OcNx6UZatIxykBhvXa1NDTGlKE55LgwjYUAKZN7e4qt8g+8jHWc7wfUqXwHd4IACV43lBzO/VExliO4oWVvMgFM5P6CXzh2yqcyoGd3OgEs0TyhH2R20ppO/71EBKR6R7B80B5FZqZlNbGBlXuSuJgJ2npPyWg0XZRuQGp1VsRvXwCGAEVPnE4UG+mOK1SV6Jt7BGxhNCABjgOw5JogIooogIooogIoohNJWzg2VHKODenf2ICjSumRFxW8Z+7Y3rfJZi0TvkNZHF3TkOgbFe6KpqcScSTtK84FAdWBwaTzpqyQJOI6KxryEA3LlW5yAFqcFDbSgL5XIOdR1qVL5UANMEttEaZvFUO+zVQCKeJCGzrRnRldq6Zohu2qAQ2ez4rQaPbQK+OwMbs71fUBAWmZFWLSr48jUeicuzcl19ehAbSx2xsjat7RtCvWQsFsMbwR2jeNy1scgcARkRUIDpRRRARJNLOvSU2NAHacT8E7SS0j61/T8AgBODU4JE3F7cQAZiXBiRxjXJjQABiVbmI90aqdGgAnMVZYjHsVLmoCghckrtyoe5Adl65MqofIqHzIAozrgzoF1oVTrUgGQnVsc6S/SlbFaUA/jfVaXQE1YyD5p9R/wA1WPssy0+rbsZPw/FAPFFFEBEltA+sd0/AJ0s2NItdaZojhIx1bp85jmgh7d4zB3EIAoLsBeBdAIDyi5IVl1ckICpwVTgrnKlyAoeFRIERIh5EANIhZETIUJKUANK9ByyIiYpfOUBVLOhZLSvJihHoAn6UibPNVLGo+yIDR2DJa7Vj+J+H4rJaPGC2Or0JbfrhUNNNtONiUA5UUUQEWB1gsDZbW8EuY5rr0cseD4zcYcN7TXFvrGNd8sVpPy2Tt92xYcZNwUGvP2ZfQipNp+QNZ9M2qAls7BaGNqDLZ+UKEgl8ezEbgOcp7YdMRSjiu7HCh+Syml3EWthBIN+XEGh5btq0FlfedxgCbzxUgXsJKDjDHJKWMUnlki2rhXBKSe45ouXBBz6dbCQ1zCQQTUUNKOI29C7j1hs7s6t6Qfhgrf1dHNlclf5lHc1LXSLXBUvCIbbLO7KUd4XZhjOUg9XzV0Zxlsytxa3QtkCHkCNtUVMje6EmtekbvmPPQFM8OpUHMEJPrHT+DKegIKXWMnKzzHs/wgC50vnVMmmZTlZpO2v/AGoKa3zH+E1vWcPmF5dIHc6EcqpbRJtcwdGPhVVttNNpd2KPeQ8yWVhcERcaNBJ+6CfBaPRmrch4zyyJm10jh4fMhZyLTDxg0ho5gF0LS+Q1c5zusSaKSdzyxvY9JWazikVZpB57sGNOwgYfranmqtpdJwr3mriW1P5suZYDRwqDdGOGO3PHoW81O5Mlc6tr/wAl6eGiUUUQEWL0mP32T9fw2raLG6V8tf2e6audj+GH1ezNOH3fT+hNpvypnXk9tye2Icb8cnvEi075Szrye05P7Gcfxv8AVJ/lYaXG/wA8WdGvy4g+m4qub0O9spbwK085bShFcXe0UstFmB3DmCz4rDXm5J7ldGtaOWwnewDNDSy0yCaSWMqk2A7lj7mXgjRnj4iZ73Hzj2Ehc8I/03/md804NhO5UyWWmxTVGfzDqxFrpHgYvf8Amd80JI9xzc78xTOWA7kPJAdymqcvmVOSFkjUJKmcsJQcsJWiMGVuSFj21UEaJdFRcOFPD5rqYekZKszgbkfZY60A7fmgGeOA+P6/9rQavWasjQA1zqijXVo4kgDLKlb2zBpXRMpo9E6KaG8curdvBsbS4gHEF5Ao0Gi1OrcN3hNvINd+DqHuolNi0yBI4MP1bQ9znAYyyUJDnEZAkYAbB3PtDDF+FMW4buVQIBmooogIsbpfy1/Z7oLZLHaX8td0N92ub2jwR+r2Zpw3E+nuhNp8fvLOu/2nJ/Y8/wAb/bSHT/lDOu72in9iGf8AUd7SxU38b/PFnQq8uPQMnirtpi/2iqobsbqmj3cQBu362QRtJ3Yk/lO5G3MCdgL612YldOeTOyIUNxvCSG6DTZE3HIk3zXPibKrqQopyzs5kptKyFfAlz5Tn9a8DoabtPUVDZTuRNicPqxQkyzWk504gkldePNyBh6QUspbI2PjfacK4UrjGwkB43NILDUnzhvXsqCbbPFUdrC+bDIICZuZIOAJPYKo2WYVjDTevwiaoyAcQG5gGh41MPMO8JXpyVwiLW8uQiJnWeQ0HoFanmqqXSvNJlinaNxRYdKGWUigucHfF2pPKaBj0E7NiImHMUos9qZBJKRWjWxxxtaKudV8ga0flb3he2rToELn0ODjHdDm1Drtag0IyoRhtCVaLzfCtBCemrL5uj1oKavMgm2wVlkcXcW60vc4EkcchoAAAyrtz5kDaNIurQtANCfOcBkKEA4mrgOwqP6eeZpHveRtqGMmD6kGoBphVVyNw9Xf+j3L2FjQ3i0unEUwrWmOPNRR+zp+H+VrorQpqbnEbDUZeC3WrFgvAgGj+CdjQEt4XAkUxJuNIAJzfsWKj2dHyW40VanQtmljAqzggWuBoWPYBezwo5oPerysc6v6JHCFvmxEh5p9pLiCKeiG4dv3loNGvq6Q7yD31QejAWwsqWtMrL5INDeLbznUO3ecd+Cs1fkvcIdl4U6KE/FAN1FFEBCsfpjy09DfdlbBZDTPlp6G+w5c3tHlx+r2Zpw3E+gm1g+3Z/Ud4lPrFt67vFIdYft2dcp9Y9vXd4hYYcx9fdnRqcuPQcwZHrPBB2iuS5igDBxcOfAE4AAk7TQAV5l3Bkes7xXTiu7BfCjjy3F9os/GbE0ERsiBIbXEvdg0uzIpG6orjUVqpNZC6uDh9U+AUbg1r7taCn3RzYK/6M0EnMuIJLsTgKDPIAbBTM7yq3wN9EdwUrHgvtcNCC91A1oa0EhoADbuO122gOAvGgrikloYDNfq94aHXBHG51HOBBeXZVDSQB9481NGYgMgB0ADwVEwUWDByauvLiaPBvNNSY20a0ClOM4hwdU1ptyQsurZDcXNHGvHjvIu5UuhmDqAC9XYMFuJ40qtcdVTUqSitCyMYt6mSfodgBF7GpN6jsGjG7QmmQzpXBBWGzscCXekQASaUF3Ogx4wOe7FaK3We81wrdqKVArtFcKjZUJT9AugBr30G8MrUkkm9zkk5bVVCtJx+Jq/sTlBJ6LQ4bJWu8Ooa7Dgd/OO9VvGXTT1BXtgABoN52kk7ycyVTLt7/n6itVNJLQqnuexHk9FPVX4LS6C0xceeEF6N7OCe0AckCgIG8Y95WZiNcO0frpqjLLaKGhVhA381tiNXNc6SRwuCoIbEwYUbgKmniU51UdVknWB7KUHgsFBbmjAGrqEgDcMyTsyK2OoLyYpCcy8V3cnZzKDmlJR8yWV2ualRRRTIkWR02P33sb7DlrlkdOeWjqt9l65vaPLXVe5pw3E+gl1i+2Z1/gE9sjs+u74JFrF9qzrjwCe2McrrnwasMeY+rOjU5Ueg7g29Z3iunBcwed1neKyWmZy60yEOcLt1guuc08VoJxaR5znLq1sRHD0lOXQ5kKTqzyo1blS9L47e76CZAeO2J+Jx48YLSTXPFte1JXaxzNzdEdgvsIr3PHgvauLpUrZnvtoeQozne3gaKQIaRLWay8V99oD2se9tCbr7rS4tqcWmgyxwB3IOTWN/8pv/AOjv/GjxdFRUs2j2Co1L2tsMZgl87ELNrE6hPBDAE/aHZ/toOXT7jWkbaVIxedhIyDeZVvE0Ws2bQkqVRO1iy0QoCWFVWnTz/RjydhxicGOdvHooaPSLzIA4to4luDaY0NNp2inavIzpNqz3PWpq53I1A2h4aQS4DpIHj+sVVpacmQgEgAAUBIqTia0zwISmXf8AdZjt5DdqtdeMbpLa33Id23ZsZzTiPOpzIApkKVrXZ/hWTWol1G1AbgS2tak0xIyFcOmqX26Sr3cwujsrX1n1Jg8NZUCtXEu2YYjb30HOV5Oo5KSvZL8/kRjZrTcPs09TU53C0necW1X0r9noPAydcU/KMl8yhjrdp6N49NHOI769y+ofs/8AJ39f4LLQu62v5oXVLKGhqFFFF1TGRZHTw/fW9Vvg9a5ZHWDy1vVZ/eud2jyl1XuacNxPoJNYvtWddvstT2xnB3X/ALWpFrH9ozrs9hieWM8rrf2NWBcx9WdGpy49B3CeVuvOWDc6+4yVob1S2uJ4dz3VpzFrB+Ja/Sc92zzHabzR0vowetyzjNEPfCZW3CG3yGlpvUjqMHY48U0wC1YuMqijCMb6N7+if3MNBqLcm7ar+y6xy/udqZ6LXvHQ+M/3Md3oPR8jGztMhaGXZAb5AaQQMDXPoXkU1BMNj7PKO1rS9vqvquCzGSRrGkNJvGrgTyRXIELDGpKXcSirtXX7aGhxS7xPbQDib9mKV48YAcK1Be0AEHPA0PSUdrFY2MdHcY1tRJW40NrTg6Vp0lMbHoC48PkeHFuLWtbRtcrxqSTTZlvxwQetPKi/3f8AprWqEqWFqZ93d9Cl1FOtHKB6HsMcjZC9jXG+ALzQcODZhj0lIbaPtN16TopwjlpdAcmT+p/041nLU6hefvye8co1l/j0rea/g9hzJ+oZpO1QmORsZjqWPpcA2AnMDcs7O/MjNpqOkUcPgnekNDlkb3F966x+AbTNpbnU70hkZQuOxziO1rWfBw7lbis7yykrNXf3RCllV0tmCyz3nE7ze7HE0HcELLlh6LPdtRMjKGvpCvYHOaPUPWh37KZ3WU6bjaKKT+Lz0++p7pp6nAJxJ2ivrcCe8FaCdjXNc7MtN2oJwNRUUy2+tJbWy64DcxoHOeMmFn0a+9TZXlVw5iW7Xfqq1KLWaKV/+FTadnca6Hs5cXACpuPIHTVo9ZX1bU+y8HZ7ufGJPSQK05vksNoiyAEXRiQG12kDAYr6Dq+2kZr6R8Ar6VFU+pXObkNFFFFeVkWR1i8sZ1WeL1rlkdZPLGdRntPXO7R5S6o04bj9BHrHy2ddnsMTuxHB3W/sakesfLZ12e7YnViODukewxYVzH1Z0Z8qPT3G09jbKxzHVpfrxTQ1aQR61ZZbKI42xipa0XcaVO8mm01PehLfpLgWXrt6st0it2guucSMDU0ZltrmF1FpuF9LsjTeLWgHB159boLTiCbrsCNi7cErX8TjyfgZq16vTtaQxrX0Ba0teBUFpZiHUpxSd6t0VY5G2hpdG9oAfUuApi3DEEhalypeVnjgqUZKUb6Nv9y115tNPxKpCszrW+hiqaD6zP8A21pHlDyFX1qfewcH4lUJZJKRntXngskpiOE2f02LOWo1Lx9+TIY/aO5lupSg5XKieFUqcad+G32LY1mpOVtzHWu0zyNI+scCHVHB0BF120NG2m1UyWF5hPFIdwl5odhUXQ055be5amcpdaCrI0F/s291r8yDqeSsZ+2aNJLaFoAY1mNa8UnYOnehm6PDSCSSRd3AVa0Cu/ZVN50HIre7je9iOZ2scsYK1oK5V296YWUpe1HWcqZEcsnvO+juiPByFsJnDyHF5lgZPE1oODRHOWXqVvB1DhRb/U/yWPqx+6YsC0/XQf8A3LcewaRhC3+qHksfVZ7tiAdKKKICLIay+WR9RntPWvWQ1n8sj6rfbeuf2hyvVGjD8XoItZDxmdaP3bE5sRwd0j3bEl1kzZ1o/dsTixnB3S33bFgXMfVnRnyo9A/SVrDGcaMyB0zYyAK0vil81BoBt5is9NY7E4saS+AsdHi81DheLeVVwBfQEnA4NyphrYXcrrHwCHteioZOXGxxzqWiuVMxjlh0LuQ4TkS3M7Z9BkAfRrXW7QGp41L3CUddOBN53mjB+xWyWK3MDbsoeeKHF5BvXc3NDm4F2GFaCppsRlv1ZjkN69I14oQ++SahrWgmuJNGjGta7RVBv1ckbG9sdoeHOuccghzbjXB1KGlXXqkgDEV3UmRK/pFtuPqxt8NhDTxHNc4vpMQA4ENu4gHHDM5IGXTdqvlpg2SOAuOJutayjqh1OW4imNRliiJtGWwE3Zw4EOwc5wpVoApQZg4g/Mg0Wiy201AeynGqCRj9UGgVDahvCVdUGoFMskBVJpS1kgCACoqS5r6NPBsN2hcC433ObsFG8yBtGk7XfLWxCtHkVaQHXWxitS+gF5ziM64DetHZmObEwPNXhrQ473AAE96plKAzU8lsNRdY3HAgsy4lRjXZfoaDEjCiJtBR86XWhAL5yg3lFzoKQoCNKOsyAajrKUA5tuiBFaGzwRySyvMs0kbXtfdc202UPZGG4NAkc8mtSKmvJX0TVZtILvokMrvusaKr5r9Ljjlk+jtk4ad1999wc1rnlxLGAUusvOe6hxJcK4BfRdToi2zXSakONSdputqe9ePc9Hqiii9PCLIa0D98i52At57rzfHYHNPRXctes7rVo/hboDrj2gPjeM2PaTQ84xII2glVVaSqxyslCTi7mS1kzZ1o/dsTexHB34fdsSG3zOlIY5lydjml8XpNAA4SE+e0htaZjnonliPK/D7ti5MoShUd/mdTPGVJWY9hPK63wC7JVMB5XT8Au3OXYhscqW544qpxXTiqnlTPCt5Q8hVshQ8hQA8hQkpRUhQcpQAkyXTlG2qSgJ3AnuSC06X3N7z8lVUrQp8TJxhKWx7Og3oW0aSedw6P8qzRkhOJNcfkoQxEakssT2VNxV2eC1NBzqeZXstBNKYceMYc7wDj0JRDyj2+KZ2RhcWhoJN+PACp5Y2KhVpTkkWqCiaXQdgEeObjm4/Du7aL6fq/DdiIOd415jRuCymi9GizgPmpwpxjiON3c+TdzD9DU6turDU4kucSTvwW8zDVRRRARKtMM4zTzEfFNUPbrNfYRtzHSgM1pHRUc7QJBiMWuGDmHe12zwQsVlljwf8AXN9MYSfi9L19KZhdArxxT0Z6nbY9s4qCRtNfUB8F6SvWSkZFX/TQeWwO58iiVjwDc5VPKPcYT6TfWPiqJbMzzZAenBegAeUPIVdaTdzx6EqtGl425k9yAukKElKDm1lhG135SgZtaIdl89Df8oAjSB4j+q7wKyMpTq0acDwQ2KUggjKmfeljo3HKEjruPhgsGKw8qsk14GilUUE0xZKUXow0GNc/krOAftut6o+KgqNvap0MN3bzNnlSrmVkWaP0DU3pHtY3nz7AtRo3SkVnwszOPkZpAC78A2frArKtdU449KZWI4rRGnGGyKnJvc1VkmLjecSScSTiSelbnV2OlnbXbV3YTh6gFidBWIzPaxvS4+i3aflzr6NHGGgAYAAADmGAVhE6UUUQEUUUQANv0de4zcHbtjunnSgkg0III2FaC02psbbzjQZb8TuG1A2q1xOoHtdQ1uvDTj1aY+pRcktyLkluK3TAEA5urTsxXpcqrRo/G9G84uuUkwLX0yA3481EOy0XGtvl3GyLwce3coqeupFT11CXFVPKhlB2qtzlYWHDyhpVc8od5QA8jRuHcELJ+qIiQoSUoAaYpfOjZnJfO5ABTFCOKIldsGaZaN1JtloPFiLGnzpuI3pFcT2AoBKw4rS6s6BltLvq28UHjSO5De3aeYY9Ga1mg/2WQx0daHGZ3oirY+3a71DmW2hhaxoa1oa0CgDQAANwAyQAmiNDss8d1mJOLnHNx5+bcNiOUUQEUUUQA1qtD2kBrL1du7Zj3jsruVJt0n8o50zzzxGG8HvG9HqUUWn5kWn5i2WN8skebA1pecPPOFBUUqBXvXtnspaWChox8lD90tNPGnYmNF4vMniMi3FbNFE1dWhL5HCorQlxF5uOd2mddiqg0MS17SSKXo2VANWXi6pqNpOY3J0ovO7iR7uIkdYWujaTDxrpL6BzDUAejmSarxurjHCoMjDjhUHaaZiqeKBSSsSSsZyTVN2yb8zPk5DP1Rl2SM7Q4LWKKRIxjtTJj/Ej/wCfyXn+g5DnMwdDHH4hbRRAY1n7OG+fO89RjW+JKNs/7PbI3lNfJ/UefBtFpVEAHYtDww/ZRRs52taD35oxRRARRRRARRRRARRR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76672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Products for support endocrine system helps to improve metabolism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861048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+mj-lt"/>
                <a:cs typeface="Arial" pitchFamily="34" charset="0"/>
              </a:rPr>
              <a:t>The basic product: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PERSIPHEN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GLUCOSIL NORMA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TBALANCE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WOMEN’S FORMULA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  <a:cs typeface="Arial" pitchFamily="34" charset="0"/>
              </a:rPr>
              <a:t>GREEN STAR</a:t>
            </a:r>
          </a:p>
          <a:p>
            <a:endParaRPr lang="en-US" dirty="0" smtClean="0">
              <a:latin typeface="+mj-lt"/>
              <a:cs typeface="Arial" pitchFamily="34" charset="0"/>
            </a:endParaRPr>
          </a:p>
        </p:txBody>
      </p:sp>
      <p:pic>
        <p:nvPicPr>
          <p:cNvPr id="16" name="Picture 15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pic>
        <p:nvPicPr>
          <p:cNvPr id="21" name="Picture 20" descr="persiph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071546"/>
            <a:ext cx="1614291" cy="2690486"/>
          </a:xfrm>
          <a:prstGeom prst="rect">
            <a:avLst/>
          </a:prstGeom>
        </p:spPr>
      </p:pic>
      <p:pic>
        <p:nvPicPr>
          <p:cNvPr id="22" name="Picture 21" descr="glucos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1142984"/>
            <a:ext cx="1428760" cy="2534224"/>
          </a:xfrm>
          <a:prstGeom prst="rect">
            <a:avLst/>
          </a:prstGeom>
        </p:spPr>
      </p:pic>
      <p:pic>
        <p:nvPicPr>
          <p:cNvPr id="26" name="Picture 25" descr="women formul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3786190"/>
            <a:ext cx="1712393" cy="2761924"/>
          </a:xfrm>
          <a:prstGeom prst="rect">
            <a:avLst/>
          </a:prstGeom>
        </p:spPr>
      </p:pic>
      <p:pic>
        <p:nvPicPr>
          <p:cNvPr id="27" name="Picture 26" descr="Green sta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3786190"/>
            <a:ext cx="1547814" cy="2675507"/>
          </a:xfrm>
          <a:prstGeom prst="rect">
            <a:avLst/>
          </a:prstGeom>
        </p:spPr>
      </p:pic>
      <p:pic>
        <p:nvPicPr>
          <p:cNvPr id="17" name="Picture 16" descr="Tbalanse ind trans min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3724764"/>
            <a:ext cx="1643074" cy="271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2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14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11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46258" y="394960"/>
            <a:ext cx="28463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Gain your health</a:t>
            </a:r>
            <a:endParaRPr lang="ru-RU" sz="3000" dirty="0">
              <a:solidFill>
                <a:schemeClr val="bg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en-US" sz="30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With Artlife</a:t>
            </a:r>
            <a:endParaRPr lang="ru-RU" sz="3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 eaLnBrk="0" hangingPunct="0"/>
            <a:r>
              <a:rPr lang="en-US" sz="3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And enjoy </a:t>
            </a:r>
          </a:p>
          <a:p>
            <a:pPr algn="ctr" eaLnBrk="0" hangingPunct="0"/>
            <a:r>
              <a:rPr lang="en-US" sz="3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 life</a:t>
            </a:r>
            <a:endParaRPr lang="ru-RU" sz="3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534" name="Рисунок 10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1804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19475" y="1628775"/>
            <a:ext cx="93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8" name="Picture 7" descr="brand clym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28660" y="6072207"/>
            <a:ext cx="10287072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Note:-These products are not intended to diagnose, treat, cure or prevent any disease.</a:t>
            </a:r>
          </a:p>
          <a:p>
            <a:pPr algn="ctr"/>
            <a:r>
              <a:rPr lang="en-IN" b="1" dirty="0" smtClean="0"/>
              <a:t>NOT FOR MEDICINAL USE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9883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755576" y="836712"/>
            <a:ext cx="7236779" cy="7236779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56176" y="5229200"/>
            <a:ext cx="2664296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363589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25" name="Рисунок 24" descr="lup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2132856"/>
            <a:ext cx="4932040" cy="4725144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606979" y="3501008"/>
            <a:ext cx="4046707" cy="4046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36296" y="2276872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84168" y="908720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427984" y="188640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380312" y="4221088"/>
            <a:ext cx="1212043" cy="121204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3" name="Рисунок 12" descr="gre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4505"/>
          <a:stretch>
            <a:fillRect/>
          </a:stretch>
        </p:blipFill>
        <p:spPr>
          <a:xfrm>
            <a:off x="915301" y="3809306"/>
            <a:ext cx="3584691" cy="304869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71600" y="4941168"/>
            <a:ext cx="29523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THE MAIN BASE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—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IS THE HEALTH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OF A CELL</a:t>
            </a:r>
            <a:endParaRPr lang="ru-RU" sz="22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" name="Рисунок 14" descr="green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9307" y="4437112"/>
            <a:ext cx="1804781" cy="180478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90985" y="4238532"/>
            <a:ext cx="9364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kumimoji="0" lang="ru-RU" sz="1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211960" y="1340768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+mj-lt"/>
                <a:cs typeface="Arial" pitchFamily="34" charset="0"/>
              </a:rPr>
              <a:t>12 </a:t>
            </a:r>
            <a:r>
              <a:rPr lang="en-US" sz="1600" b="1" dirty="0" smtClean="0">
                <a:latin typeface="+mj-lt"/>
                <a:cs typeface="Arial" pitchFamily="34" charset="0"/>
              </a:rPr>
              <a:t>SYSTEMS OF ORGANS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11560" y="1412776"/>
            <a:ext cx="115212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j-lt"/>
                <a:cs typeface="Arial" pitchFamily="34" charset="0"/>
              </a:rPr>
              <a:t>PERSON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084168" y="620688"/>
            <a:ext cx="1224136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+mj-lt"/>
                <a:cs typeface="Arial" pitchFamily="34" charset="0"/>
              </a:rPr>
              <a:t>ORGANS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308304" y="2073163"/>
            <a:ext cx="108012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j-lt"/>
                <a:cs typeface="Arial" pitchFamily="34" charset="0"/>
              </a:rPr>
              <a:t>TISSUES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884368" y="3933056"/>
            <a:ext cx="1115616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j-lt"/>
                <a:cs typeface="Arial" pitchFamily="34" charset="0"/>
              </a:rPr>
              <a:t>CELLS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6" name="Рисунок 35" descr="siste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827834" cy="1190694"/>
          </a:xfrm>
          <a:prstGeom prst="rect">
            <a:avLst/>
          </a:prstGeom>
        </p:spPr>
      </p:pic>
      <p:pic>
        <p:nvPicPr>
          <p:cNvPr id="37" name="Рисунок 36" descr="serdc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908720"/>
            <a:ext cx="1017474" cy="1209848"/>
          </a:xfrm>
          <a:prstGeom prst="rect">
            <a:avLst/>
          </a:prstGeom>
        </p:spPr>
      </p:pic>
      <p:pic>
        <p:nvPicPr>
          <p:cNvPr id="38" name="Рисунок 37" descr="tka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492896"/>
            <a:ext cx="1148947" cy="953011"/>
          </a:xfrm>
          <a:prstGeom prst="rect">
            <a:avLst/>
          </a:prstGeom>
        </p:spPr>
      </p:pic>
      <p:pic>
        <p:nvPicPr>
          <p:cNvPr id="39" name="Рисунок 38" descr="kletka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437112"/>
            <a:ext cx="528159" cy="82288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 rot="21058164">
            <a:off x="3186304" y="494391"/>
            <a:ext cx="1242422" cy="792088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835696" y="404664"/>
            <a:ext cx="2149313" cy="214931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71800" y="2204864"/>
            <a:ext cx="360040" cy="5760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34" name="Рисунок 33" descr="man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620688"/>
            <a:ext cx="1726406" cy="2500592"/>
          </a:xfrm>
          <a:prstGeom prst="rect">
            <a:avLst/>
          </a:prstGeom>
        </p:spPr>
      </p:pic>
      <p:pic>
        <p:nvPicPr>
          <p:cNvPr id="41" name="Picture 40" descr="brand clym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5571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625" y="0"/>
            <a:ext cx="36353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196306" y="1524468"/>
            <a:ext cx="1079500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258948" y="1977653"/>
            <a:ext cx="2110531" cy="792162"/>
          </a:xfrm>
          <a:prstGeom prst="rightArrow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7641" y="620713"/>
            <a:ext cx="7128718" cy="93662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2" name="Прямоугольник 12"/>
          <p:cNvSpPr>
            <a:spLocks noChangeArrowheads="1"/>
          </p:cNvSpPr>
          <p:nvPr/>
        </p:nvSpPr>
        <p:spPr bwMode="auto">
          <a:xfrm>
            <a:off x="1366986" y="734469"/>
            <a:ext cx="64453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Arial" pitchFamily="34" charset="0"/>
              </a:rPr>
              <a:t>WHEN SHOULD PEOPLE TAKE CARE OF THEIR HEALTH</a:t>
            </a:r>
            <a:r>
              <a:rPr lang="ru-RU" sz="2200" b="1" dirty="0" smtClean="0">
                <a:latin typeface="+mj-lt"/>
                <a:cs typeface="Arial" pitchFamily="34" charset="0"/>
              </a:rPr>
              <a:t>?</a:t>
            </a:r>
            <a:endParaRPr lang="ru-RU" sz="2200" b="1" dirty="0">
              <a:latin typeface="+mj-lt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22474" y="3616325"/>
            <a:ext cx="4133850" cy="413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 descr="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899" y="4003675"/>
            <a:ext cx="343058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6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546" y="3378994"/>
            <a:ext cx="18049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425183" y="3163094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!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13817" y="5367795"/>
            <a:ext cx="2952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000000"/>
                </a:solidFill>
                <a:latin typeface="+mj-lt"/>
                <a:ea typeface="Calibri" pitchFamily="34" charset="0"/>
              </a:rPr>
              <a:t>REGULARLY</a:t>
            </a:r>
            <a:r>
              <a:rPr lang="ru-RU" sz="2200" b="1" dirty="0" smtClean="0">
                <a:solidFill>
                  <a:srgbClr val="000000"/>
                </a:solidFill>
                <a:latin typeface="+mj-lt"/>
                <a:ea typeface="Calibri" pitchFamily="34" charset="0"/>
              </a:rPr>
              <a:t>!</a:t>
            </a:r>
            <a:endParaRPr lang="en-US" sz="2200" dirty="0">
              <a:latin typeface="+mj-lt"/>
              <a:ea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781" y="2463053"/>
            <a:ext cx="3384550" cy="20534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291291" y="2947421"/>
            <a:ext cx="29527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000000"/>
                </a:solidFill>
                <a:latin typeface="+mj-lt"/>
                <a:ea typeface="Calibri" pitchFamily="34" charset="0"/>
              </a:rPr>
              <a:t>WHEN THE FIRST SYMPTOMS OF ILLNESS APPEAR</a:t>
            </a:r>
            <a:endParaRPr lang="en-US" sz="2200" dirty="0">
              <a:latin typeface="+mj-lt"/>
              <a:ea typeface="Calibri" pitchFamily="34" charset="0"/>
            </a:endParaRPr>
          </a:p>
        </p:txBody>
      </p:sp>
      <p:pic>
        <p:nvPicPr>
          <p:cNvPr id="19" name="Picture 18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15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6353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675" y="0"/>
            <a:ext cx="1368425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71775" y="2997201"/>
            <a:ext cx="6121400" cy="24480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Рисунок 12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-12700"/>
            <a:ext cx="43195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 descr="gree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18049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750" y="1511469"/>
            <a:ext cx="3887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ctr"/>
            <a:r>
              <a:rPr lang="en-US" sz="2000" b="1" dirty="0" smtClean="0">
                <a:latin typeface="+mj-lt"/>
              </a:rPr>
              <a:t>WHAT ARE THE NECESSARY ACTIONS</a:t>
            </a:r>
            <a:r>
              <a:rPr lang="ru-RU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TO KEEP AND ENRICH BODY’S HEALTH</a:t>
            </a:r>
            <a:r>
              <a:rPr lang="ru-RU" sz="2000" b="1" dirty="0" smtClean="0">
                <a:latin typeface="+mj-lt"/>
              </a:rPr>
              <a:t>?</a:t>
            </a:r>
            <a:endParaRPr lang="en-US" sz="2000" b="1" dirty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92613" y="1557338"/>
            <a:ext cx="936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0" b="1" dirty="0">
                <a:solidFill>
                  <a:schemeClr val="bg1"/>
                </a:solidFill>
                <a:latin typeface="+mj-lt"/>
                <a:ea typeface="Calibri" pitchFamily="34" charset="0"/>
                <a:cs typeface="AvantGardeCTT" pitchFamily="2" charset="0"/>
              </a:rPr>
              <a:t>?</a:t>
            </a:r>
            <a:endParaRPr lang="ru-RU" sz="14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155" name="Прямоугольник 10"/>
          <p:cNvSpPr>
            <a:spLocks noChangeArrowheads="1"/>
          </p:cNvSpPr>
          <p:nvPr/>
        </p:nvSpPr>
        <p:spPr bwMode="auto">
          <a:xfrm>
            <a:off x="3286116" y="3845241"/>
            <a:ext cx="51736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REMOVE THE WASTE</a:t>
            </a:r>
            <a:r>
              <a:rPr lang="ru-RU" sz="3200" b="1" dirty="0" smtClean="0">
                <a:latin typeface="+mj-lt"/>
              </a:rPr>
              <a:t> – </a:t>
            </a:r>
            <a:r>
              <a:rPr lang="en-US" sz="3200" b="1" dirty="0" smtClean="0">
                <a:latin typeface="+mj-lt"/>
              </a:rPr>
              <a:t>GIVE THE ESSENTIAL</a:t>
            </a:r>
            <a:r>
              <a:rPr lang="ru-RU" sz="3200" b="1" dirty="0" smtClean="0">
                <a:latin typeface="+mj-lt"/>
              </a:rPr>
              <a:t>!</a:t>
            </a:r>
            <a:endParaRPr lang="ru-RU" sz="3200" b="1" dirty="0">
              <a:latin typeface="+mj-lt"/>
            </a:endParaRPr>
          </a:p>
        </p:txBody>
      </p:sp>
      <p:pic>
        <p:nvPicPr>
          <p:cNvPr id="11" name="Picture 10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83" y="0"/>
            <a:ext cx="452651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0" y="0"/>
            <a:ext cx="55081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7584" y="332656"/>
            <a:ext cx="5184576" cy="554461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3429000"/>
            <a:ext cx="4006569" cy="400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31640" y="620688"/>
            <a:ext cx="4896544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MODERN PEOPLE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ARE UNDER NUMEROUS ATTACKS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Myriad Pro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OF NEGATIVE FACTORS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: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•	 </a:t>
            </a:r>
            <a:r>
              <a:rPr lang="en-US" sz="2000" dirty="0" smtClean="0">
                <a:solidFill>
                  <a:srgbClr val="000000"/>
                </a:solidFill>
                <a:ea typeface="Calibri" pitchFamily="34" charset="0"/>
                <a:cs typeface="Myriad Pro" pitchFamily="34" charset="0"/>
              </a:rPr>
              <a:t>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azardous environment.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•	 </a:t>
            </a:r>
            <a:r>
              <a:rPr lang="en-US" sz="2000" dirty="0" smtClean="0">
                <a:solidFill>
                  <a:srgbClr val="000000"/>
                </a:solidFill>
                <a:ea typeface="Calibri" pitchFamily="34" charset="0"/>
                <a:cs typeface="Myriad Pro" pitchFamily="34" charset="0"/>
              </a:rPr>
              <a:t>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tress.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• 	</a:t>
            </a:r>
            <a:r>
              <a:rPr lang="en-US" sz="2000" dirty="0" smtClean="0">
                <a:solidFill>
                  <a:srgbClr val="000000"/>
                </a:solidFill>
                <a:ea typeface="Calibri" pitchFamily="34" charset="0"/>
                <a:cs typeface="Myriad Pro" pitchFamily="34" charset="0"/>
              </a:rPr>
              <a:t>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hysical inactivity.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	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•	 </a:t>
            </a:r>
            <a:r>
              <a:rPr lang="en-US" sz="2000" dirty="0" smtClean="0">
                <a:solidFill>
                  <a:srgbClr val="000000"/>
                </a:solidFill>
                <a:ea typeface="Calibri" pitchFamily="34" charset="0"/>
                <a:cs typeface="Myriad Pro" pitchFamily="34" charset="0"/>
              </a:rPr>
              <a:t>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ypoxia.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	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• 	</a:t>
            </a:r>
            <a:r>
              <a:rPr lang="en-US" sz="2000" dirty="0" smtClean="0">
                <a:solidFill>
                  <a:srgbClr val="000000"/>
                </a:solidFill>
                <a:ea typeface="Calibri" pitchFamily="34" charset="0"/>
                <a:cs typeface="Myriad Pro" pitchFamily="34" charset="0"/>
              </a:rPr>
              <a:t>U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nhealthy diet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Myriad Pro" pitchFamily="34" charset="0"/>
              </a:rPr>
              <a:t>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4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Myriad Pro" pitchFamily="34" charset="0"/>
              </a:rPr>
              <a:t>EVERY YEAR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Myriad Pro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WE LOSE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Myriad Pro" pitchFamily="34" charset="0"/>
              </a:rPr>
              <a:t>…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Рисунок 10" descr="gre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3717032"/>
            <a:ext cx="3430163" cy="31420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5936" y="4293096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…</a:t>
            </a:r>
            <a:r>
              <a:rPr lang="en-US" sz="2800" b="1" dirty="0" smtClean="0">
                <a:latin typeface="+mj-lt"/>
              </a:rPr>
              <a:t>SOMETHING</a:t>
            </a:r>
            <a:r>
              <a:rPr lang="ru-RU" sz="2800" b="1" dirty="0" smtClean="0">
                <a:latin typeface="+mj-lt"/>
              </a:rPr>
              <a:t>,</a:t>
            </a:r>
          </a:p>
          <a:p>
            <a:pPr algn="ctr"/>
            <a:r>
              <a:rPr lang="en-US" sz="2800" b="1" dirty="0" smtClean="0">
                <a:latin typeface="+mj-lt"/>
              </a:rPr>
              <a:t>WE CAN KEEP</a:t>
            </a:r>
            <a:r>
              <a:rPr lang="ru-RU" sz="2800" b="1" dirty="0" smtClean="0">
                <a:latin typeface="+mj-lt"/>
              </a:rPr>
              <a:t>,</a:t>
            </a:r>
          </a:p>
          <a:p>
            <a:pPr algn="ctr"/>
            <a:r>
              <a:rPr lang="en-US" sz="2800" b="1" dirty="0" smtClean="0">
                <a:latin typeface="+mj-lt"/>
              </a:rPr>
              <a:t>IF WE KNOW HOW</a:t>
            </a:r>
            <a:r>
              <a:rPr lang="ru-RU" sz="2800" b="1" dirty="0" smtClean="0">
                <a:latin typeface="+mj-lt"/>
              </a:rPr>
              <a:t>!</a:t>
            </a:r>
            <a:endParaRPr lang="ru-RU" sz="2800" dirty="0">
              <a:latin typeface="+mj-lt"/>
            </a:endParaRPr>
          </a:p>
        </p:txBody>
      </p:sp>
      <p:pic>
        <p:nvPicPr>
          <p:cNvPr id="10" name="Picture 9" descr="brand cly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59632" y="429283"/>
            <a:ext cx="3960440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022" y="498482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cs typeface="Arial" pitchFamily="34" charset="0"/>
              </a:rPr>
              <a:t>TRANSFATS</a:t>
            </a:r>
            <a:endParaRPr lang="ru-RU" sz="4200" b="1" dirty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7594" y="0"/>
            <a:ext cx="3635375" cy="685800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097038"/>
            <a:ext cx="6696744" cy="42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648072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cs typeface="Arial" pitchFamily="34" charset="0"/>
              </a:rPr>
              <a:t>	They are produced from plant oils by special processing method </a:t>
            </a:r>
            <a:r>
              <a:rPr lang="ru-RU" sz="2200" dirty="0" smtClean="0">
                <a:cs typeface="Arial" pitchFamily="34" charset="0"/>
              </a:rPr>
              <a:t>— </a:t>
            </a:r>
            <a:r>
              <a:rPr lang="en-US" sz="2200" dirty="0" smtClean="0">
                <a:cs typeface="Arial" pitchFamily="34" charset="0"/>
              </a:rPr>
              <a:t>hydrogenation</a:t>
            </a:r>
            <a:r>
              <a:rPr lang="ru-RU" sz="2200" dirty="0" smtClean="0">
                <a:cs typeface="Arial" pitchFamily="34" charset="0"/>
              </a:rPr>
              <a:t>: </a:t>
            </a:r>
            <a:r>
              <a:rPr lang="en-US" sz="2200" dirty="0" smtClean="0">
                <a:cs typeface="Arial" pitchFamily="34" charset="0"/>
              </a:rPr>
              <a:t>hydrogen runs through liquid oil that is heated to very high temperatures</a:t>
            </a:r>
            <a:r>
              <a:rPr lang="ru-RU" sz="2200" dirty="0" smtClean="0">
                <a:cs typeface="Arial" pitchFamily="34" charset="0"/>
              </a:rPr>
              <a:t>. </a:t>
            </a:r>
            <a:r>
              <a:rPr lang="en-US" sz="2200" dirty="0" smtClean="0">
                <a:cs typeface="Arial" pitchFamily="34" charset="0"/>
              </a:rPr>
              <a:t>As a result they get solid</a:t>
            </a:r>
            <a:r>
              <a:rPr lang="ru-RU" sz="2200" dirty="0" smtClean="0">
                <a:cs typeface="Arial" pitchFamily="34" charset="0"/>
              </a:rPr>
              <a:t>, </a:t>
            </a:r>
            <a:r>
              <a:rPr lang="en-US" sz="2200" dirty="0" smtClean="0">
                <a:cs typeface="Arial" pitchFamily="34" charset="0"/>
              </a:rPr>
              <a:t>fat mass that is stable to oxidation</a:t>
            </a:r>
            <a:r>
              <a:rPr lang="ru-RU" sz="2200" dirty="0" smtClean="0">
                <a:cs typeface="Arial" pitchFamily="34" charset="0"/>
              </a:rPr>
              <a:t>. </a:t>
            </a:r>
            <a:endParaRPr lang="ru-RU" sz="2200" dirty="0">
              <a:cs typeface="Arial" pitchFamily="34" charset="0"/>
            </a:endParaRPr>
          </a:p>
          <a:p>
            <a:endParaRPr lang="ru-RU" sz="2300" dirty="0"/>
          </a:p>
        </p:txBody>
      </p:sp>
      <p:sp>
        <p:nvSpPr>
          <p:cNvPr id="4" name="Овал 3"/>
          <p:cNvSpPr/>
          <p:nvPr/>
        </p:nvSpPr>
        <p:spPr>
          <a:xfrm>
            <a:off x="6012160" y="-985433"/>
            <a:ext cx="3400352" cy="3400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974" y="0"/>
            <a:ext cx="2816724" cy="21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27490" y="422357"/>
            <a:ext cx="23696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200" b="1" dirty="0" smtClean="0">
                <a:latin typeface="+mj-lt"/>
                <a:ea typeface="Calibri" pitchFamily="34" charset="0"/>
              </a:rPr>
              <a:t>REMOVE</a:t>
            </a:r>
            <a:r>
              <a:rPr lang="ru-RU" sz="2400" b="1" dirty="0" smtClean="0">
                <a:latin typeface="+mj-lt"/>
                <a:ea typeface="Calibri" pitchFamily="34" charset="0"/>
              </a:rPr>
              <a:t> </a:t>
            </a:r>
            <a:endParaRPr lang="en-US" sz="2400" b="1" dirty="0" smtClean="0">
              <a:latin typeface="+mj-lt"/>
              <a:ea typeface="Calibri" pitchFamily="34" charset="0"/>
            </a:endParaRPr>
          </a:p>
          <a:p>
            <a:pPr algn="ctr"/>
            <a:r>
              <a:rPr lang="en-US" sz="2400" b="1" dirty="0" smtClean="0">
                <a:latin typeface="+mj-lt"/>
                <a:ea typeface="Calibri" pitchFamily="34" charset="0"/>
              </a:rPr>
              <a:t>THE WASTE</a:t>
            </a:r>
            <a:r>
              <a:rPr lang="ru-RU" sz="2400" b="1" dirty="0" smtClean="0">
                <a:latin typeface="+mj-lt"/>
                <a:ea typeface="Calibri" pitchFamily="34" charset="0"/>
              </a:rPr>
              <a:t>! </a:t>
            </a:r>
            <a:endParaRPr lang="ru-RU" sz="2400" dirty="0">
              <a:latin typeface="+mj-lt"/>
            </a:endParaRPr>
          </a:p>
        </p:txBody>
      </p:sp>
      <p:pic>
        <p:nvPicPr>
          <p:cNvPr id="10" name="Picture 9" descr="brand cly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2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59632" y="429283"/>
            <a:ext cx="3960440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022" y="498482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Arial" pitchFamily="34" charset="0"/>
                <a:cs typeface="Arial" pitchFamily="34" charset="0"/>
              </a:rPr>
              <a:t>TRANSFATS</a:t>
            </a:r>
            <a:endParaRPr lang="ru-R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7594" y="0"/>
            <a:ext cx="3635375" cy="6858000"/>
          </a:xfrm>
          <a:prstGeom prst="rect">
            <a:avLst/>
          </a:prstGeom>
          <a:solidFill>
            <a:srgbClr val="F06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071678"/>
            <a:ext cx="6696744" cy="42842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6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92361"/>
            <a:ext cx="6084676" cy="2288767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>
                <a:latin typeface="+mj-lt"/>
                <a:cs typeface="Arial" pitchFamily="34" charset="0"/>
              </a:rPr>
              <a:t>It is delivered to the child with breast milk</a:t>
            </a:r>
            <a:r>
              <a:rPr lang="ru-RU" sz="1800" dirty="0" smtClean="0">
                <a:latin typeface="+mj-lt"/>
                <a:cs typeface="Arial" pitchFamily="34" charset="0"/>
              </a:rPr>
              <a:t>.</a:t>
            </a:r>
            <a:endParaRPr lang="ru-RU" sz="1800" dirty="0">
              <a:latin typeface="+mj-lt"/>
              <a:cs typeface="Arial" pitchFamily="34" charset="0"/>
            </a:endParaRPr>
          </a:p>
          <a:p>
            <a:pPr lvl="0"/>
            <a:r>
              <a:rPr lang="en-US" sz="1800" dirty="0" smtClean="0">
                <a:latin typeface="+mj-lt"/>
                <a:cs typeface="Arial" pitchFamily="34" charset="0"/>
              </a:rPr>
              <a:t>The risk of diabetes development increases</a:t>
            </a:r>
            <a:r>
              <a:rPr lang="ru-RU" sz="1800" dirty="0" smtClean="0">
                <a:latin typeface="+mj-lt"/>
                <a:cs typeface="Arial" pitchFamily="34" charset="0"/>
              </a:rPr>
              <a:t>.</a:t>
            </a:r>
            <a:endParaRPr lang="ru-RU" sz="1800" dirty="0">
              <a:latin typeface="+mj-lt"/>
              <a:cs typeface="Arial" pitchFamily="34" charset="0"/>
            </a:endParaRPr>
          </a:p>
          <a:p>
            <a:pPr lvl="0"/>
            <a:r>
              <a:rPr lang="en-US" sz="1800" dirty="0" smtClean="0">
                <a:latin typeface="+mj-lt"/>
                <a:cs typeface="Arial" pitchFamily="34" charset="0"/>
              </a:rPr>
              <a:t>The state of joints and conjunctive tissues worsens</a:t>
            </a:r>
            <a:r>
              <a:rPr lang="ru-RU" sz="1800" dirty="0" smtClean="0">
                <a:latin typeface="+mj-lt"/>
                <a:cs typeface="Arial" pitchFamily="34" charset="0"/>
              </a:rPr>
              <a:t>.</a:t>
            </a:r>
            <a:endParaRPr lang="ru-RU" sz="1800" dirty="0">
              <a:latin typeface="+mj-lt"/>
              <a:cs typeface="Arial" pitchFamily="34" charset="0"/>
            </a:endParaRPr>
          </a:p>
          <a:p>
            <a:pPr lvl="0"/>
            <a:r>
              <a:rPr lang="en-US" sz="1800" dirty="0" smtClean="0">
                <a:latin typeface="+mj-lt"/>
                <a:cs typeface="Arial" pitchFamily="34" charset="0"/>
              </a:rPr>
              <a:t>Immune system is weakened</a:t>
            </a:r>
            <a:r>
              <a:rPr lang="ru-RU" sz="1800" dirty="0" smtClean="0">
                <a:latin typeface="+mj-lt"/>
                <a:cs typeface="Arial" pitchFamily="34" charset="0"/>
              </a:rPr>
              <a:t>.</a:t>
            </a:r>
            <a:endParaRPr lang="ru-RU" sz="1800" dirty="0">
              <a:latin typeface="+mj-lt"/>
              <a:cs typeface="Arial" pitchFamily="34" charset="0"/>
            </a:endParaRPr>
          </a:p>
          <a:p>
            <a:pPr lvl="0"/>
            <a:r>
              <a:rPr lang="en-US" sz="1800" dirty="0" smtClean="0">
                <a:latin typeface="+mj-lt"/>
                <a:cs typeface="Arial" pitchFamily="34" charset="0"/>
              </a:rPr>
              <a:t>The level of male hormone testosterone is lowered and sperm quality becomes bad</a:t>
            </a:r>
            <a:r>
              <a:rPr lang="ru-RU" sz="1800" dirty="0" smtClean="0">
                <a:latin typeface="+mj-lt"/>
                <a:cs typeface="Arial" pitchFamily="34" charset="0"/>
              </a:rPr>
              <a:t>.</a:t>
            </a:r>
            <a:endParaRPr lang="ru-RU" sz="1800" dirty="0">
              <a:latin typeface="+mj-lt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12160" y="-985433"/>
            <a:ext cx="3400352" cy="3400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974" y="0"/>
            <a:ext cx="2816724" cy="21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27490" y="422357"/>
            <a:ext cx="23696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3200" b="1" dirty="0" smtClean="0">
                <a:latin typeface="Arial" pitchFamily="34" charset="0"/>
                <a:ea typeface="Calibri" pitchFamily="34" charset="0"/>
              </a:rPr>
              <a:t>REMOVE</a:t>
            </a:r>
            <a:r>
              <a:rPr lang="ru-RU" sz="2400" b="1" dirty="0" smtClean="0">
                <a:latin typeface="Arial" pitchFamily="34" charset="0"/>
                <a:ea typeface="Calibri" pitchFamily="34" charset="0"/>
              </a:rPr>
              <a:t> </a:t>
            </a:r>
            <a:endParaRPr lang="en-US" sz="2400" b="1" dirty="0" smtClean="0">
              <a:latin typeface="Arial" pitchFamily="34" charset="0"/>
              <a:ea typeface="Calibri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ea typeface="Calibri" pitchFamily="34" charset="0"/>
              </a:rPr>
              <a:t>THE WASTE</a:t>
            </a:r>
            <a:r>
              <a:rPr lang="ru-RU" sz="2400" b="1" dirty="0" smtClean="0">
                <a:latin typeface="Arial" pitchFamily="34" charset="0"/>
                <a:ea typeface="Calibri" pitchFamily="34" charset="0"/>
              </a:rPr>
              <a:t>! </a:t>
            </a:r>
            <a:endParaRPr lang="ru-RU" sz="2400" dirty="0">
              <a:latin typeface="Arial" pitchFamily="34" charset="0"/>
            </a:endParaRPr>
          </a:p>
        </p:txBody>
      </p:sp>
      <p:pic>
        <p:nvPicPr>
          <p:cNvPr id="10" name="Рисунок 9" descr="green.pn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390" y="1507173"/>
            <a:ext cx="2816724" cy="281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69445" y="2292361"/>
            <a:ext cx="2084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Negative consequences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of consuming transfats</a:t>
            </a:r>
            <a:endParaRPr lang="ru-RU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869160"/>
            <a:ext cx="591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Consuming</a:t>
            </a:r>
            <a:r>
              <a:rPr 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only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ru-RU" b="1" dirty="0">
                <a:solidFill>
                  <a:prstClr val="black"/>
                </a:solidFill>
                <a:cs typeface="Arial" pitchFamily="34" charset="0"/>
              </a:rPr>
              <a:t>% 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more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transfats </a:t>
            </a:r>
            <a:r>
              <a:rPr lang="ru-RU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only </a:t>
            </a:r>
            <a:r>
              <a:rPr lang="ru-RU" dirty="0" smtClean="0">
                <a:solidFill>
                  <a:prstClr val="black"/>
                </a:solidFill>
                <a:cs typeface="Arial" pitchFamily="34" charset="0"/>
              </a:rPr>
              <a:t>4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grams a day</a:t>
            </a:r>
            <a:r>
              <a:rPr lang="ru-RU" dirty="0" smtClean="0">
                <a:solidFill>
                  <a:prstClr val="black"/>
                </a:solidFill>
                <a:cs typeface="Arial" pitchFamily="34" charset="0"/>
              </a:rPr>
              <a:t>!)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increases the risk of ischemia heart disease</a:t>
            </a:r>
            <a:r>
              <a:rPr lang="ru-RU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by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23%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13" name="Picture 12" descr="brand clym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528" y="142852"/>
            <a:ext cx="357190" cy="357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7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1200</Words>
  <Application>Microsoft Office PowerPoint</Application>
  <PresentationFormat>On-screen Show (4:3)</PresentationFormat>
  <Paragraphs>277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TRANSFATS</vt:lpstr>
      <vt:lpstr>TRANSFATS</vt:lpstr>
      <vt:lpstr>DYSBIOSIS</vt:lpstr>
      <vt:lpstr>DYSBIOSIS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начинается с малого.</dc:title>
  <dc:creator>userm38</dc:creator>
  <cp:lastModifiedBy>Artlife Counter</cp:lastModifiedBy>
  <cp:revision>249</cp:revision>
  <dcterms:created xsi:type="dcterms:W3CDTF">2012-04-20T07:34:56Z</dcterms:created>
  <dcterms:modified xsi:type="dcterms:W3CDTF">2021-05-24T07:15:57Z</dcterms:modified>
</cp:coreProperties>
</file>