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91" r:id="rId16"/>
    <p:sldId id="270" r:id="rId17"/>
    <p:sldId id="271" r:id="rId18"/>
    <p:sldId id="289" r:id="rId19"/>
    <p:sldId id="272" r:id="rId20"/>
    <p:sldId id="273" r:id="rId21"/>
    <p:sldId id="274" r:id="rId22"/>
    <p:sldId id="290" r:id="rId23"/>
    <p:sldId id="275" r:id="rId24"/>
    <p:sldId id="276" r:id="rId25"/>
    <p:sldId id="283" r:id="rId26"/>
    <p:sldId id="294" r:id="rId27"/>
    <p:sldId id="295" r:id="rId28"/>
    <p:sldId id="296" r:id="rId29"/>
    <p:sldId id="297" r:id="rId30"/>
    <p:sldId id="298" r:id="rId31"/>
    <p:sldId id="299" r:id="rId32"/>
    <p:sldId id="277" r:id="rId33"/>
    <p:sldId id="278" r:id="rId34"/>
    <p:sldId id="279" r:id="rId35"/>
    <p:sldId id="280" r:id="rId36"/>
    <p:sldId id="292" r:id="rId37"/>
    <p:sldId id="281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000"/>
    <a:srgbClr val="CCFF99"/>
    <a:srgbClr val="CCFFFF"/>
    <a:srgbClr val="FFCCFF"/>
    <a:srgbClr val="F87070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023465-22B2-467B-8E47-CC7BA928FB7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C6CC9FE7-0CE6-42CD-899D-3F2761BA7614}">
      <dgm:prSet custT="1"/>
      <dgm:spPr>
        <a:xfrm>
          <a:off x="1647865" y="8253"/>
          <a:ext cx="677763" cy="677763"/>
        </a:xfrm>
        <a:noFill/>
        <a:ln>
          <a:noFill/>
        </a:ln>
        <a:effectLst/>
      </dgm:spPr>
      <dgm:t>
        <a:bodyPr/>
        <a:lstStyle/>
        <a:p>
          <a:pPr marR="0" algn="ctr" rtl="0"/>
          <a:r>
            <a:rPr lang="en-US" sz="1800" b="0" i="0" u="none" strike="noStrike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AD</a:t>
          </a:r>
          <a:r>
            <a:rPr lang="ru-RU" sz="1800" b="0" i="0" u="none" strike="noStrike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-Баланс</a:t>
          </a:r>
          <a:endParaRPr lang="ru-RU" sz="1800" b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FAD51EF-8A70-4D7F-AAD9-A5032DA7EEAB}" type="parTrans" cxnId="{71B746E4-AF4C-4CB6-988D-C13413B9B8D9}">
      <dgm:prSet/>
      <dgm:spPr/>
      <dgm:t>
        <a:bodyPr/>
        <a:lstStyle/>
        <a:p>
          <a:pPr algn="ctr"/>
          <a:endParaRPr lang="ru-RU" sz="1800"/>
        </a:p>
      </dgm:t>
    </dgm:pt>
    <dgm:pt modelId="{8637D431-2F43-42ED-AD8B-A830BF7AA009}" type="sibTrans" cxnId="{71B746E4-AF4C-4CB6-988D-C13413B9B8D9}">
      <dgm:prSet/>
      <dgm:spPr>
        <a:xfrm>
          <a:off x="1087116" y="1266"/>
          <a:ext cx="3312166" cy="331216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endParaRPr lang="ru-RU" sz="1800"/>
        </a:p>
      </dgm:t>
    </dgm:pt>
    <dgm:pt modelId="{8AF61005-389D-4CC0-92C7-B3E93135E4BC}">
      <dgm:prSet custT="1"/>
      <dgm:spPr>
        <a:xfrm>
          <a:off x="891412" y="1318468"/>
          <a:ext cx="677763" cy="677763"/>
        </a:xfrm>
        <a:noFill/>
        <a:ln>
          <a:noFill/>
        </a:ln>
        <a:effectLst/>
      </dgm:spPr>
      <dgm:t>
        <a:bodyPr/>
        <a:lstStyle/>
        <a:p>
          <a:pPr marR="0" algn="ctr" rtl="0"/>
          <a:r>
            <a:rPr lang="ru-RU" sz="1800" b="0" i="0" u="none" strike="noStrike" baseline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Олеопрен</a:t>
          </a:r>
          <a:r>
            <a:rPr lang="ru-RU" sz="1800" b="0" i="0" u="none" strike="noStrike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ru-RU" sz="1800" b="0" i="0" u="none" strike="noStrike" baseline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Кардио</a:t>
          </a:r>
          <a:endParaRPr lang="ru-RU" sz="1800" b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6D87E6F-BEFC-4925-B770-0E05E1709584}" type="parTrans" cxnId="{959E7241-ED06-4148-9B82-4AB20E05B091}">
      <dgm:prSet/>
      <dgm:spPr/>
      <dgm:t>
        <a:bodyPr/>
        <a:lstStyle/>
        <a:p>
          <a:pPr algn="ctr"/>
          <a:endParaRPr lang="ru-RU" sz="1800"/>
        </a:p>
      </dgm:t>
    </dgm:pt>
    <dgm:pt modelId="{F70121E8-6E87-476B-B99B-0889B6EB3BB8}" type="sibTrans" cxnId="{959E7241-ED06-4148-9B82-4AB20E05B091}">
      <dgm:prSet/>
      <dgm:spPr>
        <a:xfrm>
          <a:off x="1087116" y="1266"/>
          <a:ext cx="3312166" cy="331216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endParaRPr lang="ru-RU" sz="1800"/>
        </a:p>
      </dgm:t>
    </dgm:pt>
    <dgm:pt modelId="{56E67856-1A4C-4E20-9D64-A4D290E13AD1}">
      <dgm:prSet custT="1"/>
      <dgm:spPr>
        <a:xfrm>
          <a:off x="1647865" y="2628683"/>
          <a:ext cx="677763" cy="677763"/>
        </a:xfrm>
        <a:noFill/>
        <a:ln>
          <a:noFill/>
        </a:ln>
        <a:effectLst/>
      </dgm:spPr>
      <dgm:t>
        <a:bodyPr/>
        <a:lstStyle/>
        <a:p>
          <a:pPr marR="0" algn="ctr" rtl="0"/>
          <a:r>
            <a:rPr lang="ru-RU" sz="1800" b="0" i="0" u="none" strike="noStrike" baseline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Кордис</a:t>
          </a:r>
          <a:endParaRPr lang="ru-RU" sz="1800" b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27AC445-AAE9-4E0E-A80D-6B82D32B1ADB}" type="parTrans" cxnId="{47151AE5-D1A2-475E-A82C-4A07F7AA75D4}">
      <dgm:prSet/>
      <dgm:spPr/>
      <dgm:t>
        <a:bodyPr/>
        <a:lstStyle/>
        <a:p>
          <a:pPr algn="ctr"/>
          <a:endParaRPr lang="ru-RU" sz="1800"/>
        </a:p>
      </dgm:t>
    </dgm:pt>
    <dgm:pt modelId="{3BB83C35-3BDE-46EA-843B-CAACAA79A238}" type="sibTrans" cxnId="{47151AE5-D1A2-475E-A82C-4A07F7AA75D4}">
      <dgm:prSet/>
      <dgm:spPr>
        <a:xfrm>
          <a:off x="1087116" y="1266"/>
          <a:ext cx="3312166" cy="331216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endParaRPr lang="ru-RU" sz="1800"/>
        </a:p>
      </dgm:t>
    </dgm:pt>
    <dgm:pt modelId="{B99FBF07-E24D-4B35-9EFE-551D3776BE57}">
      <dgm:prSet custT="1"/>
      <dgm:spPr>
        <a:xfrm>
          <a:off x="3160771" y="2628683"/>
          <a:ext cx="677763" cy="677763"/>
        </a:xfrm>
        <a:noFill/>
        <a:ln>
          <a:noFill/>
        </a:ln>
        <a:effectLst/>
      </dgm:spPr>
      <dgm:t>
        <a:bodyPr/>
        <a:lstStyle/>
        <a:p>
          <a:pPr marR="0" algn="ctr" rtl="0"/>
          <a:r>
            <a:rPr lang="ru-RU" sz="1800" b="0" i="0" u="none" strike="noStrike" baseline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Атеростерол</a:t>
          </a:r>
          <a:endParaRPr lang="ru-RU" sz="1800" b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D28EADE-3AD7-4527-BFDD-229B5CAFE9A7}" type="parTrans" cxnId="{74508BE2-2462-42A1-A438-E3648BBBDB85}">
      <dgm:prSet/>
      <dgm:spPr/>
      <dgm:t>
        <a:bodyPr/>
        <a:lstStyle/>
        <a:p>
          <a:pPr algn="ctr"/>
          <a:endParaRPr lang="ru-RU" sz="1800"/>
        </a:p>
      </dgm:t>
    </dgm:pt>
    <dgm:pt modelId="{323C3223-02A2-4EFB-BEA4-559381C52EF7}" type="sibTrans" cxnId="{74508BE2-2462-42A1-A438-E3648BBBDB85}">
      <dgm:prSet/>
      <dgm:spPr>
        <a:xfrm>
          <a:off x="1087116" y="1266"/>
          <a:ext cx="3312166" cy="331216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endParaRPr lang="ru-RU" sz="1800"/>
        </a:p>
      </dgm:t>
    </dgm:pt>
    <dgm:pt modelId="{049EB5CC-67C3-4CD0-BE8A-6C3E7E45750B}">
      <dgm:prSet custT="1"/>
      <dgm:spPr>
        <a:xfrm>
          <a:off x="3917224" y="1318468"/>
          <a:ext cx="677763" cy="677763"/>
        </a:xfrm>
        <a:noFill/>
        <a:ln>
          <a:noFill/>
        </a:ln>
        <a:effectLst/>
      </dgm:spPr>
      <dgm:t>
        <a:bodyPr/>
        <a:lstStyle/>
        <a:p>
          <a:pPr marR="0" algn="ctr" rtl="0"/>
          <a:r>
            <a:rPr lang="ru-RU" sz="1800" b="0" i="0" u="none" strike="noStrike" baseline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Атеролекс</a:t>
          </a:r>
          <a:endParaRPr lang="ru-RU" sz="1800" b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0B1AEDA-F2FE-4A2F-A532-38B1B8AE3B35}" type="parTrans" cxnId="{EC94E4D8-C5F0-4421-A41A-86D9C9F52FD7}">
      <dgm:prSet/>
      <dgm:spPr/>
      <dgm:t>
        <a:bodyPr/>
        <a:lstStyle/>
        <a:p>
          <a:pPr algn="ctr"/>
          <a:endParaRPr lang="ru-RU" sz="1800"/>
        </a:p>
      </dgm:t>
    </dgm:pt>
    <dgm:pt modelId="{B7DBC276-533E-43A9-8AD9-EBC6FD7E8517}" type="sibTrans" cxnId="{EC94E4D8-C5F0-4421-A41A-86D9C9F52FD7}">
      <dgm:prSet/>
      <dgm:spPr>
        <a:xfrm>
          <a:off x="1087116" y="1266"/>
          <a:ext cx="3312166" cy="331216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endParaRPr lang="ru-RU" sz="1800"/>
        </a:p>
      </dgm:t>
    </dgm:pt>
    <dgm:pt modelId="{A3DB8BE4-B7A9-4CF1-AB11-0B5D0FC48A30}">
      <dgm:prSet custT="1"/>
      <dgm:spPr>
        <a:xfrm>
          <a:off x="3160771" y="8253"/>
          <a:ext cx="677763" cy="677763"/>
        </a:xfrm>
        <a:noFill/>
        <a:ln>
          <a:noFill/>
        </a:ln>
        <a:effectLst/>
      </dgm:spPr>
      <dgm:t>
        <a:bodyPr/>
        <a:lstStyle/>
        <a:p>
          <a:pPr marR="0" algn="ctr" rtl="0"/>
          <a:r>
            <a:rPr lang="ru-RU" sz="1800" b="0" i="0" u="none" strike="noStrike" baseline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Кардиогель</a:t>
          </a:r>
          <a:endParaRPr lang="ru-RU" sz="1800" b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11E1E9A-0935-49B1-A03D-98A75058681A}" type="parTrans" cxnId="{823A56F6-457B-431B-82DC-52EEE61067CF}">
      <dgm:prSet/>
      <dgm:spPr/>
      <dgm:t>
        <a:bodyPr/>
        <a:lstStyle/>
        <a:p>
          <a:pPr algn="ctr"/>
          <a:endParaRPr lang="ru-RU" sz="1800"/>
        </a:p>
      </dgm:t>
    </dgm:pt>
    <dgm:pt modelId="{60E83470-1A05-4D21-933A-976395639842}" type="sibTrans" cxnId="{823A56F6-457B-431B-82DC-52EEE61067CF}">
      <dgm:prSet/>
      <dgm:spPr>
        <a:xfrm>
          <a:off x="1087116" y="1266"/>
          <a:ext cx="3312166" cy="331216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endParaRPr lang="ru-RU" sz="1800"/>
        </a:p>
      </dgm:t>
    </dgm:pt>
    <dgm:pt modelId="{6357DADB-CE4D-4D5F-AE05-4C98AC304383}" type="pres">
      <dgm:prSet presAssocID="{EA023465-22B2-467B-8E47-CC7BA928FB7F}" presName="cycle" presStyleCnt="0">
        <dgm:presLayoutVars>
          <dgm:dir val="rev"/>
          <dgm:resizeHandles val="exact"/>
        </dgm:presLayoutVars>
      </dgm:prSet>
      <dgm:spPr/>
    </dgm:pt>
    <dgm:pt modelId="{B8893A07-8B7C-42E1-A70B-48DF791319AE}" type="pres">
      <dgm:prSet presAssocID="{C6CC9FE7-0CE6-42CD-899D-3F2761BA7614}" presName="dummy" presStyleCnt="0"/>
      <dgm:spPr/>
    </dgm:pt>
    <dgm:pt modelId="{A63F5747-FCE9-45BF-BB7F-8B6FABD9A4FD}" type="pres">
      <dgm:prSet presAssocID="{C6CC9FE7-0CE6-42CD-899D-3F2761BA7614}" presName="node" presStyleLbl="revTx" presStyleIdx="0" presStyleCnt="6" custScaleX="37258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141D83B-A9D6-4AA0-BBFB-DBA3190D386C}" type="pres">
      <dgm:prSet presAssocID="{8637D431-2F43-42ED-AD8B-A830BF7AA009}" presName="sibTrans" presStyleLbl="node1" presStyleIdx="0" presStyleCnt="6"/>
      <dgm:spPr>
        <a:prstGeom prst="leftCircularArrow">
          <a:avLst>
            <a:gd name="adj1" fmla="val 3990"/>
            <a:gd name="adj2" fmla="val 250316"/>
            <a:gd name="adj3" fmla="val 11826940"/>
            <a:gd name="adj4" fmla="val 13416887"/>
            <a:gd name="adj5" fmla="val 4655"/>
          </a:avLst>
        </a:prstGeom>
      </dgm:spPr>
      <dgm:t>
        <a:bodyPr/>
        <a:lstStyle/>
        <a:p>
          <a:endParaRPr lang="ru-RU"/>
        </a:p>
      </dgm:t>
    </dgm:pt>
    <dgm:pt modelId="{04C8B592-8C93-4F9D-9F6D-1CE0D79E4004}" type="pres">
      <dgm:prSet presAssocID="{8AF61005-389D-4CC0-92C7-B3E93135E4BC}" presName="dummy" presStyleCnt="0"/>
      <dgm:spPr/>
    </dgm:pt>
    <dgm:pt modelId="{5C6A7636-F46D-4849-AF37-26DE9A393427}" type="pres">
      <dgm:prSet presAssocID="{8AF61005-389D-4CC0-92C7-B3E93135E4BC}" presName="node" presStyleLbl="revTx" presStyleIdx="1" presStyleCnt="6" custScaleX="37258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D4796AA-D20A-4FB7-99A1-CC6F5B4374C3}" type="pres">
      <dgm:prSet presAssocID="{F70121E8-6E87-476B-B99B-0889B6EB3BB8}" presName="sibTrans" presStyleLbl="node1" presStyleIdx="1" presStyleCnt="6"/>
      <dgm:spPr>
        <a:prstGeom prst="leftCircularArrow">
          <a:avLst>
            <a:gd name="adj1" fmla="val 3990"/>
            <a:gd name="adj2" fmla="val 250316"/>
            <a:gd name="adj3" fmla="val 8433429"/>
            <a:gd name="adj4" fmla="val 10023377"/>
            <a:gd name="adj5" fmla="val 4655"/>
          </a:avLst>
        </a:prstGeom>
      </dgm:spPr>
      <dgm:t>
        <a:bodyPr/>
        <a:lstStyle/>
        <a:p>
          <a:endParaRPr lang="ru-RU"/>
        </a:p>
      </dgm:t>
    </dgm:pt>
    <dgm:pt modelId="{2C208597-A5EB-49ED-8FD5-863FCB9B5E65}" type="pres">
      <dgm:prSet presAssocID="{56E67856-1A4C-4E20-9D64-A4D290E13AD1}" presName="dummy" presStyleCnt="0"/>
      <dgm:spPr/>
    </dgm:pt>
    <dgm:pt modelId="{2C602132-4BBF-4B2B-B849-FDA2D8C74814}" type="pres">
      <dgm:prSet presAssocID="{56E67856-1A4C-4E20-9D64-A4D290E13AD1}" presName="node" presStyleLbl="revTx" presStyleIdx="2" presStyleCnt="6" custScaleX="37258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CB7819A-F44C-4F85-99DB-85DEBA90CB36}" type="pres">
      <dgm:prSet presAssocID="{3BB83C35-3BDE-46EA-843B-CAACAA79A238}" presName="sibTrans" presStyleLbl="node1" presStyleIdx="2" presStyleCnt="6"/>
      <dgm:spPr>
        <a:prstGeom prst="leftCircularArrow">
          <a:avLst>
            <a:gd name="adj1" fmla="val 3990"/>
            <a:gd name="adj2" fmla="val 250316"/>
            <a:gd name="adj3" fmla="val 4688998"/>
            <a:gd name="adj4" fmla="val 6361319"/>
            <a:gd name="adj5" fmla="val 4655"/>
          </a:avLst>
        </a:prstGeom>
      </dgm:spPr>
      <dgm:t>
        <a:bodyPr/>
        <a:lstStyle/>
        <a:p>
          <a:endParaRPr lang="ru-RU"/>
        </a:p>
      </dgm:t>
    </dgm:pt>
    <dgm:pt modelId="{DD8FFF60-09A7-4754-84CE-F8E102E402B6}" type="pres">
      <dgm:prSet presAssocID="{B99FBF07-E24D-4B35-9EFE-551D3776BE57}" presName="dummy" presStyleCnt="0"/>
      <dgm:spPr/>
    </dgm:pt>
    <dgm:pt modelId="{9F14E569-13B4-4A46-BC1F-1ADA511D97F9}" type="pres">
      <dgm:prSet presAssocID="{B99FBF07-E24D-4B35-9EFE-551D3776BE57}" presName="node" presStyleLbl="revTx" presStyleIdx="3" presStyleCnt="6" custScaleX="37258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C8FBE63-76AE-4B41-9D93-9360D5E36F7D}" type="pres">
      <dgm:prSet presAssocID="{323C3223-02A2-4EFB-BEA4-559381C52EF7}" presName="sibTrans" presStyleLbl="node1" presStyleIdx="3" presStyleCnt="6"/>
      <dgm:spPr>
        <a:prstGeom prst="leftCircularArrow">
          <a:avLst>
            <a:gd name="adj1" fmla="val 3990"/>
            <a:gd name="adj2" fmla="val 250316"/>
            <a:gd name="adj3" fmla="val 1026940"/>
            <a:gd name="adj4" fmla="val 2616887"/>
            <a:gd name="adj5" fmla="val 4655"/>
          </a:avLst>
        </a:prstGeom>
      </dgm:spPr>
      <dgm:t>
        <a:bodyPr/>
        <a:lstStyle/>
        <a:p>
          <a:endParaRPr lang="ru-RU"/>
        </a:p>
      </dgm:t>
    </dgm:pt>
    <dgm:pt modelId="{CB9A76DE-CE1A-4781-91F2-98E63E7A18EB}" type="pres">
      <dgm:prSet presAssocID="{049EB5CC-67C3-4CD0-BE8A-6C3E7E45750B}" presName="dummy" presStyleCnt="0"/>
      <dgm:spPr/>
    </dgm:pt>
    <dgm:pt modelId="{11088B27-135D-444F-9F46-810A0A4609B1}" type="pres">
      <dgm:prSet presAssocID="{049EB5CC-67C3-4CD0-BE8A-6C3E7E45750B}" presName="node" presStyleLbl="revTx" presStyleIdx="4" presStyleCnt="6" custScaleX="37258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56B9877-E5BA-4239-AF42-BE93431C5C68}" type="pres">
      <dgm:prSet presAssocID="{B7DBC276-533E-43A9-8AD9-EBC6FD7E8517}" presName="sibTrans" presStyleLbl="node1" presStyleIdx="4" presStyleCnt="6"/>
      <dgm:spPr>
        <a:prstGeom prst="leftCircularArrow">
          <a:avLst>
            <a:gd name="adj1" fmla="val 3990"/>
            <a:gd name="adj2" fmla="val 250316"/>
            <a:gd name="adj3" fmla="val 19233429"/>
            <a:gd name="adj4" fmla="val 20823377"/>
            <a:gd name="adj5" fmla="val 4655"/>
          </a:avLst>
        </a:prstGeom>
      </dgm:spPr>
      <dgm:t>
        <a:bodyPr/>
        <a:lstStyle/>
        <a:p>
          <a:endParaRPr lang="ru-RU"/>
        </a:p>
      </dgm:t>
    </dgm:pt>
    <dgm:pt modelId="{8396129A-E039-4ACF-AEFB-FD3EC7B9A2FB}" type="pres">
      <dgm:prSet presAssocID="{A3DB8BE4-B7A9-4CF1-AB11-0B5D0FC48A30}" presName="dummy" presStyleCnt="0"/>
      <dgm:spPr/>
    </dgm:pt>
    <dgm:pt modelId="{955DD662-CCA7-4D03-BC85-02A16FB223E4}" type="pres">
      <dgm:prSet presAssocID="{A3DB8BE4-B7A9-4CF1-AB11-0B5D0FC48A30}" presName="node" presStyleLbl="revTx" presStyleIdx="5" presStyleCnt="6" custScaleX="37258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179944F-AFDA-4BC9-A754-A636302A4C79}" type="pres">
      <dgm:prSet presAssocID="{60E83470-1A05-4D21-933A-976395639842}" presName="sibTrans" presStyleLbl="node1" presStyleIdx="5" presStyleCnt="6"/>
      <dgm:spPr>
        <a:prstGeom prst="leftCircularArrow">
          <a:avLst>
            <a:gd name="adj1" fmla="val 3990"/>
            <a:gd name="adj2" fmla="val 250316"/>
            <a:gd name="adj3" fmla="val 15488998"/>
            <a:gd name="adj4" fmla="val 17161319"/>
            <a:gd name="adj5" fmla="val 4655"/>
          </a:avLst>
        </a:prstGeom>
      </dgm:spPr>
      <dgm:t>
        <a:bodyPr/>
        <a:lstStyle/>
        <a:p>
          <a:endParaRPr lang="ru-RU"/>
        </a:p>
      </dgm:t>
    </dgm:pt>
  </dgm:ptLst>
  <dgm:cxnLst>
    <dgm:cxn modelId="{71B746E4-AF4C-4CB6-988D-C13413B9B8D9}" srcId="{EA023465-22B2-467B-8E47-CC7BA928FB7F}" destId="{C6CC9FE7-0CE6-42CD-899D-3F2761BA7614}" srcOrd="0" destOrd="0" parTransId="{1FAD51EF-8A70-4D7F-AAD9-A5032DA7EEAB}" sibTransId="{8637D431-2F43-42ED-AD8B-A830BF7AA009}"/>
    <dgm:cxn modelId="{B3C654EF-C4E6-418D-8412-66E77980E0A6}" type="presOf" srcId="{3BB83C35-3BDE-46EA-843B-CAACAA79A238}" destId="{5CB7819A-F44C-4F85-99DB-85DEBA90CB36}" srcOrd="0" destOrd="0" presId="urn:microsoft.com/office/officeart/2005/8/layout/cycle1"/>
    <dgm:cxn modelId="{823A56F6-457B-431B-82DC-52EEE61067CF}" srcId="{EA023465-22B2-467B-8E47-CC7BA928FB7F}" destId="{A3DB8BE4-B7A9-4CF1-AB11-0B5D0FC48A30}" srcOrd="5" destOrd="0" parTransId="{411E1E9A-0935-49B1-A03D-98A75058681A}" sibTransId="{60E83470-1A05-4D21-933A-976395639842}"/>
    <dgm:cxn modelId="{981F2FCC-6A0B-4A2A-936A-1B8516F5CB7B}" type="presOf" srcId="{049EB5CC-67C3-4CD0-BE8A-6C3E7E45750B}" destId="{11088B27-135D-444F-9F46-810A0A4609B1}" srcOrd="0" destOrd="0" presId="urn:microsoft.com/office/officeart/2005/8/layout/cycle1"/>
    <dgm:cxn modelId="{B577AE80-8F49-49E0-8F53-A3AB554BB251}" type="presOf" srcId="{A3DB8BE4-B7A9-4CF1-AB11-0B5D0FC48A30}" destId="{955DD662-CCA7-4D03-BC85-02A16FB223E4}" srcOrd="0" destOrd="0" presId="urn:microsoft.com/office/officeart/2005/8/layout/cycle1"/>
    <dgm:cxn modelId="{D761AF34-3608-41D6-8818-3B08BE1F391C}" type="presOf" srcId="{60E83470-1A05-4D21-933A-976395639842}" destId="{3179944F-AFDA-4BC9-A754-A636302A4C79}" srcOrd="0" destOrd="0" presId="urn:microsoft.com/office/officeart/2005/8/layout/cycle1"/>
    <dgm:cxn modelId="{E0DD3E25-A1F6-4731-A490-BFCD5B4676F4}" type="presOf" srcId="{8AF61005-389D-4CC0-92C7-B3E93135E4BC}" destId="{5C6A7636-F46D-4849-AF37-26DE9A393427}" srcOrd="0" destOrd="0" presId="urn:microsoft.com/office/officeart/2005/8/layout/cycle1"/>
    <dgm:cxn modelId="{6353A5FC-9E0A-46D6-BA84-024DC6BAAAF5}" type="presOf" srcId="{56E67856-1A4C-4E20-9D64-A4D290E13AD1}" destId="{2C602132-4BBF-4B2B-B849-FDA2D8C74814}" srcOrd="0" destOrd="0" presId="urn:microsoft.com/office/officeart/2005/8/layout/cycle1"/>
    <dgm:cxn modelId="{D53E6047-5586-4788-B312-FD9F8A8DCC12}" type="presOf" srcId="{323C3223-02A2-4EFB-BEA4-559381C52EF7}" destId="{7C8FBE63-76AE-4B41-9D93-9360D5E36F7D}" srcOrd="0" destOrd="0" presId="urn:microsoft.com/office/officeart/2005/8/layout/cycle1"/>
    <dgm:cxn modelId="{9F236BCE-ABAD-4C8B-BC04-934B62EC7178}" type="presOf" srcId="{EA023465-22B2-467B-8E47-CC7BA928FB7F}" destId="{6357DADB-CE4D-4D5F-AE05-4C98AC304383}" srcOrd="0" destOrd="0" presId="urn:microsoft.com/office/officeart/2005/8/layout/cycle1"/>
    <dgm:cxn modelId="{A35653CC-17F0-4C2E-9B0C-30E94C296C78}" type="presOf" srcId="{B7DBC276-533E-43A9-8AD9-EBC6FD7E8517}" destId="{B56B9877-E5BA-4239-AF42-BE93431C5C68}" srcOrd="0" destOrd="0" presId="urn:microsoft.com/office/officeart/2005/8/layout/cycle1"/>
    <dgm:cxn modelId="{E1DDF17B-62F9-45E4-B469-8AADF47414C5}" type="presOf" srcId="{C6CC9FE7-0CE6-42CD-899D-3F2761BA7614}" destId="{A63F5747-FCE9-45BF-BB7F-8B6FABD9A4FD}" srcOrd="0" destOrd="0" presId="urn:microsoft.com/office/officeart/2005/8/layout/cycle1"/>
    <dgm:cxn modelId="{FDF9B13D-40E4-4067-86E8-72224795C511}" type="presOf" srcId="{F70121E8-6E87-476B-B99B-0889B6EB3BB8}" destId="{9D4796AA-D20A-4FB7-99A1-CC6F5B4374C3}" srcOrd="0" destOrd="0" presId="urn:microsoft.com/office/officeart/2005/8/layout/cycle1"/>
    <dgm:cxn modelId="{74508BE2-2462-42A1-A438-E3648BBBDB85}" srcId="{EA023465-22B2-467B-8E47-CC7BA928FB7F}" destId="{B99FBF07-E24D-4B35-9EFE-551D3776BE57}" srcOrd="3" destOrd="0" parTransId="{ED28EADE-3AD7-4527-BFDD-229B5CAFE9A7}" sibTransId="{323C3223-02A2-4EFB-BEA4-559381C52EF7}"/>
    <dgm:cxn modelId="{47151AE5-D1A2-475E-A82C-4A07F7AA75D4}" srcId="{EA023465-22B2-467B-8E47-CC7BA928FB7F}" destId="{56E67856-1A4C-4E20-9D64-A4D290E13AD1}" srcOrd="2" destOrd="0" parTransId="{527AC445-AAE9-4E0E-A80D-6B82D32B1ADB}" sibTransId="{3BB83C35-3BDE-46EA-843B-CAACAA79A238}"/>
    <dgm:cxn modelId="{9870083B-7EAF-4D87-BE76-9BE67006409A}" type="presOf" srcId="{8637D431-2F43-42ED-AD8B-A830BF7AA009}" destId="{B141D83B-A9D6-4AA0-BBFB-DBA3190D386C}" srcOrd="0" destOrd="0" presId="urn:microsoft.com/office/officeart/2005/8/layout/cycle1"/>
    <dgm:cxn modelId="{58A983B5-D09C-4456-B8E2-966695772EA0}" type="presOf" srcId="{B99FBF07-E24D-4B35-9EFE-551D3776BE57}" destId="{9F14E569-13B4-4A46-BC1F-1ADA511D97F9}" srcOrd="0" destOrd="0" presId="urn:microsoft.com/office/officeart/2005/8/layout/cycle1"/>
    <dgm:cxn modelId="{959E7241-ED06-4148-9B82-4AB20E05B091}" srcId="{EA023465-22B2-467B-8E47-CC7BA928FB7F}" destId="{8AF61005-389D-4CC0-92C7-B3E93135E4BC}" srcOrd="1" destOrd="0" parTransId="{F6D87E6F-BEFC-4925-B770-0E05E1709584}" sibTransId="{F70121E8-6E87-476B-B99B-0889B6EB3BB8}"/>
    <dgm:cxn modelId="{EC94E4D8-C5F0-4421-A41A-86D9C9F52FD7}" srcId="{EA023465-22B2-467B-8E47-CC7BA928FB7F}" destId="{049EB5CC-67C3-4CD0-BE8A-6C3E7E45750B}" srcOrd="4" destOrd="0" parTransId="{B0B1AEDA-F2FE-4A2F-A532-38B1B8AE3B35}" sibTransId="{B7DBC276-533E-43A9-8AD9-EBC6FD7E8517}"/>
    <dgm:cxn modelId="{38531E62-D4AB-40A6-942B-B2EE1FA0CD2F}" type="presParOf" srcId="{6357DADB-CE4D-4D5F-AE05-4C98AC304383}" destId="{B8893A07-8B7C-42E1-A70B-48DF791319AE}" srcOrd="0" destOrd="0" presId="urn:microsoft.com/office/officeart/2005/8/layout/cycle1"/>
    <dgm:cxn modelId="{CC64E3DE-1A13-4508-A3F1-9A11590B92AF}" type="presParOf" srcId="{6357DADB-CE4D-4D5F-AE05-4C98AC304383}" destId="{A63F5747-FCE9-45BF-BB7F-8B6FABD9A4FD}" srcOrd="1" destOrd="0" presId="urn:microsoft.com/office/officeart/2005/8/layout/cycle1"/>
    <dgm:cxn modelId="{00E84ABE-17EE-4E3E-B1B5-0267825BE0B6}" type="presParOf" srcId="{6357DADB-CE4D-4D5F-AE05-4C98AC304383}" destId="{B141D83B-A9D6-4AA0-BBFB-DBA3190D386C}" srcOrd="2" destOrd="0" presId="urn:microsoft.com/office/officeart/2005/8/layout/cycle1"/>
    <dgm:cxn modelId="{0E5C7ED2-0175-406C-80ED-3E74DA282C6B}" type="presParOf" srcId="{6357DADB-CE4D-4D5F-AE05-4C98AC304383}" destId="{04C8B592-8C93-4F9D-9F6D-1CE0D79E4004}" srcOrd="3" destOrd="0" presId="urn:microsoft.com/office/officeart/2005/8/layout/cycle1"/>
    <dgm:cxn modelId="{F5881145-9654-4E12-B331-45B84F08EF7A}" type="presParOf" srcId="{6357DADB-CE4D-4D5F-AE05-4C98AC304383}" destId="{5C6A7636-F46D-4849-AF37-26DE9A393427}" srcOrd="4" destOrd="0" presId="urn:microsoft.com/office/officeart/2005/8/layout/cycle1"/>
    <dgm:cxn modelId="{F016E825-A264-4D9B-AD51-572FD5978429}" type="presParOf" srcId="{6357DADB-CE4D-4D5F-AE05-4C98AC304383}" destId="{9D4796AA-D20A-4FB7-99A1-CC6F5B4374C3}" srcOrd="5" destOrd="0" presId="urn:microsoft.com/office/officeart/2005/8/layout/cycle1"/>
    <dgm:cxn modelId="{6DA94834-3E89-4DC7-8731-0E103A789DF0}" type="presParOf" srcId="{6357DADB-CE4D-4D5F-AE05-4C98AC304383}" destId="{2C208597-A5EB-49ED-8FD5-863FCB9B5E65}" srcOrd="6" destOrd="0" presId="urn:microsoft.com/office/officeart/2005/8/layout/cycle1"/>
    <dgm:cxn modelId="{B5D061B3-EF68-4B4D-8A10-ADA59780B00B}" type="presParOf" srcId="{6357DADB-CE4D-4D5F-AE05-4C98AC304383}" destId="{2C602132-4BBF-4B2B-B849-FDA2D8C74814}" srcOrd="7" destOrd="0" presId="urn:microsoft.com/office/officeart/2005/8/layout/cycle1"/>
    <dgm:cxn modelId="{437104CD-5643-4EB3-B227-2609EA3AB65E}" type="presParOf" srcId="{6357DADB-CE4D-4D5F-AE05-4C98AC304383}" destId="{5CB7819A-F44C-4F85-99DB-85DEBA90CB36}" srcOrd="8" destOrd="0" presId="urn:microsoft.com/office/officeart/2005/8/layout/cycle1"/>
    <dgm:cxn modelId="{5EB3B070-293B-4190-AF76-8929AFA62A59}" type="presParOf" srcId="{6357DADB-CE4D-4D5F-AE05-4C98AC304383}" destId="{DD8FFF60-09A7-4754-84CE-F8E102E402B6}" srcOrd="9" destOrd="0" presId="urn:microsoft.com/office/officeart/2005/8/layout/cycle1"/>
    <dgm:cxn modelId="{E4D60433-A59C-4685-940B-EAE167F5DD2E}" type="presParOf" srcId="{6357DADB-CE4D-4D5F-AE05-4C98AC304383}" destId="{9F14E569-13B4-4A46-BC1F-1ADA511D97F9}" srcOrd="10" destOrd="0" presId="urn:microsoft.com/office/officeart/2005/8/layout/cycle1"/>
    <dgm:cxn modelId="{119B22D7-21D1-49D2-81A4-67B3B4116C4A}" type="presParOf" srcId="{6357DADB-CE4D-4D5F-AE05-4C98AC304383}" destId="{7C8FBE63-76AE-4B41-9D93-9360D5E36F7D}" srcOrd="11" destOrd="0" presId="urn:microsoft.com/office/officeart/2005/8/layout/cycle1"/>
    <dgm:cxn modelId="{0B1038FA-1E89-4A63-8C28-0FBE52CF6FFC}" type="presParOf" srcId="{6357DADB-CE4D-4D5F-AE05-4C98AC304383}" destId="{CB9A76DE-CE1A-4781-91F2-98E63E7A18EB}" srcOrd="12" destOrd="0" presId="urn:microsoft.com/office/officeart/2005/8/layout/cycle1"/>
    <dgm:cxn modelId="{3DEFDB7F-E59C-4945-974F-E1B45A126AA2}" type="presParOf" srcId="{6357DADB-CE4D-4D5F-AE05-4C98AC304383}" destId="{11088B27-135D-444F-9F46-810A0A4609B1}" srcOrd="13" destOrd="0" presId="urn:microsoft.com/office/officeart/2005/8/layout/cycle1"/>
    <dgm:cxn modelId="{C0AF6998-2FF0-453E-B18C-3863E10E6066}" type="presParOf" srcId="{6357DADB-CE4D-4D5F-AE05-4C98AC304383}" destId="{B56B9877-E5BA-4239-AF42-BE93431C5C68}" srcOrd="14" destOrd="0" presId="urn:microsoft.com/office/officeart/2005/8/layout/cycle1"/>
    <dgm:cxn modelId="{C2BE0FBE-B4B9-4577-BD14-8BA01C5799F3}" type="presParOf" srcId="{6357DADB-CE4D-4D5F-AE05-4C98AC304383}" destId="{8396129A-E039-4ACF-AEFB-FD3EC7B9A2FB}" srcOrd="15" destOrd="0" presId="urn:microsoft.com/office/officeart/2005/8/layout/cycle1"/>
    <dgm:cxn modelId="{2D91A4D8-4D86-4C24-84B1-2186B7309FE8}" type="presParOf" srcId="{6357DADB-CE4D-4D5F-AE05-4C98AC304383}" destId="{955DD662-CCA7-4D03-BC85-02A16FB223E4}" srcOrd="16" destOrd="0" presId="urn:microsoft.com/office/officeart/2005/8/layout/cycle1"/>
    <dgm:cxn modelId="{E82B8F7E-FE67-4625-B58F-6B706A004897}" type="presParOf" srcId="{6357DADB-CE4D-4D5F-AE05-4C98AC304383}" destId="{3179944F-AFDA-4BC9-A754-A636302A4C79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3F5747-FCE9-45BF-BB7F-8B6FABD9A4FD}">
      <dsp:nvSpPr>
        <dsp:cNvPr id="0" name=""/>
        <dsp:cNvSpPr/>
      </dsp:nvSpPr>
      <dsp:spPr>
        <a:xfrm>
          <a:off x="2183319" y="8230"/>
          <a:ext cx="2357391" cy="632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R="0"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u="none" strike="noStrike" kern="12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AD</a:t>
          </a:r>
          <a:r>
            <a:rPr lang="ru-RU" sz="1800" b="0" i="0" u="none" strike="noStrike" kern="12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-Баланс</a:t>
          </a:r>
          <a:endParaRPr lang="ru-RU" sz="1800" b="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183319" y="8230"/>
        <a:ext cx="2357391" cy="632715"/>
      </dsp:txXfrm>
    </dsp:sp>
    <dsp:sp modelId="{B141D83B-A9D6-4AA0-BBFB-DBA3190D386C}">
      <dsp:nvSpPr>
        <dsp:cNvPr id="0" name=""/>
        <dsp:cNvSpPr/>
      </dsp:nvSpPr>
      <dsp:spPr>
        <a:xfrm>
          <a:off x="2521917" y="1637"/>
          <a:ext cx="3093069" cy="3093069"/>
        </a:xfrm>
        <a:prstGeom prst="leftCircularArrow">
          <a:avLst>
            <a:gd name="adj1" fmla="val 3990"/>
            <a:gd name="adj2" fmla="val 250316"/>
            <a:gd name="adj3" fmla="val 11826940"/>
            <a:gd name="adj4" fmla="val 13416887"/>
            <a:gd name="adj5" fmla="val 4655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6A7636-F46D-4849-AF37-26DE9A393427}">
      <dsp:nvSpPr>
        <dsp:cNvPr id="0" name=""/>
        <dsp:cNvSpPr/>
      </dsp:nvSpPr>
      <dsp:spPr>
        <a:xfrm>
          <a:off x="1476882" y="1231814"/>
          <a:ext cx="2357391" cy="632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R="0"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strike="noStrike" kern="1200" baseline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Олеопрен</a:t>
          </a:r>
          <a:r>
            <a:rPr lang="ru-RU" sz="1800" b="0" i="0" u="none" strike="noStrike" kern="12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ru-RU" sz="1800" b="0" i="0" u="none" strike="noStrike" kern="1200" baseline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Кардио</a:t>
          </a:r>
          <a:endParaRPr lang="ru-RU" sz="1800" b="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476882" y="1231814"/>
        <a:ext cx="2357391" cy="632715"/>
      </dsp:txXfrm>
    </dsp:sp>
    <dsp:sp modelId="{9D4796AA-D20A-4FB7-99A1-CC6F5B4374C3}">
      <dsp:nvSpPr>
        <dsp:cNvPr id="0" name=""/>
        <dsp:cNvSpPr/>
      </dsp:nvSpPr>
      <dsp:spPr>
        <a:xfrm>
          <a:off x="2521917" y="1637"/>
          <a:ext cx="3093069" cy="3093069"/>
        </a:xfrm>
        <a:prstGeom prst="leftCircularArrow">
          <a:avLst>
            <a:gd name="adj1" fmla="val 3990"/>
            <a:gd name="adj2" fmla="val 250316"/>
            <a:gd name="adj3" fmla="val 8433429"/>
            <a:gd name="adj4" fmla="val 10023377"/>
            <a:gd name="adj5" fmla="val 4655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02132-4BBF-4B2B-B849-FDA2D8C74814}">
      <dsp:nvSpPr>
        <dsp:cNvPr id="0" name=""/>
        <dsp:cNvSpPr/>
      </dsp:nvSpPr>
      <dsp:spPr>
        <a:xfrm>
          <a:off x="2183319" y="2455399"/>
          <a:ext cx="2357391" cy="632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R="0"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strike="noStrike" kern="1200" baseline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Кордис</a:t>
          </a:r>
          <a:endParaRPr lang="ru-RU" sz="1800" b="0" kern="120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183319" y="2455399"/>
        <a:ext cx="2357391" cy="632715"/>
      </dsp:txXfrm>
    </dsp:sp>
    <dsp:sp modelId="{5CB7819A-F44C-4F85-99DB-85DEBA90CB36}">
      <dsp:nvSpPr>
        <dsp:cNvPr id="0" name=""/>
        <dsp:cNvSpPr/>
      </dsp:nvSpPr>
      <dsp:spPr>
        <a:xfrm>
          <a:off x="2521917" y="1637"/>
          <a:ext cx="3093069" cy="3093069"/>
        </a:xfrm>
        <a:prstGeom prst="leftCircularArrow">
          <a:avLst>
            <a:gd name="adj1" fmla="val 3990"/>
            <a:gd name="adj2" fmla="val 250316"/>
            <a:gd name="adj3" fmla="val 4688998"/>
            <a:gd name="adj4" fmla="val 6361319"/>
            <a:gd name="adj5" fmla="val 4655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4E569-13B4-4A46-BC1F-1ADA511D97F9}">
      <dsp:nvSpPr>
        <dsp:cNvPr id="0" name=""/>
        <dsp:cNvSpPr/>
      </dsp:nvSpPr>
      <dsp:spPr>
        <a:xfrm>
          <a:off x="3596193" y="2455399"/>
          <a:ext cx="2357391" cy="632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R="0"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strike="noStrike" kern="1200" baseline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Атеростерол</a:t>
          </a:r>
          <a:endParaRPr lang="ru-RU" sz="1800" b="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596193" y="2455399"/>
        <a:ext cx="2357391" cy="632715"/>
      </dsp:txXfrm>
    </dsp:sp>
    <dsp:sp modelId="{7C8FBE63-76AE-4B41-9D93-9360D5E36F7D}">
      <dsp:nvSpPr>
        <dsp:cNvPr id="0" name=""/>
        <dsp:cNvSpPr/>
      </dsp:nvSpPr>
      <dsp:spPr>
        <a:xfrm>
          <a:off x="2521917" y="1637"/>
          <a:ext cx="3093069" cy="3093069"/>
        </a:xfrm>
        <a:prstGeom prst="leftCircularArrow">
          <a:avLst>
            <a:gd name="adj1" fmla="val 3990"/>
            <a:gd name="adj2" fmla="val 250316"/>
            <a:gd name="adj3" fmla="val 1026940"/>
            <a:gd name="adj4" fmla="val 2616887"/>
            <a:gd name="adj5" fmla="val 4655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88B27-135D-444F-9F46-810A0A4609B1}">
      <dsp:nvSpPr>
        <dsp:cNvPr id="0" name=""/>
        <dsp:cNvSpPr/>
      </dsp:nvSpPr>
      <dsp:spPr>
        <a:xfrm>
          <a:off x="4302629" y="1231814"/>
          <a:ext cx="2357391" cy="632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R="0"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strike="noStrike" kern="1200" baseline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Атеролекс</a:t>
          </a:r>
          <a:endParaRPr lang="ru-RU" sz="1800" b="0" kern="120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302629" y="1231814"/>
        <a:ext cx="2357391" cy="632715"/>
      </dsp:txXfrm>
    </dsp:sp>
    <dsp:sp modelId="{B56B9877-E5BA-4239-AF42-BE93431C5C68}">
      <dsp:nvSpPr>
        <dsp:cNvPr id="0" name=""/>
        <dsp:cNvSpPr/>
      </dsp:nvSpPr>
      <dsp:spPr>
        <a:xfrm>
          <a:off x="2521917" y="1637"/>
          <a:ext cx="3093069" cy="3093069"/>
        </a:xfrm>
        <a:prstGeom prst="leftCircularArrow">
          <a:avLst>
            <a:gd name="adj1" fmla="val 3990"/>
            <a:gd name="adj2" fmla="val 250316"/>
            <a:gd name="adj3" fmla="val 19233429"/>
            <a:gd name="adj4" fmla="val 20823377"/>
            <a:gd name="adj5" fmla="val 4655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DD662-CCA7-4D03-BC85-02A16FB223E4}">
      <dsp:nvSpPr>
        <dsp:cNvPr id="0" name=""/>
        <dsp:cNvSpPr/>
      </dsp:nvSpPr>
      <dsp:spPr>
        <a:xfrm>
          <a:off x="3596193" y="8230"/>
          <a:ext cx="2357391" cy="632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R="0"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strike="noStrike" kern="1200" baseline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Кардиогель</a:t>
          </a:r>
          <a:endParaRPr lang="ru-RU" sz="1800" b="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596193" y="8230"/>
        <a:ext cx="2357391" cy="632715"/>
      </dsp:txXfrm>
    </dsp:sp>
    <dsp:sp modelId="{3179944F-AFDA-4BC9-A754-A636302A4C79}">
      <dsp:nvSpPr>
        <dsp:cNvPr id="0" name=""/>
        <dsp:cNvSpPr/>
      </dsp:nvSpPr>
      <dsp:spPr>
        <a:xfrm>
          <a:off x="2521917" y="1637"/>
          <a:ext cx="3093069" cy="3093069"/>
        </a:xfrm>
        <a:prstGeom prst="leftCircularArrow">
          <a:avLst>
            <a:gd name="adj1" fmla="val 3990"/>
            <a:gd name="adj2" fmla="val 250316"/>
            <a:gd name="adj3" fmla="val 15488998"/>
            <a:gd name="adj4" fmla="val 17161319"/>
            <a:gd name="adj5" fmla="val 4655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BE36-B25F-4263-8F9E-5FF4EF4BB34A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B629-F6D2-40FD-9C84-B049C37DD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782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BE36-B25F-4263-8F9E-5FF4EF4BB34A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B629-F6D2-40FD-9C84-B049C37DD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275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BE36-B25F-4263-8F9E-5FF4EF4BB34A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B629-F6D2-40FD-9C84-B049C37DD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079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BE36-B25F-4263-8F9E-5FF4EF4BB34A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B629-F6D2-40FD-9C84-B049C37DD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41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BE36-B25F-4263-8F9E-5FF4EF4BB34A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B629-F6D2-40FD-9C84-B049C37DD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271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BE36-B25F-4263-8F9E-5FF4EF4BB34A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B629-F6D2-40FD-9C84-B049C37DD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172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BE36-B25F-4263-8F9E-5FF4EF4BB34A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B629-F6D2-40FD-9C84-B049C37DD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02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BE36-B25F-4263-8F9E-5FF4EF4BB34A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B629-F6D2-40FD-9C84-B049C37DD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023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BE36-B25F-4263-8F9E-5FF4EF4BB34A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B629-F6D2-40FD-9C84-B049C37DD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1208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BE36-B25F-4263-8F9E-5FF4EF4BB34A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B629-F6D2-40FD-9C84-B049C37DD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765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BE36-B25F-4263-8F9E-5FF4EF4BB34A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B629-F6D2-40FD-9C84-B049C37DD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8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0BE36-B25F-4263-8F9E-5FF4EF4BB34A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2B629-F6D2-40FD-9C84-B049C37DD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02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at\Рабочий стол\фон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31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6552728" cy="384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1619672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91680" y="1556792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Смертность от ССЗ на 100 000 человек: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7236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5"/>
            <a:ext cx="5976664" cy="384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484784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Сумма потенциальных лет жизни, утраченных </a:t>
            </a:r>
            <a:r>
              <a:rPr lang="ru-RU" sz="2800" dirty="0" smtClean="0"/>
              <a:t>из-за преждевременной </a:t>
            </a:r>
            <a:r>
              <a:rPr lang="ru-RU" sz="2800" dirty="0" smtClean="0"/>
              <a:t>смерти и нетрудоспособности: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5351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2204864"/>
            <a:ext cx="655272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484783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Структура причин смертности от ССЗ за 2012 год: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6001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5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683569" y="260648"/>
            <a:ext cx="7920880" cy="6370836"/>
            <a:chOff x="0" y="0"/>
            <a:chExt cx="6715125" cy="8763000"/>
          </a:xfrm>
        </p:grpSpPr>
        <p:sp>
          <p:nvSpPr>
            <p:cNvPr id="41" name="Поле 75"/>
            <p:cNvSpPr txBox="1"/>
            <p:nvPr/>
          </p:nvSpPr>
          <p:spPr>
            <a:xfrm>
              <a:off x="838200" y="0"/>
              <a:ext cx="2228850" cy="476250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rgbClr val="9BBB59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b="1" dirty="0">
                  <a:effectLst/>
                  <a:latin typeface="Times New Roman"/>
                  <a:ea typeface="Times New Roman"/>
                </a:rPr>
                <a:t>Поступление углеводов и жиров с пищей</a:t>
              </a:r>
              <a:endParaRPr lang="ru-RU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2" name="Поле 76"/>
            <p:cNvSpPr txBox="1"/>
            <p:nvPr/>
          </p:nvSpPr>
          <p:spPr>
            <a:xfrm>
              <a:off x="838200" y="638175"/>
              <a:ext cx="2228850" cy="596103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rgbClr val="9BBB59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b="1" dirty="0">
                  <a:effectLst/>
                  <a:latin typeface="Times New Roman"/>
                  <a:ea typeface="Times New Roman"/>
                </a:rPr>
                <a:t>Синтез эндогенного холестерина из ацетил-</a:t>
              </a:r>
              <a:r>
                <a:rPr lang="ru-RU" sz="1000" b="1" dirty="0" err="1">
                  <a:effectLst/>
                  <a:latin typeface="Times New Roman"/>
                  <a:ea typeface="Times New Roman"/>
                </a:rPr>
                <a:t>КоА</a:t>
              </a:r>
              <a:endParaRPr lang="ru-RU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3" name="Поле 77"/>
            <p:cNvSpPr txBox="1"/>
            <p:nvPr/>
          </p:nvSpPr>
          <p:spPr>
            <a:xfrm>
              <a:off x="3733800" y="9525"/>
              <a:ext cx="2095500" cy="476250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rgbClr val="9BBB59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b="1" dirty="0">
                  <a:effectLst/>
                  <a:latin typeface="Times New Roman"/>
                  <a:ea typeface="Times New Roman"/>
                </a:rPr>
                <a:t>Поступление экзогенного холестерина с пищей</a:t>
              </a:r>
              <a:endParaRPr lang="ru-RU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4" name="Поле 78"/>
            <p:cNvSpPr txBox="1"/>
            <p:nvPr/>
          </p:nvSpPr>
          <p:spPr>
            <a:xfrm>
              <a:off x="838200" y="1685925"/>
              <a:ext cx="4933950" cy="628650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glow rad="139700">
                <a:srgbClr val="9BBB59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600" b="1" dirty="0">
                  <a:effectLst/>
                  <a:latin typeface="Times New Roman"/>
                  <a:ea typeface="Times New Roman"/>
                </a:rPr>
                <a:t>Нормальный обмен </a:t>
              </a:r>
              <a:r>
                <a:rPr lang="ru-RU" sz="1600" b="1" dirty="0" smtClean="0">
                  <a:effectLst/>
                  <a:latin typeface="Times New Roman"/>
                  <a:ea typeface="Times New Roman"/>
                </a:rPr>
                <a:t>холестерина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5" name="Поле 79"/>
            <p:cNvSpPr txBox="1"/>
            <p:nvPr/>
          </p:nvSpPr>
          <p:spPr>
            <a:xfrm>
              <a:off x="833437" y="2505075"/>
              <a:ext cx="4933950" cy="885824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glow rad="139700">
                <a:srgbClr val="C0504D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b="1" dirty="0">
                  <a:effectLst/>
                  <a:latin typeface="Times New Roman"/>
                  <a:ea typeface="Times New Roman"/>
                </a:rPr>
                <a:t>Нарушение обмена холестерина</a:t>
              </a:r>
              <a:endParaRPr lang="ru-RU" sz="16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600" b="1" dirty="0">
                  <a:effectLst/>
                  <a:latin typeface="Times New Roman"/>
                  <a:ea typeface="Times New Roman"/>
                </a:rPr>
                <a:t>(Повышенное количество холестерина </a:t>
              </a:r>
              <a:r>
                <a:rPr lang="ru-RU" sz="1600" b="1" dirty="0" smtClean="0">
                  <a:effectLst/>
                  <a:latin typeface="Times New Roman"/>
                  <a:ea typeface="Times New Roman"/>
                </a:rPr>
                <a:t>)</a:t>
              </a:r>
              <a:endParaRPr lang="ru-RU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6" name="Поле 80"/>
            <p:cNvSpPr txBox="1"/>
            <p:nvPr/>
          </p:nvSpPr>
          <p:spPr>
            <a:xfrm>
              <a:off x="1219200" y="3686175"/>
              <a:ext cx="4162425" cy="409575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rgbClr val="C0504D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>
                  <a:effectLst/>
                  <a:latin typeface="Times New Roman"/>
                  <a:ea typeface="Times New Roman"/>
                </a:rPr>
                <a:t>Начало заболевания (Метаболический синдром)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7" name="Поле 81"/>
            <p:cNvSpPr txBox="1"/>
            <p:nvPr/>
          </p:nvSpPr>
          <p:spPr>
            <a:xfrm>
              <a:off x="1943100" y="4162425"/>
              <a:ext cx="2867025" cy="1590675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rgbClr val="C0504D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b="1" dirty="0" err="1">
                  <a:effectLst/>
                  <a:latin typeface="Times New Roman"/>
                  <a:ea typeface="Times New Roman"/>
                </a:rPr>
                <a:t>Гиперхолестеринемия</a:t>
              </a:r>
              <a:endParaRPr lang="ru-RU" sz="10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000" b="1" dirty="0" err="1">
                  <a:effectLst/>
                  <a:latin typeface="Times New Roman"/>
                  <a:ea typeface="Times New Roman"/>
                </a:rPr>
                <a:t>Гиперлипидемия</a:t>
              </a:r>
              <a:endParaRPr lang="ru-RU" sz="10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000" b="1" dirty="0">
                  <a:effectLst/>
                  <a:latin typeface="Times New Roman"/>
                  <a:ea typeface="Times New Roman"/>
                </a:rPr>
                <a:t>Гипергликемия</a:t>
              </a:r>
              <a:endParaRPr lang="ru-RU" sz="10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000" b="1" dirty="0" err="1">
                  <a:effectLst/>
                  <a:latin typeface="Times New Roman"/>
                  <a:ea typeface="Times New Roman"/>
                </a:rPr>
                <a:t>Гипергомоцистеинемия</a:t>
              </a:r>
              <a:endParaRPr lang="ru-RU" sz="10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000" b="1" dirty="0" err="1">
                  <a:effectLst/>
                  <a:latin typeface="Times New Roman"/>
                  <a:ea typeface="Times New Roman"/>
                </a:rPr>
                <a:t>Дислипопротеинемия</a:t>
              </a:r>
              <a:endParaRPr lang="ru-RU" sz="10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000" b="1" dirty="0" err="1">
                  <a:effectLst/>
                  <a:latin typeface="Times New Roman"/>
                  <a:ea typeface="Times New Roman"/>
                </a:rPr>
                <a:t>Гиперфибриногенемия</a:t>
              </a:r>
              <a:endParaRPr lang="ru-RU" sz="10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000" b="1" dirty="0">
                  <a:effectLst/>
                  <a:latin typeface="Times New Roman"/>
                  <a:ea typeface="Times New Roman"/>
                </a:rPr>
                <a:t>Дефицит ПНЖК</a:t>
              </a:r>
              <a:endParaRPr lang="ru-RU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8" name="Поле 83"/>
            <p:cNvSpPr txBox="1"/>
            <p:nvPr/>
          </p:nvSpPr>
          <p:spPr>
            <a:xfrm>
              <a:off x="66675" y="6124575"/>
              <a:ext cx="1466850" cy="657225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rgbClr val="C0504D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b="1" dirty="0">
                  <a:effectLst/>
                  <a:latin typeface="Times New Roman"/>
                  <a:ea typeface="Times New Roman"/>
                </a:rPr>
                <a:t>Воспаление. Атеросклероз. Дефицит ПНЖК</a:t>
              </a:r>
              <a:endParaRPr lang="ru-RU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9" name="Поле 84"/>
            <p:cNvSpPr txBox="1"/>
            <p:nvPr/>
          </p:nvSpPr>
          <p:spPr>
            <a:xfrm>
              <a:off x="1819275" y="6115050"/>
              <a:ext cx="1466850" cy="657225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rgbClr val="C0504D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b="1" dirty="0" err="1" smtClean="0">
                  <a:effectLst/>
                  <a:latin typeface="Times New Roman"/>
                  <a:ea typeface="Times New Roman"/>
                </a:rPr>
                <a:t>Тромбообразование</a:t>
              </a:r>
              <a:r>
                <a:rPr lang="ru-RU" sz="1000" b="1" dirty="0" smtClean="0">
                  <a:effectLst/>
                  <a:latin typeface="Times New Roman"/>
                  <a:ea typeface="Times New Roman"/>
                </a:rPr>
                <a:t> </a:t>
              </a:r>
              <a:r>
                <a:rPr lang="ru-RU" sz="1000" b="1" dirty="0">
                  <a:effectLst/>
                  <a:latin typeface="Times New Roman"/>
                  <a:ea typeface="Times New Roman"/>
                </a:rPr>
                <a:t>и закупорка сосудов</a:t>
              </a:r>
              <a:endParaRPr lang="ru-RU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0" name="Поле 85"/>
            <p:cNvSpPr txBox="1"/>
            <p:nvPr/>
          </p:nvSpPr>
          <p:spPr>
            <a:xfrm>
              <a:off x="66675" y="6915150"/>
              <a:ext cx="1466850" cy="1019175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rgbClr val="C0504D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b="1" dirty="0">
                  <a:effectLst/>
                  <a:latin typeface="Times New Roman"/>
                  <a:ea typeface="Times New Roman"/>
                </a:rPr>
                <a:t>Нарушение </a:t>
              </a:r>
              <a:r>
                <a:rPr lang="ru-RU" sz="1000" b="1" dirty="0" smtClean="0">
                  <a:effectLst/>
                  <a:latin typeface="Times New Roman"/>
                  <a:ea typeface="Times New Roman"/>
                </a:rPr>
                <a:t>микроциркуляции</a:t>
              </a:r>
              <a:r>
                <a:rPr lang="ru-RU" sz="1000" b="1" dirty="0">
                  <a:effectLst/>
                  <a:latin typeface="Times New Roman"/>
                  <a:ea typeface="Times New Roman"/>
                </a:rPr>
                <a:t>, питания и </a:t>
              </a:r>
              <a:r>
                <a:rPr lang="ru-RU" sz="1000" b="1" dirty="0" err="1">
                  <a:effectLst/>
                  <a:latin typeface="Times New Roman"/>
                  <a:ea typeface="Times New Roman"/>
                </a:rPr>
                <a:t>оксигенации</a:t>
              </a:r>
              <a:r>
                <a:rPr lang="ru-RU" sz="1000" b="1" dirty="0">
                  <a:effectLst/>
                  <a:latin typeface="Times New Roman"/>
                  <a:ea typeface="Times New Roman"/>
                </a:rPr>
                <a:t> тканей</a:t>
              </a:r>
              <a:endParaRPr lang="ru-RU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1" name="Поле 86"/>
            <p:cNvSpPr txBox="1"/>
            <p:nvPr/>
          </p:nvSpPr>
          <p:spPr>
            <a:xfrm>
              <a:off x="3505200" y="6943725"/>
              <a:ext cx="1466850" cy="828675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rgbClr val="C0504D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b="1" dirty="0">
                  <a:effectLst/>
                  <a:latin typeface="Times New Roman"/>
                  <a:ea typeface="Times New Roman"/>
                </a:rPr>
                <a:t>Гипертония (тонус и эластичность сосудов)</a:t>
              </a:r>
              <a:endParaRPr lang="ru-RU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2" name="Поле 87"/>
            <p:cNvSpPr txBox="1"/>
            <p:nvPr/>
          </p:nvSpPr>
          <p:spPr>
            <a:xfrm>
              <a:off x="3505200" y="6124575"/>
              <a:ext cx="1466850" cy="657225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rgbClr val="C0504D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b="1" dirty="0">
                  <a:effectLst/>
                  <a:latin typeface="Times New Roman"/>
                  <a:ea typeface="Times New Roman"/>
                </a:rPr>
                <a:t>Инфаркт миокарда. Инсульт</a:t>
              </a:r>
              <a:endParaRPr lang="ru-RU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3" name="Поле 88"/>
            <p:cNvSpPr txBox="1"/>
            <p:nvPr/>
          </p:nvSpPr>
          <p:spPr>
            <a:xfrm>
              <a:off x="1819275" y="6953250"/>
              <a:ext cx="1466850" cy="981075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rgbClr val="C0504D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b="1" dirty="0">
                  <a:effectLst/>
                  <a:latin typeface="Times New Roman"/>
                  <a:ea typeface="Times New Roman"/>
                </a:rPr>
                <a:t>Нарушение проводимости и возбудимости миокарда</a:t>
              </a:r>
              <a:endParaRPr lang="ru-RU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4" name="Поле 89"/>
            <p:cNvSpPr txBox="1"/>
            <p:nvPr/>
          </p:nvSpPr>
          <p:spPr>
            <a:xfrm>
              <a:off x="1819275" y="8105775"/>
              <a:ext cx="1466850" cy="657225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rgbClr val="C0504D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b="1" dirty="0">
                  <a:effectLst/>
                  <a:latin typeface="Times New Roman"/>
                  <a:ea typeface="Times New Roman"/>
                </a:rPr>
                <a:t>Повреждение клеток эпителия сосудов</a:t>
              </a:r>
              <a:endParaRPr lang="ru-RU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5" name="Поле 90"/>
            <p:cNvSpPr txBox="1"/>
            <p:nvPr/>
          </p:nvSpPr>
          <p:spPr>
            <a:xfrm>
              <a:off x="5248275" y="6943725"/>
              <a:ext cx="1466850" cy="828675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rgbClr val="C0504D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b="1" dirty="0">
                  <a:effectLst/>
                  <a:latin typeface="Times New Roman"/>
                  <a:ea typeface="Times New Roman"/>
                </a:rPr>
                <a:t>Активация перекисного окисления липидов</a:t>
              </a:r>
              <a:endParaRPr lang="ru-RU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6" name="Поле 91"/>
            <p:cNvSpPr txBox="1"/>
            <p:nvPr/>
          </p:nvSpPr>
          <p:spPr>
            <a:xfrm>
              <a:off x="66675" y="8248650"/>
              <a:ext cx="1466850" cy="504825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rgbClr val="C0504D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b="1" dirty="0">
                  <a:effectLst/>
                  <a:latin typeface="Times New Roman"/>
                  <a:ea typeface="Times New Roman"/>
                </a:rPr>
                <a:t>Желчнокаменная болезнь</a:t>
              </a:r>
              <a:endParaRPr lang="ru-RU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7" name="Поле 92"/>
            <p:cNvSpPr txBox="1"/>
            <p:nvPr/>
          </p:nvSpPr>
          <p:spPr>
            <a:xfrm>
              <a:off x="5248275" y="6124575"/>
              <a:ext cx="1466850" cy="657225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rgbClr val="C0504D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b="1" dirty="0" err="1">
                  <a:effectLst/>
                  <a:latin typeface="Times New Roman"/>
                  <a:ea typeface="Times New Roman"/>
                </a:rPr>
                <a:t>Интолерантность</a:t>
              </a:r>
              <a:r>
                <a:rPr lang="ru-RU" sz="1000" b="1" dirty="0">
                  <a:effectLst/>
                  <a:latin typeface="Times New Roman"/>
                  <a:ea typeface="Times New Roman"/>
                </a:rPr>
                <a:t> к глюкозе. Сахарный диабет</a:t>
              </a:r>
              <a:endParaRPr lang="ru-RU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8" name="Поле 94"/>
            <p:cNvSpPr txBox="1"/>
            <p:nvPr/>
          </p:nvSpPr>
          <p:spPr>
            <a:xfrm>
              <a:off x="3495675" y="8105775"/>
              <a:ext cx="1638300" cy="657225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rgbClr val="C0504D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b="1" dirty="0" smtClean="0">
                  <a:effectLst/>
                  <a:latin typeface="Times New Roman"/>
                  <a:ea typeface="Times New Roman"/>
                </a:rPr>
                <a:t>Нарушение </a:t>
              </a:r>
              <a:r>
                <a:rPr lang="ru-RU" sz="1000" b="1" dirty="0">
                  <a:effectLst/>
                  <a:latin typeface="Times New Roman"/>
                  <a:ea typeface="Times New Roman"/>
                </a:rPr>
                <a:t>регуляции холестеринового обмена</a:t>
              </a:r>
              <a:endParaRPr lang="ru-RU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9" name="Поле 96"/>
            <p:cNvSpPr txBox="1"/>
            <p:nvPr/>
          </p:nvSpPr>
          <p:spPr>
            <a:xfrm>
              <a:off x="5324475" y="8258175"/>
              <a:ext cx="1390650" cy="504825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rgbClr val="C0504D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000" b="1" dirty="0">
                  <a:effectLst/>
                  <a:latin typeface="Times New Roman"/>
                  <a:ea typeface="Times New Roman"/>
                </a:rPr>
                <a:t>Ожирение</a:t>
              </a:r>
              <a:endParaRPr lang="ru-RU" sz="10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0" name="Прямая со стрелкой 59"/>
            <p:cNvCxnSpPr/>
            <p:nvPr/>
          </p:nvCxnSpPr>
          <p:spPr>
            <a:xfrm>
              <a:off x="1895475" y="466725"/>
              <a:ext cx="0" cy="161925"/>
            </a:xfrm>
            <a:prstGeom prst="straightConnector1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1" name="Прямая со стрелкой 60"/>
            <p:cNvCxnSpPr/>
            <p:nvPr/>
          </p:nvCxnSpPr>
          <p:spPr>
            <a:xfrm>
              <a:off x="1895475" y="1104900"/>
              <a:ext cx="0" cy="523875"/>
            </a:xfrm>
            <a:prstGeom prst="straightConnector1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2" name="Прямая со стрелкой 61"/>
            <p:cNvCxnSpPr/>
            <p:nvPr/>
          </p:nvCxnSpPr>
          <p:spPr>
            <a:xfrm>
              <a:off x="4743450" y="476250"/>
              <a:ext cx="0" cy="1200150"/>
            </a:xfrm>
            <a:prstGeom prst="straightConnector1">
              <a:avLst/>
            </a:prstGeom>
            <a:noFill/>
            <a:ln w="38100" cap="flat" cmpd="sng" algn="ctr">
              <a:solidFill>
                <a:srgbClr val="9BBB59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63" name="Прямая со стрелкой 62"/>
            <p:cNvCxnSpPr/>
            <p:nvPr/>
          </p:nvCxnSpPr>
          <p:spPr>
            <a:xfrm>
              <a:off x="3171825" y="3390900"/>
              <a:ext cx="0" cy="285750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4" name="Прямая со стрелкой 63"/>
            <p:cNvCxnSpPr/>
            <p:nvPr/>
          </p:nvCxnSpPr>
          <p:spPr>
            <a:xfrm flipH="1">
              <a:off x="790575" y="4819650"/>
              <a:ext cx="1104900" cy="1304925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5" name="Прямая со стрелкой 64"/>
            <p:cNvCxnSpPr/>
            <p:nvPr/>
          </p:nvCxnSpPr>
          <p:spPr>
            <a:xfrm>
              <a:off x="4810125" y="4819650"/>
              <a:ext cx="1123950" cy="1238250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6" name="Прямая со стрелкой 65"/>
            <p:cNvCxnSpPr/>
            <p:nvPr/>
          </p:nvCxnSpPr>
          <p:spPr>
            <a:xfrm flipH="1">
              <a:off x="2381250" y="5753100"/>
              <a:ext cx="3048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7" name="Прямая со стрелкой 66"/>
            <p:cNvCxnSpPr/>
            <p:nvPr/>
          </p:nvCxnSpPr>
          <p:spPr>
            <a:xfrm>
              <a:off x="3829050" y="5753100"/>
              <a:ext cx="285115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68" name="Выгнутая влево стрелка 67"/>
            <p:cNvSpPr/>
            <p:nvPr/>
          </p:nvSpPr>
          <p:spPr>
            <a:xfrm>
              <a:off x="0" y="95250"/>
              <a:ext cx="790575" cy="3219450"/>
            </a:xfrm>
            <a:prstGeom prst="curvedRight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9" name="Выгнутая влево стрелка 68"/>
            <p:cNvSpPr/>
            <p:nvPr/>
          </p:nvSpPr>
          <p:spPr>
            <a:xfrm>
              <a:off x="228600" y="885825"/>
              <a:ext cx="561975" cy="1866900"/>
            </a:xfrm>
            <a:prstGeom prst="curvedRight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0" name="Выгнутая вправо стрелка 69"/>
            <p:cNvSpPr/>
            <p:nvPr/>
          </p:nvSpPr>
          <p:spPr>
            <a:xfrm>
              <a:off x="5829300" y="142875"/>
              <a:ext cx="781050" cy="3114675"/>
            </a:xfrm>
            <a:prstGeom prst="curvedLeft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1" name="Поле 109"/>
            <p:cNvSpPr txBox="1"/>
            <p:nvPr/>
          </p:nvSpPr>
          <p:spPr>
            <a:xfrm rot="16200000">
              <a:off x="2757487" y="642938"/>
              <a:ext cx="1219200" cy="257175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rgbClr val="9BBB59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100" b="1">
                  <a:effectLst/>
                  <a:latin typeface="Times New Roman"/>
                  <a:ea typeface="Times New Roman"/>
                </a:rPr>
                <a:t>Регуляция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72" name="Прямая со стрелкой 71"/>
            <p:cNvCxnSpPr/>
            <p:nvPr/>
          </p:nvCxnSpPr>
          <p:spPr>
            <a:xfrm flipH="1">
              <a:off x="1895475" y="1381125"/>
              <a:ext cx="1343025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3" name="Прямая со стрелкой 72"/>
            <p:cNvCxnSpPr/>
            <p:nvPr/>
          </p:nvCxnSpPr>
          <p:spPr>
            <a:xfrm>
              <a:off x="3505200" y="1381125"/>
              <a:ext cx="1238885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4" name="Прямая со стрелкой 73"/>
            <p:cNvCxnSpPr/>
            <p:nvPr/>
          </p:nvCxnSpPr>
          <p:spPr>
            <a:xfrm>
              <a:off x="3362325" y="1381125"/>
              <a:ext cx="0" cy="247015"/>
            </a:xfrm>
            <a:prstGeom prst="straightConnector1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xmlns="" val="416015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67341780"/>
              </p:ext>
            </p:extLst>
          </p:nvPr>
        </p:nvGraphicFramePr>
        <p:xfrm>
          <a:off x="467544" y="1772816"/>
          <a:ext cx="8136904" cy="3096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7" name="Полотно 67"/>
          <p:cNvGrpSpPr/>
          <p:nvPr/>
        </p:nvGrpSpPr>
        <p:grpSpPr>
          <a:xfrm>
            <a:off x="323528" y="4869160"/>
            <a:ext cx="8280920" cy="1616199"/>
            <a:chOff x="0" y="0"/>
            <a:chExt cx="6553200" cy="1400175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6553200" cy="1400175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9" name="Text Box 69"/>
            <p:cNvSpPr txBox="1">
              <a:spLocks noChangeArrowheads="1"/>
            </p:cNvSpPr>
            <p:nvPr/>
          </p:nvSpPr>
          <p:spPr bwMode="auto">
            <a:xfrm>
              <a:off x="0" y="115119"/>
              <a:ext cx="1074423" cy="456381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600">
                  <a:effectLst/>
                  <a:latin typeface="Times New Roman"/>
                  <a:ea typeface="Times New Roman"/>
                </a:rPr>
                <a:t>НовОмегин</a:t>
              </a:r>
            </a:p>
          </p:txBody>
        </p:sp>
        <p:sp>
          <p:nvSpPr>
            <p:cNvPr id="20" name="Text Box 70"/>
            <p:cNvSpPr txBox="1">
              <a:spLocks noChangeArrowheads="1"/>
            </p:cNvSpPr>
            <p:nvPr/>
          </p:nvSpPr>
          <p:spPr bwMode="auto">
            <a:xfrm>
              <a:off x="1228038" y="115119"/>
              <a:ext cx="914919" cy="456381"/>
            </a:xfrm>
            <a:prstGeom prst="rect">
              <a:avLst/>
            </a:prstGeom>
            <a:solidFill>
              <a:srgbClr val="F8707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600">
                  <a:effectLst/>
                  <a:latin typeface="Times New Roman"/>
                  <a:ea typeface="Times New Roman"/>
                </a:rPr>
                <a:t>Ферродок</a:t>
              </a:r>
            </a:p>
          </p:txBody>
        </p:sp>
        <p:sp>
          <p:nvSpPr>
            <p:cNvPr id="21" name="Text Box 71"/>
            <p:cNvSpPr txBox="1">
              <a:spLocks noChangeArrowheads="1"/>
            </p:cNvSpPr>
            <p:nvPr/>
          </p:nvSpPr>
          <p:spPr bwMode="auto">
            <a:xfrm>
              <a:off x="2209876" y="106413"/>
              <a:ext cx="914110" cy="45638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600">
                  <a:effectLst/>
                  <a:latin typeface="Times New Roman"/>
                  <a:ea typeface="Times New Roman"/>
                </a:rPr>
                <a:t>АСЕвит</a:t>
              </a:r>
            </a:p>
          </p:txBody>
        </p:sp>
        <p:sp>
          <p:nvSpPr>
            <p:cNvPr id="22" name="Text Box 72"/>
            <p:cNvSpPr txBox="1">
              <a:spLocks noChangeArrowheads="1"/>
            </p:cNvSpPr>
            <p:nvPr/>
          </p:nvSpPr>
          <p:spPr bwMode="auto">
            <a:xfrm>
              <a:off x="3228624" y="88182"/>
              <a:ext cx="1029082" cy="456381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600" dirty="0" err="1">
                  <a:effectLst/>
                  <a:latin typeface="Times New Roman"/>
                  <a:ea typeface="Times New Roman"/>
                </a:rPr>
                <a:t>Токсфайтер</a:t>
              </a:r>
              <a:endParaRPr lang="ru-RU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3" name="Text Box 73"/>
            <p:cNvSpPr txBox="1">
              <a:spLocks noChangeArrowheads="1"/>
            </p:cNvSpPr>
            <p:nvPr/>
          </p:nvSpPr>
          <p:spPr bwMode="auto">
            <a:xfrm>
              <a:off x="4409968" y="77838"/>
              <a:ext cx="914110" cy="4563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dirty="0">
                  <a:effectLst/>
                  <a:latin typeface="Times New Roman"/>
                  <a:ea typeface="Times New Roman"/>
                </a:rPr>
                <a:t>HB Control</a:t>
              </a:r>
              <a:endParaRPr lang="ru-RU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4" name="Text Box 73"/>
            <p:cNvSpPr txBox="1">
              <a:spLocks noChangeArrowheads="1"/>
            </p:cNvSpPr>
            <p:nvPr/>
          </p:nvSpPr>
          <p:spPr bwMode="auto">
            <a:xfrm>
              <a:off x="5486400" y="88182"/>
              <a:ext cx="913765" cy="455930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600">
                  <a:effectLst/>
                  <a:latin typeface="Times New Roman"/>
                  <a:ea typeface="Times New Roman"/>
                </a:rPr>
                <a:t>Лецитин</a:t>
              </a:r>
            </a:p>
          </p:txBody>
        </p:sp>
        <p:sp>
          <p:nvSpPr>
            <p:cNvPr id="25" name="Text Box 69"/>
            <p:cNvSpPr txBox="1">
              <a:spLocks noChangeArrowheads="1"/>
            </p:cNvSpPr>
            <p:nvPr/>
          </p:nvSpPr>
          <p:spPr bwMode="auto">
            <a:xfrm>
              <a:off x="0" y="686216"/>
              <a:ext cx="1466850" cy="45593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600">
                  <a:effectLst/>
                  <a:latin typeface="Times New Roman"/>
                  <a:ea typeface="Times New Roman"/>
                </a:rPr>
                <a:t>Нейростронг</a:t>
              </a: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1742100" y="693375"/>
              <a:ext cx="1220175" cy="45593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600">
                  <a:effectLst/>
                  <a:latin typeface="Times New Roman"/>
                  <a:ea typeface="Times New Roman"/>
                </a:rPr>
                <a:t>Нейростабил</a:t>
              </a:r>
            </a:p>
          </p:txBody>
        </p:sp>
        <p:sp>
          <p:nvSpPr>
            <p:cNvPr id="27" name="Text Box 69"/>
            <p:cNvSpPr txBox="1">
              <a:spLocks noChangeArrowheads="1"/>
            </p:cNvSpPr>
            <p:nvPr/>
          </p:nvSpPr>
          <p:spPr bwMode="auto">
            <a:xfrm>
              <a:off x="3335548" y="712425"/>
              <a:ext cx="979278" cy="45593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600" dirty="0" err="1">
                  <a:effectLst/>
                  <a:latin typeface="Times New Roman"/>
                  <a:ea typeface="Times New Roman"/>
                </a:rPr>
                <a:t>Дискавери</a:t>
              </a:r>
              <a:endParaRPr lang="ru-RU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8" name="Text Box 69"/>
            <p:cNvSpPr txBox="1">
              <a:spLocks noChangeArrowheads="1"/>
            </p:cNvSpPr>
            <p:nvPr/>
          </p:nvSpPr>
          <p:spPr bwMode="auto">
            <a:xfrm>
              <a:off x="4507229" y="712425"/>
              <a:ext cx="1217295" cy="455930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600" dirty="0" err="1">
                  <a:effectLst/>
                  <a:latin typeface="Times New Roman"/>
                  <a:ea typeface="Times New Roman"/>
                </a:rPr>
                <a:t>Ивлаксин</a:t>
              </a:r>
              <a:endParaRPr lang="ru-RU" sz="16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467544" y="1412776"/>
            <a:ext cx="74888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Программа «Сердечная забота </a:t>
            </a:r>
            <a:r>
              <a:rPr lang="ru-RU" sz="2600" dirty="0" err="1" smtClean="0"/>
              <a:t>Артлайф</a:t>
            </a:r>
            <a:r>
              <a:rPr lang="ru-RU" sz="2600" dirty="0" smtClean="0"/>
              <a:t>»: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122922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1556792"/>
            <a:ext cx="770485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/>
              <a:t>Программный подход позволяет:</a:t>
            </a:r>
          </a:p>
          <a:p>
            <a:endParaRPr lang="ru-RU" sz="2600" b="1" dirty="0" smtClean="0"/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Последовательно и точечно воздействовать на различные звенья патогенеза заболевания;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Использовать различные активные компоненты с разными биохимическими свойствами;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Максимально быстро и эффективно обеспечивать организму необходимую поддержку в борьбе (профилактике) с заболеванием;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Получить не массу разрозненных эффектов, а выраженный синергетический (больше, чем от простого сложения действия активных компонентов)эффект.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32656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Почему программа?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908720"/>
            <a:ext cx="712879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 smtClean="0"/>
              <a:t>Препарат скорой помощи </a:t>
            </a:r>
          </a:p>
          <a:p>
            <a:endParaRPr lang="ru-RU" sz="2400" i="1" dirty="0" smtClean="0"/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 Биологически активные вещества быстро всасываются в ЖКТ и оказывают незамедлительный эффект; </a:t>
            </a:r>
          </a:p>
          <a:p>
            <a:endParaRPr lang="ru-RU" sz="2600" dirty="0" smtClean="0"/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 Оказывает </a:t>
            </a:r>
            <a:r>
              <a:rPr lang="ru-RU" sz="2600" dirty="0" err="1" smtClean="0"/>
              <a:t>кардиопротекторное</a:t>
            </a:r>
            <a:r>
              <a:rPr lang="ru-RU" sz="2600" dirty="0" smtClean="0"/>
              <a:t>, сосудорасширяющее, мягкое успокаивающее действие, устраняет тахикардию, стенокардию, аритмию, снимает неприятные ощущения в области сердца, способствует снижению артериального давления, препятствует образованию тромбов.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88640"/>
            <a:ext cx="3888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solidFill>
                  <a:srgbClr val="C00000"/>
                </a:solidFill>
              </a:rPr>
              <a:t>Кардиогель</a:t>
            </a:r>
            <a:endParaRPr lang="ru-RU" sz="3200" b="1" dirty="0" smtClean="0"/>
          </a:p>
        </p:txBody>
      </p:sp>
      <p:pic>
        <p:nvPicPr>
          <p:cNvPr id="15365" name="Picture 5" descr="C:\Documents and Settings\lat\Рабочий стол\cardiog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9550" y="1196752"/>
            <a:ext cx="1784937" cy="4841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9108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9552" y="1398540"/>
            <a:ext cx="67687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«В-комплекс» (9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фолиевую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кислоту, Витамин В6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цианокобаламин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)- комплекс веществ позволяющих эффективно бороться с повышенным уровнем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гомоцистеина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 плазме крови.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K ,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участие в процессах  проводимости и сократимости миокарда. Витамин С активирует синтез коллагена, укрепляя стенку сосуда и поддерживая ее сопротивляемость токсическому действию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гомоцистеина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а также любому болезнетворному агенту, попадающего в кровоток извне.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32656"/>
            <a:ext cx="47597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Атеролекс</a:t>
            </a:r>
            <a:endParaRPr lang="ru-RU" sz="4400" dirty="0" smtClean="0"/>
          </a:p>
        </p:txBody>
      </p:sp>
      <p:pic>
        <p:nvPicPr>
          <p:cNvPr id="6" name="Picture 3" descr="C:\Documents and Settings\lat\Рабочий стол\печень на слайд\атеролекс_resi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204864"/>
            <a:ext cx="2027745" cy="288032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69153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11560" y="1492278"/>
            <a:ext cx="806489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Витамин Е выраженное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антиатеросклеротическое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действие и в сочетании с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липоевой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кислотой способствует уменьшению уровня холестерина, снижает индекс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атерогенности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крови.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Коэнзим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Q10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L-Карнитин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обеспечивают улучшению биоэнергетики сердечной мышцы.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Таурин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выводит избыток холестерина из организма, снижая риск прогрессирования или развития атеросклероза. В этом процессе эффективность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таурина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повышается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синергичным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действием хрома.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1" y="332656"/>
            <a:ext cx="35283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Атеролекс</a:t>
            </a:r>
            <a:endParaRPr lang="ru-RU" sz="4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53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83568" y="1565834"/>
            <a:ext cx="612068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Субстанция 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Vegapure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» содержит в своем составе базовые группы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стеролов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станолов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природного происхождения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ситостерин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ситостанол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кампестерин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стигмастерин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0648"/>
            <a:ext cx="40324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Атеростерол</a:t>
            </a:r>
            <a:endParaRPr lang="ru-RU" sz="4400" b="1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435" name="Picture 3" descr="C:\Documents and Settings\lat\Рабочий стол\Атеростерол\Aterosterol 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88839"/>
            <a:ext cx="3033941" cy="4311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05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221088"/>
            <a:ext cx="3401938" cy="21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55576" y="1340797"/>
            <a:ext cx="756084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процессе эволюции и адаптации человек создал собственную среду обитания.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Появляется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неестесственная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для человека пища: газированные напитки, алкоголь, сахар,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трансжиры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генмодифицированные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продукты и другие искусственно полученные вещества. Пища стала вкуснее, обильнее, слаще, калорийнее.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95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1393606"/>
            <a:ext cx="612068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dirty="0" smtClean="0">
                <a:ea typeface="Calibri" pitchFamily="34" charset="0"/>
                <a:cs typeface="Times New Roman" pitchFamily="18" charset="0"/>
              </a:rPr>
              <a:t>Э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кстракт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белой ивы, салицин,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саликортин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тремулацин</a:t>
            </a:r>
            <a:r>
              <a:rPr lang="ru-RU" sz="2200" dirty="0" smtClean="0">
                <a:ea typeface="Calibri" pitchFamily="34" charset="0"/>
                <a:cs typeface="Times New Roman" pitchFamily="18" charset="0"/>
              </a:rPr>
              <a:t> улучшают </a:t>
            </a:r>
            <a:r>
              <a:rPr lang="ru-RU" sz="2200" dirty="0" err="1" smtClean="0">
                <a:ea typeface="Calibri" pitchFamily="34" charset="0"/>
                <a:cs typeface="Times New Roman" pitchFamily="18" charset="0"/>
              </a:rPr>
              <a:t>реалогические</a:t>
            </a:r>
            <a:r>
              <a:rPr lang="ru-RU" sz="2200" dirty="0" smtClean="0">
                <a:ea typeface="Calibri" pitchFamily="34" charset="0"/>
                <a:cs typeface="Times New Roman" pitchFamily="18" charset="0"/>
              </a:rPr>
              <a:t> свойства </a:t>
            </a:r>
            <a:r>
              <a:rPr lang="ru-RU" sz="2200" dirty="0" smtClean="0">
                <a:ea typeface="Calibri" pitchFamily="34" charset="0"/>
                <a:cs typeface="Times New Roman" pitchFamily="18" charset="0"/>
              </a:rPr>
              <a:t>крови;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Улучшение периферического кровоснабжения – синергетический комплекс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шлемника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байкальского и плодов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аронии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+кора ивы;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Стимуляция процессов клеточного дыхания –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гинко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билоба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Стабилизация нервной системы –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магний,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хвощ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 пустырник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Мощный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антиоксидантный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комплекс – инновационный комплекс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Венитрокс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 высокой концентрацией активных фруктовых полифенолов из винограда и яблока.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8640"/>
            <a:ext cx="37444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AD</a:t>
            </a:r>
            <a:r>
              <a:rPr lang="ru-RU" sz="4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-Баланс</a:t>
            </a:r>
            <a:endParaRPr lang="ru-RU" sz="4400" dirty="0" smtClean="0"/>
          </a:p>
        </p:txBody>
      </p:sp>
      <p:pic>
        <p:nvPicPr>
          <p:cNvPr id="19459" name="Picture 3" descr="C:\Documents and Settings\lat\Рабочий стол\печень на слайд\Ad Balans_resi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9655" y="1844824"/>
            <a:ext cx="2734345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244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556792"/>
            <a:ext cx="48245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Кордис</a:t>
            </a:r>
            <a:r>
              <a:rPr lang="ru-RU" sz="2400" dirty="0" smtClean="0"/>
              <a:t> активизирует обменные процессы в сердечной мышце, предотвращает преждевременное утомление, снижает вероятность и частоту приступов аритмии, </a:t>
            </a:r>
            <a:r>
              <a:rPr lang="ru-RU" sz="2400" dirty="0" err="1" smtClean="0"/>
              <a:t>антиоксидантный</a:t>
            </a:r>
            <a:r>
              <a:rPr lang="ru-RU" sz="2400" dirty="0" smtClean="0"/>
              <a:t> эффект препятствует процессам окисления холестерина и накоплению его в стенках артерий 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39552" y="223092"/>
            <a:ext cx="30243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Кордис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628" name="Picture 4" descr="C:\Documents and Settings\lat\Рабочий стол\печень на слайд\Cordis_resi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72816"/>
            <a:ext cx="4896545" cy="3744416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82616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412776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«Цифрол-5», в составе </a:t>
            </a:r>
            <a:r>
              <a:rPr lang="ru-RU" sz="2400" b="1" dirty="0" err="1" smtClean="0"/>
              <a:t>Кордис</a:t>
            </a:r>
            <a:r>
              <a:rPr lang="ru-RU" sz="2400" dirty="0" smtClean="0"/>
              <a:t> обеспечивает мощный </a:t>
            </a:r>
            <a:r>
              <a:rPr lang="ru-RU" sz="2400" dirty="0" err="1" smtClean="0"/>
              <a:t>антиоксидантный</a:t>
            </a:r>
            <a:r>
              <a:rPr lang="ru-RU" sz="2400" dirty="0" smtClean="0"/>
              <a:t> эффект  наличием сложного комплекса биологически активных веществ.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!</a:t>
            </a:r>
            <a:r>
              <a:rPr lang="ru-RU" sz="2400" b="1" dirty="0" smtClean="0"/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Эффективность каждого из компонентов  намного возрастает в совокупности с другими. </a:t>
            </a:r>
          </a:p>
          <a:p>
            <a:r>
              <a:rPr lang="ru-RU" sz="2400" dirty="0" smtClean="0"/>
              <a:t>Наличие </a:t>
            </a:r>
            <a:r>
              <a:rPr lang="ru-RU" sz="2400" dirty="0" err="1" smtClean="0"/>
              <a:t>флавоноидов</a:t>
            </a:r>
            <a:r>
              <a:rPr lang="ru-RU" sz="2400" dirty="0" smtClean="0"/>
              <a:t> (</a:t>
            </a:r>
            <a:r>
              <a:rPr lang="ru-RU" sz="2400" dirty="0" err="1" smtClean="0"/>
              <a:t>дигидрокверцетина</a:t>
            </a:r>
            <a:r>
              <a:rPr lang="ru-RU" sz="2400" dirty="0" smtClean="0"/>
              <a:t> и </a:t>
            </a:r>
            <a:r>
              <a:rPr lang="ru-RU" sz="2400" dirty="0" err="1" smtClean="0"/>
              <a:t>гесперидина</a:t>
            </a:r>
            <a:r>
              <a:rPr lang="ru-RU" sz="2400" dirty="0" smtClean="0"/>
              <a:t>) обеспечивает </a:t>
            </a:r>
            <a:r>
              <a:rPr lang="ru-RU" sz="2400" dirty="0" err="1" smtClean="0"/>
              <a:t>капилляро-протекторную</a:t>
            </a:r>
            <a:r>
              <a:rPr lang="ru-RU" sz="2400" dirty="0" smtClean="0"/>
              <a:t> активность:  препятствует разрушению клеточных мембран, укрепляет стенки кровеносных сосудов и капилляров, усиливает кровоток, улучшая свойства крови, нормализует и понижает уровень холестерина и </a:t>
            </a:r>
            <a:r>
              <a:rPr lang="ru-RU" sz="2400" dirty="0" err="1" smtClean="0"/>
              <a:t>триглицеридов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39552" y="173237"/>
            <a:ext cx="331236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Кордис</a:t>
            </a:r>
            <a:endParaRPr lang="ru-RU" sz="440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16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39552" y="1552020"/>
            <a:ext cx="82089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Полипренолы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 уникальные вещества, природный фактор регенерации живых клеток.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L-Карнитин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донатор энергии, антиоксиданта и стабилизатора клеточных мембран;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Ликопин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нормализации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холестеринового  обмена, укрепляет стенки сосудов и капилляров;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Токоферола ацетат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 универсальный антиоксидант, снижает индекс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атерогенности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Коэнзим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Q10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 повышает сократительную способность миокарда, укорачивает сроки пребывания в стационаре после операций на сердце, участвует в выработке энергии в любой из наших клеток.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67544" y="235867"/>
            <a:ext cx="48965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Олеопрен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Кардио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9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67544" y="622430"/>
            <a:ext cx="554461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Витамин С - активирует встраивание железа в структуру гемма;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Fe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источник валентного железа;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Витамины В –группы (витамин В2, витамин  В6, витамин В1,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фолиевая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кислота, витамин В12) – улучшают всасываемость железа и его метаболизм.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755576" y="369138"/>
            <a:ext cx="41044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ФерроДок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4820" name="Picture 4" descr="C:\Documents and Settings\lat\Рабочий стол\печень на слайд\ферродок_короб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4904" y="1772816"/>
            <a:ext cx="4039096" cy="2658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32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15616" y="1117853"/>
            <a:ext cx="65527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Профилактика возрастных изменений сосудов: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Атеростерол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1 кап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во время еды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Атеролекс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2 кап Х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3 раза в день (за 2 ч до еды)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Новомегин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1 кап утром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или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обед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865320"/>
            <a:ext cx="1351272" cy="101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906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99592" y="1603653"/>
            <a:ext cx="82444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Железодефицитная анемия: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Ферродок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1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спансула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2 раза в день во время еды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800" dirty="0" err="1" smtClean="0">
                <a:cs typeface="Times New Roman" pitchFamily="18" charset="0"/>
              </a:rPr>
              <a:t>Дискавери</a:t>
            </a:r>
            <a:r>
              <a:rPr lang="ru-RU" sz="2800" dirty="0" smtClean="0">
                <a:cs typeface="Times New Roman" pitchFamily="18" charset="0"/>
              </a:rPr>
              <a:t> 2 кап завтрак + 2 кап обед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44213"/>
            <a:ext cx="3741795" cy="224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5402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5576" y="1123755"/>
            <a:ext cx="82089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Артериальная Гипертония: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AD</a:t>
            </a: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баланс - 1 кап Х 2 раза в день во время еды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Нейростабил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- 2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таб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Х 3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днь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во время еды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Дискавери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АСЕвит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1 кап Х3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 день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221088"/>
            <a:ext cx="1937792" cy="145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659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44824"/>
            <a:ext cx="3851920" cy="358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55576" y="618071"/>
            <a:ext cx="511256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Атеросклероз: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Атеролекс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- 1 капсуле 4 раза в день(за 2 часа до еды)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Атеростерол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- 1 кап Х 3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 день(во время еды)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Токсфайтер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Люкс – 4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капХ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2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 день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повышенной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массе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тела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control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по схеме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4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55576" y="1238343"/>
            <a:ext cx="626469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ИБС, стенокардия: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Олеопрен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Кардио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кап в день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Нейростронг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2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таб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Х3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 день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Атеролекс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2 кап Х 3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 день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Кардиогель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1 ч. Л. Х3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 день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813038"/>
            <a:ext cx="2354886" cy="170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678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1340768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Физиологические нормы накопления питательных веществ имеют определённые рамки. Если не выходить за рамки нормы комфорта, то заболевание, как правило, не наступает.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Адаптационные резервы организма можно наблюдать при попадании его в неблагоприятные условия, отличающиеся от норм комфорта.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Культура питания стремительно меняется </a:t>
            </a:r>
          </a:p>
          <a:p>
            <a:r>
              <a:rPr lang="ru-RU" sz="2800" dirty="0" smtClean="0"/>
              <a:t>(50-100 лет), а физиологические процессы в организме меняются значительно медленнее, мы не успеваем адаптироваться к новым условиям.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85221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1412776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Реабилитация после инфарктов: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 err="1" smtClean="0"/>
              <a:t>Олеопрен</a:t>
            </a:r>
            <a:r>
              <a:rPr lang="ru-RU" sz="2800" dirty="0" smtClean="0"/>
              <a:t> </a:t>
            </a:r>
            <a:r>
              <a:rPr lang="ru-RU" sz="2800" dirty="0" err="1" smtClean="0"/>
              <a:t>Кардио</a:t>
            </a:r>
            <a:r>
              <a:rPr lang="ru-RU" sz="2800" dirty="0" smtClean="0"/>
              <a:t> – 1 -2 кап. В день</a:t>
            </a:r>
          </a:p>
          <a:p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АД Баланс – 1 кап Х 3 </a:t>
            </a:r>
            <a:r>
              <a:rPr lang="ru-RU" sz="2800" dirty="0" err="1" smtClean="0"/>
              <a:t>р</a:t>
            </a:r>
            <a:r>
              <a:rPr lang="ru-RU" sz="2800" dirty="0" smtClean="0"/>
              <a:t> в день</a:t>
            </a:r>
          </a:p>
          <a:p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 err="1" smtClean="0"/>
              <a:t>Кордис</a:t>
            </a:r>
            <a:r>
              <a:rPr lang="ru-RU" sz="2800" dirty="0" smtClean="0"/>
              <a:t> – 1 </a:t>
            </a:r>
            <a:r>
              <a:rPr lang="ru-RU" sz="2800" dirty="0" err="1" smtClean="0"/>
              <a:t>таб</a:t>
            </a:r>
            <a:r>
              <a:rPr lang="ru-RU" sz="2800" dirty="0" smtClean="0"/>
              <a:t> Х 2 </a:t>
            </a:r>
            <a:r>
              <a:rPr lang="ru-RU" sz="2800" dirty="0" err="1" smtClean="0"/>
              <a:t>р</a:t>
            </a:r>
            <a:r>
              <a:rPr lang="ru-RU" sz="2800" dirty="0" smtClean="0"/>
              <a:t> в день</a:t>
            </a:r>
            <a:endParaRPr lang="ru-RU" sz="2800" dirty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5645" y="4509120"/>
            <a:ext cx="186498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40070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1124744"/>
            <a:ext cx="68407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Варикоз</a:t>
            </a:r>
            <a:r>
              <a:rPr lang="ru-RU" sz="2800" b="1" dirty="0" smtClean="0"/>
              <a:t>:</a:t>
            </a:r>
          </a:p>
          <a:p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 err="1" smtClean="0"/>
              <a:t>Венатол</a:t>
            </a:r>
            <a:r>
              <a:rPr lang="ru-RU" sz="2800" dirty="0" smtClean="0"/>
              <a:t> -2 кап Х 2 </a:t>
            </a:r>
            <a:r>
              <a:rPr lang="ru-RU" sz="2800" dirty="0" err="1" smtClean="0"/>
              <a:t>р</a:t>
            </a:r>
            <a:r>
              <a:rPr lang="ru-RU" sz="2800" dirty="0" smtClean="0"/>
              <a:t> в день</a:t>
            </a:r>
          </a:p>
          <a:p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 err="1" smtClean="0"/>
              <a:t>Ивлаксин</a:t>
            </a:r>
            <a:r>
              <a:rPr lang="ru-RU" sz="2800" dirty="0" smtClean="0"/>
              <a:t> – 2 </a:t>
            </a:r>
            <a:r>
              <a:rPr lang="ru-RU" sz="2800" dirty="0" err="1" smtClean="0"/>
              <a:t>таб</a:t>
            </a:r>
            <a:r>
              <a:rPr lang="ru-RU" sz="2800" dirty="0" smtClean="0"/>
              <a:t> Х 2 </a:t>
            </a:r>
            <a:r>
              <a:rPr lang="ru-RU" sz="2800" dirty="0" err="1" smtClean="0"/>
              <a:t>р</a:t>
            </a:r>
            <a:r>
              <a:rPr lang="ru-RU" sz="2800" dirty="0" smtClean="0"/>
              <a:t> в день</a:t>
            </a:r>
          </a:p>
          <a:p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Крем </a:t>
            </a:r>
            <a:r>
              <a:rPr lang="ru-RU" sz="2800" dirty="0" err="1" smtClean="0"/>
              <a:t>Вазолекс</a:t>
            </a:r>
            <a:r>
              <a:rPr lang="ru-RU" sz="2800" dirty="0" smtClean="0"/>
              <a:t> – втирать 3-6 </a:t>
            </a:r>
            <a:r>
              <a:rPr lang="ru-RU" sz="2800" dirty="0" err="1" smtClean="0"/>
              <a:t>р</a:t>
            </a:r>
            <a:r>
              <a:rPr lang="ru-RU" sz="2800" dirty="0" smtClean="0"/>
              <a:t> в день</a:t>
            </a:r>
            <a:endParaRPr lang="ru-RU" sz="28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6137" y="4221088"/>
            <a:ext cx="1860794" cy="183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9957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1628800"/>
            <a:ext cx="69847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err="1" smtClean="0"/>
              <a:t>Токсфайтер</a:t>
            </a:r>
            <a:r>
              <a:rPr lang="ru-RU" sz="2600" b="1" dirty="0" smtClean="0"/>
              <a:t> Люкс </a:t>
            </a:r>
            <a:r>
              <a:rPr lang="ru-RU" sz="2600" dirty="0" smtClean="0"/>
              <a:t>- </a:t>
            </a:r>
            <a:r>
              <a:rPr lang="ru-RU" sz="2600" dirty="0" err="1" smtClean="0"/>
              <a:t>блокатор</a:t>
            </a:r>
            <a:r>
              <a:rPr lang="ru-RU" sz="2600" dirty="0" smtClean="0"/>
              <a:t> всасывания </a:t>
            </a:r>
            <a:r>
              <a:rPr lang="ru-RU" sz="2600" dirty="0" err="1" smtClean="0"/>
              <a:t>холестерола</a:t>
            </a:r>
            <a:r>
              <a:rPr lang="ru-RU" sz="2600" dirty="0" smtClean="0"/>
              <a:t> из пищи. Комплекс клетчатки, представленный листом подорожника и пшеничными отрубями помогает очистить пищеварительный тракт. </a:t>
            </a:r>
          </a:p>
          <a:p>
            <a:endParaRPr lang="ru-RU" sz="2600" dirty="0" smtClean="0"/>
          </a:p>
          <a:p>
            <a:r>
              <a:rPr lang="ru-RU" sz="2600" b="1" dirty="0" err="1" smtClean="0"/>
              <a:t>АСЕвит</a:t>
            </a:r>
            <a:r>
              <a:rPr lang="ru-RU" sz="2600" dirty="0" smtClean="0"/>
              <a:t> - </a:t>
            </a:r>
            <a:r>
              <a:rPr lang="ru-RU" sz="2600" dirty="0" err="1" smtClean="0"/>
              <a:t>блокатор</a:t>
            </a:r>
            <a:r>
              <a:rPr lang="ru-RU" sz="2600" dirty="0" smtClean="0"/>
              <a:t> перекисного окисления липидов. Витамины </a:t>
            </a:r>
            <a:r>
              <a:rPr lang="ru-RU" sz="2600" b="1" dirty="0" smtClean="0"/>
              <a:t>С, Е </a:t>
            </a:r>
            <a:r>
              <a:rPr lang="ru-RU" sz="2600" dirty="0" smtClean="0"/>
              <a:t>и </a:t>
            </a:r>
            <a:r>
              <a:rPr lang="ru-RU" sz="2600" b="1" dirty="0" smtClean="0"/>
              <a:t>А</a:t>
            </a:r>
            <a:r>
              <a:rPr lang="ru-RU" sz="2600" dirty="0" smtClean="0"/>
              <a:t> обладают тесным </a:t>
            </a:r>
            <a:r>
              <a:rPr lang="ru-RU" sz="2600" dirty="0" err="1" smtClean="0"/>
              <a:t>синергичным</a:t>
            </a:r>
            <a:r>
              <a:rPr lang="ru-RU" sz="2600" dirty="0" smtClean="0"/>
              <a:t> действием, обеспечивая блокирование процессов </a:t>
            </a:r>
            <a:r>
              <a:rPr lang="ru-RU" sz="2600" dirty="0" err="1" smtClean="0"/>
              <a:t>свободнорадикального</a:t>
            </a:r>
            <a:r>
              <a:rPr lang="ru-RU" sz="2600" dirty="0" smtClean="0"/>
              <a:t> окисления в водных, и в липидных фракциях.</a:t>
            </a:r>
            <a:endParaRPr lang="ru-RU" sz="2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04664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Партнеры программы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3794" name="Picture 2" descr="C:\Documents and Settings\lat\Рабочий стол\печень на слайд\токсфайтер_resi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3661" y="1628800"/>
            <a:ext cx="1470115" cy="2088232"/>
          </a:xfrm>
          <a:prstGeom prst="rect">
            <a:avLst/>
          </a:prstGeom>
          <a:noFill/>
        </p:spPr>
      </p:pic>
      <p:pic>
        <p:nvPicPr>
          <p:cNvPr id="33795" name="Picture 3" descr="C:\Documents and Settings\lat\Рабочий стол\печень на слайд\Асе_resiz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005064"/>
            <a:ext cx="1814414" cy="1814414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29558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1443841"/>
            <a:ext cx="66247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 </a:t>
            </a:r>
            <a:r>
              <a:rPr lang="ru-RU" sz="2400" b="1" dirty="0" smtClean="0"/>
              <a:t>Лецитин</a:t>
            </a:r>
            <a:r>
              <a:rPr lang="ru-RU" sz="2400" dirty="0" smtClean="0"/>
              <a:t>: </a:t>
            </a:r>
            <a:r>
              <a:rPr lang="ru-RU" sz="2400" dirty="0" smtClean="0">
                <a:solidFill>
                  <a:srgbClr val="C00000"/>
                </a:solidFill>
              </a:rPr>
              <a:t>структурная основа мембран клеток и органелл</a:t>
            </a:r>
            <a:r>
              <a:rPr lang="ru-RU" sz="2400" dirty="0" smtClean="0"/>
              <a:t>. Из лецитина состоит 30% мозгового вещества, изолирующие и защитные ткани, окружающие спинной и головной мозг, нервные волокна на 66% состоят из лецитина.</a:t>
            </a:r>
          </a:p>
          <a:p>
            <a:r>
              <a:rPr lang="ru-RU" sz="24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</a:t>
            </a:r>
            <a:r>
              <a:rPr lang="ru-RU" sz="2400" b="1" dirty="0" err="1" smtClean="0"/>
              <a:t>НовОмегин</a:t>
            </a:r>
            <a:r>
              <a:rPr lang="ru-RU" sz="2400" dirty="0" smtClean="0"/>
              <a:t>: </a:t>
            </a:r>
            <a:r>
              <a:rPr lang="ru-RU" sz="2400" dirty="0" smtClean="0">
                <a:solidFill>
                  <a:srgbClr val="C00000"/>
                </a:solidFill>
              </a:rPr>
              <a:t>поддержание здорового баланса простагландинов</a:t>
            </a:r>
            <a:r>
              <a:rPr lang="ru-RU" sz="2400" dirty="0" smtClean="0"/>
              <a:t>. Содержит ПНЖК необходимые для синтеза </a:t>
            </a:r>
            <a:r>
              <a:rPr lang="ru-RU" sz="2400" dirty="0" err="1" smtClean="0"/>
              <a:t>простогландинов</a:t>
            </a:r>
            <a:r>
              <a:rPr lang="ru-RU" sz="2400" dirty="0" smtClean="0"/>
              <a:t>, регуляции уровня </a:t>
            </a:r>
            <a:r>
              <a:rPr lang="ru-RU" sz="2400" dirty="0" err="1" smtClean="0"/>
              <a:t>холестерола</a:t>
            </a:r>
            <a:r>
              <a:rPr lang="ru-RU" sz="2400" dirty="0" smtClean="0"/>
              <a:t>, </a:t>
            </a:r>
            <a:r>
              <a:rPr lang="ru-RU" sz="2400" dirty="0" err="1" smtClean="0"/>
              <a:t>триглицеридов</a:t>
            </a:r>
            <a:r>
              <a:rPr lang="ru-RU" sz="2400" dirty="0" smtClean="0"/>
              <a:t>, нормализации соотношения альфа и бета - липопротеидов, жирового обмена и реологических свойств плазмы крови.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32656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</a:rPr>
              <a:t>Партнеры программы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2770" name="Picture 2" descr="C:\Documents and Settings\lat\Рабочий стол\печень на слайд\лецитин_resi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1944216" cy="276166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2771" name="Picture 3" descr="C:\Documents and Settings\lat\Рабочий стол\печень на слайд\novomegin_resiz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717032"/>
            <a:ext cx="1979712" cy="281529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5004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332656"/>
            <a:ext cx="7484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</a:rPr>
              <a:t>Партнеры программы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556792"/>
            <a:ext cx="57606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 </a:t>
            </a:r>
            <a:r>
              <a:rPr lang="ru-RU" sz="2400" b="1" dirty="0" smtClean="0"/>
              <a:t>H&amp;B </a:t>
            </a:r>
            <a:r>
              <a:rPr lang="ru-RU" sz="2400" b="1" dirty="0" err="1" smtClean="0"/>
              <a:t>control</a:t>
            </a:r>
            <a:r>
              <a:rPr lang="ru-RU" sz="2400" b="1" dirty="0" smtClean="0"/>
              <a:t> </a:t>
            </a:r>
            <a:r>
              <a:rPr lang="ru-RU" sz="2400" dirty="0" smtClean="0"/>
              <a:t>- коррекции веса. </a:t>
            </a:r>
            <a:r>
              <a:rPr lang="ru-RU" sz="2400" dirty="0" smtClean="0">
                <a:solidFill>
                  <a:srgbClr val="C00000"/>
                </a:solidFill>
              </a:rPr>
              <a:t>Контроль поступления питательных веществ в организм </a:t>
            </a:r>
            <a:r>
              <a:rPr lang="ru-RU" sz="2400" dirty="0" smtClean="0"/>
              <a:t>и коррекция обмена веществ.</a:t>
            </a:r>
          </a:p>
          <a:p>
            <a:r>
              <a:rPr lang="ru-RU" sz="24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</a:t>
            </a:r>
            <a:r>
              <a:rPr lang="ru-RU" sz="2400" b="1" dirty="0" err="1" smtClean="0"/>
              <a:t>Дискавери</a:t>
            </a:r>
            <a:r>
              <a:rPr lang="ru-RU" sz="2400" dirty="0" smtClean="0"/>
              <a:t> - </a:t>
            </a:r>
            <a:r>
              <a:rPr lang="ru-RU" sz="2400" dirty="0" smtClean="0">
                <a:solidFill>
                  <a:srgbClr val="C00000"/>
                </a:solidFill>
              </a:rPr>
              <a:t>нормализация обмена веществ</a:t>
            </a:r>
            <a:r>
              <a:rPr lang="ru-RU" sz="2400" dirty="0" smtClean="0"/>
              <a:t> витаминно-минеральный комплекс, обогащенный пищеварительными ферментами, </a:t>
            </a:r>
            <a:r>
              <a:rPr lang="ru-RU" sz="2400" dirty="0" err="1" smtClean="0"/>
              <a:t>флавоноидами</a:t>
            </a:r>
            <a:r>
              <a:rPr lang="ru-RU" sz="2400" dirty="0" smtClean="0"/>
              <a:t>, </a:t>
            </a:r>
            <a:r>
              <a:rPr lang="ru-RU" sz="2400" dirty="0" err="1" smtClean="0"/>
              <a:t>таурином</a:t>
            </a:r>
            <a:r>
              <a:rPr lang="ru-RU" sz="2400" dirty="0" smtClean="0"/>
              <a:t>, </a:t>
            </a:r>
            <a:r>
              <a:rPr lang="ru-RU" sz="2400" dirty="0" err="1" smtClean="0"/>
              <a:t>липоевой</a:t>
            </a:r>
            <a:r>
              <a:rPr lang="ru-RU" sz="2400" dirty="0" smtClean="0"/>
              <a:t> кислотой</a:t>
            </a:r>
            <a:endParaRPr lang="ru-RU" sz="2400" dirty="0"/>
          </a:p>
        </p:txBody>
      </p:sp>
      <p:pic>
        <p:nvPicPr>
          <p:cNvPr id="31746" name="Picture 2" descr="C:\Documents and Settings\lat\Рабочий стол\печень на слайд\HB_korobka_resi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412776"/>
            <a:ext cx="2630842" cy="194682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1748" name="Picture 4" descr="C:\Documents and Settings\lat\Рабочий стол\печень на слайд\box Diskavery_сила_resiz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429000"/>
            <a:ext cx="2843808" cy="2609976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6195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628800"/>
            <a:ext cx="6912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 </a:t>
            </a:r>
            <a:r>
              <a:rPr lang="ru-RU" sz="2400" b="1" dirty="0" err="1" smtClean="0"/>
              <a:t>Нейростабил</a:t>
            </a:r>
            <a:r>
              <a:rPr lang="ru-RU" sz="2400" dirty="0" smtClean="0"/>
              <a:t> - устойчивость организма к стрессовым ситуациям, устранение </a:t>
            </a:r>
            <a:r>
              <a:rPr lang="ru-RU" sz="2400" dirty="0" err="1" smtClean="0"/>
              <a:t>нейро</a:t>
            </a:r>
            <a:r>
              <a:rPr lang="ru-RU" sz="2400" dirty="0" smtClean="0"/>
              <a:t>- </a:t>
            </a:r>
            <a:r>
              <a:rPr lang="ru-RU" sz="2400" dirty="0" smtClean="0"/>
              <a:t>тонического фактора гипертонии.</a:t>
            </a:r>
          </a:p>
          <a:p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Пустырник, хмель, душица и кипрей обладают успокаивающим действием.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Витамины С и РР способствуют прочности и эластичности стенок сосудов,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Глутаминовая</a:t>
            </a:r>
            <a:r>
              <a:rPr lang="ru-RU" sz="2400" dirty="0" smtClean="0"/>
              <a:t> кислота нормализует процесс передачи импульса в ЦНС.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04664"/>
            <a:ext cx="7412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</a:rPr>
              <a:t>Партнеры программы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0722" name="Picture 2" descr="C:\Documents and Settings\lat\Рабочий стол\печень на слайд\нейростабил_resi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7" y="2132856"/>
            <a:ext cx="2230520" cy="3168352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6964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1412776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200" dirty="0" smtClean="0"/>
              <a:t> </a:t>
            </a:r>
            <a:r>
              <a:rPr lang="ru-RU" sz="2200" b="1" dirty="0" err="1" smtClean="0"/>
              <a:t>Нейростронг</a:t>
            </a:r>
            <a:r>
              <a:rPr lang="ru-RU" sz="2200" dirty="0" smtClean="0"/>
              <a:t>- восстановление кровообращения в зонах ишемии.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/>
              <a:t> Имбирь и солодки позволяют устранить спазм сосудов и снимают головную боль.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/>
              <a:t> Лецитин снижает уровень холестерина, уменьшает вязкость крови, оказывает питательную поддержку нервной ткани.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/>
              <a:t> Тонизирующее, снимающее усталость действие готу колы дополняется активностью </a:t>
            </a:r>
            <a:r>
              <a:rPr lang="ru-RU" sz="2200" dirty="0" err="1" smtClean="0"/>
              <a:t>гинкго</a:t>
            </a:r>
            <a:r>
              <a:rPr lang="ru-RU" sz="2200" dirty="0" smtClean="0"/>
              <a:t> </a:t>
            </a:r>
            <a:r>
              <a:rPr lang="ru-RU" sz="2200" dirty="0" err="1" smtClean="0"/>
              <a:t>билоба</a:t>
            </a:r>
            <a:r>
              <a:rPr lang="ru-RU" sz="2200" dirty="0" smtClean="0"/>
              <a:t>, происходит укрепление стенок сосудов и улучшается отток венозной крови от головного мозга.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/>
              <a:t> Черника оказывает мягкую профилактику повышенного давления и активную регуляцию </a:t>
            </a:r>
            <a:r>
              <a:rPr lang="ru-RU" sz="2200" dirty="0" err="1" smtClean="0"/>
              <a:t>энергообмена</a:t>
            </a:r>
            <a:r>
              <a:rPr lang="ru-RU" sz="2200" dirty="0" smtClean="0"/>
              <a:t> в тканях под влиянием </a:t>
            </a:r>
            <a:r>
              <a:rPr lang="ru-RU" sz="2200" dirty="0" err="1" smtClean="0"/>
              <a:t>никотинамида</a:t>
            </a:r>
            <a:r>
              <a:rPr lang="ru-RU" sz="2200" dirty="0" smtClean="0"/>
              <a:t> и витаминов группы В, предотвращают развитие патологии сосудистого русла.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0648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</a:rPr>
              <a:t>Партнеры программы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4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7628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</a:rPr>
              <a:t>Партнеры программы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556792"/>
            <a:ext cx="7200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 </a:t>
            </a:r>
            <a:r>
              <a:rPr lang="ru-RU" sz="2400" b="1" dirty="0" err="1" smtClean="0"/>
              <a:t>Ивлаксин</a:t>
            </a:r>
            <a:r>
              <a:rPr lang="ru-RU" sz="2400" dirty="0" smtClean="0"/>
              <a:t> – противовоспалительный, </a:t>
            </a:r>
            <a:r>
              <a:rPr lang="ru-RU" sz="2400" dirty="0" err="1" smtClean="0"/>
              <a:t>антиагрегационный</a:t>
            </a:r>
            <a:r>
              <a:rPr lang="ru-RU" sz="2400" dirty="0" smtClean="0"/>
              <a:t>  комплекс для улучшения </a:t>
            </a:r>
            <a:r>
              <a:rPr lang="ru-RU" sz="2400" dirty="0" err="1" smtClean="0"/>
              <a:t>реалогическихсвойств</a:t>
            </a:r>
            <a:r>
              <a:rPr lang="ru-RU" sz="2400" dirty="0" smtClean="0"/>
              <a:t> крови и профилактики застоя.</a:t>
            </a:r>
          </a:p>
          <a:p>
            <a:endParaRPr lang="ru-RU" sz="2400" dirty="0" smtClean="0"/>
          </a:p>
          <a:p>
            <a:pPr>
              <a:buFont typeface="Wingdings" pitchFamily="2" charset="2"/>
              <a:buChar char="Ø"/>
            </a:pP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Лист березы и крапива- мочегонным эффектом, ускоряющим выведение из организма излишка жидкости 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Салицилаты</a:t>
            </a:r>
            <a:r>
              <a:rPr lang="ru-RU" sz="2400" dirty="0" smtClean="0"/>
              <a:t> растительного происхождения не раздражают слизистую оболочку желудка снижают воспаление, обладают </a:t>
            </a:r>
            <a:r>
              <a:rPr lang="ru-RU" sz="2400" dirty="0" err="1" smtClean="0"/>
              <a:t>антиагрегационным</a:t>
            </a:r>
            <a:r>
              <a:rPr lang="ru-RU" sz="2400" dirty="0" smtClean="0"/>
              <a:t> действием.</a:t>
            </a:r>
            <a:endParaRPr lang="ru-RU" sz="2400" dirty="0"/>
          </a:p>
        </p:txBody>
      </p:sp>
      <p:pic>
        <p:nvPicPr>
          <p:cNvPr id="29698" name="Picture 2" descr="C:\Documents and Settings\lat\Рабочий стол\печень на слайд\ивлаксин_resi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4867" y="2492896"/>
            <a:ext cx="2129133" cy="3024336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4000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124744"/>
            <a:ext cx="864096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pPr algn="ctr"/>
            <a:r>
              <a:rPr lang="ru-RU" sz="4400" b="1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endParaRPr lang="ru-RU" sz="4400" b="1" dirty="0" smtClean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6000" b="1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БЕРЕГИ СВОЕ ЗДОРОВЬЕ! </a:t>
            </a:r>
            <a:endParaRPr lang="ru-RU" sz="6000" b="1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7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204864"/>
            <a:ext cx="4223792" cy="271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1556792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Негативная жизненная программа - норма!</a:t>
            </a:r>
          </a:p>
          <a:p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Экология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Питание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Образ жизни и </a:t>
            </a:r>
          </a:p>
          <a:p>
            <a:r>
              <a:rPr lang="ru-RU" sz="2800" dirty="0" smtClean="0"/>
              <a:t>социальной среды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Современный образ жизни заставляет жертвовать человека своим здоровьем ради социального и материального благополучия.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30285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200800" cy="1152128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latin typeface="+mn-lt"/>
              </a:rPr>
              <a:t>Б</a:t>
            </a:r>
            <a:r>
              <a:rPr lang="ru-RU" sz="2800" dirty="0" smtClean="0">
                <a:latin typeface="+mn-lt"/>
              </a:rPr>
              <a:t>олезнь современного </a:t>
            </a:r>
            <a:r>
              <a:rPr lang="ru-RU" sz="2800" dirty="0">
                <a:latin typeface="+mn-lt"/>
              </a:rPr>
              <a:t>общества – переедание </a:t>
            </a:r>
            <a:r>
              <a:rPr lang="ru-RU" sz="2800" dirty="0" smtClean="0">
                <a:latin typeface="+mn-lt"/>
              </a:rPr>
              <a:t>и ожирение:</a:t>
            </a:r>
            <a:endParaRPr lang="ru-RU" sz="2800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3" y="2420888"/>
            <a:ext cx="6552728" cy="383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808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3529301"/>
              </p:ext>
            </p:extLst>
          </p:nvPr>
        </p:nvGraphicFramePr>
        <p:xfrm>
          <a:off x="251520" y="1383121"/>
          <a:ext cx="8712967" cy="52142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4314"/>
                <a:gridCol w="3201445"/>
                <a:gridCol w="3077208"/>
              </a:tblGrid>
              <a:tr h="625732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Сфера </a:t>
                      </a:r>
                      <a:r>
                        <a:rPr lang="ru-RU" sz="1800" b="1" dirty="0">
                          <a:effectLst/>
                        </a:rPr>
                        <a:t>влияния факторов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87" marR="66287" marT="9207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Факторы </a:t>
                      </a:r>
                      <a:r>
                        <a:rPr lang="ru-RU" sz="1800" b="1" dirty="0">
                          <a:effectLst/>
                        </a:rPr>
                        <a:t>здоровья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87" marR="66287" marT="9207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Факторы </a:t>
                      </a:r>
                      <a:r>
                        <a:rPr lang="ru-RU" sz="1800" b="1" dirty="0">
                          <a:effectLst/>
                        </a:rPr>
                        <a:t>риска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87" marR="66287" marT="9207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10953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Генетические </a:t>
                      </a:r>
                      <a:r>
                        <a:rPr lang="ru-RU" sz="1600" b="1" dirty="0">
                          <a:effectLst/>
                        </a:rPr>
                        <a:t>(15-20%)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87" marR="66287" marT="9207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Здоровая наследственность. Отсутствие морфофункциональных предпосылок возникновения заболевания.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87" marR="66287" marT="9207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Наследственные заболевания и предрасположенность к заболеваниям. Конституциональные особенности.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87" marR="66287" marT="9207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55180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Состояние </a:t>
                      </a:r>
                      <a:r>
                        <a:rPr lang="ru-RU" sz="1600" b="1" dirty="0">
                          <a:effectLst/>
                        </a:rPr>
                        <a:t>окружающей среды (20-25%)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87" marR="66287" marT="9207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Микросреда: Хорошие бытовые, материальные и производственные условия.</a:t>
                      </a:r>
                    </a:p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Макросреда: Благоприятные климатические и экологические условия.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87" marR="66287" marT="9207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Микросреда: Вредные условия труда. Плохие материально-бытовые условия.</a:t>
                      </a:r>
                    </a:p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Макросреда: Неблагоприятные климатические и экологические условия.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87" marR="66287" marT="9207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10953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Медицинское </a:t>
                      </a:r>
                      <a:r>
                        <a:rPr lang="ru-RU" sz="1600" b="1" dirty="0">
                          <a:effectLst/>
                        </a:rPr>
                        <a:t>обеспечение (10-15%)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87" marR="66287" marT="920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Медицинский скрининг. Высокий уровень профилактических мероприятий.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87" marR="66287" marT="920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Отсутствие постоянного медицинского контроля за динамикой здоровья. Низкий уровень первичной профилактики.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87" marR="66287" marT="920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11413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Условия </a:t>
                      </a:r>
                      <a:r>
                        <a:rPr lang="ru-RU" sz="1600" b="1" dirty="0">
                          <a:effectLst/>
                        </a:rPr>
                        <a:t>и образ жизни (50-55%)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87" marR="66287" marT="9207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Рациональная организация жизнедеятельности. Оседлый образ жизни. Адекватная двигательная активность. Полноценное питание. Отсутствие вредных привычек.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87" marR="66287" marT="9207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Отсутствие рационального режима жизнедеятельности. Миграционные процессы. </a:t>
                      </a:r>
                      <a:r>
                        <a:rPr lang="ru-RU" sz="1400" dirty="0" err="1">
                          <a:effectLst/>
                        </a:rPr>
                        <a:t>Гипо</a:t>
                      </a:r>
                      <a:r>
                        <a:rPr lang="ru-RU" sz="1400" dirty="0">
                          <a:effectLst/>
                        </a:rPr>
                        <a:t>- или </a:t>
                      </a:r>
                      <a:r>
                        <a:rPr lang="ru-RU" sz="1400" dirty="0" err="1">
                          <a:effectLst/>
                        </a:rPr>
                        <a:t>гипердинамия</a:t>
                      </a:r>
                      <a:r>
                        <a:rPr lang="ru-RU" sz="1400" dirty="0">
                          <a:effectLst/>
                        </a:rPr>
                        <a:t>. Неправильное питание. Вредные привычки.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87" marR="66287" marT="9207" marB="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905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132856"/>
            <a:ext cx="3960440" cy="314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1700808"/>
            <a:ext cx="48965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Образ жизни- это: </a:t>
            </a:r>
          </a:p>
          <a:p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особенности и культура питания на протяжении всей жизни;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количество и качество физических нагрузок;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соотношение времени труда и отдыха, в том числе на свежем воздухе.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1459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2987824" y="836712"/>
            <a:ext cx="2304255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</a:rPr>
              <a:t>Образование фонда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</a:rPr>
              <a:t>холестерола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</a:rPr>
              <a:t> в организме</a:t>
            </a:r>
          </a:p>
        </p:txBody>
      </p:sp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323528" y="1484785"/>
            <a:ext cx="2376265" cy="10081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Times New Roman"/>
                <a:ea typeface="Times New Roman"/>
              </a:rPr>
              <a:t>Поступление с пищей 0,3-0,5г в сутки</a:t>
            </a:r>
          </a:p>
        </p:txBody>
      </p:sp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5868144" y="1268761"/>
            <a:ext cx="244827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Times New Roman"/>
                <a:ea typeface="Times New Roman"/>
              </a:rPr>
              <a:t>Синтез из ацетил-</a:t>
            </a:r>
            <a:r>
              <a:rPr lang="ru-RU" sz="2000" dirty="0" err="1">
                <a:effectLst/>
                <a:latin typeface="Times New Roman"/>
                <a:ea typeface="Times New Roman"/>
              </a:rPr>
              <a:t>КоА</a:t>
            </a:r>
            <a:r>
              <a:rPr lang="ru-RU" sz="2000" dirty="0">
                <a:effectLst/>
                <a:latin typeface="Times New Roman"/>
                <a:ea typeface="Times New Roman"/>
              </a:rPr>
              <a:t> (производное уксусной кислоты) до 1г в сутки</a:t>
            </a: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1979712" y="3140968"/>
            <a:ext cx="468052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err="1">
                <a:effectLst/>
                <a:latin typeface="Times New Roman"/>
                <a:ea typeface="Times New Roman"/>
              </a:rPr>
              <a:t>Холестерол</a:t>
            </a:r>
            <a:r>
              <a:rPr lang="ru-RU" sz="2000" dirty="0">
                <a:effectLst/>
                <a:latin typeface="Times New Roman"/>
                <a:ea typeface="Times New Roman"/>
              </a:rPr>
              <a:t>: всего в организме – 140г: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Times New Roman"/>
                <a:ea typeface="Times New Roman"/>
              </a:rPr>
              <a:t>93% в клетках, 7-10% в крови.</a:t>
            </a:r>
          </a:p>
          <a:p>
            <a:pPr lvl="0" algn="ctr"/>
            <a:r>
              <a:rPr lang="ru-RU" sz="2000" dirty="0">
                <a:effectLst/>
                <a:latin typeface="Times New Roman"/>
                <a:ea typeface="Times New Roman"/>
              </a:rPr>
              <a:t>Концентрация в крови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5,2±1,3 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ммоль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/л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Надпись 2"/>
          <p:cNvSpPr txBox="1">
            <a:spLocks noChangeArrowheads="1"/>
          </p:cNvSpPr>
          <p:nvPr/>
        </p:nvSpPr>
        <p:spPr bwMode="auto">
          <a:xfrm>
            <a:off x="6156176" y="4365104"/>
            <a:ext cx="2520280" cy="656863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/>
                <a:ea typeface="Times New Roman"/>
              </a:rPr>
              <a:t>Липопротеиды крови</a:t>
            </a:r>
          </a:p>
        </p:txBody>
      </p:sp>
      <p:sp>
        <p:nvSpPr>
          <p:cNvPr id="10" name="Надпись 2"/>
          <p:cNvSpPr txBox="1">
            <a:spLocks noChangeArrowheads="1"/>
          </p:cNvSpPr>
          <p:nvPr/>
        </p:nvSpPr>
        <p:spPr bwMode="auto">
          <a:xfrm>
            <a:off x="2411761" y="4437113"/>
            <a:ext cx="3168352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Times New Roman"/>
              </a:rPr>
              <a:t>Пути использования и выведения</a:t>
            </a: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179512" y="4149080"/>
            <a:ext cx="1656185" cy="87288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/>
                <a:ea typeface="Times New Roman"/>
              </a:rPr>
              <a:t>Мембраны клеток</a:t>
            </a:r>
          </a:p>
        </p:txBody>
      </p:sp>
      <p:sp>
        <p:nvSpPr>
          <p:cNvPr id="12" name="Надпись 2"/>
          <p:cNvSpPr txBox="1">
            <a:spLocks noChangeArrowheads="1"/>
          </p:cNvSpPr>
          <p:nvPr/>
        </p:nvSpPr>
        <p:spPr bwMode="auto">
          <a:xfrm>
            <a:off x="5292080" y="5301208"/>
            <a:ext cx="1368152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Times New Roman"/>
                <a:ea typeface="Times New Roman"/>
              </a:rPr>
              <a:t>Выделение с кожным салом – 0,1г в сутки</a:t>
            </a:r>
          </a:p>
        </p:txBody>
      </p:sp>
      <p:sp>
        <p:nvSpPr>
          <p:cNvPr id="13" name="Надпись 2"/>
          <p:cNvSpPr txBox="1">
            <a:spLocks noChangeArrowheads="1"/>
          </p:cNvSpPr>
          <p:nvPr/>
        </p:nvSpPr>
        <p:spPr bwMode="auto">
          <a:xfrm>
            <a:off x="3851920" y="5301208"/>
            <a:ext cx="1152128" cy="108012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Times New Roman"/>
              </a:rPr>
              <a:t>Синтез витамина Д3 – 10мг</a:t>
            </a:r>
          </a:p>
        </p:txBody>
      </p:sp>
      <p:sp>
        <p:nvSpPr>
          <p:cNvPr id="14" name="Надпись 2"/>
          <p:cNvSpPr txBox="1">
            <a:spLocks noChangeArrowheads="1"/>
          </p:cNvSpPr>
          <p:nvPr/>
        </p:nvSpPr>
        <p:spPr bwMode="auto">
          <a:xfrm>
            <a:off x="2237626" y="5301208"/>
            <a:ext cx="1326262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Times New Roman"/>
                <a:ea typeface="Times New Roman"/>
              </a:rPr>
              <a:t>Выведение с фекалиями – 0,5-0,7г в сутки </a:t>
            </a:r>
          </a:p>
        </p:txBody>
      </p:sp>
      <p:sp>
        <p:nvSpPr>
          <p:cNvPr id="15" name="Надпись 2"/>
          <p:cNvSpPr txBox="1">
            <a:spLocks noChangeArrowheads="1"/>
          </p:cNvSpPr>
          <p:nvPr/>
        </p:nvSpPr>
        <p:spPr bwMode="auto">
          <a:xfrm>
            <a:off x="7308304" y="5249932"/>
            <a:ext cx="1656184" cy="1419428"/>
          </a:xfrm>
          <a:prstGeom prst="rect">
            <a:avLst/>
          </a:prstGeom>
          <a:solidFill>
            <a:srgbClr val="CC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Times New Roman"/>
                <a:ea typeface="Times New Roman"/>
              </a:rPr>
              <a:t>Синтез стероидных гормонов 40мг</a:t>
            </a:r>
          </a:p>
        </p:txBody>
      </p:sp>
      <p:sp>
        <p:nvSpPr>
          <p:cNvPr id="16" name="Надпись 2"/>
          <p:cNvSpPr txBox="1">
            <a:spLocks noChangeArrowheads="1"/>
          </p:cNvSpPr>
          <p:nvPr/>
        </p:nvSpPr>
        <p:spPr bwMode="auto">
          <a:xfrm>
            <a:off x="179512" y="5229200"/>
            <a:ext cx="1944216" cy="1368151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Times New Roman"/>
              </a:rPr>
              <a:t>Синтез и выведение желчных кислот - 0,5-0,7г в сутки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076056" y="2276872"/>
            <a:ext cx="704850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18" name="Прямая со стрелкой 17"/>
          <p:cNvCxnSpPr>
            <a:stCxn id="5" idx="2"/>
          </p:cNvCxnSpPr>
          <p:nvPr/>
        </p:nvCxnSpPr>
        <p:spPr>
          <a:xfrm flipH="1">
            <a:off x="2699792" y="1852375"/>
            <a:ext cx="1440160" cy="20847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19" name="Прямая со стрелкой 18"/>
          <p:cNvCxnSpPr/>
          <p:nvPr/>
        </p:nvCxnSpPr>
        <p:spPr>
          <a:xfrm>
            <a:off x="1187624" y="2564904"/>
            <a:ext cx="720080" cy="64807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0" name="Прямая со стрелкой 19"/>
          <p:cNvCxnSpPr/>
          <p:nvPr/>
        </p:nvCxnSpPr>
        <p:spPr>
          <a:xfrm flipH="1">
            <a:off x="6660232" y="2636912"/>
            <a:ext cx="1192272" cy="64807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1" name="Прямая со стрелкой 20"/>
          <p:cNvCxnSpPr/>
          <p:nvPr/>
        </p:nvCxnSpPr>
        <p:spPr>
          <a:xfrm>
            <a:off x="4211960" y="4149080"/>
            <a:ext cx="0" cy="36004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2" name="Прямая со стрелкой 21"/>
          <p:cNvCxnSpPr/>
          <p:nvPr/>
        </p:nvCxnSpPr>
        <p:spPr>
          <a:xfrm flipV="1">
            <a:off x="1907704" y="4869160"/>
            <a:ext cx="457200" cy="952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3" name="Прямая со стрелкой 22"/>
          <p:cNvCxnSpPr/>
          <p:nvPr/>
        </p:nvCxnSpPr>
        <p:spPr>
          <a:xfrm flipH="1">
            <a:off x="1835696" y="4437112"/>
            <a:ext cx="459104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4" name="Прямая со стрелкой 23"/>
          <p:cNvCxnSpPr/>
          <p:nvPr/>
        </p:nvCxnSpPr>
        <p:spPr>
          <a:xfrm flipH="1">
            <a:off x="5652120" y="4869160"/>
            <a:ext cx="434974" cy="952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5" name="Прямая со стрелкой 24"/>
          <p:cNvCxnSpPr/>
          <p:nvPr/>
        </p:nvCxnSpPr>
        <p:spPr>
          <a:xfrm>
            <a:off x="5796136" y="4509120"/>
            <a:ext cx="387985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6" name="Прямая со стрелкой 25"/>
          <p:cNvCxnSpPr/>
          <p:nvPr/>
        </p:nvCxnSpPr>
        <p:spPr>
          <a:xfrm flipH="1">
            <a:off x="1468007" y="5022602"/>
            <a:ext cx="1933574" cy="20002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7" name="Прямая со стрелкой 26"/>
          <p:cNvCxnSpPr/>
          <p:nvPr/>
        </p:nvCxnSpPr>
        <p:spPr>
          <a:xfrm flipH="1">
            <a:off x="2868181" y="5022602"/>
            <a:ext cx="838200" cy="21907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8" name="Прямая со стрелкой 27"/>
          <p:cNvCxnSpPr/>
          <p:nvPr/>
        </p:nvCxnSpPr>
        <p:spPr>
          <a:xfrm>
            <a:off x="4211206" y="5022602"/>
            <a:ext cx="0" cy="20955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9" name="Прямая со стрелкой 28"/>
          <p:cNvCxnSpPr/>
          <p:nvPr/>
        </p:nvCxnSpPr>
        <p:spPr>
          <a:xfrm>
            <a:off x="4658881" y="5022602"/>
            <a:ext cx="967740" cy="20002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30" name="Прямая со стрелкой 29"/>
          <p:cNvCxnSpPr/>
          <p:nvPr/>
        </p:nvCxnSpPr>
        <p:spPr>
          <a:xfrm>
            <a:off x="5116081" y="5022602"/>
            <a:ext cx="1875790" cy="20002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sp>
        <p:nvSpPr>
          <p:cNvPr id="31" name="Надпись 2"/>
          <p:cNvSpPr txBox="1">
            <a:spLocks noChangeArrowheads="1"/>
          </p:cNvSpPr>
          <p:nvPr/>
        </p:nvSpPr>
        <p:spPr bwMode="auto">
          <a:xfrm>
            <a:off x="3419872" y="1988841"/>
            <a:ext cx="165618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Times New Roman"/>
                <a:ea typeface="Times New Roman"/>
              </a:rPr>
              <a:t>Расщепление до СО2 и Н2О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771800" y="2276872"/>
            <a:ext cx="576064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sp>
        <p:nvSpPr>
          <p:cNvPr id="34" name="Rectangle 43"/>
          <p:cNvSpPr>
            <a:spLocks noChangeArrowheads="1"/>
          </p:cNvSpPr>
          <p:nvPr/>
        </p:nvSpPr>
        <p:spPr bwMode="auto">
          <a:xfrm>
            <a:off x="611560" y="285496"/>
            <a:ext cx="806489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Нормальный обмен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холестерола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 организме: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8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lat\Рабочий стол\фон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6955" y="3068960"/>
            <a:ext cx="3499729" cy="262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1556792"/>
            <a:ext cx="58326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Организм завален избытком жиров, углеводов и их недоокисленных метаболитов. </a:t>
            </a:r>
          </a:p>
          <a:p>
            <a:r>
              <a:rPr lang="ru-RU" sz="2800" dirty="0" smtClean="0"/>
              <a:t>Это неизбежно приводит к нарушению обмена веществ (метаболический синдром). </a:t>
            </a:r>
          </a:p>
          <a:p>
            <a:endParaRPr lang="ru-RU" sz="2800" dirty="0" smtClean="0"/>
          </a:p>
          <a:p>
            <a:r>
              <a:rPr lang="ru-RU" sz="2800" dirty="0" smtClean="0"/>
              <a:t>Как следствие: энзимопатии, сахарный диабет, ожирение, атеросклероз и заболевания </a:t>
            </a:r>
            <a:r>
              <a:rPr lang="ru-RU" sz="2800" dirty="0" err="1" smtClean="0"/>
              <a:t>сердечно-сосудистой</a:t>
            </a:r>
            <a:r>
              <a:rPr lang="ru-RU" sz="2800" dirty="0" smtClean="0"/>
              <a:t> системы.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97833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1773</Words>
  <Application>Microsoft Office PowerPoint</Application>
  <PresentationFormat>Экран (4:3)</PresentationFormat>
  <Paragraphs>251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Болезнь современного общества – переедание и ожирение: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 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Сердечно Сосудистая Забота</dc:title>
  <dc:creator>userm38</dc:creator>
  <cp:lastModifiedBy>Помигуева Елена</cp:lastModifiedBy>
  <cp:revision>68</cp:revision>
  <dcterms:created xsi:type="dcterms:W3CDTF">2013-04-17T02:11:07Z</dcterms:created>
  <dcterms:modified xsi:type="dcterms:W3CDTF">2013-09-11T08:55:13Z</dcterms:modified>
</cp:coreProperties>
</file>