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303" r:id="rId4"/>
    <p:sldId id="275" r:id="rId5"/>
    <p:sldId id="302" r:id="rId6"/>
    <p:sldId id="278" r:id="rId7"/>
    <p:sldId id="312" r:id="rId8"/>
    <p:sldId id="311" r:id="rId9"/>
    <p:sldId id="310" r:id="rId10"/>
    <p:sldId id="271" r:id="rId11"/>
    <p:sldId id="281" r:id="rId12"/>
    <p:sldId id="284" r:id="rId13"/>
    <p:sldId id="293" r:id="rId14"/>
    <p:sldId id="267" r:id="rId15"/>
    <p:sldId id="285" r:id="rId16"/>
    <p:sldId id="288" r:id="rId17"/>
    <p:sldId id="301" r:id="rId18"/>
    <p:sldId id="295" r:id="rId19"/>
    <p:sldId id="289" r:id="rId20"/>
    <p:sldId id="313" r:id="rId21"/>
    <p:sldId id="287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1D2D4"/>
    <a:srgbClr val="6C4796"/>
    <a:srgbClr val="EC1B30"/>
    <a:srgbClr val="32AAA7"/>
    <a:srgbClr val="91DFDD"/>
    <a:srgbClr val="DEE2F3"/>
    <a:srgbClr val="F7BECA"/>
    <a:srgbClr val="DEF6F3"/>
    <a:srgbClr val="FFED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53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76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160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12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28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752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55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236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258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320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826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FD-C59A-4B02-9B65-490BBB2699A1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148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4" Type="http://schemas.openxmlformats.org/officeDocument/2006/relationships/hyperlink" Target="http://artlifemed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artlifemed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artlifest.ru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2192154" cy="6858000"/>
            <a:chOff x="0" y="0"/>
            <a:chExt cx="12192154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4" cy="685791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89000" y="0"/>
              <a:ext cx="1354668" cy="2641600"/>
            </a:xfrm>
            <a:prstGeom prst="rect">
              <a:avLst/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3600" b="1" dirty="0" smtClean="0"/>
                <a:t>СЕНТЯБРЬ</a:t>
              </a:r>
              <a:endParaRPr lang="ru-RU" sz="36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58648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52" y="0"/>
            <a:ext cx="12192152" cy="6857912"/>
            <a:chOff x="0" y="86"/>
            <a:chExt cx="12192152" cy="68579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2" cy="6857912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0051607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=""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УРОШИЛД КОМФОРТ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ДЕНЬ ЖЕНСКОГО ЗДОРОВЬЯ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ГЛАЗОРОЛ ИНТЕНСИВ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ДЕНЬ СЕРДЦА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Поддержка мочевыводящей системы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сентября – День гинекологического здоровья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 сентября – Всемирная неделя сетчатки глаза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 сентября – Всемирный день сердца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1035438"/>
                  </a:ext>
                </a:extLst>
              </a:tr>
            </a:tbl>
          </a:graphicData>
        </a:graphic>
      </p:graphicFrame>
      <p:pic>
        <p:nvPicPr>
          <p:cNvPr id="18" name="Рисунок 17" descr="glazorol_intensiv_inst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5427" y="2231571"/>
            <a:ext cx="1970314" cy="1970314"/>
          </a:xfrm>
          <a:prstGeom prst="rect">
            <a:avLst/>
          </a:prstGeom>
        </p:spPr>
      </p:pic>
      <p:pic>
        <p:nvPicPr>
          <p:cNvPr id="23" name="Рисунок 22" descr="heart day_inst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7364" y="2215538"/>
            <a:ext cx="1995516" cy="1995516"/>
          </a:xfrm>
          <a:prstGeom prst="rect">
            <a:avLst/>
          </a:prstGeom>
        </p:spPr>
      </p:pic>
      <p:pic>
        <p:nvPicPr>
          <p:cNvPr id="25" name="Рисунок 24" descr="woman health_inst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1205" y="2231571"/>
            <a:ext cx="1948544" cy="1948544"/>
          </a:xfrm>
          <a:prstGeom prst="rect">
            <a:avLst/>
          </a:prstGeom>
        </p:spPr>
      </p:pic>
      <p:pic>
        <p:nvPicPr>
          <p:cNvPr id="20" name="Рисунок 19" descr="Uroshield_inst-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2427" y="2220686"/>
            <a:ext cx="1915886" cy="1915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09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54" y="2092642"/>
            <a:ext cx="4174958" cy="4765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3268" y="2912688"/>
            <a:ext cx="39687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НОВИНКА! ВЗВАР УРОШИЛД КОМФОРТ</a:t>
            </a:r>
          </a:p>
          <a:p>
            <a:endParaRPr lang="ru-RU" sz="1000" dirty="0" smtClean="0"/>
          </a:p>
          <a:p>
            <a:r>
              <a:rPr lang="ru-RU" sz="1000" dirty="0" smtClean="0"/>
              <a:t>Этой осенью мы рады представить вам новый продукт для поддержки здоровья мочевыделительной системы. </a:t>
            </a:r>
            <a:r>
              <a:rPr lang="ru-RU" sz="1000" b="1" dirty="0" smtClean="0"/>
              <a:t>Взвар «Урошилд Комфорт» </a:t>
            </a:r>
            <a:r>
              <a:rPr lang="ru-RU" sz="1000" dirty="0" smtClean="0"/>
              <a:t>содержит 10 целебных экстрактов с антимикробным, противовоспалительным, детоксикационным действием.</a:t>
            </a:r>
          </a:p>
          <a:p>
            <a:endParaRPr lang="ru-RU" sz="400" b="1" dirty="0" smtClean="0"/>
          </a:p>
          <a:p>
            <a:r>
              <a:rPr lang="ru-RU" sz="1000" b="1" dirty="0" smtClean="0"/>
              <a:t>Рекомендации к применению</a:t>
            </a:r>
            <a:r>
              <a:rPr lang="en-US" sz="1000" b="1" dirty="0" smtClean="0"/>
              <a:t>:</a:t>
            </a:r>
            <a:endParaRPr lang="ru-RU" sz="1000" b="1" dirty="0" smtClean="0"/>
          </a:p>
          <a:p>
            <a:pPr marL="87313" lvl="0" indent="-87313">
              <a:buFont typeface="Arial" pitchFamily="34" charset="0"/>
              <a:buChar char="•"/>
            </a:pPr>
            <a:r>
              <a:rPr lang="ru-RU" sz="1000" dirty="0" smtClean="0"/>
              <a:t>Для поддержки организма при различных воспалительных заболеваниях мочеполовой системы (цистите, уретрите, пиелонефрите), а также в составе комплексной терапии ОРВИ, гипертонии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000" dirty="0" smtClean="0"/>
              <a:t>Для нормализация </a:t>
            </a:r>
            <a:r>
              <a:rPr lang="ru-RU" sz="1000" dirty="0"/>
              <a:t>водно-солевого </a:t>
            </a:r>
            <a:r>
              <a:rPr lang="ru-RU" sz="1000" dirty="0" smtClean="0"/>
              <a:t>обмена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000" dirty="0" smtClean="0"/>
              <a:t>В составе программ снижения веса</a:t>
            </a:r>
          </a:p>
          <a:p>
            <a:pPr marL="87313" lvl="0" indent="-87313">
              <a:buFont typeface="Arial" pitchFamily="34" charset="0"/>
              <a:buChar char="•"/>
            </a:pPr>
            <a:r>
              <a:rPr lang="ru-RU" sz="1000" dirty="0" smtClean="0"/>
              <a:t>Для профилактики образования песка в почках 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000" dirty="0" smtClean="0"/>
              <a:t>При заболеваниях суставов</a:t>
            </a:r>
          </a:p>
          <a:p>
            <a:pPr marL="87313" indent="-87313">
              <a:buFont typeface="Arial" pitchFamily="34" charset="0"/>
              <a:buChar char="•"/>
            </a:pPr>
            <a:endParaRPr lang="ru-RU" sz="1000" dirty="0"/>
          </a:p>
          <a:p>
            <a:r>
              <a:rPr lang="ru-RU" sz="1000" dirty="0" smtClean="0"/>
              <a:t>Биологически активная добавка к пище. Перед применением проконсультируйтесь с врачом.</a:t>
            </a:r>
            <a:endParaRPr lang="ru-RU" sz="1000" dirty="0"/>
          </a:p>
          <a:p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здоровье 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bg1">
                    <a:lumMod val="50000"/>
                  </a:schemeClr>
                </a:solidFill>
              </a:rPr>
              <a:t>урошилдкомфорт</a:t>
            </a:r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bg1">
                    <a:lumMod val="50000"/>
                  </a:schemeClr>
                </a:solidFill>
              </a:rPr>
              <a:t>мочевыделительнаясистема</a:t>
            </a:r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</a:rPr>
              <a:t>почки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 #</a:t>
            </a:r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</a:rPr>
              <a:t>цистит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</a:rPr>
              <a:t>уретрит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 #</a:t>
            </a:r>
            <a:r>
              <a:rPr lang="ru-RU" sz="1000" i="1" dirty="0" err="1" smtClean="0">
                <a:solidFill>
                  <a:schemeClr val="bg1">
                    <a:lumMod val="50000"/>
                  </a:schemeClr>
                </a:solidFill>
              </a:rPr>
              <a:t>пиелонефрит</a:t>
            </a:r>
            <a:endParaRPr lang="ru-RU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62691" y="2927665"/>
            <a:ext cx="406142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10 СЕНТЯБРЯ – ДЕНЬ ГИНЕКОЛОГИЧЕСКОГО ЗДОРОВЬЯ</a:t>
            </a:r>
            <a:endParaRPr lang="ru-RU" sz="1000" i="1" dirty="0" smtClean="0"/>
          </a:p>
          <a:p>
            <a:pPr>
              <a:lnSpc>
                <a:spcPts val="1000"/>
              </a:lnSpc>
            </a:pPr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r>
              <a:rPr lang="ru-RU" sz="1000" dirty="0" smtClean="0"/>
              <a:t>Женское здоровье </a:t>
            </a:r>
            <a:r>
              <a:rPr lang="ru-RU" sz="1000" dirty="0"/>
              <a:t>– это очень </a:t>
            </a:r>
            <a:r>
              <a:rPr lang="ru-RU" sz="1000" dirty="0" smtClean="0"/>
              <a:t>широкое </a:t>
            </a:r>
            <a:r>
              <a:rPr lang="ru-RU" sz="1000" dirty="0"/>
              <a:t>понятие, включающее в себя не только уход за телом и внешностью, но и внимательное отношение к работе внутренних органов, что в совокупности дарит отличное самочувствие и неувядающее </a:t>
            </a:r>
            <a:r>
              <a:rPr lang="ru-RU" sz="1000" dirty="0" smtClean="0"/>
              <a:t>обаяние, семейное счастье.</a:t>
            </a:r>
            <a:endParaRPr lang="ru-RU" sz="1000" dirty="0"/>
          </a:p>
          <a:p>
            <a:pPr>
              <a:lnSpc>
                <a:spcPts val="1000"/>
              </a:lnSpc>
            </a:pPr>
            <a:r>
              <a:rPr lang="ru-RU" sz="1000" dirty="0" smtClean="0"/>
              <a:t>Комплексы Артлайф созданы с особой заботой к женскому здоровью.</a:t>
            </a:r>
          </a:p>
          <a:p>
            <a:pPr>
              <a:lnSpc>
                <a:spcPts val="1000"/>
              </a:lnSpc>
            </a:pPr>
            <a:endParaRPr lang="ru-RU" sz="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1000" b="1" dirty="0" smtClean="0"/>
              <a:t>Формула женщины</a:t>
            </a:r>
            <a:r>
              <a:rPr lang="ru-RU" sz="1000" dirty="0" smtClean="0"/>
              <a:t>. Содержит 11 витаминов, 10 экстрактов и 21 минерал, необходимые для полноценного функционирования женского организма и сохранения естественной красоты. </a:t>
            </a:r>
          </a:p>
          <a:p>
            <a:pPr lvl="0"/>
            <a:r>
              <a:rPr lang="ru-RU" sz="1000" b="1" dirty="0" err="1" smtClean="0"/>
              <a:t>Младомастон</a:t>
            </a:r>
            <a:r>
              <a:rPr lang="ru-RU" sz="1000" dirty="0" smtClean="0"/>
              <a:t>. Источник индол -3-карбинола. Предназначен для профилактики новообразований. Рекомендован при мастопатии, </a:t>
            </a:r>
            <a:r>
              <a:rPr lang="ru-RU" sz="1000" dirty="0" err="1" smtClean="0"/>
              <a:t>эндометриозе</a:t>
            </a:r>
            <a:r>
              <a:rPr lang="ru-RU" sz="1000" dirty="0" smtClean="0"/>
              <a:t>, фибромиоме и дисплазии шейки матки, ВПЧ.</a:t>
            </a:r>
          </a:p>
          <a:p>
            <a:r>
              <a:rPr lang="ru-RU" sz="1000" b="1" dirty="0" err="1" smtClean="0"/>
              <a:t>Фитоэстрин</a:t>
            </a:r>
            <a:r>
              <a:rPr lang="ru-RU" sz="1000" b="1" dirty="0" smtClean="0"/>
              <a:t>. </a:t>
            </a:r>
            <a:r>
              <a:rPr lang="ru-RU" sz="1000" dirty="0" smtClean="0"/>
              <a:t>Негормональный комплекс</a:t>
            </a:r>
            <a:r>
              <a:rPr lang="ru-RU" sz="1000" dirty="0"/>
              <a:t>. Содержит 8 экстрактов самых известных </a:t>
            </a:r>
            <a:r>
              <a:rPr lang="ru-RU" sz="1000" dirty="0" err="1" smtClean="0"/>
              <a:t>фитоэстрогенов</a:t>
            </a:r>
            <a:r>
              <a:rPr lang="ru-RU" sz="1000" dirty="0" smtClean="0"/>
              <a:t>. Способствует смягчению симптомов климакса и ПМС. </a:t>
            </a:r>
          </a:p>
          <a:p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r>
              <a:rPr lang="ru-RU" sz="1000" dirty="0"/>
              <a:t>Биологически активная добавка к пище. Перед применением проконсультируйтесь с врачом</a:t>
            </a:r>
            <a:r>
              <a:rPr lang="ru-RU" sz="1000" dirty="0" smtClean="0"/>
              <a:t>.</a:t>
            </a:r>
          </a:p>
          <a:p>
            <a:pPr>
              <a:lnSpc>
                <a:spcPts val="1000"/>
              </a:lnSpc>
            </a:pPr>
            <a:endParaRPr lang="ru-RU" sz="1000" dirty="0"/>
          </a:p>
          <a:p>
            <a:pPr>
              <a:lnSpc>
                <a:spcPts val="1000"/>
              </a:lnSpc>
            </a:pP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фитоэстрин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младомастон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формулаженщины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женскоездоровье</a:t>
            </a:r>
            <a:endParaRPr lang="ru-RU" sz="1000" i="1" dirty="0"/>
          </a:p>
        </p:txBody>
      </p:sp>
      <p:pic>
        <p:nvPicPr>
          <p:cNvPr id="15" name="Рисунок 14" descr="woman health_inst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0323" y="1293965"/>
            <a:ext cx="1590469" cy="1590469"/>
          </a:xfrm>
          <a:prstGeom prst="rect">
            <a:avLst/>
          </a:prstGeom>
        </p:spPr>
      </p:pic>
      <p:pic>
        <p:nvPicPr>
          <p:cNvPr id="16" name="Рисунок 15" descr="Uroshield_inst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54339" y="1293965"/>
            <a:ext cx="1597353" cy="1597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09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2" cy="6857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11" y="2092643"/>
            <a:ext cx="4174958" cy="4765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98" y="2092643"/>
            <a:ext cx="4174958" cy="4765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14839" y="3023286"/>
            <a:ext cx="396247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29 СЕНТЯБРЯ – ВСЕМИРНЫЙ ДЕНЬ СЕРДЦА</a:t>
            </a:r>
          </a:p>
          <a:p>
            <a:endParaRPr lang="en-US" sz="1000" b="1" dirty="0" smtClean="0"/>
          </a:p>
          <a:p>
            <a:r>
              <a:rPr lang="ru-RU" sz="1000" b="1" dirty="0" smtClean="0"/>
              <a:t>Интересные факты о сердечной мышце</a:t>
            </a:r>
            <a:r>
              <a:rPr lang="en-US" sz="1000" b="1" dirty="0" smtClean="0"/>
              <a:t>:</a:t>
            </a:r>
            <a:endParaRPr lang="ru-RU" sz="1000" dirty="0" smtClean="0"/>
          </a:p>
          <a:p>
            <a:pPr marL="87313" lvl="0" indent="-87313">
              <a:buFont typeface="Arial" pitchFamily="34" charset="0"/>
              <a:buChar char="•"/>
            </a:pPr>
            <a:r>
              <a:rPr lang="ru-RU" sz="1000" dirty="0" smtClean="0"/>
              <a:t>Масса сердца не превышает 350 грамм, а его размер равен величине вашего кулака.</a:t>
            </a:r>
          </a:p>
          <a:p>
            <a:pPr marL="87313" lvl="0" indent="-87313">
              <a:buFont typeface="Arial" pitchFamily="34" charset="0"/>
              <a:buChar char="•"/>
            </a:pPr>
            <a:r>
              <a:rPr lang="ru-RU" sz="1000" dirty="0" smtClean="0"/>
              <a:t>Спустя 4 недели после зачатия ребенка его сердце начинает биться.</a:t>
            </a:r>
          </a:p>
          <a:p>
            <a:pPr marL="87313" lvl="0" indent="-87313">
              <a:buFont typeface="Arial" pitchFamily="34" charset="0"/>
              <a:buChar char="•"/>
            </a:pPr>
            <a:r>
              <a:rPr lang="ru-RU" sz="1000" dirty="0" smtClean="0"/>
              <a:t>За всю жизнь сердце человека в спокойном состоянии сокращается до 3 млрд. раз,  в минуту – около 72 раз, за сутки – примерно 100 тысяч раз, а в год – 36 млн. 500 тыс. раз и осуществляет перекачивание крови, равное почти 10 тоннам.</a:t>
            </a:r>
            <a:endParaRPr lang="en-US" sz="1000" dirty="0" smtClean="0"/>
          </a:p>
          <a:p>
            <a:pPr lvl="0">
              <a:buFont typeface="Arial" pitchFamily="34" charset="0"/>
              <a:buChar char="•"/>
            </a:pPr>
            <a:endParaRPr lang="en-US" sz="800" dirty="0" smtClean="0"/>
          </a:p>
          <a:p>
            <a:pPr lvl="0"/>
            <a:r>
              <a:rPr lang="ru-RU" sz="1000" dirty="0" smtClean="0"/>
              <a:t>Поддержка здоровья сердца от компании Артлайф:</a:t>
            </a:r>
          </a:p>
          <a:p>
            <a:pPr lvl="0">
              <a:buFont typeface="Arial" pitchFamily="34" charset="0"/>
              <a:buChar char="•"/>
            </a:pPr>
            <a:r>
              <a:rPr lang="ru-RU" sz="1000" b="1" dirty="0" smtClean="0"/>
              <a:t> </a:t>
            </a:r>
            <a:r>
              <a:rPr lang="ru-RU" sz="1000" b="1" dirty="0" err="1" smtClean="0"/>
              <a:t>Атеростерол</a:t>
            </a:r>
            <a:r>
              <a:rPr lang="ru-RU" sz="1000" b="1" dirty="0" smtClean="0"/>
              <a:t> </a:t>
            </a:r>
            <a:r>
              <a:rPr lang="ru-RU" sz="1000" dirty="0" smtClean="0"/>
              <a:t>- контроль за уровнем холестерина</a:t>
            </a:r>
          </a:p>
          <a:p>
            <a:pPr lvl="0">
              <a:buFont typeface="Arial" pitchFamily="34" charset="0"/>
              <a:buChar char="•"/>
            </a:pPr>
            <a:r>
              <a:rPr lang="ru-RU" sz="1000" b="1" dirty="0" smtClean="0"/>
              <a:t> </a:t>
            </a:r>
            <a:r>
              <a:rPr lang="ru-RU" sz="1000" b="1" dirty="0" err="1" smtClean="0"/>
              <a:t>Атеролекс</a:t>
            </a:r>
            <a:r>
              <a:rPr lang="ru-RU" sz="1000" dirty="0" smtClean="0"/>
              <a:t> - профилактика атеросклероза</a:t>
            </a:r>
          </a:p>
          <a:p>
            <a:pPr lvl="0">
              <a:buFont typeface="Arial" pitchFamily="34" charset="0"/>
              <a:buChar char="•"/>
            </a:pPr>
            <a:r>
              <a:rPr lang="ru-RU" sz="1000" b="1" dirty="0" smtClean="0"/>
              <a:t> </a:t>
            </a:r>
            <a:r>
              <a:rPr lang="ru-RU" sz="1000" b="1" dirty="0" err="1" smtClean="0"/>
              <a:t>Ангиофорт</a:t>
            </a:r>
            <a:r>
              <a:rPr lang="ru-RU" sz="1000" b="1" dirty="0" smtClean="0"/>
              <a:t> и </a:t>
            </a:r>
            <a:r>
              <a:rPr lang="ru-RU" sz="1000" b="1" dirty="0" err="1" smtClean="0"/>
              <a:t>Венатол</a:t>
            </a:r>
            <a:r>
              <a:rPr lang="ru-RU" sz="1000" b="1" dirty="0" smtClean="0"/>
              <a:t> </a:t>
            </a:r>
            <a:r>
              <a:rPr lang="ru-RU" sz="1000" dirty="0" smtClean="0"/>
              <a:t>- профилактика </a:t>
            </a:r>
            <a:r>
              <a:rPr lang="ru-RU" sz="1000" dirty="0" err="1" smtClean="0"/>
              <a:t>варикоза</a:t>
            </a:r>
            <a:endParaRPr lang="ru-RU" sz="1000" dirty="0" smtClean="0"/>
          </a:p>
          <a:p>
            <a:pPr lvl="0">
              <a:buFont typeface="Arial" pitchFamily="34" charset="0"/>
              <a:buChar char="•"/>
            </a:pPr>
            <a:r>
              <a:rPr lang="ru-RU" sz="1000" b="1" dirty="0" smtClean="0"/>
              <a:t> </a:t>
            </a:r>
            <a:r>
              <a:rPr lang="ru-RU" sz="1000" b="1" dirty="0" err="1" smtClean="0"/>
              <a:t>Кардиогель</a:t>
            </a:r>
            <a:r>
              <a:rPr lang="ru-RU" sz="1000" dirty="0" smtClean="0"/>
              <a:t> – скорая помощь при атеросклерозе, аритмии, гипертонической болезни</a:t>
            </a:r>
          </a:p>
          <a:p>
            <a:pPr algn="just"/>
            <a:r>
              <a:rPr lang="ru-RU" sz="1000" dirty="0"/>
              <a:t>Биологически активная добавка к пище. Перед применением проконсультируйтесь с врачом.</a:t>
            </a:r>
          </a:p>
          <a:p>
            <a:pPr algn="just"/>
            <a:endParaRPr lang="ru-RU" sz="1000" dirty="0" smtClean="0"/>
          </a:p>
          <a:p>
            <a:pPr algn="just"/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 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#сердце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сосуды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атеросклероз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варикоз</a:t>
            </a:r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0352" y="3011047"/>
            <a:ext cx="3962476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24 -30 СЕНТЯБРЯ – ВСЕМИРНАЯ НЕДЕЛЯ СЕТЧАТКИ ГЛАЗА</a:t>
            </a:r>
            <a:endParaRPr lang="ru-RU" sz="1000" i="1" dirty="0" smtClean="0"/>
          </a:p>
          <a:p>
            <a:endParaRPr lang="ru-RU" sz="700" dirty="0" smtClean="0"/>
          </a:p>
          <a:p>
            <a:r>
              <a:rPr lang="ru-RU" sz="1000" dirty="0" smtClean="0"/>
              <a:t>Мы привыкли нещадно нагружать глаза, сидя перед мониторами.   Однако,  мало кто задумывается об  их уникальности и о том,  что глаза нуждаются в бережном отношении и специальных питательных веществах. Знали ли Вы, что</a:t>
            </a:r>
            <a:r>
              <a:rPr lang="en-US" sz="1000" dirty="0" smtClean="0"/>
              <a:t>:</a:t>
            </a:r>
            <a:endParaRPr lang="ru-RU" sz="1000" dirty="0" smtClean="0"/>
          </a:p>
          <a:p>
            <a:pPr marL="174625" lvl="0" indent="-87313">
              <a:buFont typeface="Wingdings" pitchFamily="2" charset="2"/>
              <a:buChar char="§"/>
            </a:pPr>
            <a:r>
              <a:rPr lang="ru-RU" sz="1000" dirty="0" smtClean="0"/>
              <a:t>Каждый глаз содержит 107 миллионов клеток, и все они чувствительны к свету.</a:t>
            </a:r>
          </a:p>
          <a:p>
            <a:pPr marL="174625" indent="-87313">
              <a:buFont typeface="Wingdings" pitchFamily="2" charset="2"/>
              <a:buChar char="§"/>
            </a:pPr>
            <a:r>
              <a:rPr lang="ru-RU" sz="1000" dirty="0" smtClean="0"/>
              <a:t>Глаза передают в мозг огромное количество информации каждый час. Пропускная способность этого канала сопоставима с каналами Интернет-провайдеров крупного города.</a:t>
            </a:r>
          </a:p>
          <a:p>
            <a:pPr marL="174625" indent="-87313">
              <a:buFont typeface="Wingdings" pitchFamily="2" charset="2"/>
              <a:buChar char="§"/>
            </a:pPr>
            <a:r>
              <a:rPr lang="ru-RU" sz="1000" dirty="0" smtClean="0"/>
              <a:t>Зрачки глаз расширяются почти наполовину, когда мы смотрим на того, кого любим.</a:t>
            </a:r>
          </a:p>
          <a:p>
            <a:pPr marL="87313" indent="-87313"/>
            <a:endParaRPr lang="ru-RU" sz="600" dirty="0" smtClean="0"/>
          </a:p>
          <a:p>
            <a:r>
              <a:rPr lang="ru-RU" sz="1000" b="1" dirty="0" err="1" smtClean="0"/>
              <a:t>Глазорол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Интенсив</a:t>
            </a:r>
            <a:r>
              <a:rPr lang="ru-RU" sz="1000" b="1" dirty="0" smtClean="0"/>
              <a:t> </a:t>
            </a:r>
            <a:r>
              <a:rPr lang="ru-RU" sz="1000" dirty="0" smtClean="0"/>
              <a:t>– специальный комплекс для поддержки зрения, защите его от высоких нагрузок и возрастных изменений.</a:t>
            </a:r>
          </a:p>
          <a:p>
            <a:r>
              <a:rPr lang="ru-RU" sz="1000" dirty="0" smtClean="0"/>
              <a:t>Компоненты продукта обеспечивают питательную поддержку, оказывают антиоксидантное и сосудоукрепляющее действие, улучшают обменные процессы в сетчатке глаза. </a:t>
            </a:r>
          </a:p>
          <a:p>
            <a:r>
              <a:rPr lang="ru-RU" sz="1000" dirty="0" smtClean="0"/>
              <a:t>Биологически </a:t>
            </a:r>
            <a:r>
              <a:rPr lang="ru-RU" sz="1000" dirty="0"/>
              <a:t>активная добавка к пище. Перед применением проконсультируйтесь с врачом.</a:t>
            </a:r>
          </a:p>
          <a:p>
            <a:endParaRPr lang="ru-RU" sz="1000" dirty="0" smtClean="0"/>
          </a:p>
          <a:p>
            <a:r>
              <a:rPr lang="ru-RU" sz="1000" dirty="0" smtClean="0"/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 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глазоролинтенсив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зрение</a:t>
            </a:r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Рисунок 11" descr="glazorol_intensiv_inst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5" y="1215668"/>
            <a:ext cx="1713471" cy="1713471"/>
          </a:xfrm>
          <a:prstGeom prst="rect">
            <a:avLst/>
          </a:prstGeom>
        </p:spPr>
      </p:pic>
      <p:pic>
        <p:nvPicPr>
          <p:cNvPr id="13" name="Рисунок 12" descr="heart day_inst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5898" y="1199425"/>
            <a:ext cx="1729714" cy="1729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357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09214" y="4182892"/>
            <a:ext cx="54774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КОСМЕТИКА ГОЛДЕН КОКОН</a:t>
            </a:r>
          </a:p>
          <a:p>
            <a:r>
              <a:rPr lang="ru-RU" sz="1000" dirty="0" smtClean="0"/>
              <a:t>Своевременный уход за кожей – залог ее красоты и здоровья долгие годы! Косметическая линия «</a:t>
            </a:r>
            <a:r>
              <a:rPr lang="ru-RU" sz="1000" dirty="0" err="1" smtClean="0"/>
              <a:t>Golden</a:t>
            </a:r>
            <a:r>
              <a:rPr lang="ru-RU" sz="1000" dirty="0" smtClean="0"/>
              <a:t> </a:t>
            </a:r>
            <a:r>
              <a:rPr lang="ru-RU" sz="1000" dirty="0" err="1" smtClean="0"/>
              <a:t>Cocoo</a:t>
            </a:r>
            <a:r>
              <a:rPr lang="en-US" sz="1000" dirty="0" smtClean="0"/>
              <a:t>n</a:t>
            </a:r>
            <a:r>
              <a:rPr lang="ru-RU" sz="1000" dirty="0" smtClean="0"/>
              <a:t>» - это корейский секрет правильного очищения и ухода. </a:t>
            </a:r>
          </a:p>
          <a:p>
            <a:r>
              <a:rPr lang="ru-RU" sz="1000" b="1" dirty="0" smtClean="0"/>
              <a:t>Кислородная гель-пенка </a:t>
            </a:r>
            <a:r>
              <a:rPr lang="ru-RU" sz="1000" dirty="0" smtClean="0"/>
              <a:t>с оригинальной пенящейся текстурой — это </a:t>
            </a:r>
            <a:r>
              <a:rPr lang="ru-RU" sz="1000" dirty="0" err="1" smtClean="0"/>
              <a:t>мультифункциональный</a:t>
            </a:r>
            <a:r>
              <a:rPr lang="ru-RU" sz="1000" dirty="0" smtClean="0"/>
              <a:t> продукт, который при нанесении образует миллион микроскопических пузырьков, очищают кожу от загрязнений, одновременно насыщая ее кислородом. </a:t>
            </a:r>
            <a:r>
              <a:rPr lang="ru-RU" sz="1000" b="1" dirty="0" smtClean="0"/>
              <a:t>Энергетическая эссенция </a:t>
            </a:r>
            <a:r>
              <a:rPr lang="ru-RU" sz="1000" dirty="0" smtClean="0"/>
              <a:t>с комплексным </a:t>
            </a:r>
            <a:r>
              <a:rPr lang="ru-RU" sz="1000" dirty="0" err="1" smtClean="0"/>
              <a:t>антивозрастным</a:t>
            </a:r>
            <a:r>
              <a:rPr lang="ru-RU" sz="1000" dirty="0" smtClean="0"/>
              <a:t> действием мгновенно наполняет кожу влагой, улучшает </a:t>
            </a:r>
            <a:r>
              <a:rPr lang="ru-RU" sz="1000" dirty="0" err="1" smtClean="0"/>
              <a:t>энергообмен</a:t>
            </a:r>
            <a:r>
              <a:rPr lang="ru-RU" sz="1000" dirty="0" smtClean="0"/>
              <a:t> в клетках, восстанавливает эластичность кожи.  </a:t>
            </a:r>
            <a:r>
              <a:rPr lang="ru-RU" sz="1000" b="1" dirty="0" err="1" smtClean="0"/>
              <a:t>Ревитализирующий</a:t>
            </a:r>
            <a:r>
              <a:rPr lang="ru-RU" sz="1000" b="1" dirty="0" smtClean="0"/>
              <a:t> крем </a:t>
            </a:r>
            <a:r>
              <a:rPr lang="ru-RU" sz="1000" dirty="0" smtClean="0"/>
              <a:t>с богатой текстурой дарит коже непревзойденный комфорт и шелковое омоложение.  </a:t>
            </a:r>
            <a:r>
              <a:rPr lang="ru-RU" sz="1000" b="1" dirty="0" smtClean="0"/>
              <a:t>Коконы тутового шелкопряда</a:t>
            </a:r>
            <a:r>
              <a:rPr lang="ru-RU" sz="1000" dirty="0" smtClean="0"/>
              <a:t> подарят нежность и шелковистость вашей коже. При размачивании кокона </a:t>
            </a:r>
            <a:r>
              <a:rPr lang="ru-RU" sz="1000" dirty="0" err="1" smtClean="0"/>
              <a:t>серицин</a:t>
            </a:r>
            <a:r>
              <a:rPr lang="ru-RU" sz="1000" dirty="0" smtClean="0"/>
              <a:t>, насыщенный аминокислотами, растворяется в воде и при массировании создает на поверхности кожи тонкую </a:t>
            </a:r>
            <a:r>
              <a:rPr lang="ru-RU" sz="1000" dirty="0" err="1" smtClean="0"/>
              <a:t>влагоудерживающую</a:t>
            </a:r>
            <a:r>
              <a:rPr lang="ru-RU" sz="1000" dirty="0" smtClean="0"/>
              <a:t> пленку, которая смягчает кожу, защищает ее и способствует моментальному </a:t>
            </a:r>
            <a:r>
              <a:rPr lang="ru-RU" sz="1000" dirty="0" err="1" smtClean="0"/>
              <a:t>лифтингу</a:t>
            </a:r>
            <a:r>
              <a:rPr lang="ru-RU" sz="1000" dirty="0" smtClean="0"/>
              <a:t>.</a:t>
            </a:r>
          </a:p>
          <a:p>
            <a:endParaRPr lang="ru-RU" sz="1000" b="1" i="1" dirty="0" smtClean="0"/>
          </a:p>
          <a:p>
            <a:endParaRPr lang="ru-RU" sz="1000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goldencocoon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#косметика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красото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#уход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корейскаякосметика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45336" y="494270"/>
            <a:ext cx="3772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КОСМЕТИКА  ГОЛДЕН КОКОН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02350" y="1648030"/>
            <a:ext cx="3332938" cy="49745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14978" y="1648030"/>
            <a:ext cx="1848120" cy="18620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7667" y="1608081"/>
            <a:ext cx="3587391" cy="507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\\filer\Artlife\Маркетинг\КОНТЕНТ-ПЛАН ДЛЯ СОЦ.СЕТЕЙ\2019\09 Сентябрь\Макеты для соцсетей\Косметика\Golden coc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2049" y="1597573"/>
            <a:ext cx="1968061" cy="1968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689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12192150" cy="6857912"/>
            <a:chOff x="1" y="86"/>
            <a:chExt cx="12192150" cy="685791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6"/>
              <a:ext cx="12192150" cy="6857912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68818212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=""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ДЕНЬ КРАСОТЫ  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КРЕМ ДЛЯ ТЕЛА С КОЛЛАГЕНОМ + ГИАЛУРОНОВЫЙ МУСС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БАЛЬЗАМ ДЛЯ ГУБ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НАТУРАСЕПТ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БАЛЬЗАМ</a:t>
                      </a:r>
                      <a:r>
                        <a:rPr lang="ru-RU" sz="1200" baseline="0" dirty="0" smtClean="0"/>
                        <a:t> АКТИВ + ЖИВИЦА-ЭВКАЛИПТ</a:t>
                      </a:r>
                      <a:endParaRPr lang="ru-RU" sz="12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 smtClean="0"/>
                        <a:t>9 сентября</a:t>
                      </a:r>
                      <a:endParaRPr lang="ru-RU" sz="1100" b="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Новинки 2019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Эффективная защита от непогоды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Лечебная 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косметика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1035438"/>
                  </a:ext>
                </a:extLst>
              </a:tr>
            </a:tbl>
          </a:graphicData>
        </a:graphic>
      </p:graphicFrame>
      <p:pic>
        <p:nvPicPr>
          <p:cNvPr id="1026" name="Picture 2" descr="\\filer\Artlife\Маркетинг\КОНТЕНТ-ПЛАН ДЛЯ СОЦ.СЕТЕЙ\2019\09 Сентябрь\Макеты для соцсетей\Косметика\artlife cosme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247" y="2204299"/>
            <a:ext cx="1956762" cy="1956762"/>
          </a:xfrm>
          <a:prstGeom prst="rect">
            <a:avLst/>
          </a:prstGeom>
          <a:noFill/>
        </p:spPr>
      </p:pic>
      <p:pic>
        <p:nvPicPr>
          <p:cNvPr id="1027" name="Picture 3" descr="\\filer\Artlife\Маркетинг\КОНТЕНТ-ПЛАН ДЛЯ СОЦ.СЕТЕЙ\2019\09 Сентябрь\Макеты для соцсетей\Косметика\День красо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7033" y="2206496"/>
            <a:ext cx="1955643" cy="1955643"/>
          </a:xfrm>
          <a:prstGeom prst="rect">
            <a:avLst/>
          </a:prstGeom>
          <a:noFill/>
        </p:spPr>
      </p:pic>
      <p:pic>
        <p:nvPicPr>
          <p:cNvPr id="1030" name="Picture 6" descr="\\filer\Artlife\Маркетинг\КОНТЕНТ-ПЛАН ДЛЯ СОЦ.СЕТЕЙ\2019\09 Сентябрь\Макеты для соцсетей\Косметика\Натурасеп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5503" y="2206496"/>
            <a:ext cx="1946252" cy="1946252"/>
          </a:xfrm>
          <a:prstGeom prst="rect">
            <a:avLst/>
          </a:prstGeom>
          <a:noFill/>
        </p:spPr>
      </p:pic>
      <p:pic>
        <p:nvPicPr>
          <p:cNvPr id="22" name="Рисунок 21" descr="Бальзам актив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49355" y="2204299"/>
            <a:ext cx="1971838" cy="1971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990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" y="87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54" y="2092642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1886" y="3056467"/>
            <a:ext cx="39593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НОВИНКИ 2019 </a:t>
            </a:r>
          </a:p>
          <a:p>
            <a:endParaRPr lang="ru-RU" sz="1000" b="1" i="1" dirty="0"/>
          </a:p>
          <a:p>
            <a:r>
              <a:rPr lang="ru-RU" sz="1000" dirty="0" smtClean="0"/>
              <a:t>Знаете ли вы, что в каждом продукте </a:t>
            </a:r>
            <a:r>
              <a:rPr lang="ru-RU" sz="1000" b="1" dirty="0" err="1"/>
              <a:t>Artlife</a:t>
            </a:r>
            <a:r>
              <a:rPr lang="ru-RU" sz="1000" b="1" dirty="0"/>
              <a:t> </a:t>
            </a:r>
            <a:r>
              <a:rPr lang="ru-RU" sz="1000" b="1" dirty="0" err="1"/>
              <a:t>Cosmetics</a:t>
            </a:r>
            <a:r>
              <a:rPr lang="ru-RU" sz="1000" dirty="0"/>
              <a:t> </a:t>
            </a:r>
            <a:r>
              <a:rPr lang="ru-RU" sz="1000" dirty="0" smtClean="0"/>
              <a:t>есть «флагманский» компонент в высокой концентрации, который активно заботится о вашей коже, помогает сохранить её молодость и красоту?</a:t>
            </a:r>
          </a:p>
          <a:p>
            <a:r>
              <a:rPr lang="ru-RU" sz="1000" b="1" dirty="0" err="1" smtClean="0"/>
              <a:t>Гиалуроновый</a:t>
            </a:r>
            <a:r>
              <a:rPr lang="ru-RU" sz="1000" b="1" dirty="0" smtClean="0"/>
              <a:t> мусс </a:t>
            </a:r>
            <a:r>
              <a:rPr lang="ru-RU" sz="1000" dirty="0" smtClean="0"/>
              <a:t>для умывания деликатно очищает кожу лица и шеи от загрязнений и макияжа. Содержит </a:t>
            </a:r>
            <a:r>
              <a:rPr lang="ru-RU" sz="1000" dirty="0" err="1" smtClean="0"/>
              <a:t>гиалуроновую</a:t>
            </a:r>
            <a:r>
              <a:rPr lang="ru-RU" sz="1000" dirty="0" smtClean="0"/>
              <a:t> кислоту, которая поддерживает водно-липидный баланс, способствует сохранению тонуса кожи. </a:t>
            </a:r>
          </a:p>
          <a:p>
            <a:r>
              <a:rPr lang="ru-RU" sz="1000" b="1" dirty="0" smtClean="0"/>
              <a:t>Крем для тела с коллагеном </a:t>
            </a:r>
            <a:r>
              <a:rPr lang="ru-RU" sz="1000" dirty="0" smtClean="0"/>
              <a:t>обладает легкой текстурой и подходит для всех типов кожи. Коллаген интенсивно увлажняет кожу, повышая ее эластичность. Масла сладкого миндаля и алоэ вера смягчают кожу, успокаивают и восстанавливают защитный барьер. Сочетание активных компонентов крема обеспечивают моментальное питание, что создает защитный барьер кожи и избавляет ее от шелушения. </a:t>
            </a:r>
            <a:r>
              <a:rPr lang="ru-RU" sz="800" b="1" i="1" dirty="0"/>
              <a:t> </a:t>
            </a:r>
            <a:endParaRPr lang="ru-RU" sz="800" b="1" i="1" dirty="0" smtClean="0"/>
          </a:p>
          <a:p>
            <a:endParaRPr lang="ru-RU" sz="8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артлайфкосметикс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гиалуроновыймусс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кремдлятела</a:t>
            </a:r>
            <a:endParaRPr lang="ru-RU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32953" y="3056467"/>
            <a:ext cx="38624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9 СЕНТЯБРЯ – ДЕНЬ КРАСОТЫ! </a:t>
            </a:r>
          </a:p>
          <a:p>
            <a:endParaRPr lang="ru-RU" sz="1000" b="1" i="1" dirty="0" smtClean="0"/>
          </a:p>
          <a:p>
            <a:r>
              <a:rPr lang="ru-RU" sz="1000" dirty="0" smtClean="0"/>
              <a:t>Как сохранить красоту? От чего она зависит? От нашего питания и образа жизни, от количества радостных и приятных эмоций, от физической активности и заботе о своем теле. А еще мы уверены, что с нашей косметикой вы сможете продлить, подчеркнуть и восстановить вашу естественную красоту.</a:t>
            </a:r>
          </a:p>
          <a:p>
            <a:endParaRPr lang="ru-RU" sz="1000" dirty="0" smtClean="0"/>
          </a:p>
          <a:p>
            <a:r>
              <a:rPr lang="ru-RU" sz="1000" dirty="0" smtClean="0"/>
              <a:t>Косметические продукты «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» - это эффективное сочетание природных ингредиентов и научных технологий. Какой бы бренд из представленных в ассортименте вы не выбрали, положительный результат не заставит себя ждать! </a:t>
            </a:r>
          </a:p>
          <a:p>
            <a:endParaRPr lang="en-US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#косметика #красота 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#увлажнение #уход #питание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3" descr="\\filer\Artlife\Маркетинг\КОНТЕНТ-ПЛАН ДЛЯ СОЦ.СЕТЕЙ\2019\09 Сентябрь\Макеты для соцсетей\Косметика\День красо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6847" y="1317782"/>
            <a:ext cx="1566734" cy="1566734"/>
          </a:xfrm>
          <a:prstGeom prst="rect">
            <a:avLst/>
          </a:prstGeom>
          <a:noFill/>
        </p:spPr>
      </p:pic>
      <p:pic>
        <p:nvPicPr>
          <p:cNvPr id="13" name="Picture 2" descr="\\filer\Artlife\Маркетинг\КОНТЕНТ-ПЛАН ДЛЯ СОЦ.СЕТЕЙ\2019\09 Сентябрь\Макеты для соцсетей\Косметика\artlife cosmet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5517" y="1317782"/>
            <a:ext cx="1566734" cy="1566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90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540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36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41" y="2092643"/>
            <a:ext cx="4174958" cy="4765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4119" y="3044798"/>
            <a:ext cx="3971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БАЛЬЗАМ ДЛЯ ГУБ НАТУРАСЕПТ </a:t>
            </a:r>
          </a:p>
          <a:p>
            <a:endParaRPr lang="ru-RU" sz="1000" i="1" dirty="0" smtClean="0"/>
          </a:p>
          <a:p>
            <a:r>
              <a:rPr lang="ru-RU" sz="1000" dirty="0" smtClean="0"/>
              <a:t>Первые осенние перепады температур, ветер и дожди негативно сказываются не только на нашем настроении, но и на состоянии кожи. Бальзам для губ </a:t>
            </a:r>
            <a:r>
              <a:rPr lang="ru-RU" sz="1000" dirty="0" err="1" smtClean="0"/>
              <a:t>Naturasept</a:t>
            </a:r>
            <a:r>
              <a:rPr lang="ru-RU" sz="1000" dirty="0" smtClean="0"/>
              <a:t> увлажняет, защищает их от сухости,  растрескивания, солнечных лучей, ветра и мороза. </a:t>
            </a:r>
          </a:p>
          <a:p>
            <a:r>
              <a:rPr lang="ru-RU" sz="800" dirty="0" smtClean="0"/>
              <a:t> </a:t>
            </a:r>
          </a:p>
          <a:p>
            <a:r>
              <a:rPr lang="ru-RU" sz="1000" dirty="0" smtClean="0"/>
              <a:t>Входящие в состав витамины А, E и уникальный комплекс масел питают кожу губ, заживляют микротрещины. Пчелиный воск предотвращает обезвоживание, создает защитное покрытие, повышает упругость и эластичность кожи губ. Бальзам – это еще и профилактическое средство от различного рода воспалений: герпес, </a:t>
            </a:r>
            <a:r>
              <a:rPr lang="ru-RU" sz="1000" dirty="0" err="1" smtClean="0"/>
              <a:t>заеды</a:t>
            </a:r>
            <a:r>
              <a:rPr lang="ru-RU" sz="1000" dirty="0" smtClean="0"/>
              <a:t>, </a:t>
            </a:r>
            <a:r>
              <a:rPr lang="ru-RU" sz="1000" dirty="0" err="1" smtClean="0"/>
              <a:t>хейлит</a:t>
            </a:r>
            <a:r>
              <a:rPr lang="ru-RU" sz="1000" dirty="0" smtClean="0"/>
              <a:t>. </a:t>
            </a:r>
          </a:p>
          <a:p>
            <a:r>
              <a:rPr lang="ru-RU" sz="1000" dirty="0" smtClean="0"/>
              <a:t>Содержит только натуральные ингредиенты, без отдушек и консервантов. </a:t>
            </a:r>
          </a:p>
          <a:p>
            <a:pPr algn="just"/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красота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улыбка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бальзамдлягуб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натурасепт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44031" y="3047138"/>
            <a:ext cx="396857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БАЛЬЗАМ АКТИВ. НАНОСИТСЯ ТОЧЕЧНО, ДЕЙСТВУЕТ ТОЧНО!</a:t>
            </a:r>
          </a:p>
          <a:p>
            <a:endParaRPr lang="ru-RU" sz="800" dirty="0" smtClean="0"/>
          </a:p>
          <a:p>
            <a:r>
              <a:rPr lang="ru-RU" sz="1000" dirty="0"/>
              <a:t>Чем </a:t>
            </a:r>
            <a:r>
              <a:rPr lang="ru-RU" sz="1000" dirty="0" smtClean="0"/>
              <a:t>отличается Бальзам Актив от других лечебных кремов Артлайф? Тем, что именно его мы рекомендуем не растирать, а наносить на биологически активные точки на теле. При </a:t>
            </a:r>
            <a:r>
              <a:rPr lang="ru-RU" sz="1000" dirty="0"/>
              <a:t>воздействии на </a:t>
            </a:r>
            <a:r>
              <a:rPr lang="ru-RU" sz="1000" dirty="0" smtClean="0"/>
              <a:t>эти точки </a:t>
            </a:r>
            <a:r>
              <a:rPr lang="ru-RU" sz="1000" dirty="0"/>
              <a:t>можно облегчить болезненные ощущения, избавиться от усталости и даже снять стресс</a:t>
            </a:r>
            <a:r>
              <a:rPr lang="ru-RU" sz="1000" dirty="0" smtClean="0"/>
              <a:t>. А активные целебные экстракты в составе бальзама проникают в глубокие слои кожи и усиливают данное воздействие.</a:t>
            </a:r>
            <a:endParaRPr lang="ru-RU" sz="1000" dirty="0"/>
          </a:p>
          <a:p>
            <a:r>
              <a:rPr lang="ru-RU" sz="1000" b="1" dirty="0" smtClean="0"/>
              <a:t>Рекомендации для Бальзама актив:</a:t>
            </a:r>
            <a:endParaRPr lang="ru-RU" sz="1000" dirty="0" smtClean="0"/>
          </a:p>
          <a:p>
            <a:pPr>
              <a:buFont typeface="Arial" pitchFamily="34" charset="0"/>
              <a:buChar char="•"/>
            </a:pPr>
            <a:r>
              <a:rPr lang="ru-RU" sz="1000" b="1" dirty="0" smtClean="0"/>
              <a:t> При головной боли</a:t>
            </a:r>
            <a:r>
              <a:rPr lang="ru-RU" sz="1000" dirty="0" smtClean="0"/>
              <a:t> - втирать в лобную, височную и затылочную область</a:t>
            </a:r>
            <a:r>
              <a:rPr lang="en-US" sz="1000" dirty="0" smtClean="0"/>
              <a:t>.</a:t>
            </a:r>
            <a:endParaRPr lang="ru-RU" sz="1000" dirty="0" smtClean="0"/>
          </a:p>
          <a:p>
            <a:pPr>
              <a:buFont typeface="Arial" pitchFamily="34" charset="0"/>
              <a:buChar char="•"/>
            </a:pPr>
            <a:r>
              <a:rPr lang="ru-RU" sz="1000" b="1" dirty="0" smtClean="0"/>
              <a:t> При боли в пояснице</a:t>
            </a:r>
            <a:r>
              <a:rPr lang="ru-RU" sz="1000" dirty="0" smtClean="0"/>
              <a:t> - нанести точечно на болезненную область</a:t>
            </a:r>
            <a:r>
              <a:rPr lang="en-US" sz="1000" dirty="0" smtClean="0"/>
              <a:t>.</a:t>
            </a:r>
            <a:endParaRPr lang="ru-RU" sz="1000" dirty="0" smtClean="0"/>
          </a:p>
          <a:p>
            <a:pPr>
              <a:buFont typeface="Arial" pitchFamily="34" charset="0"/>
              <a:buChar char="•"/>
            </a:pPr>
            <a:r>
              <a:rPr lang="ru-RU" sz="1000" b="1" dirty="0" smtClean="0"/>
              <a:t> При насморке и заложенности носа</a:t>
            </a:r>
            <a:r>
              <a:rPr lang="ru-RU" sz="1000" dirty="0" smtClean="0"/>
              <a:t> - нанести на крылья носа и височную область, а также на зону между большим и указательным пальцем рук.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/>
              <a:t> При кашле</a:t>
            </a:r>
            <a:r>
              <a:rPr lang="ru-RU" sz="1000" dirty="0" smtClean="0"/>
              <a:t> – нанести в подключичные ямки, под лопатками, под подбородок и височную зону</a:t>
            </a:r>
            <a:r>
              <a:rPr lang="en-US" sz="1000" dirty="0" smtClean="0"/>
              <a:t>.</a:t>
            </a:r>
            <a:endParaRPr lang="ru-RU" sz="1000" dirty="0" smtClean="0"/>
          </a:p>
          <a:p>
            <a:pPr>
              <a:buFont typeface="Arial" pitchFamily="34" charset="0"/>
              <a:buChar char="•"/>
            </a:pPr>
            <a:r>
              <a:rPr lang="ru-RU" sz="1000" b="1" dirty="0" smtClean="0"/>
              <a:t> При ОРЗ и вирусных заболеваниях</a:t>
            </a:r>
            <a:r>
              <a:rPr lang="ru-RU" sz="1000" dirty="0" smtClean="0"/>
              <a:t>, а также для их предупреждения – нанести на крылья носа, надбровную, височную и затылочную область.</a:t>
            </a:r>
            <a:endParaRPr lang="en-US" sz="1000" dirty="0" smtClean="0"/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линияактив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бальзам_актив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лечебная косметика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6" descr="\\filer\Artlife\Маркетинг\КОНТЕНТ-ПЛАН ДЛЯ СОЦ.СЕТЕЙ\2019\09 Сентябрь\Макеты для соцсетей\Косметика\Натурасеп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9855" y="1282668"/>
            <a:ext cx="1619949" cy="1619949"/>
          </a:xfrm>
          <a:prstGeom prst="rect">
            <a:avLst/>
          </a:prstGeom>
          <a:noFill/>
        </p:spPr>
      </p:pic>
      <p:pic>
        <p:nvPicPr>
          <p:cNvPr id="14" name="Рисунок 13" descr="Бальзам актив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9629" y="1282667"/>
            <a:ext cx="1619949" cy="16199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90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89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2536554" y="1977447"/>
              <a:ext cx="4506545" cy="2367815"/>
              <a:chOff x="2536554" y="1977447"/>
              <a:chExt cx="4506545" cy="2367815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4830757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2536554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9" name="Прямоугольник 8"/>
          <p:cNvSpPr/>
          <p:nvPr/>
        </p:nvSpPr>
        <p:spPr>
          <a:xfrm>
            <a:off x="7091858" y="1977357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361122" y="1977356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00499699"/>
              </p:ext>
            </p:extLst>
          </p:nvPr>
        </p:nvGraphicFramePr>
        <p:xfrm>
          <a:off x="2505800" y="4484406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=""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ДЕНЬ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ЗНАНИЙ</a:t>
                      </a:r>
                      <a:endParaRPr lang="ru-RU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КОНФЕРЕНЦИЯ АРТЛАЙФ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КОНФЕРЕНЦИЯ АРТЛАЙФ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КОНФЕРЕНЦИЯ АРТЛАЙФ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1 сентября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Промо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Промо</a:t>
                      </a:r>
                      <a:endParaRPr lang="ru-RU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</a:rPr>
                        <a:t>Промо</a:t>
                      </a:r>
                      <a:endParaRPr lang="ru-RU" sz="12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1035438"/>
                  </a:ext>
                </a:extLst>
              </a:tr>
            </a:tbl>
          </a:graphicData>
        </a:graphic>
      </p:graphicFrame>
      <p:pic>
        <p:nvPicPr>
          <p:cNvPr id="21506" name="Picture 2" descr="C:\Users\Chizhova\Desktop\Пиар-медконференция-1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0923" y="2200091"/>
            <a:ext cx="1981385" cy="1981385"/>
          </a:xfrm>
          <a:prstGeom prst="rect">
            <a:avLst/>
          </a:prstGeom>
          <a:noFill/>
        </p:spPr>
      </p:pic>
      <p:pic>
        <p:nvPicPr>
          <p:cNvPr id="21507" name="Picture 3" descr="C:\Users\Chizhova\Desktop\Пиар-медконференция-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5158" y="2200090"/>
            <a:ext cx="1981385" cy="1981385"/>
          </a:xfrm>
          <a:prstGeom prst="rect">
            <a:avLst/>
          </a:prstGeom>
          <a:noFill/>
        </p:spPr>
      </p:pic>
      <p:pic>
        <p:nvPicPr>
          <p:cNvPr id="21508" name="Picture 4" descr="C:\Users\Chizhova\Desktop\Пиар-медконференция-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2438" y="2200089"/>
            <a:ext cx="1981385" cy="1981385"/>
          </a:xfrm>
          <a:prstGeom prst="rect">
            <a:avLst/>
          </a:prstGeom>
          <a:noFill/>
        </p:spPr>
      </p:pic>
      <p:pic>
        <p:nvPicPr>
          <p:cNvPr id="21509" name="Picture 5" descr="C:\Users\Chizhova\Desktop\1сентябр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8809" y="2200092"/>
            <a:ext cx="1981385" cy="1981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836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81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109269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2744" y="5761404"/>
            <a:ext cx="34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5D0865-46A6-49AD-BC3B-3DC3AF02B685}"/>
              </a:ext>
            </a:extLst>
          </p:cNvPr>
          <p:cNvSpPr txBox="1"/>
          <p:nvPr/>
        </p:nvSpPr>
        <p:spPr>
          <a:xfrm>
            <a:off x="7315200" y="2709333"/>
            <a:ext cx="377613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0" b="1" i="1" dirty="0"/>
          </a:p>
          <a:p>
            <a:r>
              <a:rPr lang="ru-RU" sz="1000" dirty="0" smtClean="0"/>
              <a:t>Чуть больше месяца осталось до одного из важнейших событий года!</a:t>
            </a:r>
          </a:p>
          <a:p>
            <a:r>
              <a:rPr lang="ru-RU" sz="1000" dirty="0" smtClean="0"/>
              <a:t>Научно-практическая конференция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 — это: 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  Более 500 участников из 5 стран мира 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 Обобщение результатов деятельности тысяч врачей, работающих с продукцией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 Обмен экспертными мнениями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  Результаты клинических апробаций 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 Доказательный опыт применения продукции </a:t>
            </a:r>
            <a:r>
              <a:rPr lang="ru-RU" sz="1000" dirty="0" err="1" smtClean="0"/>
              <a:t>Артлайф</a:t>
            </a:r>
            <a:endParaRPr lang="ru-RU" sz="1000" dirty="0" smtClean="0"/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  Уникальные программы оздоровления </a:t>
            </a:r>
            <a:br>
              <a:rPr lang="ru-RU" sz="1000" dirty="0" smtClean="0"/>
            </a:br>
            <a:r>
              <a:rPr lang="ru-RU" sz="1000" dirty="0" smtClean="0"/>
              <a:t>Врачи за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!</a:t>
            </a:r>
          </a:p>
          <a:p>
            <a:r>
              <a:rPr lang="ru-RU" sz="1000" dirty="0" smtClean="0"/>
              <a:t>Подать заявку на участие можно на сайте мероприятия </a:t>
            </a:r>
            <a:r>
              <a:rPr lang="ru-RU" sz="1000" u="sng" dirty="0" smtClean="0">
                <a:hlinkClick r:id="rId4"/>
              </a:rPr>
              <a:t>http://artlifemed.ru/</a:t>
            </a:r>
            <a:endParaRPr lang="ru-RU" sz="1000" dirty="0" smtClean="0"/>
          </a:p>
          <a:p>
            <a:endParaRPr lang="ru-RU" sz="1000" i="1" dirty="0" smtClean="0"/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научно-практическая_конференция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Артлайф_конференция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медконференция_Артлайф</a:t>
            </a:r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79430" y="2908126"/>
            <a:ext cx="3683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С ДНЕМ ЗНАНИЙ!</a:t>
            </a:r>
          </a:p>
          <a:p>
            <a:endParaRPr lang="ru-RU" sz="1000" b="1" i="1" dirty="0" smtClean="0"/>
          </a:p>
          <a:p>
            <a:r>
              <a:rPr lang="ru-RU" sz="1000" dirty="0" smtClean="0"/>
              <a:t>Новый учебный год, новые знакомства, новые знания! Компания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 поздравляет всех школьников и учителей с 1 сентября! Пусть этот год принесет много полезных открытий! А легче справиться с учебной нагрузкой и всегда оставаться бодрым детскому организму помогут витаминные комплексы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 – «</a:t>
            </a:r>
            <a:r>
              <a:rPr lang="ru-RU" sz="1000" dirty="0" err="1" smtClean="0"/>
              <a:t>МультиМегин</a:t>
            </a:r>
            <a:r>
              <a:rPr lang="ru-RU" sz="1000" dirty="0" smtClean="0"/>
              <a:t>», «</a:t>
            </a:r>
            <a:r>
              <a:rPr lang="ru-RU" sz="1000" dirty="0" err="1" smtClean="0"/>
              <a:t>Дискавери</a:t>
            </a:r>
            <a:r>
              <a:rPr lang="ru-RU" sz="1000" dirty="0" smtClean="0"/>
              <a:t> Отличник», «Веселые </a:t>
            </a:r>
            <a:r>
              <a:rPr lang="ru-RU" sz="1000" dirty="0" err="1" smtClean="0"/>
              <a:t>витаминки</a:t>
            </a:r>
            <a:r>
              <a:rPr lang="ru-RU" sz="1000" dirty="0" smtClean="0"/>
              <a:t>» и полезные конфеты «</a:t>
            </a:r>
            <a:r>
              <a:rPr lang="ru-RU" sz="1000" dirty="0" err="1" smtClean="0"/>
              <a:t>Пробиомилк</a:t>
            </a:r>
            <a:r>
              <a:rPr lang="ru-RU" sz="1000" dirty="0" smtClean="0"/>
              <a:t>». Будьте здоровы – учитесь с легкостью!</a:t>
            </a:r>
          </a:p>
          <a:p>
            <a:r>
              <a:rPr lang="ru-RU" sz="1000" dirty="0" smtClean="0"/>
              <a:t>#1сентября #</a:t>
            </a:r>
            <a:r>
              <a:rPr lang="ru-RU" sz="1000" dirty="0" err="1" smtClean="0"/>
              <a:t>День_Знаний</a:t>
            </a:r>
            <a:r>
              <a:rPr lang="ru-RU" sz="1000" dirty="0" smtClean="0"/>
              <a:t> #</a:t>
            </a:r>
            <a:r>
              <a:rPr lang="ru-RU" sz="1000" dirty="0" err="1" smtClean="0"/>
              <a:t>Артлайф_поздравляет</a:t>
            </a:r>
            <a:r>
              <a:rPr lang="ru-RU" sz="1000" dirty="0" smtClean="0"/>
              <a:t> </a:t>
            </a:r>
          </a:p>
          <a:p>
            <a:endParaRPr lang="ru-RU" sz="1000" i="1" dirty="0">
              <a:solidFill>
                <a:srgbClr val="EC1B30"/>
              </a:solidFill>
            </a:endParaRPr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1сентября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Артлайф_поздравляет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День_знаний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C:\Users\Chizhova\Desktop\Пиар-медконференция-1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2550" y="1200429"/>
            <a:ext cx="1661221" cy="1661221"/>
          </a:xfrm>
          <a:prstGeom prst="rect">
            <a:avLst/>
          </a:prstGeom>
          <a:noFill/>
        </p:spPr>
      </p:pic>
      <p:pic>
        <p:nvPicPr>
          <p:cNvPr id="11" name="Picture 5" descr="C:\Users\Chizhova\Desktop\1сентябр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4370" y="1189071"/>
            <a:ext cx="1661221" cy="1661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901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2196" y="2794000"/>
            <a:ext cx="381546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/>
          </a:p>
          <a:p>
            <a:r>
              <a:rPr lang="ru-RU" sz="1000" dirty="0" smtClean="0"/>
              <a:t>Всего месяц до начала VIII Научно-практической медицинской конференции «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» в Москве — нужно спешить с решением об участии, количество мест ограничено!</a:t>
            </a:r>
          </a:p>
          <a:p>
            <a:r>
              <a:rPr lang="ru-RU" sz="1000" dirty="0" smtClean="0"/>
              <a:t>«Здесь партнеры подтверждают свое решение работать в этой компании, получив уникальные результаты применения продукта. Они видят возможности и динамику развития компании. Получая потрясающую информацию из выступлений специалистов, используют её для своей партнерской сети и для работы с клиентской базой. Это дает возможность самообразовываться, </a:t>
            </a:r>
            <a:r>
              <a:rPr lang="ru-RU" sz="1000" dirty="0" err="1" smtClean="0"/>
              <a:t>самомотивироваться</a:t>
            </a:r>
            <a:r>
              <a:rPr lang="ru-RU" sz="1000" dirty="0" smtClean="0"/>
              <a:t> и развиваться как личность».</a:t>
            </a:r>
          </a:p>
          <a:p>
            <a:r>
              <a:rPr lang="ru-RU" sz="1000" dirty="0" smtClean="0"/>
              <a:t>Марина Сафонова,  Партнер компании «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» в статусе Президент, Воронеж</a:t>
            </a:r>
          </a:p>
          <a:p>
            <a:r>
              <a:rPr lang="ru-RU" sz="1000" dirty="0" smtClean="0"/>
              <a:t>Больше информации о конференции на сайте мероприятия </a:t>
            </a:r>
            <a:r>
              <a:rPr lang="ru-RU" sz="1000" u="sng" dirty="0" smtClean="0">
                <a:hlinkClick r:id="rId4"/>
              </a:rPr>
              <a:t>http://artlifemed.ru/</a:t>
            </a:r>
            <a:endParaRPr lang="ru-RU" sz="1000" u="sng" dirty="0" smtClean="0"/>
          </a:p>
          <a:p>
            <a:endParaRPr lang="ru-RU" sz="1000" u="sng" dirty="0" smtClean="0"/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научно-практическая_конференция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Артлайф_конференция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медконференция_Артлайф</a:t>
            </a:r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u="sng" dirty="0" smtClean="0"/>
          </a:p>
          <a:p>
            <a:endParaRPr lang="ru-RU" sz="1000" u="sng" dirty="0" smtClean="0"/>
          </a:p>
          <a:p>
            <a:endParaRPr lang="ru-RU" sz="1000" u="sng" dirty="0" smtClean="0"/>
          </a:p>
          <a:p>
            <a:endParaRPr lang="ru-RU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760134"/>
            <a:ext cx="37930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endParaRPr lang="ru-RU" sz="1000" b="1" i="1" dirty="0" smtClean="0"/>
          </a:p>
          <a:p>
            <a:r>
              <a:rPr lang="ru-RU" sz="1000" dirty="0" smtClean="0"/>
              <a:t>«Там будут очень интересные доклады, там будут представлены новинки компании. В частности, меня очень интересует направление </a:t>
            </a:r>
            <a:r>
              <a:rPr lang="ru-RU" sz="1000" dirty="0" err="1" smtClean="0"/>
              <a:t>биотех</a:t>
            </a:r>
            <a:r>
              <a:rPr lang="ru-RU" sz="1000" dirty="0" smtClean="0"/>
              <a:t>, это прорывная технология, это тренд мировой. И если партнеры хотят развиваться в компании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, если они хотя максимально использовать все инструменты, все возможности компании, надо быть на этой конференции, надо общаться с партнерами, которые уже эффективно работают в этой системе, надо становиться лучшими». </a:t>
            </a:r>
          </a:p>
          <a:p>
            <a:r>
              <a:rPr lang="ru-RU" sz="1000" dirty="0" smtClean="0"/>
              <a:t>Александр </a:t>
            </a:r>
            <a:r>
              <a:rPr lang="ru-RU" sz="1000" dirty="0" err="1" smtClean="0"/>
              <a:t>Часовской</a:t>
            </a:r>
            <a:r>
              <a:rPr lang="ru-RU" sz="1000" dirty="0" smtClean="0"/>
              <a:t>, партнёр компании в статусе Президент</a:t>
            </a:r>
          </a:p>
          <a:p>
            <a:r>
              <a:rPr lang="ru-RU" sz="1000" dirty="0" smtClean="0"/>
              <a:t>Больше информации о конференции на сайте мероприятия </a:t>
            </a:r>
            <a:r>
              <a:rPr lang="ru-RU" sz="1000" u="sng" dirty="0" smtClean="0">
                <a:hlinkClick r:id="rId4"/>
              </a:rPr>
              <a:t>http://artlifemed.ru/</a:t>
            </a:r>
            <a:endParaRPr lang="ru-RU" sz="1000" dirty="0" smtClean="0"/>
          </a:p>
          <a:p>
            <a:pPr marL="171450" indent="-171450"/>
            <a:endParaRPr lang="ru-RU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научно-практическая_конференция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Артлайф_конференция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медконференция_Артлайф</a:t>
            </a:r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3" descr="C:\Users\Chizhova\Desktop\Пиар-медконференция-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0417" y="1186247"/>
            <a:ext cx="1532239" cy="1532239"/>
          </a:xfrm>
          <a:prstGeom prst="rect">
            <a:avLst/>
          </a:prstGeom>
          <a:noFill/>
        </p:spPr>
      </p:pic>
      <p:pic>
        <p:nvPicPr>
          <p:cNvPr id="9" name="Picture 4" descr="C:\Users\Chizhova\Desktop\Пиар-медконференция-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5069" y="1199635"/>
            <a:ext cx="1565189" cy="1565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90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"/>
            <a:ext cx="12192154" cy="685791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3988931"/>
              </p:ext>
            </p:extLst>
          </p:nvPr>
        </p:nvGraphicFramePr>
        <p:xfrm>
          <a:off x="3755215" y="1455002"/>
          <a:ext cx="8361970" cy="4909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394">
                  <a:extLst>
                    <a:ext uri="{9D8B030D-6E8A-4147-A177-3AD203B41FA5}">
                      <a16:colId xmlns="" xmlns:a16="http://schemas.microsoft.com/office/drawing/2014/main" val="1434599515"/>
                    </a:ext>
                  </a:extLst>
                </a:gridCol>
                <a:gridCol w="1672394">
                  <a:extLst>
                    <a:ext uri="{9D8B030D-6E8A-4147-A177-3AD203B41FA5}">
                      <a16:colId xmlns="" xmlns:a16="http://schemas.microsoft.com/office/drawing/2014/main" val="1417411202"/>
                    </a:ext>
                  </a:extLst>
                </a:gridCol>
                <a:gridCol w="1683951">
                  <a:extLst>
                    <a:ext uri="{9D8B030D-6E8A-4147-A177-3AD203B41FA5}">
                      <a16:colId xmlns="" xmlns:a16="http://schemas.microsoft.com/office/drawing/2014/main" val="131708005"/>
                    </a:ext>
                  </a:extLst>
                </a:gridCol>
                <a:gridCol w="1660837">
                  <a:extLst>
                    <a:ext uri="{9D8B030D-6E8A-4147-A177-3AD203B41FA5}">
                      <a16:colId xmlns="" xmlns:a16="http://schemas.microsoft.com/office/drawing/2014/main" val="2962886020"/>
                    </a:ext>
                  </a:extLst>
                </a:gridCol>
                <a:gridCol w="1672394">
                  <a:extLst>
                    <a:ext uri="{9D8B030D-6E8A-4147-A177-3AD203B41FA5}">
                      <a16:colId xmlns="" xmlns:a16="http://schemas.microsoft.com/office/drawing/2014/main" val="2025986808"/>
                    </a:ext>
                  </a:extLst>
                </a:gridCol>
              </a:tblGrid>
              <a:tr h="2945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ЧТ-СБ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ПТ-ВС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19467785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1.09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5573356"/>
                  </a:ext>
                </a:extLst>
              </a:tr>
              <a:tr h="659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baseline="0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1 сентября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3092386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2.09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5.09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27016551"/>
                  </a:ext>
                </a:extLst>
              </a:tr>
              <a:tr h="5749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Акция 12 месяцев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Промо 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</a:rPr>
                        <a:t>конферениции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Акция 12 месяцев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Промо Фестиваль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Конфеты Амаретти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4174600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9.09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11.09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12.09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7605744"/>
                  </a:ext>
                </a:extLst>
              </a:tr>
              <a:tr h="679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День красоты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Бальзам для губ </a:t>
                      </a:r>
                      <a:r>
                        <a:rPr lang="ru-RU" sz="1100" b="1" dirty="0" err="1" smtClean="0"/>
                        <a:t>Натурасепт</a:t>
                      </a:r>
                      <a:endParaRPr lang="ru-RU" sz="1100" b="1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Без </a:t>
                      </a:r>
                      <a:r>
                        <a:rPr lang="ru-RU" sz="1100" b="1" baseline="0" dirty="0" err="1" smtClean="0"/>
                        <a:t>глютена</a:t>
                      </a:r>
                      <a:endParaRPr lang="ru-RU" sz="1100" b="1" baseline="0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Промо конференции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Новинки 2019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917438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16.09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17.09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18.09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7725704"/>
                  </a:ext>
                </a:extLst>
              </a:tr>
              <a:tr h="639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Промо конференции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Фитоэстрин</a:t>
                      </a:r>
                      <a:endParaRPr lang="ru-RU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ПИТАНИЕ.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Кисель Лесные ягоды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Бальзам Актив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Сок чаги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8001399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23.09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24.09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25.09</a:t>
                      </a: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26.09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27.09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5050172"/>
                  </a:ext>
                </a:extLst>
              </a:tr>
              <a:tr h="679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Конфеты Пробиомилк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</a:rPr>
                        <a:t>ЗДОРОВЬЕ.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</a:rPr>
                        <a:t>Всемирная неделя сетчатки глаза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ЗДОРОВЬЕ.</a:t>
                      </a:r>
                      <a:r>
                        <a:rPr lang="ru-RU" sz="1100" b="1" baseline="0" dirty="0" smtClean="0"/>
                        <a:t> </a:t>
                      </a:r>
                      <a:endParaRPr lang="ru-RU" sz="1100" b="1" kern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Урошилд Комфорт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Голден</a:t>
                      </a:r>
                      <a:r>
                        <a:rPr lang="ru-RU" sz="1100" b="1" baseline="0" dirty="0" smtClean="0"/>
                        <a:t> кокон</a:t>
                      </a:r>
                      <a:endParaRPr lang="ru-RU" sz="11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День сердца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8984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9932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68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2196" y="2858531"/>
            <a:ext cx="3815469" cy="227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Совсем </a:t>
            </a:r>
            <a:r>
              <a:rPr lang="ru-RU" sz="1000" dirty="0" smtClean="0"/>
              <a:t>скоро нам предстоит пережить Главное Событие Года — Фестиваль  «Горизонты успеха» в Дели! </a:t>
            </a:r>
            <a:endParaRPr lang="ru-RU" sz="1000" dirty="0" smtClean="0"/>
          </a:p>
          <a:p>
            <a:r>
              <a:rPr lang="ru-RU" sz="1000" dirty="0" smtClean="0"/>
              <a:t>Особняком </a:t>
            </a:r>
            <a:r>
              <a:rPr lang="ru-RU" sz="1000" dirty="0" smtClean="0"/>
              <a:t>среди его грандиозных мероприятий стоит экскурсия «Чудо света» — поездка в великолепный  Тадж-Махал! Над строительством этого архитектурного шедевра трудилось более 22 000 мастеров, а для транспортировки материалов использовалось более тысячи слонов. Инкрустированный 28 видами драгоценных и полудрагоценных камней мрамор при ярком дневном свете выглядит белым, на заре розовым, а в лунную ночь — серебристым. Все гости Фестиваля увидят одно из чудес света, «Корону дворцов».  Ещё есть возможность стать участником Фестиваля, подав заявку на сайте </a:t>
            </a:r>
            <a:r>
              <a:rPr lang="ru-RU" sz="1000" dirty="0" err="1" smtClean="0">
                <a:hlinkClick r:id="rId4"/>
              </a:rPr>
              <a:t>artlifest.ru</a:t>
            </a:r>
            <a:r>
              <a:rPr lang="ru-RU" sz="1000" dirty="0" smtClean="0"/>
              <a:t>!</a:t>
            </a:r>
          </a:p>
          <a:p>
            <a:endParaRPr lang="ru-RU" sz="1000" dirty="0" smtClean="0"/>
          </a:p>
          <a:p>
            <a:r>
              <a:rPr lang="ru-RU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горизонты_успеха</a:t>
            </a:r>
            <a:r>
              <a:rPr lang="ru-RU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#</a:t>
            </a:r>
            <a:r>
              <a:rPr lang="ru-RU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фестиваль_артлайф</a:t>
            </a:r>
            <a:r>
              <a:rPr lang="ru-RU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#</a:t>
            </a:r>
            <a:r>
              <a:rPr lang="ru-RU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тадж_махал</a:t>
            </a:r>
            <a:endParaRPr lang="ru-RU" sz="10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891481"/>
            <a:ext cx="3793067" cy="2109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Фестиваль </a:t>
            </a:r>
            <a:r>
              <a:rPr lang="ru-RU" sz="1000" dirty="0" smtClean="0"/>
              <a:t>«Горизонты успеха» собирает партнёров 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 в Индии. </a:t>
            </a:r>
            <a:endParaRPr lang="ru-RU" sz="1000" dirty="0" smtClean="0"/>
          </a:p>
          <a:p>
            <a:r>
              <a:rPr lang="ru-RU" sz="1000" dirty="0" smtClean="0"/>
              <a:t>Расписание </a:t>
            </a:r>
            <a:r>
              <a:rPr lang="ru-RU" sz="1000" dirty="0" smtClean="0"/>
              <a:t>фестивальных дней предельно насыщено событиями:</a:t>
            </a:r>
          </a:p>
          <a:p>
            <a:pPr lvl="0"/>
            <a:r>
              <a:rPr lang="ru-RU" sz="1000" dirty="0" smtClean="0"/>
              <a:t>7 декабря — Экскурсия «Краски Индии»</a:t>
            </a:r>
          </a:p>
          <a:p>
            <a:pPr lvl="0"/>
            <a:r>
              <a:rPr lang="ru-RU" sz="1000" dirty="0" smtClean="0"/>
              <a:t>8 декабря — торжественный день Фестиваля</a:t>
            </a:r>
          </a:p>
          <a:p>
            <a:pPr lvl="0"/>
            <a:r>
              <a:rPr lang="ru-RU" sz="1000" dirty="0" smtClean="0"/>
              <a:t>вечер 8 декабря – </a:t>
            </a:r>
            <a:r>
              <a:rPr lang="ru-RU" sz="1000" dirty="0" err="1" smtClean="0"/>
              <a:t>Мэджик</a:t>
            </a:r>
            <a:r>
              <a:rPr lang="ru-RU" sz="1000" dirty="0" smtClean="0"/>
              <a:t> раут  «Декабрь </a:t>
            </a:r>
            <a:r>
              <a:rPr lang="ru-RU" sz="1000" dirty="0" err="1" smtClean="0"/>
              <a:t>open</a:t>
            </a:r>
            <a:r>
              <a:rPr lang="ru-RU" sz="1000" dirty="0" smtClean="0"/>
              <a:t> </a:t>
            </a:r>
            <a:r>
              <a:rPr lang="ru-RU" sz="1000" dirty="0" err="1" smtClean="0"/>
              <a:t>air</a:t>
            </a:r>
            <a:r>
              <a:rPr lang="ru-RU" sz="1000" dirty="0" smtClean="0"/>
              <a:t>»</a:t>
            </a:r>
          </a:p>
          <a:p>
            <a:pPr lvl="0"/>
            <a:r>
              <a:rPr lang="ru-RU" sz="1000" dirty="0" smtClean="0"/>
              <a:t>9 декабря — Экскурсия в </a:t>
            </a:r>
            <a:r>
              <a:rPr lang="ru-RU" sz="1000" dirty="0" err="1" smtClean="0"/>
              <a:t>Тадж</a:t>
            </a:r>
            <a:r>
              <a:rPr lang="ru-RU" sz="1000" dirty="0" smtClean="0"/>
              <a:t> Махал «Чудо света»</a:t>
            </a:r>
          </a:p>
          <a:p>
            <a:r>
              <a:rPr lang="ru-RU" sz="1000" dirty="0" smtClean="0"/>
              <a:t>Уже меньше трёх месяцев отделяет нас от Главного События Года — но ещё можно принять решение об участии в нём. Подать заявку также можно на сайте Фестиваля </a:t>
            </a:r>
            <a:r>
              <a:rPr lang="ru-RU" sz="1000" dirty="0" err="1" smtClean="0">
                <a:hlinkClick r:id="rId4"/>
              </a:rPr>
              <a:t>artlifest.ru</a:t>
            </a:r>
            <a:r>
              <a:rPr lang="ru-RU" sz="1000" dirty="0" smtClean="0"/>
              <a:t>. Спешите: количество мест ограничено!</a:t>
            </a: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горизонты_успеха</a:t>
            </a:r>
            <a:r>
              <a:rPr lang="ru-RU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#</a:t>
            </a:r>
            <a:r>
              <a:rPr lang="ru-RU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фестиваль_артлайф</a:t>
            </a:r>
            <a:endParaRPr lang="ru-RU" sz="10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530" name="Picture 2" descr="\\filer\Artlife\Маркетинг\КОНТЕНТ-ПЛАН ДЛЯ СОЦ.СЕТЕЙ\2019\07 Июль\Макеты для соцсетей\Бизнес\Фестиваль Экскурсия Чудо све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0081" y="1185219"/>
            <a:ext cx="1656835" cy="1656835"/>
          </a:xfrm>
          <a:prstGeom prst="rect">
            <a:avLst/>
          </a:prstGeom>
          <a:noFill/>
        </p:spPr>
      </p:pic>
      <p:pic>
        <p:nvPicPr>
          <p:cNvPr id="22531" name="Picture 3" descr="\\filer\Artlife\Маркетинг\КОНТЕНТ-ПЛАН ДЛЯ СОЦ.СЕТЕЙ\2019\06 Июнь\макеты для соцсетей\Бизнес\Анонс Фестивал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8082" y="1202169"/>
            <a:ext cx="1631647" cy="1631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90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"/>
            <a:ext cx="12192154" cy="6857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939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" y="0"/>
            <a:ext cx="12192154" cy="68579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27070" y="462292"/>
            <a:ext cx="3352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КИСЕЛЬ ЛЕСНЫЕ ЯГОДЫ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46332" y="4234997"/>
            <a:ext cx="55456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Вкус лесных ягод!</a:t>
            </a:r>
          </a:p>
          <a:p>
            <a:endParaRPr lang="ru-RU" sz="1000" dirty="0" smtClean="0"/>
          </a:p>
          <a:p>
            <a:r>
              <a:rPr lang="ru-RU" sz="1000" dirty="0" smtClean="0"/>
              <a:t>Один из старейших продуктов компании Артлайф - кисель «Лесные ягоды» - за почти 20 лет нисколько не потерял свою популярность. И этому есть простое объяснение: кисель  не только вкусный, но и чрезвычайно  полезный как для взрослых, так и для детей. Два стакана киселя удовлетворяют суточную потребность организма в витаминах группы B, С, D, A и E, а также обеспечивают его железом и йодом. А значит, препятствуют утомляемости и снижению жизненного тонуса! Ягоды черники, брусники и малины помогают повысить иммунитет и ускоряют выздоровление при простудных заболеваниях.  Кисели «</a:t>
            </a:r>
            <a:r>
              <a:rPr lang="ru-RU" sz="1000" dirty="0" err="1" smtClean="0"/>
              <a:t>Артлайф</a:t>
            </a:r>
            <a:r>
              <a:rPr lang="ru-RU" sz="1000" dirty="0" smtClean="0"/>
              <a:t>» приготовлены по современной технологии гранулирования при низких температурах, позволяющей сохранить все полезные вещества, которые содержатся в натуральных ягодных соках. </a:t>
            </a:r>
          </a:p>
          <a:p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кисель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полезныеягоды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витаминныйкомплекс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поддержкаиммунитета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источникйода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источник железа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5" name="Picture 1" descr="C:\Users\Chizhova\Desktop\kisel forest berries_inst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8457" y="1622325"/>
            <a:ext cx="2037892" cy="2037892"/>
          </a:xfrm>
          <a:prstGeom prst="rect">
            <a:avLst/>
          </a:prstGeom>
          <a:noFill/>
        </p:spPr>
      </p:pic>
      <p:pic>
        <p:nvPicPr>
          <p:cNvPr id="6146" name="Picture 2" descr="C:\Users\Chizhova\Desktop\forest berries А4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9110" y="1622325"/>
            <a:ext cx="3565002" cy="5013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557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152" cy="6857913"/>
            <a:chOff x="0" y="86"/>
            <a:chExt cx="12192152" cy="685791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2" cy="6857913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6945329"/>
              </p:ext>
            </p:extLst>
          </p:nvPr>
        </p:nvGraphicFramePr>
        <p:xfrm>
          <a:off x="2644351" y="4626350"/>
          <a:ext cx="9067664" cy="96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=""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=""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lvl="0" algn="ctr"/>
                      <a:r>
                        <a:rPr lang="ru-RU" sz="1200" i="0" dirty="0" smtClean="0"/>
                        <a:t>БЕЗ</a:t>
                      </a:r>
                      <a:r>
                        <a:rPr lang="ru-RU" sz="1200" i="0" baseline="0" dirty="0" smtClean="0"/>
                        <a:t> ГЛЮТЕНА</a:t>
                      </a:r>
                      <a:endParaRPr lang="ru-RU" sz="1200" i="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КОНФЕТЫ</a:t>
                      </a:r>
                      <a:r>
                        <a:rPr lang="ru-RU" sz="12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ПРОБИОМИЛК</a:t>
                      </a:r>
                      <a:endParaRPr lang="ru-RU" sz="12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КОНФЕТЫ АМАРЕТТИ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21 СЕНТЯБРЯ – ДЕНЬ СОКА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9144108"/>
                  </a:ext>
                </a:extLst>
              </a:tr>
              <a:tr h="473970">
                <a:tc>
                  <a:txBody>
                    <a:bodyPr/>
                    <a:lstStyle/>
                    <a:p>
                      <a:pPr lvl="0" algn="ctr"/>
                      <a:r>
                        <a:rPr lang="ru-RU" sz="1100" i="0" dirty="0" smtClean="0"/>
                        <a:t>Модный тренд или необходимость?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Сладости, которые полезны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По-настоящему полезный подарок!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Сок чаги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1035438"/>
                  </a:ext>
                </a:extLst>
              </a:tr>
            </a:tbl>
          </a:graphicData>
        </a:graphic>
      </p:graphicFrame>
      <p:pic>
        <p:nvPicPr>
          <p:cNvPr id="1026" name="Picture 2" descr="\\filer\Artlife\Маркетинг\КОНТЕНТ-ПЛАН ДЛЯ СОЦ.СЕТЕЙ\2019\06 Июнь\макеты для соцсетей\ФП\Пробиомил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670" y="2207775"/>
            <a:ext cx="1993944" cy="1993944"/>
          </a:xfrm>
          <a:prstGeom prst="rect">
            <a:avLst/>
          </a:prstGeom>
          <a:noFill/>
        </p:spPr>
      </p:pic>
      <p:pic>
        <p:nvPicPr>
          <p:cNvPr id="4097" name="Picture 1" descr="C:\Users\Chizhova\Desktop\Без глютена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617" y="2207775"/>
            <a:ext cx="1993944" cy="1993944"/>
          </a:xfrm>
          <a:prstGeom prst="rect">
            <a:avLst/>
          </a:prstGeom>
          <a:noFill/>
        </p:spPr>
      </p:pic>
      <p:pic>
        <p:nvPicPr>
          <p:cNvPr id="4098" name="Picture 2" descr="C:\Users\Chizhova\Desktop\amaretty inst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1626" y="2223499"/>
            <a:ext cx="1978220" cy="1978220"/>
          </a:xfrm>
          <a:prstGeom prst="rect">
            <a:avLst/>
          </a:prstGeom>
          <a:noFill/>
        </p:spPr>
      </p:pic>
      <p:pic>
        <p:nvPicPr>
          <p:cNvPr id="13" name="Рисунок 12" descr="сок_чаг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44741" y="2242456"/>
            <a:ext cx="1937658" cy="1937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09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54" y="2113664"/>
            <a:ext cx="4174958" cy="4765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8072" y="2929467"/>
            <a:ext cx="4053840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75290" y="2995969"/>
            <a:ext cx="39394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 smtClean="0"/>
              <a:t>БЕЗ ГЛЮТЕНА</a:t>
            </a:r>
          </a:p>
          <a:p>
            <a:pPr lvl="0"/>
            <a:endParaRPr lang="ru-RU" sz="1000" b="1" i="1" dirty="0" smtClean="0"/>
          </a:p>
          <a:p>
            <a:r>
              <a:rPr lang="ru-RU" sz="1000" dirty="0" smtClean="0"/>
              <a:t>Сегодня в тренде заменять пшеничную  муку другими видами злаков. Многие сомневаются в том, что белок пшеницы (</a:t>
            </a:r>
            <a:r>
              <a:rPr lang="ru-RU" sz="1000" dirty="0" err="1" smtClean="0"/>
              <a:t>глютен</a:t>
            </a:r>
            <a:r>
              <a:rPr lang="ru-RU" sz="1000" dirty="0" smtClean="0"/>
              <a:t>) полезен для здоровья.  На самом же деле людей, которым действительно нельзя употреблять </a:t>
            </a:r>
            <a:r>
              <a:rPr lang="ru-RU" sz="1000" dirty="0" err="1" smtClean="0"/>
              <a:t>глютен</a:t>
            </a:r>
            <a:r>
              <a:rPr lang="ru-RU" sz="1000" dirty="0" smtClean="0"/>
              <a:t> – всего 1%. Это потребители с </a:t>
            </a:r>
            <a:r>
              <a:rPr lang="ru-RU" sz="1000" dirty="0" err="1" smtClean="0"/>
              <a:t>целиакией</a:t>
            </a:r>
            <a:r>
              <a:rPr lang="ru-RU" sz="1000" dirty="0" smtClean="0"/>
              <a:t> – серьезным аутоиммунным наследственным заболеванием. Но у  повальной моды на </a:t>
            </a:r>
            <a:r>
              <a:rPr lang="ru-RU" sz="1000" dirty="0" err="1" smtClean="0"/>
              <a:t>безглютеновые</a:t>
            </a:r>
            <a:r>
              <a:rPr lang="ru-RU" sz="1000" dirty="0" smtClean="0"/>
              <a:t> продукты есть и реальные основания: растет количество людей с </a:t>
            </a:r>
            <a:r>
              <a:rPr lang="ru-RU" sz="1000" dirty="0" err="1" smtClean="0"/>
              <a:t>нецелиакийной</a:t>
            </a:r>
            <a:r>
              <a:rPr lang="ru-RU" sz="1000" dirty="0" smtClean="0"/>
              <a:t> чувствительностью к клейковине. Такие люди ощущают дискомфорт в ЖКТ при употреблении хлеба и выпечки. Многие врачи считают, что виной тому не сам пшеничный белок, а огромное его количество в нашем рационе. В том числе и в скрытой форме - в составе многих продуктов. Так это или нет, специалистам только предстоит  разобраться. А мы пока стараемся снизить  </a:t>
            </a:r>
            <a:r>
              <a:rPr lang="ru-RU" sz="1000" dirty="0" err="1" smtClean="0"/>
              <a:t>глютенсодержащее</a:t>
            </a:r>
            <a:r>
              <a:rPr lang="ru-RU" sz="1000" dirty="0" smtClean="0"/>
              <a:t> сырье в наших продуктах.  </a:t>
            </a:r>
          </a:p>
          <a:p>
            <a:endParaRPr lang="ru-RU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безглютена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52950" y="2879589"/>
            <a:ext cx="37839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 smtClean="0"/>
              <a:t>КОНФЕТЫ АМАРЕТТИ – ВИТАМИННО-МИНЕРАЛЬНЫЙ КОМПЛЕКС ДЛЯ ВАШЕЙ ЕСТЕСТВЕННОЙ КРАСОТЫ!</a:t>
            </a:r>
            <a:endParaRPr lang="ru-RU" sz="1000" i="1" dirty="0" smtClean="0"/>
          </a:p>
          <a:p>
            <a:pPr lvl="0"/>
            <a:endParaRPr lang="ru-RU" sz="1000" dirty="0" smtClean="0"/>
          </a:p>
          <a:p>
            <a:r>
              <a:rPr lang="ru-RU" sz="1000" dirty="0" smtClean="0"/>
              <a:t>Конфеты  - лучший способ выразить свою признательность, поздравить с праздником или просто сделать кому-то приятный сюрприз! Особенно, если от этих конфет можно получить не только удовольствие, но и массу пользы. </a:t>
            </a:r>
          </a:p>
          <a:p>
            <a:r>
              <a:rPr lang="ru-RU" sz="1000" dirty="0" smtClean="0"/>
              <a:t>Встречайте новинку! Конфеты Амаретти – по-настоящему  полезный подарок. Низкокалорийные и вкусные, они содержат комплекс веществ, значимых для здоровья кожи, волос и ногтей. Экстракт граната оказывает на кожу антивозрастной эффект. Витамины A и E поддерживают эластичность кожи, усиливают регенерацию эпидермиса. Цинк нормализует работу сальных желез, способствует профилактике хронической усталости. Биотин укрепляют структуру волос, препятствуя их ломкости и выпадению, расслаиванию ногтевой пластины. Медь и селен способствуют оздоровлению волос, препятствуют появлению ранней седины.</a:t>
            </a:r>
          </a:p>
          <a:p>
            <a:endParaRPr lang="ru-RU" sz="1000" dirty="0" smtClean="0"/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артфуд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амаретти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экстрактграната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биотин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антиэйдж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полезныеконфеты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витаминыиминералы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здоровьеволос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красотакожи</a:t>
            </a:r>
            <a:endParaRPr lang="ru-RU" sz="1000" i="1" dirty="0"/>
          </a:p>
        </p:txBody>
      </p:sp>
      <p:pic>
        <p:nvPicPr>
          <p:cNvPr id="11" name="Picture 1" descr="C:\Users\Chizhova\Desktop\Без глютена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443" y="1289110"/>
            <a:ext cx="1619249" cy="1619249"/>
          </a:xfrm>
          <a:prstGeom prst="rect">
            <a:avLst/>
          </a:prstGeom>
          <a:noFill/>
        </p:spPr>
      </p:pic>
      <p:pic>
        <p:nvPicPr>
          <p:cNvPr id="13" name="Picture 2" descr="C:\Users\Chizhova\Desktop\amaretty inst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5890" y="1228726"/>
            <a:ext cx="1619249" cy="1619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918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87"/>
            <a:ext cx="12192152" cy="6857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05" y="2092643"/>
            <a:ext cx="4174958" cy="4765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72287" y="3029219"/>
            <a:ext cx="3824292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47467" y="3005667"/>
            <a:ext cx="3750733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85267" y="2951607"/>
            <a:ext cx="379235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ПРОБИОМИЛК: СЛАДОСТИ, КОТОРЫЕ ПОЛЕЗНЫ!</a:t>
            </a:r>
          </a:p>
          <a:p>
            <a:endParaRPr lang="ru-RU" sz="800" dirty="0" smtClean="0"/>
          </a:p>
          <a:p>
            <a:r>
              <a:rPr lang="ru-RU" sz="1000" dirty="0" smtClean="0"/>
              <a:t>Начинается новый учебный год.  Кроме новых впечатлений и открытий, детей ждут изменения в рационе. Ведь питание в школьной столовой значительно отличается от домашнего. Кроме того, дети, особенно младших классов, не всегда помнят, что перед едой надо мыть руки. Пищеварительная система детей слабее, чем у взрослых, и чаще испытывает на себе неприятные последствия от воздействия микробов. Один из способов поддержать детское пищеварение - это прием </a:t>
            </a:r>
            <a:r>
              <a:rPr lang="ru-RU" sz="1000" dirty="0" err="1" smtClean="0"/>
              <a:t>пробиотиков</a:t>
            </a:r>
            <a:r>
              <a:rPr lang="ru-RU" sz="1000" dirty="0" smtClean="0"/>
              <a:t>. А что может быть лучше, чем </a:t>
            </a:r>
            <a:r>
              <a:rPr lang="ru-RU" sz="1000" dirty="0" err="1" smtClean="0"/>
              <a:t>пробиотики</a:t>
            </a:r>
            <a:r>
              <a:rPr lang="ru-RU" sz="1000" dirty="0" smtClean="0"/>
              <a:t> в конфетах?</a:t>
            </a:r>
          </a:p>
          <a:p>
            <a:r>
              <a:rPr lang="ru-RU" sz="1000" dirty="0" smtClean="0"/>
              <a:t>Конфеты Пробиомилк содержат полезные лакто- и </a:t>
            </a:r>
            <a:r>
              <a:rPr lang="ru-RU" sz="1000" dirty="0" err="1" smtClean="0"/>
              <a:t>бифидобактерии</a:t>
            </a:r>
            <a:r>
              <a:rPr lang="ru-RU" sz="1000" dirty="0" smtClean="0"/>
              <a:t>, а также </a:t>
            </a:r>
            <a:r>
              <a:rPr lang="ru-RU" sz="1000" dirty="0" err="1" smtClean="0"/>
              <a:t>пребиотические</a:t>
            </a:r>
            <a:r>
              <a:rPr lang="ru-RU" sz="1000" dirty="0" smtClean="0"/>
              <a:t> компоненты, которые способствуют нормальному пищеварению и росту полезной микрофлоры кишечника. </a:t>
            </a:r>
          </a:p>
          <a:p>
            <a:r>
              <a:rPr lang="ru-RU" sz="1000" dirty="0" smtClean="0"/>
              <a:t>Сладости должны быть полезными, а микрофлора – здоровой! Ведь это залог правильного обмена веществ, здорового роста и развития, крепкого иммунитета вашего ребенка. </a:t>
            </a:r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пробиомилк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полезныеконфеты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пробиотики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пребиотики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поддержкамикрофлоры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поддержкаиммунитета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безсахара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длядетей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детскоепитание</a:t>
            </a:r>
            <a:endParaRPr lang="ru-RU" sz="10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290260" y="2918460"/>
            <a:ext cx="37688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21 СЕНТЯБРЯ - ДЕНЬ СОКА </a:t>
            </a:r>
          </a:p>
          <a:p>
            <a:endParaRPr lang="ru-RU" sz="800" b="1" dirty="0" smtClean="0"/>
          </a:p>
          <a:p>
            <a:r>
              <a:rPr lang="ru-RU" sz="1000" dirty="0" smtClean="0"/>
              <a:t>Соки бывают разные – из овощей, фруктов, ягод. Но, самый необычный сок, пожалуй, это </a:t>
            </a:r>
            <a:r>
              <a:rPr lang="ru-RU" sz="1000" b="1" dirty="0" smtClean="0"/>
              <a:t>сок из чаги</a:t>
            </a:r>
            <a:r>
              <a:rPr lang="ru-RU" sz="1000" dirty="0" smtClean="0"/>
              <a:t>.  </a:t>
            </a:r>
          </a:p>
          <a:p>
            <a:r>
              <a:rPr lang="ru-RU" sz="1000" b="1" dirty="0" smtClean="0"/>
              <a:t>Чага </a:t>
            </a:r>
            <a:r>
              <a:rPr lang="ru-RU" sz="1000" dirty="0" smtClean="0"/>
              <a:t>- это гриб, который растет на березе и питается ее соком. Чага включает в себя уникальный комплекс веществ, обладающих </a:t>
            </a:r>
            <a:r>
              <a:rPr lang="ru-RU" sz="1000" b="1" dirty="0" smtClean="0"/>
              <a:t>мощной </a:t>
            </a:r>
            <a:r>
              <a:rPr lang="ru-RU" sz="1000" b="1" dirty="0" err="1" smtClean="0"/>
              <a:t>антиоксидантной</a:t>
            </a:r>
            <a:r>
              <a:rPr lang="ru-RU" sz="1000" b="1" dirty="0" smtClean="0"/>
              <a:t> активностью</a:t>
            </a:r>
            <a:r>
              <a:rPr lang="ru-RU" sz="1000" dirty="0" smtClean="0"/>
              <a:t>, не найденных ни в одном другом грибе в мире. Широкий спектр терапевтического воздействия берёзового гриба и </a:t>
            </a:r>
            <a:r>
              <a:rPr lang="ru-RU" sz="1000" b="1" dirty="0" smtClean="0"/>
              <a:t>мощный оздоровительный эффект</a:t>
            </a:r>
            <a:r>
              <a:rPr lang="ru-RU" sz="1000" dirty="0" smtClean="0"/>
              <a:t> обусловлены его уникальным химическим составом. </a:t>
            </a:r>
            <a:r>
              <a:rPr lang="ru-RU" sz="1000" b="1" dirty="0" smtClean="0"/>
              <a:t>Наиболее богатой полезными веществами считается чага, выросшая в сибирской тайге.  </a:t>
            </a:r>
          </a:p>
          <a:p>
            <a:r>
              <a:rPr lang="ru-RU" sz="1000" dirty="0" smtClean="0"/>
              <a:t>При экстрагировании из чаги можно извлечь далеко не все полезные вещества. Разработчики «Артлайф» впервые в мире применили высокопроизводительную и одновременно щадящую </a:t>
            </a:r>
            <a:r>
              <a:rPr lang="ru-RU" sz="1000" b="1" dirty="0" smtClean="0"/>
              <a:t>UTM-технологию</a:t>
            </a:r>
            <a:r>
              <a:rPr lang="ru-RU" sz="1000" dirty="0" smtClean="0"/>
              <a:t> (ультразвуковую трансмембранную технологию), воздействующую на мембраны клетки  и высвобождающую из неё самые ценные вещества, которые невозможно извлечь другим способом. </a:t>
            </a:r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чага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сок_чаги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иммунитет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антиоксиданты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67743" y="1319559"/>
            <a:ext cx="1502525" cy="1546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987541" y="1283446"/>
            <a:ext cx="1502525" cy="1546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\\filer\Artlife\Маркетинг\КОНТЕНТ-ПЛАН ДЛЯ СОЦ.СЕТЕЙ\2019\06 Июнь\макеты для соцсетей\ФП\Пробиомил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5049" y="1191653"/>
            <a:ext cx="1733551" cy="1733551"/>
          </a:xfrm>
          <a:prstGeom prst="rect">
            <a:avLst/>
          </a:prstGeom>
          <a:noFill/>
        </p:spPr>
      </p:pic>
      <p:pic>
        <p:nvPicPr>
          <p:cNvPr id="16" name="Рисунок 15" descr="сок_чаг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9890" y="1208314"/>
            <a:ext cx="1719943" cy="1719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09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88748" y="4135316"/>
            <a:ext cx="5703252" cy="2708434"/>
          </a:xfrm>
          <a:prstGeom prst="rect">
            <a:avLst/>
          </a:prstGeom>
          <a:solidFill>
            <a:srgbClr val="D1D2D4"/>
          </a:solidFill>
        </p:spPr>
        <p:txBody>
          <a:bodyPr wrap="square">
            <a:spAutoFit/>
          </a:bodyPr>
          <a:lstStyle/>
          <a:p>
            <a:pPr fontAlgn="b"/>
            <a:r>
              <a:rPr lang="ru-RU" sz="1000" b="1" i="1" dirty="0" smtClean="0"/>
              <a:t>ФИТОЭСТРИН:  ГАРМОНИЯ БЕЗ ГОРМОНОВ</a:t>
            </a:r>
          </a:p>
          <a:p>
            <a:pPr fontAlgn="b"/>
            <a:endParaRPr lang="ru-RU" sz="5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"/>
            <a:r>
              <a:rPr lang="ru-RU" sz="1000" i="1" dirty="0" smtClean="0"/>
              <a:t>Представляем новинку! Негормональный биологически активный комплекс на основе </a:t>
            </a:r>
            <a:r>
              <a:rPr lang="ru-RU" sz="1000" i="1" dirty="0" err="1" smtClean="0"/>
              <a:t>фитоэстрогенов</a:t>
            </a:r>
            <a:r>
              <a:rPr lang="ru-RU" sz="1000" i="1" dirty="0" smtClean="0"/>
              <a:t>. Содержит 8 </a:t>
            </a:r>
            <a:r>
              <a:rPr lang="en-US" sz="1000" i="1" dirty="0" smtClean="0"/>
              <a:t> </a:t>
            </a:r>
            <a:r>
              <a:rPr lang="ru-RU" sz="1000" i="1" dirty="0" smtClean="0"/>
              <a:t>самых известных и эффективных экстрактов растений, способствующих восстановлению женского здоровья</a:t>
            </a:r>
            <a:r>
              <a:rPr lang="en-US" sz="1000" i="1" dirty="0" smtClean="0"/>
              <a:t>:</a:t>
            </a:r>
            <a:r>
              <a:rPr lang="ru-RU" sz="1000" i="1" dirty="0" smtClean="0"/>
              <a:t> дудник, дикий ямс , клевер красный, хмеля шишки</a:t>
            </a:r>
            <a:r>
              <a:rPr lang="ru-RU" sz="1000" b="1" i="1" dirty="0" smtClean="0"/>
              <a:t> , </a:t>
            </a:r>
            <a:r>
              <a:rPr lang="ru-RU" sz="1000" i="1" dirty="0" smtClean="0"/>
              <a:t>люцерну, </a:t>
            </a:r>
            <a:r>
              <a:rPr lang="ru-RU" sz="1000" i="1" dirty="0" err="1" smtClean="0"/>
              <a:t>дамианы</a:t>
            </a:r>
            <a:r>
              <a:rPr lang="ru-RU" sz="1000" i="1" dirty="0" smtClean="0"/>
              <a:t> лист</a:t>
            </a:r>
            <a:r>
              <a:rPr lang="ru-RU" sz="1000" b="1" i="1" dirty="0" smtClean="0"/>
              <a:t>, </a:t>
            </a:r>
            <a:r>
              <a:rPr lang="ru-RU" sz="1000" i="1" dirty="0" err="1" smtClean="0"/>
              <a:t>курильский</a:t>
            </a:r>
            <a:r>
              <a:rPr lang="ru-RU" sz="1000" i="1" dirty="0" smtClean="0"/>
              <a:t> чай</a:t>
            </a:r>
            <a:r>
              <a:rPr lang="ru-RU" sz="1000" b="1" i="1" dirty="0" smtClean="0"/>
              <a:t>, </a:t>
            </a:r>
            <a:r>
              <a:rPr lang="ru-RU" sz="1000" i="1" dirty="0" smtClean="0"/>
              <a:t>мелиссу</a:t>
            </a:r>
            <a:r>
              <a:rPr lang="ru-RU" sz="1000" b="1" i="1" dirty="0" smtClean="0"/>
              <a:t>. </a:t>
            </a:r>
            <a:endParaRPr lang="ru-RU" sz="1000" i="1" dirty="0" smtClean="0"/>
          </a:p>
          <a:p>
            <a:pPr fontAlgn="b"/>
            <a:r>
              <a:rPr lang="ru-RU" sz="1000" b="1" i="1" dirty="0" smtClean="0"/>
              <a:t>Рекомендован</a:t>
            </a:r>
            <a:r>
              <a:rPr lang="en-US" sz="1000" b="1" i="1" dirty="0" smtClean="0"/>
              <a:t>:</a:t>
            </a:r>
          </a:p>
          <a:p>
            <a:pPr marL="87313" indent="-87313" fontAlgn="b">
              <a:buFont typeface="Arial" pitchFamily="34" charset="0"/>
              <a:buChar char="•"/>
            </a:pPr>
            <a:r>
              <a:rPr lang="ru-RU" sz="1000" i="1" dirty="0" smtClean="0"/>
              <a:t> при ПМС, болезненных критических днях для устранения нежелательных симптомов и нормализации цикла</a:t>
            </a:r>
          </a:p>
          <a:p>
            <a:pPr marL="87313" indent="-87313" fontAlgn="b">
              <a:buFont typeface="Arial" pitchFamily="34" charset="0"/>
              <a:buChar char="•"/>
            </a:pPr>
            <a:r>
              <a:rPr lang="ru-RU" sz="1000" i="1" dirty="0" smtClean="0"/>
              <a:t> женщинам после 40 лет для поддержания гормонального баланса и сохранения  молодости кожи, волос и ногтей,  эмоционального баланса, когнитивных способностей</a:t>
            </a:r>
          </a:p>
          <a:p>
            <a:pPr marL="87313" indent="-87313" fontAlgn="b">
              <a:buFont typeface="Arial" pitchFamily="34" charset="0"/>
              <a:buChar char="•"/>
            </a:pPr>
            <a:r>
              <a:rPr lang="ru-RU" sz="1000" i="1" dirty="0" smtClean="0"/>
              <a:t>женщинам  в  период менопаузы для устранения  нежелательных симптомов (приливы, жара, потливость,  учащенное сердцебиение, раздражительность и т.д.) </a:t>
            </a:r>
          </a:p>
          <a:p>
            <a:pPr marL="87313" indent="-87313" fontAlgn="b">
              <a:buFont typeface="Arial" pitchFamily="34" charset="0"/>
              <a:buChar char="•"/>
            </a:pPr>
            <a:r>
              <a:rPr lang="ru-RU" sz="1000" i="1" dirty="0" smtClean="0"/>
              <a:t> женщинам в постменопаузе для предупреждения остеопороза , сердечно-сосудистых заболеваний, </a:t>
            </a:r>
            <a:r>
              <a:rPr lang="ru-RU" sz="1000" i="1" dirty="0" err="1" smtClean="0"/>
              <a:t>аллопеции</a:t>
            </a:r>
            <a:r>
              <a:rPr lang="ru-RU" sz="1000" i="1" dirty="0" smtClean="0"/>
              <a:t>, когнитивных нарушений</a:t>
            </a:r>
          </a:p>
          <a:p>
            <a:pPr marL="87313" indent="-87313" fontAlgn="b">
              <a:buFont typeface="Arial" pitchFamily="34" charset="0"/>
              <a:buChar char="•"/>
            </a:pPr>
            <a:r>
              <a:rPr lang="ru-RU" sz="1000" dirty="0"/>
              <a:t>Биологически активная добавка к пище. Перед применением проконсультируйтесь с врачом</a:t>
            </a:r>
            <a:r>
              <a:rPr lang="ru-RU" sz="1000" dirty="0" smtClean="0"/>
              <a:t>.</a:t>
            </a:r>
            <a:endParaRPr lang="ru-RU" sz="1000" i="1" dirty="0" smtClean="0"/>
          </a:p>
          <a:p>
            <a:pPr fontAlgn="b">
              <a:buFontTx/>
              <a:buChar char="-"/>
            </a:pPr>
            <a:endParaRPr lang="ru-RU" sz="500" i="1" dirty="0" smtClean="0"/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здоровье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женскоездоровье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фитоэстрин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70697" y="572500"/>
            <a:ext cx="4634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НОВИНКА! ФИТОЭСТРИН</a:t>
            </a:r>
            <a:endParaRPr lang="ru-RU" b="1" dirty="0"/>
          </a:p>
        </p:txBody>
      </p:sp>
      <p:pic>
        <p:nvPicPr>
          <p:cNvPr id="5" name="Рисунок 4" descr="fitoestrin inst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6109" y="1567544"/>
            <a:ext cx="1992085" cy="1992085"/>
          </a:xfrm>
          <a:prstGeom prst="rect">
            <a:avLst/>
          </a:prstGeom>
        </p:spPr>
      </p:pic>
      <p:pic>
        <p:nvPicPr>
          <p:cNvPr id="7" name="Рисунок 6" descr="Fitoestrin_A4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058" y="1611085"/>
            <a:ext cx="3514393" cy="4942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089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808124" y="4127159"/>
            <a:ext cx="5070763" cy="2554545"/>
          </a:xfrm>
          <a:prstGeom prst="rect">
            <a:avLst/>
          </a:prstGeom>
          <a:solidFill>
            <a:srgbClr val="D1D2D4"/>
          </a:solidFill>
        </p:spPr>
        <p:txBody>
          <a:bodyPr wrap="square">
            <a:spAutoFit/>
          </a:bodyPr>
          <a:lstStyle/>
          <a:p>
            <a:pPr fontAlgn="b"/>
            <a:r>
              <a:rPr lang="ru-RU" sz="1000" b="1" i="1" dirty="0" smtClean="0"/>
              <a:t>ВНИМАНИЕ</a:t>
            </a:r>
            <a:r>
              <a:rPr lang="ru-RU" sz="1000" b="1" i="1" dirty="0"/>
              <a:t>, АКЦИЯ! </a:t>
            </a:r>
            <a:r>
              <a:rPr lang="ru-RU" sz="1000" b="1" i="1" dirty="0" smtClean="0"/>
              <a:t>СНОВА В ШКОЛУ!</a:t>
            </a:r>
            <a:r>
              <a:rPr lang="ru-RU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fontAlgn="b"/>
            <a:endParaRPr lang="ru-RU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"/>
            <a:r>
              <a:rPr lang="ru-RU" sz="1000" dirty="0" smtClean="0"/>
              <a:t>Набор продуктов для поддержки нервной системы и иммунитета детей подросткового возраста.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/>
              <a:t>Дискавери </a:t>
            </a:r>
            <a:r>
              <a:rPr lang="ru-RU" sz="1000" b="1" dirty="0" smtClean="0"/>
              <a:t>Отличник </a:t>
            </a:r>
            <a:r>
              <a:rPr lang="ru-RU" sz="1000" dirty="0" smtClean="0"/>
              <a:t>– </a:t>
            </a:r>
            <a:r>
              <a:rPr lang="ru-RU" sz="1000" dirty="0"/>
              <a:t>оказывает системную поддержку </a:t>
            </a:r>
            <a:r>
              <a:rPr lang="ru-RU" sz="1000" dirty="0" smtClean="0"/>
              <a:t>организму в период полового созревания и повышенного эмоционального напряжения.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smtClean="0"/>
              <a:t>Лецитин</a:t>
            </a:r>
            <a:r>
              <a:rPr lang="ru-RU" sz="1000" dirty="0" smtClean="0"/>
              <a:t> – обеспечивает питание всем клеткам нервной системы, активизирует функции мозга, нормализует деятельность печени.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smtClean="0"/>
              <a:t>Конфеты «Пантогемка плюс» </a:t>
            </a:r>
            <a:r>
              <a:rPr lang="ru-RU" sz="1000" b="1" i="1" dirty="0" smtClean="0"/>
              <a:t>В </a:t>
            </a:r>
            <a:r>
              <a:rPr lang="ru-RU" sz="1000" b="1" i="1" dirty="0"/>
              <a:t>ПОДАРОК </a:t>
            </a:r>
            <a:r>
              <a:rPr lang="ru-RU" sz="1000" dirty="0" smtClean="0"/>
              <a:t>– вкусный и полезный продукт; восполняют дефицит витаминов, снижают утомляемость, улучшают внимание.</a:t>
            </a:r>
          </a:p>
          <a:p>
            <a:pPr fontAlgn="b"/>
            <a:r>
              <a:rPr lang="ru-RU" sz="1000" dirty="0" smtClean="0"/>
              <a:t>Сроки </a:t>
            </a:r>
            <a:r>
              <a:rPr lang="ru-RU" sz="1000" dirty="0"/>
              <a:t>проведения акции: с 1.09 по </a:t>
            </a:r>
            <a:r>
              <a:rPr lang="ru-RU" sz="1000" dirty="0" smtClean="0"/>
              <a:t>30.09.2019 </a:t>
            </a:r>
            <a:r>
              <a:rPr lang="ru-RU" sz="1000" dirty="0"/>
              <a:t>года. Подробности уточняйте в сервисных центрах Артлайф</a:t>
            </a:r>
            <a:r>
              <a:rPr lang="ru-RU" sz="1000" dirty="0" smtClean="0"/>
              <a:t>.</a:t>
            </a:r>
          </a:p>
          <a:p>
            <a:pPr fontAlgn="b"/>
            <a:r>
              <a:rPr lang="ru-RU" sz="1000" dirty="0"/>
              <a:t>Биологически активная добавка к пище. Перед применением проконсультируйтесь с врачом.</a:t>
            </a: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 #акция  #12_месяцев_Артлайф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акцияартлайф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здоровыедети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умныйребенок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отличник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учебаврадость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69375" y="411892"/>
            <a:ext cx="3915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12 МЕСЯЦЕВ</a:t>
            </a:r>
            <a:r>
              <a:rPr lang="ru-RU" b="1" dirty="0" smtClean="0"/>
              <a:t>. </a:t>
            </a:r>
          </a:p>
          <a:p>
            <a:pPr algn="ctr"/>
            <a:r>
              <a:rPr lang="ru-RU" b="1" dirty="0" smtClean="0"/>
              <a:t>СНОВА В ШКОЛУ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9" y="1648030"/>
            <a:ext cx="2042779" cy="2042779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99449288"/>
              </p:ext>
            </p:extLst>
          </p:nvPr>
        </p:nvGraphicFramePr>
        <p:xfrm>
          <a:off x="2722886" y="1648030"/>
          <a:ext cx="3373038" cy="4772877"/>
        </p:xfrm>
        <a:graphic>
          <a:graphicData uri="http://schemas.openxmlformats.org/presentationml/2006/ole">
            <p:oleObj spid="_x0000_s1044" name="Acrobat Document" r:id="rId5" imgW="7550280" imgH="107100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4440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87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799811" y="4151871"/>
            <a:ext cx="52037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i="1" dirty="0" smtClean="0"/>
              <a:t>ВНИМАНИЕ</a:t>
            </a:r>
            <a:r>
              <a:rPr lang="ru-RU" sz="1000" b="1" i="1" dirty="0"/>
              <a:t>, АКЦИЯ! </a:t>
            </a:r>
            <a:r>
              <a:rPr lang="ru-RU" sz="1000" b="1" i="1" dirty="0" smtClean="0"/>
              <a:t>ФОРМУЛА ВОССТАНОВЛЕНИЯ!</a:t>
            </a:r>
            <a:r>
              <a:rPr lang="ru-RU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"/>
            <a:r>
              <a:rPr lang="ru-RU" sz="1000" dirty="0" smtClean="0"/>
              <a:t>Комплексный подход для защиты суставов! </a:t>
            </a:r>
          </a:p>
          <a:p>
            <a:pPr marL="171450" indent="-171450" fontAlgn="b">
              <a:buFont typeface="Arial" pitchFamily="34" charset="0"/>
              <a:buChar char="•"/>
            </a:pPr>
            <a:r>
              <a:rPr lang="ru-RU" sz="1000" b="1" dirty="0" smtClean="0"/>
              <a:t>«Олеопрен Генез»</a:t>
            </a:r>
            <a:r>
              <a:rPr lang="ru-RU" sz="1000" dirty="0" smtClean="0"/>
              <a:t>  - комплекс с полипренолами и растительными адаптогенами. Активирует процессы восстановления костной ткани, усиливает естественную антиоксидантную защиту организма.</a:t>
            </a:r>
          </a:p>
          <a:p>
            <a:pPr marL="171450" indent="-171450" fontAlgn="b">
              <a:buFont typeface="Arial" pitchFamily="34" charset="0"/>
              <a:buChar char="•"/>
            </a:pPr>
            <a:r>
              <a:rPr lang="ru-RU" sz="1000" b="1" dirty="0" smtClean="0"/>
              <a:t>Крем «Хондротол Актив» </a:t>
            </a:r>
            <a:r>
              <a:rPr lang="ru-RU" sz="1000" dirty="0" smtClean="0"/>
              <a:t>для местного применения. Уменьшает боль и скованность в суставах, устраняет отек.</a:t>
            </a:r>
            <a:endParaRPr lang="ru-RU" sz="1000" dirty="0"/>
          </a:p>
          <a:p>
            <a:pPr marL="171450" indent="-171450" fontAlgn="b">
              <a:buFont typeface="Arial" pitchFamily="34" charset="0"/>
              <a:buChar char="•"/>
            </a:pPr>
            <a:r>
              <a:rPr lang="ru-RU" sz="1000" b="1" dirty="0" err="1" smtClean="0"/>
              <a:t>Джойнтгель</a:t>
            </a:r>
            <a:r>
              <a:rPr lang="ru-RU" sz="1000" dirty="0" smtClean="0"/>
              <a:t> в  тубе </a:t>
            </a:r>
            <a:r>
              <a:rPr lang="ru-RU" sz="1000" b="1" i="1" dirty="0" smtClean="0"/>
              <a:t>В </a:t>
            </a:r>
            <a:r>
              <a:rPr lang="ru-RU" sz="1000" b="1" i="1" dirty="0"/>
              <a:t>ПОДАРОК </a:t>
            </a:r>
            <a:r>
              <a:rPr lang="ru-RU" sz="1000" dirty="0"/>
              <a:t>– </a:t>
            </a:r>
            <a:r>
              <a:rPr lang="ru-RU" sz="1000" dirty="0" smtClean="0"/>
              <a:t>источник глюкозамина, </a:t>
            </a:r>
            <a:r>
              <a:rPr lang="ru-RU" sz="1000" dirty="0" err="1" smtClean="0"/>
              <a:t>хондроитина</a:t>
            </a:r>
            <a:r>
              <a:rPr lang="ru-RU" sz="1000" dirty="0" smtClean="0"/>
              <a:t> и экстрактов с противовоспалительным действием (сабельника, юкки, ивы). Снижает уровень воспаления в суставах, стимулирует регенерацию хрящевой ткани.</a:t>
            </a:r>
          </a:p>
          <a:p>
            <a:pPr fontAlgn="b"/>
            <a:r>
              <a:rPr lang="ru-RU" sz="1000" dirty="0" smtClean="0"/>
              <a:t>Сроки проведения акции: с 1.09 по 31.10.2019 года. Подробности уточняйте в сервисных центрах Артлайф.</a:t>
            </a:r>
          </a:p>
          <a:p>
            <a:pPr fontAlgn="b"/>
            <a:r>
              <a:rPr lang="ru-RU" sz="1000" dirty="0"/>
              <a:t>Биологически активная добавка к пище. Перед применением проконсультируйтесь с врачом.</a:t>
            </a: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 #акция  #12_месяцев_Артлайф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акцияартлайф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здоровыесуставы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62137" y="362465"/>
            <a:ext cx="4609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12 МЕСЯЦЕВ</a:t>
            </a:r>
            <a:r>
              <a:rPr lang="ru-RU" b="1" dirty="0" smtClean="0"/>
              <a:t>. </a:t>
            </a:r>
          </a:p>
          <a:p>
            <a:pPr algn="ctr"/>
            <a:r>
              <a:rPr lang="ru-RU" b="1" dirty="0" smtClean="0"/>
              <a:t>ФОРМУЛА ВОССТАНОВЛЕНИЯ 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06" y="1656776"/>
            <a:ext cx="1950948" cy="1950948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5002163"/>
              </p:ext>
            </p:extLst>
          </p:nvPr>
        </p:nvGraphicFramePr>
        <p:xfrm>
          <a:off x="2573971" y="1656776"/>
          <a:ext cx="3399644" cy="4810526"/>
        </p:xfrm>
        <a:graphic>
          <a:graphicData uri="http://schemas.openxmlformats.org/presentationml/2006/ole">
            <p:oleObj spid="_x0000_s2068" name="Acrobat Document" r:id="rId5" imgW="7550280" imgH="107100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89519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20837</TotalTime>
  <Words>2841</Words>
  <Application>Microsoft Office PowerPoint</Application>
  <PresentationFormat>Произвольный</PresentationFormat>
  <Paragraphs>346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Ноябрь - медиапланирование</dc:title>
  <dc:creator>Анна Шушпанова</dc:creator>
  <cp:lastModifiedBy>Чижова Марина</cp:lastModifiedBy>
  <cp:revision>2107</cp:revision>
  <cp:lastPrinted>2019-08-30T09:31:03Z</cp:lastPrinted>
  <dcterms:created xsi:type="dcterms:W3CDTF">2018-10-19T03:44:59Z</dcterms:created>
  <dcterms:modified xsi:type="dcterms:W3CDTF">2019-08-30T10:32:59Z</dcterms:modified>
</cp:coreProperties>
</file>