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75" r:id="rId5"/>
    <p:sldId id="257" r:id="rId6"/>
    <p:sldId id="260" r:id="rId7"/>
    <p:sldId id="276" r:id="rId8"/>
    <p:sldId id="277" r:id="rId9"/>
    <p:sldId id="283" r:id="rId10"/>
    <p:sldId id="284" r:id="rId11"/>
    <p:sldId id="285" r:id="rId12"/>
    <p:sldId id="286" r:id="rId13"/>
    <p:sldId id="287" r:id="rId14"/>
    <p:sldId id="288" r:id="rId15"/>
    <p:sldId id="278" r:id="rId16"/>
    <p:sldId id="279" r:id="rId17"/>
    <p:sldId id="280" r:id="rId18"/>
    <p:sldId id="281" r:id="rId19"/>
    <p:sldId id="282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665B-FD7C-4149-A28E-F1409664F6B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E7F1-0034-42C2-A25B-6D0092D6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-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6860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подход к поддержанию и восстановлению здоровья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7232848" cy="12961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Пути коррекции метаболизма человека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Метаболическая медицина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ntitled-1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Митохондриально-адресованные антиоксиданты – защита клеток от мутаций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96" y="4437112"/>
            <a:ext cx="8229600" cy="1584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Это </a:t>
            </a:r>
            <a:r>
              <a:rPr lang="ru-RU" dirty="0" smtClean="0"/>
              <a:t>вещества, </a:t>
            </a:r>
            <a:r>
              <a:rPr lang="ru-RU" dirty="0"/>
              <a:t>представляющие собой липофильный катион, соединенный через насыщенный углеводородный фрагмент с антиоксидантом. Благодаря липофильности они эффективно проникают через мембраны клетки. При этом положительный заряд обеспечивает направленную доставку присоединенного антиоксиданта в отрицательно заряженный матрикс митохондрий</a:t>
            </a:r>
          </a:p>
          <a:p>
            <a:endParaRPr lang="ru-RU" dirty="0"/>
          </a:p>
        </p:txBody>
      </p:sp>
      <p:pic>
        <p:nvPicPr>
          <p:cNvPr id="4" name="Рисунок 3" descr="C:\Documents and Settings\bpg\Рабочий стол\Mitochondria_340x25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96" y="1377270"/>
            <a:ext cx="3559228" cy="255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bpg\Рабочий стол\visomitin-ioni-skulachov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40360" cy="2953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5306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Untitled-1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Ранний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апоптоз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клеток в результате повреждения митохондрий – преждевременное старение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организма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Митохондрии </a:t>
            </a:r>
            <a:r>
              <a:rPr lang="ru-RU" dirty="0"/>
              <a:t>участвуют в путях передачи сигналов </a:t>
            </a:r>
            <a:r>
              <a:rPr lang="ru-RU" dirty="0" smtClean="0"/>
              <a:t>апоптоза. Поврежденные </a:t>
            </a:r>
            <a:r>
              <a:rPr lang="ru-RU" dirty="0"/>
              <a:t>митохондрии инициируют выработку белков стимуляторов апоптоза и наступает </a:t>
            </a:r>
            <a:r>
              <a:rPr lang="ru-RU" b="1" dirty="0"/>
              <a:t>преждевременная</a:t>
            </a:r>
            <a:r>
              <a:rPr lang="ru-RU" dirty="0"/>
              <a:t> </a:t>
            </a:r>
            <a:r>
              <a:rPr lang="ru-RU" b="1" dirty="0"/>
              <a:t>гибель </a:t>
            </a:r>
            <a:r>
              <a:rPr lang="ru-RU" b="1" dirty="0" smtClean="0"/>
              <a:t>клеток</a:t>
            </a:r>
          </a:p>
        </p:txBody>
      </p:sp>
    </p:spTree>
    <p:extLst>
      <p:ext uri="{BB962C8B-B14F-4D97-AF65-F5344CB8AC3E}">
        <p14:creationId xmlns:p14="http://schemas.microsoft.com/office/powerpoint/2010/main" xmlns="" val="274825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Untitled-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000" b="1" dirty="0"/>
              <a:t>Ключевые питательные вещества, необходимые для функционирования </a:t>
            </a:r>
            <a:r>
              <a:rPr lang="ru-RU" sz="2000" b="1" dirty="0" smtClean="0"/>
              <a:t>митохондрий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5070418"/>
              </p:ext>
            </p:extLst>
          </p:nvPr>
        </p:nvGraphicFramePr>
        <p:xfrm>
          <a:off x="395536" y="1052736"/>
          <a:ext cx="2592288" cy="5684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187"/>
                <a:gridCol w="2174101"/>
              </a:tblGrid>
              <a:tr h="685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Ключевые вещества, необходимые для функционирования митохондрий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Янтарная кислота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Липоевая кислота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Карнозин</a:t>
                      </a:r>
                      <a:r>
                        <a:rPr lang="ru-RU" sz="1100" dirty="0">
                          <a:effectLst/>
                        </a:rPr>
                        <a:t> (дипептид)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L-</a:t>
                      </a:r>
                      <a:r>
                        <a:rPr lang="ru-RU" sz="1100" dirty="0">
                          <a:effectLst/>
                        </a:rPr>
                        <a:t>Карнитин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Селен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Тиамина </a:t>
                      </a:r>
                      <a:r>
                        <a:rPr lang="ru-RU" sz="1100" dirty="0" err="1">
                          <a:effectLst/>
                        </a:rPr>
                        <a:t>мононитрат</a:t>
                      </a:r>
                      <a:r>
                        <a:rPr lang="ru-RU" sz="1100" dirty="0">
                          <a:effectLst/>
                        </a:rPr>
                        <a:t> (В1)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Рибофлавин (В2)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Никотинамид (В3)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Пиридоксина гидрохлорид (В6)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L-</a:t>
                      </a:r>
                      <a:r>
                        <a:rPr lang="ru-RU" sz="1100" dirty="0">
                          <a:effectLst/>
                        </a:rPr>
                        <a:t>Аргинин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Витамин К1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Цианокобаламин</a:t>
                      </a:r>
                      <a:r>
                        <a:rPr lang="ru-RU" sz="1100" dirty="0">
                          <a:effectLst/>
                        </a:rPr>
                        <a:t> (В12)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Фолиевая кислота (В9)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Биотин (Н)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342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Нутриенты, участвующие в ЦТК (цикл Кребса)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Липоевая кислота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Цистеин (сера)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Железо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Цинк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Магний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Кальций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Марганец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Тиамина </a:t>
                      </a:r>
                      <a:r>
                        <a:rPr lang="ru-RU" sz="1100" dirty="0" err="1">
                          <a:effectLst/>
                        </a:rPr>
                        <a:t>мононитрат</a:t>
                      </a:r>
                      <a:r>
                        <a:rPr lang="ru-RU" sz="1100" dirty="0">
                          <a:effectLst/>
                        </a:rPr>
                        <a:t> (В1)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Рибофлавин (В2)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Никотинамид (В3)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Кальция </a:t>
                      </a:r>
                      <a:r>
                        <a:rPr lang="ru-RU" sz="1100" dirty="0" err="1">
                          <a:effectLst/>
                        </a:rPr>
                        <a:t>пантотенат</a:t>
                      </a:r>
                      <a:r>
                        <a:rPr lang="ru-RU" sz="1100" dirty="0">
                          <a:effectLst/>
                        </a:rPr>
                        <a:t> (В5)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  <a:tr h="151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Пиридоксина гидрохлорид (В6)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19" marR="49919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3983763"/>
              </p:ext>
            </p:extLst>
          </p:nvPr>
        </p:nvGraphicFramePr>
        <p:xfrm>
          <a:off x="3347864" y="1052736"/>
          <a:ext cx="2736304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420"/>
                <a:gridCol w="2294884"/>
              </a:tblGrid>
              <a:tr h="562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Нутриенты, участвующие в ЦПЭ (цепь переноса электронов)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Коэнзим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Q10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Цистеин (сера)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Железо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Рибофлавин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562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Нутриенты, участвующие в ОФ (окислительное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фосфорилирование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Коэнзим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Q10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Глутатион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Селен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Цинк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Марганец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Супероксиддисмутаза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562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Митохондриальные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протекторы (антиоксиданты)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Астаксантин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Липоевая кислота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Глутатион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Цистеин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Селен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Супероксиддисмутаза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Аскорбиновая кислота (С)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Токоферола ацетат (Е)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Ресвератрол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  <a:tr h="155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Биофлавоноиды (</a:t>
                      </a:r>
                      <a:r>
                        <a:rPr lang="ru-RU" sz="1100" dirty="0" err="1">
                          <a:effectLst/>
                        </a:rPr>
                        <a:t>гесперидин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23" marR="52223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4500489"/>
              </p:ext>
            </p:extLst>
          </p:nvPr>
        </p:nvGraphicFramePr>
        <p:xfrm>
          <a:off x="6444208" y="1556792"/>
          <a:ext cx="2592288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188"/>
                <a:gridCol w="2174100"/>
              </a:tblGrid>
              <a:tr h="75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Активаторы ДФЦ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долихол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-фосфатный цикл). Репарация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Полипренолы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Нутриенты, необходимые для комплекса ПДГ (</a:t>
                      </a:r>
                      <a:r>
                        <a:rPr lang="ru-RU" sz="1400" b="1" dirty="0" err="1">
                          <a:effectLst/>
                        </a:rPr>
                        <a:t>пируватдегидрогеназа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Липоевая кислота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Рибофлавин (В2)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Никотинамид (В3)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Кальция </a:t>
                      </a:r>
                      <a:r>
                        <a:rPr lang="ru-RU" sz="1100" dirty="0" err="1">
                          <a:effectLst/>
                        </a:rPr>
                        <a:t>пантотенат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627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Untitled-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000" b="1" dirty="0"/>
              <a:t>Ключевые питательные вещества, необходимые для функционирования </a:t>
            </a:r>
            <a:r>
              <a:rPr lang="ru-RU" sz="2000" b="1" dirty="0" smtClean="0"/>
              <a:t>митохондрий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113783"/>
              </p:ext>
            </p:extLst>
          </p:nvPr>
        </p:nvGraphicFramePr>
        <p:xfrm>
          <a:off x="281681" y="908720"/>
          <a:ext cx="8712968" cy="370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2167"/>
                <a:gridCol w="5790801"/>
              </a:tblGrid>
              <a:tr h="173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Необходимые для цикла ТКК (трикарбоновых кислот)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>
                          <a:effectLst/>
                        </a:rPr>
                        <a:t>1)  железо, сера, витамины – тиамин, рибофлавин, пантотеновая </a:t>
                      </a:r>
                      <a:r>
                        <a:rPr lang="ru-RU" sz="1400" dirty="0" smtClean="0">
                          <a:effectLst/>
                        </a:rPr>
                        <a:t>кислота, ниацин,</a:t>
                      </a:r>
                      <a:r>
                        <a:rPr lang="ru-RU" sz="1100" baseline="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цистеин</a:t>
                      </a:r>
                      <a:r>
                        <a:rPr lang="ru-RU" sz="1400" dirty="0">
                          <a:effectLst/>
                        </a:rPr>
                        <a:t>, магний</a:t>
                      </a:r>
                      <a:r>
                        <a:rPr lang="ru-RU" sz="1400" dirty="0" smtClean="0">
                          <a:effectLst/>
                        </a:rPr>
                        <a:t>, кальций, </a:t>
                      </a:r>
                      <a:r>
                        <a:rPr lang="ru-RU" sz="1400" dirty="0">
                          <a:effectLst/>
                        </a:rPr>
                        <a:t>марганец и </a:t>
                      </a:r>
                      <a:r>
                        <a:rPr lang="ru-RU" sz="1400" dirty="0" err="1">
                          <a:effectLst/>
                        </a:rPr>
                        <a:t>липоевая</a:t>
                      </a:r>
                      <a:r>
                        <a:rPr lang="ru-RU" sz="1400" dirty="0">
                          <a:effectLst/>
                        </a:rPr>
                        <a:t> кислота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>
                          <a:effectLst/>
                        </a:rPr>
                        <a:t>2) синтез </a:t>
                      </a:r>
                      <a:r>
                        <a:rPr lang="ru-RU" sz="1400" dirty="0" err="1">
                          <a:effectLst/>
                        </a:rPr>
                        <a:t>гема</a:t>
                      </a:r>
                      <a:r>
                        <a:rPr lang="ru-RU" sz="1400" dirty="0">
                          <a:effectLst/>
                        </a:rPr>
                        <a:t> для </a:t>
                      </a:r>
                      <a:r>
                        <a:rPr lang="ru-RU" sz="1400" dirty="0" err="1">
                          <a:effectLst/>
                        </a:rPr>
                        <a:t>гемозависимых</a:t>
                      </a:r>
                      <a:r>
                        <a:rPr lang="ru-RU" sz="1400" dirty="0">
                          <a:effectLst/>
                        </a:rPr>
                        <a:t> ферментов цикла ТКК требует нескольких питательных веществ (железо, медь, цинк, рибофлавин, пиридоксин)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>
                          <a:effectLst/>
                        </a:rPr>
                        <a:t>3) синтез </a:t>
                      </a:r>
                      <a:r>
                        <a:rPr lang="en-US" sz="1400" dirty="0">
                          <a:effectLst/>
                        </a:rPr>
                        <a:t>L</a:t>
                      </a:r>
                      <a:r>
                        <a:rPr lang="ru-RU" sz="1400" dirty="0">
                          <a:effectLst/>
                        </a:rPr>
                        <a:t>-карнитина требует аскорбиновой кислоты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>
                          <a:effectLst/>
                        </a:rPr>
                        <a:t>Необходимые для комплекса ПДГ (пируватдегидрогеназа)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рибофлавин, никотиновая кислота,  пантотеновая кислота, </a:t>
                      </a:r>
                      <a:r>
                        <a:rPr lang="ru-RU" sz="1400" dirty="0" err="1">
                          <a:effectLst/>
                        </a:rPr>
                        <a:t>липоевая</a:t>
                      </a:r>
                      <a:r>
                        <a:rPr lang="ru-RU" sz="1400" dirty="0">
                          <a:effectLst/>
                        </a:rPr>
                        <a:t> кислота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>
                          <a:effectLst/>
                        </a:rPr>
                        <a:t>Необходимые для комплекса ЦПЭ (цепь передачи электронов)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>
                          <a:effectLst/>
                        </a:rPr>
                        <a:t>Убихинон (Кофермент </a:t>
                      </a:r>
                      <a:r>
                        <a:rPr lang="en-US" sz="1400">
                          <a:effectLst/>
                        </a:rPr>
                        <a:t>Q</a:t>
                      </a:r>
                      <a:r>
                        <a:rPr lang="ru-RU" sz="1400">
                          <a:effectLst/>
                        </a:rPr>
                        <a:t>10), рибофлавин, железо, сера, медь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>
                          <a:effectLst/>
                        </a:rPr>
                        <a:t>Необходимые для переноса электронов между компонентами комплекса ЦПЭ (цепь передачи электронов)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Убихинон</a:t>
                      </a:r>
                      <a:r>
                        <a:rPr lang="ru-RU" sz="1400" dirty="0">
                          <a:effectLst/>
                        </a:rPr>
                        <a:t> (Кофермент </a:t>
                      </a:r>
                      <a:r>
                        <a:rPr lang="en-US" sz="1400" dirty="0">
                          <a:effectLst/>
                        </a:rPr>
                        <a:t>Q</a:t>
                      </a:r>
                      <a:r>
                        <a:rPr lang="ru-RU" sz="1400" dirty="0">
                          <a:effectLst/>
                        </a:rPr>
                        <a:t>10), железо, медь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458112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Ключевые ферменты и питательные вещества, необходимые для окислительного </a:t>
            </a:r>
            <a:r>
              <a:rPr lang="ru-RU" sz="2000" b="1" dirty="0" err="1"/>
              <a:t>фосфорилирования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608226"/>
              </p:ext>
            </p:extLst>
          </p:nvPr>
        </p:nvGraphicFramePr>
        <p:xfrm>
          <a:off x="323528" y="5445224"/>
          <a:ext cx="8640960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685"/>
                <a:gridCol w="59542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Ферменты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>
                          <a:effectLst/>
                        </a:rPr>
                        <a:t>Марганец-супероксиддисмутаза, медь/цинк-супероксиддисмутаза, глутатионпероксидаза, пероксидредоксин </a:t>
                      </a: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>
                          <a:effectLst/>
                        </a:rPr>
                        <a:t>Питательные вещества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Марганец, СОД, медь, цинк, </a:t>
                      </a:r>
                      <a:r>
                        <a:rPr lang="ru-RU" sz="1400" dirty="0" err="1">
                          <a:effectLst/>
                        </a:rPr>
                        <a:t>глутатион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трипептид</a:t>
                      </a:r>
                      <a:r>
                        <a:rPr lang="ru-RU" sz="1400" dirty="0">
                          <a:effectLst/>
                        </a:rPr>
                        <a:t>), селен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791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Untitled-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питательные вещества, необходимые для функционирования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митохондрий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9033049"/>
              </p:ext>
            </p:extLst>
          </p:nvPr>
        </p:nvGraphicFramePr>
        <p:xfrm>
          <a:off x="323528" y="1196752"/>
          <a:ext cx="8640960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685"/>
                <a:gridCol w="59542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Протекторы (антиоксиданты)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Астаксантин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ресвератрол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селен, витамин Е,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витаминС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биофлавоноиды,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липоевая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кислота,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глутатион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коэнзим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Питательные вещества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Карнитин,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янтарная кислота, аргинин, селен, Витамины К1 и К3, Витамин РР, Витамины В1, В2, В6, В12 (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цианокобаламин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), В9 (фолиевая кислота), биотин,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липоевая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кислота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5657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средств, перспективных для применения при нарушениях клеточного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энергообмена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bpg\Рабочий стол\848e92a1b2e8027f8624210cce12e6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049" y="3645024"/>
            <a:ext cx="7344816" cy="28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46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Untitled-1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Избирательные и универсальные  сорбенты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80920" cy="16561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Использование универсальных сорбентов, действующих на молекулярном уровне, для очистки организма от аллергенов, «плохих»  гормонов, </a:t>
            </a:r>
            <a:r>
              <a:rPr lang="ru-RU" dirty="0" err="1" smtClean="0"/>
              <a:t>недометаболитов</a:t>
            </a:r>
            <a:r>
              <a:rPr lang="ru-RU" dirty="0" smtClean="0"/>
              <a:t>, белков-агрессоров и </a:t>
            </a:r>
            <a:r>
              <a:rPr lang="ru-RU" dirty="0" err="1" smtClean="0"/>
              <a:t>ксенобиотиков</a:t>
            </a:r>
            <a:r>
              <a:rPr lang="ru-RU" dirty="0" smtClean="0"/>
              <a:t> (</a:t>
            </a:r>
            <a:r>
              <a:rPr lang="ru-RU" b="1" u="sng" dirty="0" err="1" smtClean="0"/>
              <a:t>Токсфайтер</a:t>
            </a:r>
            <a:r>
              <a:rPr lang="ru-RU" b="1" u="sng" dirty="0" smtClean="0"/>
              <a:t> Люкс</a:t>
            </a:r>
            <a:r>
              <a:rPr lang="ru-RU" b="1" dirty="0" smtClean="0"/>
              <a:t>, </a:t>
            </a:r>
            <a:r>
              <a:rPr lang="ru-RU" b="1" dirty="0" err="1" smtClean="0"/>
              <a:t>Гутта</a:t>
            </a:r>
            <a:r>
              <a:rPr lang="ru-RU" b="1" dirty="0" smtClean="0"/>
              <a:t> </a:t>
            </a:r>
            <a:r>
              <a:rPr lang="ru-RU" b="1" dirty="0" err="1" smtClean="0"/>
              <a:t>Вива</a:t>
            </a:r>
            <a:r>
              <a:rPr lang="ru-RU" b="1" dirty="0" smtClean="0"/>
              <a:t>, </a:t>
            </a:r>
            <a:r>
              <a:rPr lang="ru-RU" b="1" dirty="0" err="1" smtClean="0"/>
              <a:t>Фитосорбовит</a:t>
            </a:r>
            <a:r>
              <a:rPr lang="ru-RU" b="1" dirty="0" smtClean="0"/>
              <a:t>, НВ1, </a:t>
            </a:r>
            <a:r>
              <a:rPr lang="ru-RU" b="1" dirty="0" err="1" smtClean="0"/>
              <a:t>Сорбиогель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3068960"/>
            <a:ext cx="843528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Избирательная сорбция: </a:t>
            </a:r>
            <a:endParaRPr lang="ru-RU" sz="3200" b="1" u="sng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2100" b="1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2100" b="1" u="sng" dirty="0" smtClean="0"/>
              <a:t>П</a:t>
            </a:r>
            <a:r>
              <a:rPr kumimoji="0" lang="ru-RU" sz="21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</a:t>
            </a: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гормонозависимых опухолях:</a:t>
            </a:r>
            <a:r>
              <a:rPr kumimoji="0" lang="ru-RU" sz="21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100" dirty="0" smtClean="0"/>
              <a:t>4-гидроксиэстрон,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16-альфа-гидроксиэстрон</a:t>
            </a:r>
            <a:r>
              <a:rPr lang="ru-RU" sz="2100" dirty="0" smtClean="0"/>
              <a:t>, </a:t>
            </a:r>
            <a:r>
              <a:rPr lang="ru-RU" sz="2100" dirty="0" err="1" smtClean="0"/>
              <a:t>дигидротестостерон</a:t>
            </a:r>
            <a:r>
              <a:rPr lang="ru-RU" sz="2100" dirty="0" smtClean="0"/>
              <a:t>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атеросклерозе: </a:t>
            </a:r>
            <a:r>
              <a:rPr kumimoji="0" lang="ru-RU" sz="21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триглицериды</a:t>
            </a:r>
            <a:r>
              <a:rPr kumimoji="0" lang="ru-RU" sz="21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sz="2100" dirty="0" err="1" smtClean="0"/>
              <a:t>липопротеины</a:t>
            </a:r>
            <a:r>
              <a:rPr kumimoji="0" lang="ru-RU" sz="21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низкой и очень низкой плотности;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100" b="1" u="sng" dirty="0" smtClean="0"/>
              <a:t>При </a:t>
            </a:r>
            <a:r>
              <a:rPr lang="ru-RU" sz="2100" b="1" u="sng" dirty="0" err="1" smtClean="0"/>
              <a:t>аллергозах</a:t>
            </a:r>
            <a:r>
              <a:rPr lang="ru-RU" sz="2100" b="1" u="sng" dirty="0" smtClean="0"/>
              <a:t>: </a:t>
            </a:r>
            <a:r>
              <a:rPr lang="ru-RU" sz="2100" dirty="0" smtClean="0"/>
              <a:t>аллергены, </a:t>
            </a:r>
            <a:r>
              <a:rPr lang="ru-RU" sz="2100" dirty="0" err="1" smtClean="0"/>
              <a:t>иммуногенные</a:t>
            </a:r>
            <a:r>
              <a:rPr lang="ru-RU" sz="2100" dirty="0" smtClean="0"/>
              <a:t> комплексы;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1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сахарном диабете:</a:t>
            </a:r>
            <a:r>
              <a:rPr kumimoji="0" lang="ru-RU" sz="21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1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кетоновые тела.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1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titled-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Блокировка клеточных рецепторов от «неправильных» метаболитов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u="sng" dirty="0" smtClean="0"/>
              <a:t>«</a:t>
            </a:r>
            <a:r>
              <a:rPr lang="ru-RU" sz="2400" b="1" u="sng" dirty="0" err="1" smtClean="0"/>
              <a:t>Младомастон</a:t>
            </a:r>
            <a:r>
              <a:rPr lang="ru-RU" sz="2400" b="1" u="sng" dirty="0" smtClean="0"/>
              <a:t>» </a:t>
            </a:r>
            <a:r>
              <a:rPr lang="ru-RU" sz="2400" dirty="0" smtClean="0"/>
              <a:t>– индол-3-карбинол защищает </a:t>
            </a:r>
            <a:r>
              <a:rPr lang="ru-RU" sz="2400" dirty="0" err="1" smtClean="0"/>
              <a:t>эстроген-зависимые</a:t>
            </a:r>
            <a:r>
              <a:rPr lang="ru-RU" sz="2400" dirty="0" smtClean="0"/>
              <a:t> клетки от агрессивного метаболита — 16а-гидроксиэстрона и предотвращает </a:t>
            </a:r>
            <a:r>
              <a:rPr lang="ru-RU" sz="2400" dirty="0" err="1" smtClean="0"/>
              <a:t>генотоксические</a:t>
            </a:r>
            <a:r>
              <a:rPr lang="ru-RU" sz="2400" dirty="0" smtClean="0"/>
              <a:t> повреждения наследственного аппарата, приводящие к онкологическим заболеваниям.</a:t>
            </a:r>
          </a:p>
          <a:p>
            <a:r>
              <a:rPr lang="ru-RU" sz="2400" b="1" u="sng" dirty="0" smtClean="0"/>
              <a:t>«</a:t>
            </a:r>
            <a:r>
              <a:rPr lang="ru-RU" sz="2400" b="1" u="sng" dirty="0" err="1" smtClean="0"/>
              <a:t>Атеростерол</a:t>
            </a:r>
            <a:r>
              <a:rPr lang="ru-RU" sz="2400" b="1" u="sng" dirty="0" smtClean="0"/>
              <a:t>» </a:t>
            </a:r>
            <a:r>
              <a:rPr lang="ru-RU" sz="2400" b="1" dirty="0" smtClean="0"/>
              <a:t>- </a:t>
            </a:r>
            <a:r>
              <a:rPr lang="ru-RU" sz="2400" dirty="0" smtClean="0"/>
              <a:t>фитостеролы (в составе субстанции </a:t>
            </a:r>
            <a:r>
              <a:rPr lang="ru-RU" sz="2400" dirty="0" err="1" smtClean="0"/>
              <a:t>Вегапур</a:t>
            </a:r>
            <a:r>
              <a:rPr lang="ru-RU" sz="2400" dirty="0" smtClean="0"/>
              <a:t>) в имеют большее сродство с мицеллами чем холестерин, поэтому предотвращают проникновение холестерина в мицеллы исключая его абсорбцию в клетки кишечника и возможность проникновения в </a:t>
            </a:r>
            <a:r>
              <a:rPr lang="ru-RU" sz="2400" dirty="0" err="1" smtClean="0"/>
              <a:t>хиломикроны</a:t>
            </a:r>
            <a:r>
              <a:rPr lang="ru-RU" sz="2400" dirty="0" smtClean="0"/>
              <a:t>. Это приводит к снижению общего холестерина крови.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44208" y="1412776"/>
            <a:ext cx="2242592" cy="471338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viv\Desktop\img_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12776"/>
            <a:ext cx="2232248" cy="2232248"/>
          </a:xfrm>
          <a:prstGeom prst="rect">
            <a:avLst/>
          </a:prstGeom>
          <a:noFill/>
        </p:spPr>
      </p:pic>
      <p:pic>
        <p:nvPicPr>
          <p:cNvPr id="2055" name="Picture 7" descr="C:\Documents and Settings\viv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678" y="3789040"/>
            <a:ext cx="277118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-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Замещающие </a:t>
            </a:r>
            <a:r>
              <a:rPr lang="ru-RU" b="1" dirty="0" err="1" smtClean="0"/>
              <a:t>нутриенты</a:t>
            </a:r>
            <a:r>
              <a:rPr lang="ru-RU" b="1" dirty="0" smtClean="0"/>
              <a:t> для нормализации метаболизма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u="sng" dirty="0" err="1" smtClean="0"/>
              <a:t>Остеол</a:t>
            </a:r>
            <a:r>
              <a:rPr lang="ru-RU" sz="2000" dirty="0" smtClean="0"/>
              <a:t> (в составе «</a:t>
            </a:r>
            <a:r>
              <a:rPr lang="ru-RU" sz="2000" dirty="0" err="1" smtClean="0"/>
              <a:t>Джоинт</a:t>
            </a:r>
            <a:r>
              <a:rPr lang="ru-RU" sz="2000" dirty="0" smtClean="0"/>
              <a:t> </a:t>
            </a:r>
            <a:r>
              <a:rPr lang="ru-RU" sz="2000" dirty="0" err="1" smtClean="0"/>
              <a:t>флекс</a:t>
            </a:r>
            <a:r>
              <a:rPr lang="ru-RU" sz="2000" dirty="0" smtClean="0"/>
              <a:t> форте»)  - подавляет синтез и активность ферментов </a:t>
            </a:r>
            <a:r>
              <a:rPr lang="ru-RU" sz="2000" dirty="0" err="1" smtClean="0"/>
              <a:t>металлопротеаз</a:t>
            </a:r>
            <a:r>
              <a:rPr lang="ru-RU" sz="2000" dirty="0" smtClean="0"/>
              <a:t>, тем самым уменьшает дегенерацию хряща и облегчает дискомфортное состояние сустава</a:t>
            </a:r>
          </a:p>
          <a:p>
            <a:r>
              <a:rPr lang="ru-RU" sz="2000" b="1" u="sng" dirty="0" err="1" smtClean="0"/>
              <a:t>Винитрокс</a:t>
            </a:r>
            <a:r>
              <a:rPr lang="ru-RU" sz="2000" b="1" u="sng" dirty="0" smtClean="0"/>
              <a:t>  - активные полифенолы винограда и яблока</a:t>
            </a:r>
            <a:r>
              <a:rPr lang="ru-RU" sz="2000" u="sng" dirty="0" smtClean="0"/>
              <a:t>(</a:t>
            </a:r>
            <a:r>
              <a:rPr lang="ru-RU" sz="2000" dirty="0" smtClean="0"/>
              <a:t>в составе «</a:t>
            </a:r>
            <a:r>
              <a:rPr lang="en-US" sz="2000" dirty="0" smtClean="0"/>
              <a:t>A/</a:t>
            </a:r>
            <a:r>
              <a:rPr lang="ru-RU" sz="2000" dirty="0" smtClean="0"/>
              <a:t>Д Баланс») усиливает образование окиси азота в эндотелии сосудов. Окись азота расширяет сосуды. В результате </a:t>
            </a:r>
            <a:r>
              <a:rPr lang="ru-RU" sz="2000" dirty="0" err="1" smtClean="0"/>
              <a:t>Винитрокс</a:t>
            </a:r>
            <a:r>
              <a:rPr lang="ru-RU" sz="2000" dirty="0" smtClean="0"/>
              <a:t> снижает давление и способствует улучшению кровоснабжения органов и мышечной ткани, обеспечивая их кислородом и питанием.</a:t>
            </a:r>
          </a:p>
          <a:p>
            <a:r>
              <a:rPr lang="en-US" sz="2000" b="1" u="sng" dirty="0" smtClean="0"/>
              <a:t>L-</a:t>
            </a:r>
            <a:r>
              <a:rPr lang="ru-RU" sz="2000" b="1" u="sng" dirty="0" err="1" smtClean="0"/>
              <a:t>теанин</a:t>
            </a:r>
            <a:r>
              <a:rPr lang="ru-RU" sz="2000" b="1" u="sng" dirty="0" smtClean="0"/>
              <a:t> </a:t>
            </a:r>
            <a:r>
              <a:rPr lang="ru-RU" sz="2000" dirty="0" smtClean="0"/>
              <a:t>(в составе «</a:t>
            </a:r>
            <a:r>
              <a:rPr lang="ru-RU" sz="2000" dirty="0" err="1" smtClean="0"/>
              <a:t>НейроКомфорт</a:t>
            </a:r>
            <a:r>
              <a:rPr lang="ru-RU" sz="2000" dirty="0" smtClean="0"/>
              <a:t>») природная аминокислота небелкового происхождения, содержится в листьях зеленого чая. Способствует релаксации не вызывая сонливости. Защищает нейроны мозга от повреждающего действия патогенных факторов.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-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b="1" u="sng" dirty="0" smtClean="0"/>
              <a:t>Полипренолы</a:t>
            </a:r>
            <a:r>
              <a:rPr lang="ru-RU" sz="3000" dirty="0" smtClean="0"/>
              <a:t> (в составе «</a:t>
            </a:r>
            <a:r>
              <a:rPr lang="ru-RU" sz="3000" dirty="0" err="1" smtClean="0"/>
              <a:t>Олеопренов</a:t>
            </a:r>
            <a:r>
              <a:rPr lang="ru-RU" sz="3000" dirty="0" smtClean="0"/>
              <a:t>») участвуют в </a:t>
            </a:r>
            <a:r>
              <a:rPr lang="ru-RU" sz="3000" dirty="0" err="1" smtClean="0"/>
              <a:t>долихолфосфатном</a:t>
            </a:r>
            <a:r>
              <a:rPr lang="ru-RU" sz="3000" dirty="0" smtClean="0"/>
              <a:t> цикле. Оказывают регенерирующее, восстанавливающее и защитное действие на печень, нервную и </a:t>
            </a:r>
            <a:r>
              <a:rPr lang="ru-RU" sz="3000" dirty="0" err="1" smtClean="0"/>
              <a:t>сердечно-сосудистую</a:t>
            </a:r>
            <a:r>
              <a:rPr lang="ru-RU" sz="3000" dirty="0" smtClean="0"/>
              <a:t> систему. </a:t>
            </a:r>
          </a:p>
          <a:p>
            <a:r>
              <a:rPr lang="ru-RU" sz="3000" b="1" u="sng" dirty="0" err="1" smtClean="0"/>
              <a:t>Бетулин</a:t>
            </a:r>
            <a:r>
              <a:rPr lang="ru-RU" sz="3000" dirty="0" smtClean="0"/>
              <a:t> (в составе «</a:t>
            </a:r>
            <a:r>
              <a:rPr lang="ru-RU" sz="3000" dirty="0" err="1" smtClean="0"/>
              <a:t>Глюкосил</a:t>
            </a:r>
            <a:r>
              <a:rPr lang="ru-RU" sz="3000" dirty="0" smtClean="0"/>
              <a:t> Норма») положительно влияет на нарушенный </a:t>
            </a:r>
            <a:r>
              <a:rPr lang="ru-RU" sz="3000" dirty="0" err="1" smtClean="0"/>
              <a:t>антиоксидантный</a:t>
            </a:r>
            <a:r>
              <a:rPr lang="ru-RU" sz="3000" dirty="0" smtClean="0"/>
              <a:t> статус организма. </a:t>
            </a:r>
            <a:r>
              <a:rPr lang="ru-RU" sz="3000" dirty="0" err="1" smtClean="0"/>
              <a:t>Бетулин</a:t>
            </a:r>
            <a:r>
              <a:rPr lang="ru-RU" sz="3000" dirty="0" smtClean="0"/>
              <a:t> усиливает восприятие инсулина и, таким образом, существенно снижает риск заболевания диабетом.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Замещающие </a:t>
            </a:r>
            <a:r>
              <a:rPr lang="ru-RU" b="1" dirty="0" err="1" smtClean="0"/>
              <a:t>нутриенты</a:t>
            </a:r>
            <a:r>
              <a:rPr lang="ru-RU" b="1" dirty="0" smtClean="0"/>
              <a:t> для нормализации метаболизма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ntitled-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Замещающие </a:t>
            </a:r>
            <a:r>
              <a:rPr lang="ru-RU" sz="3600" b="1" dirty="0" err="1" smtClean="0"/>
              <a:t>нутриенты</a:t>
            </a:r>
            <a:r>
              <a:rPr lang="ru-RU" sz="3600" b="1" dirty="0" smtClean="0"/>
              <a:t> для нормализации метаболизма</a:t>
            </a:r>
            <a:endParaRPr lang="ru-RU" sz="3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sz="2000" b="1" u="sng" dirty="0" err="1" smtClean="0"/>
              <a:t>Ресвератрол</a:t>
            </a:r>
            <a:r>
              <a:rPr lang="ru-RU" altLang="ru-RU" sz="2000" b="1" u="sng" dirty="0" smtClean="0"/>
              <a:t>  (в составе «</a:t>
            </a:r>
            <a:r>
              <a:rPr lang="ru-RU" altLang="ru-RU" sz="2000" b="1" u="sng" dirty="0" err="1" smtClean="0"/>
              <a:t>Младомастона</a:t>
            </a:r>
            <a:r>
              <a:rPr lang="ru-RU" altLang="ru-RU" sz="2000" b="1" u="sng" dirty="0" smtClean="0"/>
              <a:t>») </a:t>
            </a:r>
            <a:r>
              <a:rPr lang="ru-RU" altLang="ru-RU" sz="2000" dirty="0" smtClean="0"/>
              <a:t>-  антиоксидант и антимутаген с доказанным профилактическим и сокращающим опухолей действием. Оказывает противовоспалительное действие, повышает выносливость организма.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000" b="1" u="sng" dirty="0" err="1" smtClean="0"/>
              <a:t>Астаксантин</a:t>
            </a:r>
            <a:r>
              <a:rPr lang="ru-RU" altLang="ru-RU" sz="2000" b="1" u="sng" dirty="0" smtClean="0"/>
              <a:t> (в составе «</a:t>
            </a:r>
            <a:r>
              <a:rPr lang="ru-RU" altLang="ru-RU" sz="2000" b="1" u="sng" dirty="0" err="1" smtClean="0"/>
              <a:t>Глазорол</a:t>
            </a:r>
            <a:r>
              <a:rPr lang="ru-RU" altLang="ru-RU" sz="2000" b="1" u="sng" dirty="0" smtClean="0"/>
              <a:t> </a:t>
            </a:r>
            <a:r>
              <a:rPr lang="ru-RU" altLang="ru-RU" sz="2000" b="1" u="sng" dirty="0" err="1" smtClean="0"/>
              <a:t>Интенсив</a:t>
            </a:r>
            <a:r>
              <a:rPr lang="ru-RU" altLang="ru-RU" sz="2000" b="1" u="sng" dirty="0" smtClean="0"/>
              <a:t>»)</a:t>
            </a:r>
            <a:r>
              <a:rPr lang="ru-RU" altLang="ru-RU" sz="2000" b="1" dirty="0" smtClean="0"/>
              <a:t> – </a:t>
            </a:r>
            <a:r>
              <a:rPr lang="ru-RU" altLang="ru-RU" sz="2000" dirty="0" err="1" smtClean="0"/>
              <a:t>каротиноид</a:t>
            </a:r>
            <a:r>
              <a:rPr lang="ru-RU" altLang="ru-RU" sz="2000" dirty="0" smtClean="0"/>
              <a:t> - ксантофилл, король антиоксидантов, защищает клетки от </a:t>
            </a:r>
            <a:r>
              <a:rPr lang="ru-RU" altLang="ru-RU" sz="2000" dirty="0" err="1" smtClean="0"/>
              <a:t>прооксидантов</a:t>
            </a:r>
            <a:r>
              <a:rPr lang="ru-RU" altLang="ru-RU" sz="2000" dirty="0" smtClean="0"/>
              <a:t> со всех сторон. </a:t>
            </a:r>
            <a:r>
              <a:rPr lang="ru-RU" altLang="ru-RU" sz="2000" dirty="0" err="1" smtClean="0"/>
              <a:t>Астаксантин</a:t>
            </a:r>
            <a:r>
              <a:rPr lang="ru-RU" altLang="ru-RU" sz="2000" dirty="0" smtClean="0"/>
              <a:t> </a:t>
            </a:r>
            <a:r>
              <a:rPr lang="ru-RU" sz="2000" dirty="0" smtClean="0"/>
              <a:t>не только нейтрализует свободные радикалы, но и останавливает разрушительные цепные реакции, ведущие к повреждению клеток. Кроме того, </a:t>
            </a:r>
            <a:r>
              <a:rPr lang="ru-RU" sz="2000" dirty="0" err="1" smtClean="0"/>
              <a:t>астаксантин</a:t>
            </a:r>
            <a:r>
              <a:rPr lang="ru-RU" sz="2000" dirty="0" smtClean="0"/>
              <a:t> взаимодействует с другими антиоксидантами(витамины C и E), повышая их эффективность.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000" b="1" u="sng" dirty="0" err="1" smtClean="0"/>
              <a:t>Проантоцианидины</a:t>
            </a:r>
            <a:r>
              <a:rPr lang="ru-RU" altLang="ru-RU" sz="2000" b="1" dirty="0" smtClean="0"/>
              <a:t> – </a:t>
            </a:r>
            <a:r>
              <a:rPr lang="ru-RU" altLang="ru-RU" sz="2000" dirty="0" smtClean="0"/>
              <a:t>способствуют снижению уровня ЛПНП и повышают уровень ЛПВП. Предотвращают развитие раковых заболеваний ЖКТ и внутренних органов, диабета </a:t>
            </a:r>
            <a:r>
              <a:rPr lang="en-US" altLang="ru-RU" sz="2000" dirty="0" smtClean="0"/>
              <a:t>II </a:t>
            </a:r>
            <a:r>
              <a:rPr lang="ru-RU" altLang="ru-RU" sz="2000" dirty="0" smtClean="0"/>
              <a:t>типа.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endParaRPr lang="ru-RU" altLang="ru-RU" sz="2000" dirty="0" smtClean="0"/>
          </a:p>
        </p:txBody>
      </p:sp>
      <p:pic>
        <p:nvPicPr>
          <p:cNvPr id="46084" name="Picture 11" descr="Resverat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1872208" cy="2448272"/>
          </a:xfrm>
        </p:spPr>
      </p:pic>
      <p:pic>
        <p:nvPicPr>
          <p:cNvPr id="2052" name="Picture 4" descr="C:\Documents and Settings\viv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73016"/>
            <a:ext cx="2592288" cy="2286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636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новое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медицины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828092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smtClean="0"/>
              <a:t>Доисторическая медицина: </a:t>
            </a:r>
            <a:r>
              <a:rPr lang="ru-RU" sz="1500" dirty="0" smtClean="0"/>
              <a:t>Древние языческие религии и шаманизм, </a:t>
            </a:r>
            <a:r>
              <a:rPr lang="ru-RU" sz="1500" dirty="0" err="1" smtClean="0"/>
              <a:t>жрецы-пастофоры</a:t>
            </a:r>
            <a:r>
              <a:rPr lang="ru-RU" sz="1500" dirty="0" smtClean="0"/>
              <a:t>. Все открытия в медицине приписывались богам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828092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smtClean="0"/>
              <a:t>Медицина </a:t>
            </a:r>
            <a:r>
              <a:rPr lang="en-US" sz="1500" u="sng" dirty="0" smtClean="0"/>
              <a:t>XVII-XVIII </a:t>
            </a:r>
            <a:r>
              <a:rPr lang="ru-RU" sz="1500" u="sng" dirty="0" smtClean="0"/>
              <a:t>вв. </a:t>
            </a:r>
            <a:r>
              <a:rPr lang="ru-RU" sz="1500" dirty="0" smtClean="0"/>
              <a:t>Изучение анатомии, физиологии, гигиены и других наук привели к существенным изменениям в способах лечения болезней и в подходах к врачеванию </a:t>
            </a: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28092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smtClean="0"/>
              <a:t>Традиционная современная медицина</a:t>
            </a:r>
            <a:r>
              <a:rPr lang="ru-RU" sz="1500" dirty="0" smtClean="0"/>
              <a:t>: Диагностика заболевания осуществляется по отдельным параметрам. Диагноз по-прежнему ставят по факту произошедших изменений или по факту наступившего заболевания. Лечение основано на лечении симптомов и шунтировании реальных проблем организма.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89040"/>
            <a:ext cx="828092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smtClean="0"/>
              <a:t>Расшифровка генома, развитие генной инженерии</a:t>
            </a:r>
            <a:r>
              <a:rPr lang="ru-RU" sz="1500" dirty="0" smtClean="0"/>
              <a:t>. Появляются новые препараты и подходы к лечению и диагностике генетических заболеваний и генетических аномалий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581128"/>
            <a:ext cx="828092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smtClean="0"/>
              <a:t>Появление науки </a:t>
            </a:r>
            <a:r>
              <a:rPr lang="ru-RU" sz="1500" u="sng" dirty="0" err="1" smtClean="0"/>
              <a:t>протеомики</a:t>
            </a:r>
            <a:r>
              <a:rPr lang="ru-RU" sz="1500" u="sng" dirty="0" smtClean="0"/>
              <a:t>: </a:t>
            </a:r>
            <a:r>
              <a:rPr lang="ru-RU" sz="1500" dirty="0" smtClean="0"/>
              <a:t>Изучение белкового профиля организма человека позволяет использовать в лечении энзимы, антитела, пептиды и другие активные белковые молекулы, которые генетически связаны с нормальной эволюцией человека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589240"/>
            <a:ext cx="828092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u="sng" dirty="0" smtClean="0"/>
              <a:t>XXI </a:t>
            </a:r>
            <a:r>
              <a:rPr lang="ru-RU" sz="1500" u="sng" dirty="0" smtClean="0"/>
              <a:t>в. – Наука «Метаболомика». </a:t>
            </a:r>
            <a:r>
              <a:rPr lang="ru-RU" sz="1500" dirty="0" smtClean="0"/>
              <a:t>Создание метаболического паспорта человека, который представляет собой полный набор низкомолекулярных метаболитов.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11960" y="119675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198884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34290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83968" y="429309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3968" y="530120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-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581865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на основе биотехнологий для коррекции метаболических процессов в организме человека: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пробинорм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русские кисели, закваски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26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Untitled-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1196752"/>
            <a:ext cx="6264696" cy="9361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 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 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0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Биотехнологии</a:t>
            </a:r>
          </a:p>
          <a:p>
            <a:pPr algn="ctr"/>
            <a:r>
              <a:rPr lang="ru-RU" sz="4000" b="1" dirty="0" smtClean="0"/>
              <a:t>Линия заквасок </a:t>
            </a:r>
            <a:r>
              <a:rPr lang="ru-RU" sz="4000" b="1" dirty="0" err="1" smtClean="0"/>
              <a:t>ПробиНорм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126876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Закваска</a:t>
            </a:r>
            <a:r>
              <a:rPr lang="ru-RU" dirty="0" smtClean="0"/>
              <a:t> - бактериальный состав, вызывающий брожение. Используется для сквашивания молока с целью получения кисломолочных продуктов.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501317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Компоненты для заквасок </a:t>
            </a:r>
            <a:r>
              <a:rPr lang="ru-RU" b="1" dirty="0" err="1" smtClean="0">
                <a:cs typeface="Times New Roman" pitchFamily="18" charset="0"/>
              </a:rPr>
              <a:t>ПробиНорм</a:t>
            </a:r>
            <a:r>
              <a:rPr lang="ru-RU" dirty="0" smtClean="0">
                <a:cs typeface="Times New Roman" pitchFamily="18" charset="0"/>
              </a:rPr>
              <a:t> произведены в Государственном научном центре вирусологии и биотехнологии «Вектор» по заказу «Артлайф». При производстве были соблюдены все стандарты качества.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2132856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Симбиотическая закваска – это сочетание в одной закваске нескольких видов </a:t>
            </a:r>
            <a:r>
              <a:rPr lang="ru-RU" dirty="0" err="1" smtClean="0"/>
              <a:t>бифидо</a:t>
            </a:r>
            <a:r>
              <a:rPr lang="ru-RU" dirty="0" smtClean="0"/>
              <a:t>- и молочнокислых бактерий для максимальной эффективности.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Специалисты компании </a:t>
            </a:r>
            <a:r>
              <a:rPr lang="ru-RU" dirty="0" err="1" smtClean="0"/>
              <a:t>Арт</a:t>
            </a:r>
            <a:r>
              <a:rPr lang="ru-RU" dirty="0" smtClean="0"/>
              <a:t> </a:t>
            </a:r>
            <a:r>
              <a:rPr lang="ru-RU" dirty="0" err="1" smtClean="0"/>
              <a:t>Лайф</a:t>
            </a:r>
            <a:r>
              <a:rPr lang="ru-RU" dirty="0" smtClean="0"/>
              <a:t> разработали закваски, которые представляют различные сочетания живых бактерий, кальция, витаминов и антиоксидантов:</a:t>
            </a:r>
          </a:p>
          <a:p>
            <a:pPr algn="ctr"/>
            <a:endParaRPr lang="ru-RU" dirty="0" smtClean="0"/>
          </a:p>
          <a:p>
            <a:pPr marL="266700" algn="ctr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ПробиНорм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DIET с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биокальцием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66700" algn="ctr"/>
            <a:r>
              <a:rPr lang="ru-RU" dirty="0" err="1" smtClean="0">
                <a:solidFill>
                  <a:srgbClr val="FF0000"/>
                </a:solidFill>
              </a:rPr>
              <a:t>ПробиНорм</a:t>
            </a:r>
            <a:r>
              <a:rPr lang="ru-RU" dirty="0" smtClean="0">
                <a:solidFill>
                  <a:srgbClr val="FF0000"/>
                </a:solidFill>
              </a:rPr>
              <a:t> ACTIVE</a:t>
            </a:r>
          </a:p>
        </p:txBody>
      </p:sp>
    </p:spTree>
    <p:extLst>
      <p:ext uri="{BB962C8B-B14F-4D97-AF65-F5344CB8AC3E}">
        <p14:creationId xmlns:p14="http://schemas.microsoft.com/office/powerpoint/2010/main" xmlns="" val="27897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ntitled-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Биотехнологии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полезных продуктов из зерен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злаков на основе ферментации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14390"/>
            <a:ext cx="5626968" cy="44229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Использование специальных анаэробных условий ферментации и других параметров (температура, влажность, время)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Применение специализированных микроорганизмов и их консорциумов для получения пищевых продуктов  с высокой биологической ценностью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Получение продуктов с различными органолептическими свойствами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Использование традиционных злаковых и бобовых культур, а так же ячменного солода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Получение готового концентрата продукта для быстрого приготовления в домашних условиях</a:t>
            </a:r>
          </a:p>
        </p:txBody>
      </p:sp>
      <p:pic>
        <p:nvPicPr>
          <p:cNvPr id="3074" name="Picture 2" descr="http://www30.alpluga.ru/images/varikoz-na-nogah-pyatna-12765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791735" cy="20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всяный кисе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309" y="4077072"/>
            <a:ext cx="2857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964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10" descr="Untitled-1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ое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расшифровки метаболома человека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2564904"/>
            <a:ext cx="79208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7707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сегодняшний день </a:t>
            </a:r>
            <a:r>
              <a:rPr lang="ru-RU" dirty="0"/>
              <a:t>ученые из Университета Альберты (</a:t>
            </a:r>
            <a:r>
              <a:rPr lang="ru-RU" dirty="0" err="1"/>
              <a:t>University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Alberta</a:t>
            </a:r>
            <a:r>
              <a:rPr lang="ru-RU" dirty="0" smtClean="0"/>
              <a:t>) </a:t>
            </a:r>
            <a:r>
              <a:rPr lang="ru-RU" dirty="0"/>
              <a:t>каталогизировали и охарактеризовали 2500 метаболитов, 1200 лекарственных препаратов и 3500 пищевых компонентов, обнаруженных в человеческом организме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62880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 стало возможным благодаря развитию современных высокоточных методов разделения и анализа биологически активных веществ: </a:t>
            </a:r>
            <a:r>
              <a:rPr lang="ru-RU" b="1" dirty="0" smtClean="0"/>
              <a:t>Высокоэффективная жидкостная хроматография, газовая хроматография, </a:t>
            </a:r>
            <a:r>
              <a:rPr lang="ru-RU" b="1" dirty="0" err="1" smtClean="0"/>
              <a:t>хромато-масс-спектрометрия</a:t>
            </a:r>
            <a:r>
              <a:rPr lang="ru-RU" b="1" dirty="0" smtClean="0"/>
              <a:t>, капиллярный электрофорез, масс-спектрометрия, ядерный магнитный резонанс, электрохимическое детектирование </a:t>
            </a:r>
            <a:r>
              <a:rPr lang="ru-RU" b="1" dirty="0"/>
              <a:t>и тонкослойная хроматография смесей с изотопными метками</a:t>
            </a:r>
            <a:r>
              <a:rPr lang="ru-RU" dirty="0"/>
              <a:t> </a:t>
            </a:r>
            <a:r>
              <a:rPr lang="ru-RU" dirty="0" smtClean="0"/>
              <a:t>и др.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новое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67667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Метаболомика - это «систематическое изучение уникальных химических „отпечатков пальцев“ специфичных для процессов, протекающих в живых клетках» — конкретнее, изучение их низкомолекулярных метаболических профилей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Метаболический паспорт человека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844824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Изучение метаболома человека позволяет: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60848"/>
            <a:ext cx="252028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Идентифицировать «хорошие» метаболиты (природные молекулы)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2852936"/>
            <a:ext cx="2664296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Идентифицировать «плохие» метаболиты (токсины, ксенобиотики)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869160"/>
            <a:ext cx="252028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Корректировка дефицитов питания – корректировка метаболического профиля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060848"/>
            <a:ext cx="2736304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биотехнологии, генной инженерии, молекулярной биологии и медицины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356992"/>
            <a:ext cx="252028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необходимого их количества для нормальной работы организма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293096"/>
            <a:ext cx="2664296" cy="1872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Сорбция и замещение токсичных метаболитов, блокировка клеточных рецепторов от извращённых метаболитов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5" idx="1"/>
            <a:endCxn id="6" idx="3"/>
          </p:cNvCxnSpPr>
          <p:nvPr/>
        </p:nvCxnSpPr>
        <p:spPr>
          <a:xfrm flipH="1">
            <a:off x="2843808" y="216886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7" idx="0"/>
          </p:cNvCxnSpPr>
          <p:nvPr/>
        </p:nvCxnSpPr>
        <p:spPr>
          <a:xfrm>
            <a:off x="4608004" y="24928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3"/>
            <a:endCxn id="9" idx="1"/>
          </p:cNvCxnSpPr>
          <p:nvPr/>
        </p:nvCxnSpPr>
        <p:spPr>
          <a:xfrm>
            <a:off x="5868144" y="216886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2"/>
            <a:endCxn id="10" idx="0"/>
          </p:cNvCxnSpPr>
          <p:nvPr/>
        </p:nvCxnSpPr>
        <p:spPr>
          <a:xfrm>
            <a:off x="1583668" y="29969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2"/>
            <a:endCxn id="11" idx="0"/>
          </p:cNvCxnSpPr>
          <p:nvPr/>
        </p:nvCxnSpPr>
        <p:spPr>
          <a:xfrm>
            <a:off x="4608004" y="37890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2"/>
            <a:endCxn id="8" idx="0"/>
          </p:cNvCxnSpPr>
          <p:nvPr/>
        </p:nvCxnSpPr>
        <p:spPr>
          <a:xfrm>
            <a:off x="1583668" y="45091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444208" y="3429000"/>
            <a:ext cx="2304256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Диагностика заболеваний и создание тест-систем</a:t>
            </a:r>
          </a:p>
          <a:p>
            <a:pPr algn="ctr"/>
            <a:r>
              <a:rPr lang="ru-RU" dirty="0" smtClean="0"/>
              <a:t>- Исследование новых молекул и возможностей восстановления метаболического профиля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stCxn id="9" idx="2"/>
          </p:cNvCxnSpPr>
          <p:nvPr/>
        </p:nvCxnSpPr>
        <p:spPr>
          <a:xfrm>
            <a:off x="7596336" y="31409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Untitled-1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генома человека с метаболомом и протеомом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4536504" cy="42484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Метаболом</a:t>
            </a:r>
            <a:r>
              <a:rPr lang="ru-RU" dirty="0"/>
              <a:t> человека по своему фундаментальному значению подобен </a:t>
            </a:r>
            <a:r>
              <a:rPr lang="ru-RU" b="1" dirty="0"/>
              <a:t>геному </a:t>
            </a:r>
            <a:r>
              <a:rPr lang="ru-RU" dirty="0"/>
              <a:t>человека - совокупности всех его генов, или </a:t>
            </a:r>
            <a:r>
              <a:rPr lang="ru-RU" b="1" dirty="0"/>
              <a:t>протеому</a:t>
            </a:r>
            <a:r>
              <a:rPr lang="ru-RU" dirty="0"/>
              <a:t> - совокупности всех его белков. Это -</a:t>
            </a:r>
            <a:r>
              <a:rPr lang="ru-RU" dirty="0" smtClean="0"/>
              <a:t> </a:t>
            </a:r>
            <a:r>
              <a:rPr lang="ru-RU" dirty="0"/>
              <a:t>химический аналог генома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Метаболомы - это осведомители генома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геном представляет программу жизни, то метаболом - 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ингредиенты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Метаболом способен оказывать влияние на геном и наоборот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Содержимое 5" descr="Untitled-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Метаболом находится в исключительной зависимости от того, что человек ест, где он живет, от общего состояния его здоровья и даже от душевного состояния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836712"/>
            <a:ext cx="396044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Внешние воздействия:</a:t>
            </a:r>
          </a:p>
          <a:p>
            <a:pPr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Токсикозы вызванные экзотоксинами (питание, лекарства, урбанизация, </a:t>
            </a:r>
            <a:r>
              <a:rPr lang="ru-RU" sz="1200" dirty="0" err="1" smtClean="0">
                <a:solidFill>
                  <a:schemeClr val="tx1"/>
                </a:solidFill>
              </a:rPr>
              <a:t>аллергозы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Бактериальные и вирусные заболевания, сопровождающиеся токсикозами</a:t>
            </a:r>
          </a:p>
          <a:p>
            <a:pPr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Эндотоксины как следствие нарушения метаболизма</a:t>
            </a:r>
          </a:p>
          <a:p>
            <a:pPr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Избыток сахаров и жиров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429000"/>
            <a:ext cx="36004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Изменение метаболома и протеома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149080"/>
            <a:ext cx="4968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Взаимодействие метаболома с генетическим материалом клетки, в том числе наследуемым от протобактерий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653136"/>
            <a:ext cx="4968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Адаптация, приспособление, изменение поведения клетки, мутации рецепторов: Изменения транскриптома и генома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492896"/>
            <a:ext cx="41764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Невозможность существования клетки в условиях, превышающих физиологические возможности. Стремление клетки к выживанию. Ферментные системы не рассчитаны на утилизацию чужеродных продуктов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5517232"/>
            <a:ext cx="280831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Мутации генома – генетически закреплённые изменения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6237312"/>
            <a:ext cx="187220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Регресс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5517232"/>
            <a:ext cx="295232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Дезадаптация – выход за рамки возможностей адаптации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6237312"/>
            <a:ext cx="187220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Болезнь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124744"/>
            <a:ext cx="194421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Избирательные сорбенты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0272" y="3284984"/>
            <a:ext cx="180020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Нутрицевтики, корректирующие метаболизм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64288" y="4221088"/>
            <a:ext cx="18002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Защита от мутаций ядерной и митохондриальной ДНК</a:t>
            </a:r>
            <a:endParaRPr lang="ru-RU" sz="14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427984" y="22048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99992" y="321297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427984" y="386104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2321750" y="1286762"/>
            <a:ext cx="324036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6570222" y="3374994"/>
            <a:ext cx="324036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5400000">
            <a:off x="6840252" y="4257092"/>
            <a:ext cx="288032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555776" y="515719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012160" y="515719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627784" y="59492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012160" y="59492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stCxn id="10" idx="3"/>
            <a:endCxn id="13" idx="1"/>
          </p:cNvCxnSpPr>
          <p:nvPr/>
        </p:nvCxnSpPr>
        <p:spPr>
          <a:xfrm>
            <a:off x="4211960" y="5733256"/>
            <a:ext cx="1008112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1" idx="3"/>
            <a:endCxn id="13" idx="1"/>
          </p:cNvCxnSpPr>
          <p:nvPr/>
        </p:nvCxnSpPr>
        <p:spPr>
          <a:xfrm>
            <a:off x="3563888" y="641733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51520" y="3501008"/>
            <a:ext cx="1296144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Единичная замена ДНК приводит к 100.000-кратному изменению в уровне метаболизма</a:t>
            </a:r>
            <a:endParaRPr lang="ru-RU" sz="1200" dirty="0"/>
          </a:p>
        </p:txBody>
      </p:sp>
      <p:cxnSp>
        <p:nvCxnSpPr>
          <p:cNvPr id="44" name="Shape 43"/>
          <p:cNvCxnSpPr>
            <a:stCxn id="10" idx="1"/>
            <a:endCxn id="40" idx="2"/>
          </p:cNvCxnSpPr>
          <p:nvPr/>
        </p:nvCxnSpPr>
        <p:spPr>
          <a:xfrm rot="10800000">
            <a:off x="899592" y="5013176"/>
            <a:ext cx="504056" cy="7200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40" idx="0"/>
            <a:endCxn id="6" idx="1"/>
          </p:cNvCxnSpPr>
          <p:nvPr/>
        </p:nvCxnSpPr>
        <p:spPr>
          <a:xfrm rot="16200000" flipH="1">
            <a:off x="1763688" y="2636912"/>
            <a:ext cx="144016" cy="1872208"/>
          </a:xfrm>
          <a:prstGeom prst="bentConnector4">
            <a:avLst>
              <a:gd name="adj1" fmla="val -158732"/>
              <a:gd name="adj2" fmla="val 6730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Untitled-1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546032" cy="5505475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Char char="-"/>
            </a:pPr>
            <a:r>
              <a:rPr lang="ru-RU" sz="3600" b="1" dirty="0" smtClean="0"/>
              <a:t>Методы традиционной терапии  уже не являются передовыми и не решают проблемы нарушений метаболизма. </a:t>
            </a:r>
          </a:p>
          <a:p>
            <a:pPr algn="ctr">
              <a:buFontTx/>
              <a:buChar char="-"/>
            </a:pPr>
            <a:r>
              <a:rPr lang="ru-RU" sz="3600" b="1" dirty="0" smtClean="0"/>
              <a:t>Шунтирование проблемы метаболизма не приводит к выздоровлению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000" b="1" u="sng" dirty="0" smtClean="0"/>
              <a:t>Задача компании «Артлайф» </a:t>
            </a:r>
            <a:r>
              <a:rPr lang="ru-RU" sz="4000" b="1" dirty="0" smtClean="0"/>
              <a:t>- создание комплексов, действующих на исправление пищевого метаболома в сторону </a:t>
            </a:r>
            <a:r>
              <a:rPr lang="ru-RU" sz="4000" b="1" u="sng" dirty="0" smtClean="0"/>
              <a:t>генетически правильного</a:t>
            </a:r>
            <a:r>
              <a:rPr lang="ru-RU" sz="4000" b="1" dirty="0" smtClean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5" descr="Untitled-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Пути исправления клеточного метаболизма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780928"/>
            <a:ext cx="1656184" cy="129614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Метаболизм</a:t>
            </a:r>
            <a:r>
              <a:rPr lang="ru-RU" sz="2000" dirty="0" smtClean="0"/>
              <a:t> </a:t>
            </a:r>
            <a:r>
              <a:rPr lang="ru-RU" sz="2000" b="1" dirty="0" smtClean="0"/>
              <a:t>клетки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2592288" cy="187220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Блокировка и удаление  «неправильных» метаболитов с помощью избирательных сорбентов</a:t>
            </a:r>
          </a:p>
        </p:txBody>
      </p: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>
            <a:off x="2771800" y="2060848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1520" y="4941168"/>
            <a:ext cx="3024336" cy="17281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Шунтирование нарушенных путей метаболизма, доставка «правильных» </a:t>
            </a:r>
            <a:r>
              <a:rPr lang="ru-RU" b="1" dirty="0" err="1" smtClean="0"/>
              <a:t>нутриентов</a:t>
            </a:r>
            <a:r>
              <a:rPr lang="ru-RU" b="1" dirty="0" smtClean="0"/>
              <a:t> в ключевую точку метаболизма клетки</a:t>
            </a:r>
            <a:endParaRPr lang="ru-RU" b="1" dirty="0"/>
          </a:p>
        </p:txBody>
      </p:sp>
      <p:cxnSp>
        <p:nvCxnSpPr>
          <p:cNvPr id="15" name="Прямая со стрелкой 14"/>
          <p:cNvCxnSpPr>
            <a:stCxn id="12" idx="0"/>
          </p:cNvCxnSpPr>
          <p:nvPr/>
        </p:nvCxnSpPr>
        <p:spPr>
          <a:xfrm flipV="1">
            <a:off x="1763688" y="4077072"/>
            <a:ext cx="194421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64088" y="4941168"/>
            <a:ext cx="3528392" cy="17281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Использование оригинальных технологий  (липосомирование, мицелирование, пэгилирование), позволяющих БАВ включаться в </a:t>
            </a:r>
            <a:r>
              <a:rPr lang="ru-RU" b="1" dirty="0" err="1" smtClean="0"/>
              <a:t>в</a:t>
            </a:r>
            <a:r>
              <a:rPr lang="ru-RU" b="1" dirty="0" smtClean="0"/>
              <a:t> метаболизм клетки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flipH="1" flipV="1">
            <a:off x="5364088" y="4077072"/>
            <a:ext cx="17641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372200" y="1124744"/>
            <a:ext cx="2448272" cy="17281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Блокировка клеточных рецепторов от «неправильных» метаболитов  </a:t>
            </a:r>
            <a:endParaRPr lang="ru-RU" b="1" dirty="0"/>
          </a:p>
        </p:txBody>
      </p:sp>
      <p:cxnSp>
        <p:nvCxnSpPr>
          <p:cNvPr id="25" name="Прямая со стрелкой 24"/>
          <p:cNvCxnSpPr>
            <a:stCxn id="23" idx="1"/>
          </p:cNvCxnSpPr>
          <p:nvPr/>
        </p:nvCxnSpPr>
        <p:spPr>
          <a:xfrm flipH="1">
            <a:off x="5364088" y="1988840"/>
            <a:ext cx="1008112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Untitled-1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преждевременного старения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митохондриальных элементов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pg\Desktop\31434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6336704" cy="500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1848</Words>
  <Application>Microsoft Office PowerPoint</Application>
  <PresentationFormat>Экран (4:3)</PresentationFormat>
  <Paragraphs>254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Современный подход к поддержанию и восстановлению здоровья</vt:lpstr>
      <vt:lpstr>Развитие медицины</vt:lpstr>
      <vt:lpstr>Методы расшифровки метаболома человека</vt:lpstr>
      <vt:lpstr>Метаболический паспорт человека</vt:lpstr>
      <vt:lpstr>Взаимосвязь генома человека с метаболомом и протеомом</vt:lpstr>
      <vt:lpstr>Метаболом находится в исключительной зависимости от того, что человек ест, где он живет, от общего состояния его здоровья и даже от душевного состояния</vt:lpstr>
      <vt:lpstr>Слайд 7</vt:lpstr>
      <vt:lpstr>Пути исправления клеточного метаболизма</vt:lpstr>
      <vt:lpstr>Профилактика преждевременного старения Защита митохондриальных элементов</vt:lpstr>
      <vt:lpstr>Митохондриально-адресованные антиоксиданты – защита клеток от мутаций</vt:lpstr>
      <vt:lpstr>Ранний апоптоз клеток в результате повреждения митохондрий – преждевременное старение  всего организма</vt:lpstr>
      <vt:lpstr>Ключевые питательные вещества, необходимые для функционирования митохондрий</vt:lpstr>
      <vt:lpstr>Ключевые питательные вещества, необходимые для функционирования митохондрий</vt:lpstr>
      <vt:lpstr>Ключевые питательные вещества, необходимые для функционирования митохондрий</vt:lpstr>
      <vt:lpstr>Избирательные и универсальные  сорбенты</vt:lpstr>
      <vt:lpstr>Блокировка клеточных рецепторов от «неправильных» метаболитов  </vt:lpstr>
      <vt:lpstr>Замещающие нутриенты для нормализации метаболизма</vt:lpstr>
      <vt:lpstr>Замещающие нутриенты для нормализации метаболизма</vt:lpstr>
      <vt:lpstr>Замещающие нутриенты для нормализации метаболизма</vt:lpstr>
      <vt:lpstr>Продукты на основе биотехнологий для коррекции метаболических процессов в организме человека: пробинорм, русские кисели, закваски</vt:lpstr>
      <vt:lpstr>Слайд 21</vt:lpstr>
      <vt:lpstr>Биотехнологии  Создание полезных продуктов из зерен  злаков на основе ферментации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подход к восстановлению здоровья</dc:title>
  <dc:creator>Былин Павел</dc:creator>
  <cp:lastModifiedBy>Вера Кучинская</cp:lastModifiedBy>
  <cp:revision>79</cp:revision>
  <dcterms:created xsi:type="dcterms:W3CDTF">2016-09-27T09:01:16Z</dcterms:created>
  <dcterms:modified xsi:type="dcterms:W3CDTF">2016-10-10T12:06:02Z</dcterms:modified>
</cp:coreProperties>
</file>