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303" r:id="rId4"/>
    <p:sldId id="275" r:id="rId5"/>
    <p:sldId id="302" r:id="rId6"/>
    <p:sldId id="278" r:id="rId7"/>
    <p:sldId id="304" r:id="rId8"/>
    <p:sldId id="311" r:id="rId9"/>
    <p:sldId id="310" r:id="rId10"/>
    <p:sldId id="271" r:id="rId11"/>
    <p:sldId id="281" r:id="rId12"/>
    <p:sldId id="284" r:id="rId13"/>
    <p:sldId id="293" r:id="rId14"/>
    <p:sldId id="309" r:id="rId15"/>
    <p:sldId id="267" r:id="rId16"/>
    <p:sldId id="285" r:id="rId17"/>
    <p:sldId id="288" r:id="rId18"/>
    <p:sldId id="301" r:id="rId19"/>
    <p:sldId id="314" r:id="rId20"/>
    <p:sldId id="295" r:id="rId21"/>
    <p:sldId id="289" r:id="rId22"/>
    <p:sldId id="312" r:id="rId23"/>
    <p:sldId id="313" r:id="rId24"/>
    <p:sldId id="287" r:id="rId2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4796"/>
    <a:srgbClr val="EC1B30"/>
    <a:srgbClr val="D1D2D4"/>
    <a:srgbClr val="32AAA7"/>
    <a:srgbClr val="91DFDD"/>
    <a:srgbClr val="FF0000"/>
    <a:srgbClr val="DEE2F3"/>
    <a:srgbClr val="F7BECA"/>
    <a:srgbClr val="DEF6F3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53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60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2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88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2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6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6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58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20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6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F1FD-C59A-4B02-9B65-490BBB2699A1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6ECF-6C00-4AEE-B914-06C794FB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8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jpe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wallpapertag.com/wallpaper/full/f/f/7/901651-cool-snowing-desktop-background-3840x2160-for-androi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wallpapertag.com/wallpaper/full/f/f/7/901651-cool-snowing-desktop-background-3840x2160-for-androi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12192154" cy="6858000"/>
            <a:chOff x="0" y="0"/>
            <a:chExt cx="12192154" cy="68580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6"/>
              <a:ext cx="12192154" cy="6857914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889000" y="0"/>
              <a:ext cx="1354668" cy="2641600"/>
            </a:xfrm>
            <a:prstGeom prst="rect">
              <a:avLst/>
            </a:prstGeom>
            <a:solidFill>
              <a:srgbClr val="EC1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3600" b="1" dirty="0"/>
                <a:t>ИЮЛЬ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6488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52" y="0"/>
            <a:ext cx="12192152" cy="6857912"/>
            <a:chOff x="0" y="86"/>
            <a:chExt cx="12192152" cy="685791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6"/>
              <a:ext cx="12192152" cy="6857912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2644351" y="1977448"/>
              <a:ext cx="9067662" cy="2367815"/>
              <a:chOff x="2644351" y="1977448"/>
              <a:chExt cx="9067662" cy="236781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4929458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949967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7214565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264435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424975"/>
              </p:ext>
            </p:extLst>
          </p:nvPr>
        </p:nvGraphicFramePr>
        <p:xfrm>
          <a:off x="2644351" y="4626350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ОЛЕОПРЕН НЕЙРО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ГЕПАТОН-2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МЛАДОМАСТОН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ВЗВАР «ВЕЧЕРНИЙ»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Всемирный день мозга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День борьбы с гепатитом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Женщине с любовью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Забота о сосудах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pic>
        <p:nvPicPr>
          <p:cNvPr id="15" name="Рисунок 14" descr="День мозга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8755" y="2267391"/>
            <a:ext cx="1883229" cy="1883229"/>
          </a:xfrm>
          <a:prstGeom prst="rect">
            <a:avLst/>
          </a:prstGeom>
        </p:spPr>
      </p:pic>
      <p:pic>
        <p:nvPicPr>
          <p:cNvPr id="17" name="Рисунок 16" descr="Гепат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2976" y="2267391"/>
            <a:ext cx="1905002" cy="1905002"/>
          </a:xfrm>
          <a:prstGeom prst="rect">
            <a:avLst/>
          </a:prstGeom>
        </p:spPr>
      </p:pic>
      <p:pic>
        <p:nvPicPr>
          <p:cNvPr id="18" name="Рисунок 17" descr="Взвар вечерни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56807" y="2300050"/>
            <a:ext cx="1872343" cy="1872343"/>
          </a:xfrm>
          <a:prstGeom prst="rect">
            <a:avLst/>
          </a:prstGeom>
        </p:spPr>
      </p:pic>
      <p:pic>
        <p:nvPicPr>
          <p:cNvPr id="20" name="Рисунок 19" descr="младомасто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67786" y="2262241"/>
            <a:ext cx="1910152" cy="19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8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54" y="2092642"/>
            <a:ext cx="4174958" cy="47653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3268" y="2912688"/>
            <a:ext cx="404864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i="1" dirty="0"/>
              <a:t>ВСЕМИРНЫЙ ДЕНЬ МОЗГА  </a:t>
            </a:r>
            <a:endParaRPr lang="ru-RU" sz="1000" b="1" i="1" dirty="0" smtClean="0"/>
          </a:p>
          <a:p>
            <a:pPr>
              <a:defRPr/>
            </a:pPr>
            <a:r>
              <a:rPr lang="ru-RU" sz="1000" i="1" dirty="0" smtClean="0"/>
              <a:t>отмечается </a:t>
            </a:r>
            <a:r>
              <a:rPr lang="ru-RU" sz="1000" i="1" dirty="0"/>
              <a:t>ежегодно 22 июля.</a:t>
            </a:r>
          </a:p>
          <a:p>
            <a:pPr>
              <a:defRPr/>
            </a:pPr>
            <a:endParaRPr lang="ru-RU" sz="1000" i="1" dirty="0"/>
          </a:p>
          <a:p>
            <a:r>
              <a:rPr lang="ru-RU" sz="1000" dirty="0" smtClean="0"/>
              <a:t>Мозг </a:t>
            </a:r>
            <a:r>
              <a:rPr lang="ru-RU" sz="1000" dirty="0"/>
              <a:t>человека это одно из самых сложных и в то же время самых совершенных устройств во </a:t>
            </a:r>
            <a:r>
              <a:rPr lang="ru-RU" sz="1000" dirty="0" smtClean="0"/>
              <a:t>вселенной!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ru-RU" sz="1000" dirty="0" smtClean="0"/>
              <a:t>В </a:t>
            </a:r>
            <a:r>
              <a:rPr lang="ru-RU" sz="1000" dirty="0"/>
              <a:t>нем 100 000 километров кровеносных </a:t>
            </a:r>
            <a:r>
              <a:rPr lang="ru-RU" sz="1000" dirty="0" smtClean="0"/>
              <a:t>сосудов и </a:t>
            </a:r>
            <a:r>
              <a:rPr lang="ru-RU" sz="1000" dirty="0" smtClean="0"/>
              <a:t>сто </a:t>
            </a:r>
            <a:r>
              <a:rPr lang="ru-RU" sz="1000" dirty="0"/>
              <a:t>миллиардов </a:t>
            </a:r>
            <a:r>
              <a:rPr lang="ru-RU" sz="1000" dirty="0" smtClean="0"/>
              <a:t>нейронов (столько </a:t>
            </a:r>
            <a:r>
              <a:rPr lang="ru-RU" sz="1000" dirty="0"/>
              <a:t>же, сколько звезд во всей нашей </a:t>
            </a:r>
            <a:r>
              <a:rPr lang="ru-RU" sz="1000" dirty="0" smtClean="0"/>
              <a:t>галактике!) </a:t>
            </a:r>
            <a:endParaRPr lang="ru-RU" sz="1000" dirty="0"/>
          </a:p>
          <a:p>
            <a:pPr marL="87313" indent="-87313">
              <a:buFont typeface="Arial" pitchFamily="34" charset="0"/>
              <a:buChar char="•"/>
            </a:pPr>
            <a:r>
              <a:rPr lang="ru-RU" sz="1000" dirty="0"/>
              <a:t>Головной мозг составляет всего 2% тела, но использует 17% энергии тела и 20% кислорода и крови. На 75% он состоит из воды, а 60% человеческого мозга — жир.</a:t>
            </a:r>
          </a:p>
          <a:p>
            <a:endParaRPr lang="ru-RU" sz="500" dirty="0"/>
          </a:p>
          <a:p>
            <a:r>
              <a:rPr lang="ru-RU" sz="1000" dirty="0"/>
              <a:t>Основные причины гибели </a:t>
            </a:r>
            <a:r>
              <a:rPr lang="ru-RU" sz="1000" dirty="0" smtClean="0"/>
              <a:t>нейронов -</a:t>
            </a:r>
            <a:endParaRPr lang="ru-RU" sz="1000" dirty="0"/>
          </a:p>
          <a:p>
            <a:pPr marL="228600" indent="-228600">
              <a:buFont typeface="Arial" pitchFamily="34" charset="0"/>
              <a:buChar char="•"/>
            </a:pPr>
            <a:r>
              <a:rPr lang="ru-RU" sz="1000" dirty="0"/>
              <a:t>н</a:t>
            </a:r>
            <a:r>
              <a:rPr lang="ru-RU" sz="1000" dirty="0" smtClean="0"/>
              <a:t>едостаток </a:t>
            </a:r>
            <a:r>
              <a:rPr lang="ru-RU" sz="1000" dirty="0"/>
              <a:t>сна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ru-RU" sz="1000" dirty="0"/>
              <a:t>к</a:t>
            </a:r>
            <a:r>
              <a:rPr lang="ru-RU" sz="1000" dirty="0" smtClean="0"/>
              <a:t>урение </a:t>
            </a:r>
            <a:r>
              <a:rPr lang="ru-RU" sz="1000" dirty="0" smtClean="0"/>
              <a:t>и употребление </a:t>
            </a:r>
            <a:r>
              <a:rPr lang="ru-RU" sz="1000" dirty="0"/>
              <a:t>алкоголя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ru-RU" sz="1000" dirty="0"/>
              <a:t>с</a:t>
            </a:r>
            <a:r>
              <a:rPr lang="ru-RU" sz="1000" dirty="0" smtClean="0"/>
              <a:t>тресс</a:t>
            </a:r>
            <a:endParaRPr lang="ru-RU" sz="1000" dirty="0"/>
          </a:p>
          <a:p>
            <a:endParaRPr lang="ru-RU" sz="1000" dirty="0"/>
          </a:p>
          <a:p>
            <a:r>
              <a:rPr lang="ru-RU" sz="1000" b="1" dirty="0"/>
              <a:t>ОЛЕОПРЕН НЕЙРО </a:t>
            </a:r>
            <a:r>
              <a:rPr lang="ru-RU" sz="1000" dirty="0"/>
              <a:t>– уникальный </a:t>
            </a:r>
            <a:r>
              <a:rPr lang="en-US" sz="1000" dirty="0"/>
              <a:t> </a:t>
            </a:r>
            <a:r>
              <a:rPr lang="ru-RU" sz="1000" dirty="0"/>
              <a:t>биологически активный комплекс с доказанной эффективностью на основе полипренолов пихты </a:t>
            </a:r>
            <a:r>
              <a:rPr lang="ru-RU" sz="1000" dirty="0" smtClean="0"/>
              <a:t>сибирской. Способствует </a:t>
            </a:r>
            <a:r>
              <a:rPr lang="ru-RU" sz="1000" dirty="0"/>
              <a:t>улучшению памяти и внимания, обеспечивает устойчивость к стрессам  и эффективную профилактику возрастных </a:t>
            </a:r>
            <a:r>
              <a:rPr lang="ru-RU" sz="1000" dirty="0" smtClean="0"/>
              <a:t>изменений</a:t>
            </a:r>
            <a:r>
              <a:rPr lang="en-US" sz="1000" dirty="0" smtClean="0"/>
              <a:t> </a:t>
            </a:r>
            <a:r>
              <a:rPr lang="ru-RU" sz="1000" dirty="0" smtClean="0"/>
              <a:t>когнитивных функций.</a:t>
            </a:r>
            <a:endParaRPr lang="ru-RU" sz="1000" dirty="0"/>
          </a:p>
          <a:p>
            <a:endParaRPr lang="ru-RU" sz="1000" i="1" dirty="0"/>
          </a:p>
          <a:p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#артлайф 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здоровье 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полипренолы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  #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олеопрены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62691" y="2895007"/>
            <a:ext cx="4061423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28 ИЮЛЯ - ДЕНЬ БОРЬБЫ С </a:t>
            </a:r>
            <a:r>
              <a:rPr lang="ru-RU" sz="1000" b="1" i="1" dirty="0" smtClean="0"/>
              <a:t>ГЕПАТИТОМ</a:t>
            </a:r>
          </a:p>
          <a:p>
            <a:endParaRPr lang="ru-RU" sz="1000" b="1" i="1" dirty="0"/>
          </a:p>
          <a:p>
            <a:r>
              <a:rPr lang="ru-RU" sz="1050" dirty="0" smtClean="0"/>
              <a:t>Врачи призывают - не нужно закрывать глаза на проблему угрозы гепатита, необходимо проходить тестирование и в случае необходимости немедленно начинать лечение. Ведь по данным ВОЗ гепатитом заражен каждый 12 житель Земли!</a:t>
            </a:r>
          </a:p>
          <a:p>
            <a:pPr lvl="0"/>
            <a:r>
              <a:rPr lang="ru-RU" sz="1050" dirty="0" smtClean="0"/>
              <a:t>Гепатит </a:t>
            </a:r>
            <a:r>
              <a:rPr lang="ru-RU" sz="1050" dirty="0"/>
              <a:t>— это заболевание, при котором происходит воспалительный процесс в клетках печени. Если </a:t>
            </a:r>
            <a:r>
              <a:rPr lang="ru-RU" sz="1050" dirty="0" smtClean="0"/>
              <a:t>гепатит прогрессирует</a:t>
            </a:r>
            <a:r>
              <a:rPr lang="ru-RU" sz="1050" dirty="0"/>
              <a:t>, то постепенно печеночная ткань замещается на фиброзную (говоря простым языком — рубцовую). Финал длительного гепатита — это цирроз печени. Развивается печеночная недостаточность, которая в итоге может привести к гибели больного. </a:t>
            </a:r>
            <a:endParaRPr lang="ru-RU" sz="1050" dirty="0" smtClean="0"/>
          </a:p>
          <a:p>
            <a:pPr lvl="0"/>
            <a:endParaRPr lang="ru-RU" sz="1050" dirty="0"/>
          </a:p>
          <a:p>
            <a:pPr lvl="0"/>
            <a:r>
              <a:rPr lang="ru-RU" sz="1050" dirty="0" smtClean="0"/>
              <a:t>Один из продуктов Артлайф – биологически активный комплекс «Гепатон-2» создан для поддержки работы печени. Растительные компоненты в его составе обладают противовоспалительным, желчегонным, антиоксидантным действием.</a:t>
            </a:r>
            <a:endParaRPr lang="ru-RU" sz="1050" dirty="0"/>
          </a:p>
          <a:p>
            <a:pPr>
              <a:lnSpc>
                <a:spcPts val="1000"/>
              </a:lnSpc>
            </a:pPr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000"/>
              </a:lnSpc>
            </a:pP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БАД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гепатон2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защитапечени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печень</a:t>
            </a:r>
            <a:endParaRPr lang="ru-RU" sz="1000" i="1" dirty="0"/>
          </a:p>
        </p:txBody>
      </p:sp>
      <p:pic>
        <p:nvPicPr>
          <p:cNvPr id="9" name="Рисунок 8" descr="День мозга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7181" y="1240970"/>
            <a:ext cx="1621972" cy="1621972"/>
          </a:xfrm>
          <a:prstGeom prst="rect">
            <a:avLst/>
          </a:prstGeom>
        </p:spPr>
      </p:pic>
      <p:pic>
        <p:nvPicPr>
          <p:cNvPr id="11" name="Рисунок 10" descr="Гепато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2743" y="1240970"/>
            <a:ext cx="1632859" cy="16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8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12192152" cy="6857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11" y="2092643"/>
            <a:ext cx="4174958" cy="4765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98" y="2092643"/>
            <a:ext cx="4174958" cy="47653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82332" y="2897833"/>
            <a:ext cx="3970867" cy="33162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050" b="1" i="1" dirty="0"/>
              <a:t>С ЛЮБОВЬЮ К ЖЕНЩИНЕ. </a:t>
            </a:r>
            <a:r>
              <a:rPr lang="ru-RU" sz="1050" b="1" i="1" dirty="0" smtClean="0"/>
              <a:t>АРТЛАЙФ</a:t>
            </a:r>
            <a:endParaRPr lang="en-US" sz="1050" b="1" i="1" dirty="0"/>
          </a:p>
          <a:p>
            <a:endParaRPr lang="ru-RU" sz="1050" b="1" i="1" dirty="0"/>
          </a:p>
          <a:p>
            <a:pPr algn="just"/>
            <a:r>
              <a:rPr lang="ru-RU" sz="1050" dirty="0"/>
              <a:t>Здоровье женщины - это хрупкая система, </a:t>
            </a:r>
            <a:r>
              <a:rPr lang="ru-RU" sz="1050" dirty="0" smtClean="0"/>
              <a:t>о которой необходимо заботиться в любом возрасте!</a:t>
            </a:r>
          </a:p>
          <a:p>
            <a:pPr algn="just"/>
            <a:r>
              <a:rPr lang="ru-RU" sz="1050" dirty="0" smtClean="0"/>
              <a:t>Для особой заботы о здоровье женской груди создан комплекс «Младомастон», который состоит </a:t>
            </a:r>
            <a:r>
              <a:rPr lang="ru-RU" sz="1050" dirty="0"/>
              <a:t>из 5 важных </a:t>
            </a:r>
            <a:r>
              <a:rPr lang="ru-RU" sz="1050" dirty="0" smtClean="0"/>
              <a:t>компонентов</a:t>
            </a:r>
            <a:r>
              <a:rPr lang="en-US" sz="1050" dirty="0"/>
              <a:t>:</a:t>
            </a:r>
            <a:endParaRPr lang="ru-RU" sz="1050" dirty="0"/>
          </a:p>
          <a:p>
            <a:pPr algn="just"/>
            <a:r>
              <a:rPr lang="ru-RU" sz="1050" dirty="0"/>
              <a:t> 1. Индол-3-Карбинол (содержится в крестоцветных овощах) </a:t>
            </a:r>
            <a:r>
              <a:rPr lang="ru-RU" sz="1050" dirty="0" smtClean="0"/>
              <a:t>– защищает органы, подверженные </a:t>
            </a:r>
            <a:r>
              <a:rPr lang="ru-RU" sz="1050" dirty="0" smtClean="0"/>
              <a:t>влиянию </a:t>
            </a:r>
            <a:r>
              <a:rPr lang="ru-RU" sz="1050" dirty="0" smtClean="0"/>
              <a:t>эстрогенов, тормозит формирование негативных процессов в клетках.</a:t>
            </a:r>
          </a:p>
          <a:p>
            <a:pPr algn="just"/>
            <a:r>
              <a:rPr lang="ru-RU" sz="1050" dirty="0" smtClean="0"/>
              <a:t>2</a:t>
            </a:r>
            <a:r>
              <a:rPr lang="ru-RU" sz="1050" dirty="0"/>
              <a:t>. </a:t>
            </a:r>
            <a:r>
              <a:rPr lang="ru-RU" sz="1050" dirty="0" err="1" smtClean="0"/>
              <a:t>Эпигаллокатехингаллат</a:t>
            </a:r>
            <a:r>
              <a:rPr lang="en-US" sz="1050" dirty="0" smtClean="0"/>
              <a:t> </a:t>
            </a:r>
            <a:r>
              <a:rPr lang="ru-RU" sz="1050" dirty="0"/>
              <a:t>(экстракт зеленого чая</a:t>
            </a:r>
            <a:r>
              <a:rPr lang="ru-RU" sz="1050" dirty="0" smtClean="0"/>
              <a:t>) – естественный </a:t>
            </a:r>
            <a:r>
              <a:rPr lang="ru-RU" sz="1050" dirty="0" smtClean="0"/>
              <a:t>антиоксидант, блокирует </a:t>
            </a:r>
            <a:r>
              <a:rPr lang="ru-RU" sz="1050" dirty="0"/>
              <a:t>рост и деление клеток. </a:t>
            </a:r>
            <a:endParaRPr lang="ru-RU" sz="1050" dirty="0" smtClean="0"/>
          </a:p>
          <a:p>
            <a:pPr algn="just"/>
            <a:r>
              <a:rPr lang="ru-RU" sz="1050" dirty="0" smtClean="0"/>
              <a:t>3</a:t>
            </a:r>
            <a:r>
              <a:rPr lang="ru-RU" sz="1050" dirty="0"/>
              <a:t>. </a:t>
            </a:r>
            <a:r>
              <a:rPr lang="ru-RU" sz="1050" dirty="0" err="1"/>
              <a:t>Генистеин</a:t>
            </a:r>
            <a:r>
              <a:rPr lang="ru-RU" sz="1050" dirty="0"/>
              <a:t> (</a:t>
            </a:r>
            <a:r>
              <a:rPr lang="ru-RU" sz="1050" dirty="0" err="1"/>
              <a:t>изофлавоны</a:t>
            </a:r>
            <a:r>
              <a:rPr lang="ru-RU" sz="1050" dirty="0"/>
              <a:t> сои) – </a:t>
            </a:r>
            <a:r>
              <a:rPr lang="ru-RU" sz="1050" dirty="0" err="1"/>
              <a:t>фитоэстроген</a:t>
            </a:r>
            <a:r>
              <a:rPr lang="en-US" sz="1050" dirty="0"/>
              <a:t> </a:t>
            </a:r>
            <a:r>
              <a:rPr lang="ru-RU" sz="1050" dirty="0"/>
              <a:t>(растительный аналог женских половых гормонов). Обеспечивает </a:t>
            </a:r>
            <a:r>
              <a:rPr lang="ru-RU" sz="1050" dirty="0" smtClean="0"/>
              <a:t>профилактику заболеваний гормонозависимых </a:t>
            </a:r>
            <a:r>
              <a:rPr lang="ru-RU" sz="1050" dirty="0"/>
              <a:t>тканей.</a:t>
            </a:r>
          </a:p>
          <a:p>
            <a:pPr algn="just"/>
            <a:r>
              <a:rPr lang="ru-RU" sz="1050" dirty="0"/>
              <a:t>4. Экстракт листа </a:t>
            </a:r>
            <a:r>
              <a:rPr lang="ru-RU" sz="1050" dirty="0" err="1"/>
              <a:t>витекса</a:t>
            </a:r>
            <a:r>
              <a:rPr lang="ru-RU" sz="1050" dirty="0"/>
              <a:t> священного </a:t>
            </a:r>
            <a:r>
              <a:rPr lang="ru-RU" sz="1050" dirty="0" smtClean="0"/>
              <a:t>облегчает </a:t>
            </a:r>
            <a:r>
              <a:rPr lang="ru-RU" sz="1050" dirty="0"/>
              <a:t>симптомы климактерического и предменструального </a:t>
            </a:r>
            <a:r>
              <a:rPr lang="ru-RU" sz="1050" dirty="0" smtClean="0"/>
              <a:t>синдромов.</a:t>
            </a:r>
            <a:endParaRPr lang="ru-RU" sz="1050" dirty="0"/>
          </a:p>
          <a:p>
            <a:pPr algn="just"/>
            <a:r>
              <a:rPr lang="ru-RU" sz="1050" dirty="0"/>
              <a:t>5. </a:t>
            </a:r>
            <a:r>
              <a:rPr lang="ru-RU" sz="1050" dirty="0" err="1"/>
              <a:t>Ресвератрол</a:t>
            </a:r>
            <a:r>
              <a:rPr lang="en-US" sz="1050" dirty="0"/>
              <a:t> </a:t>
            </a:r>
            <a:r>
              <a:rPr lang="ru-RU" sz="1050" dirty="0"/>
              <a:t>(из кожицы красного винограда) </a:t>
            </a:r>
            <a:r>
              <a:rPr lang="ru-RU" sz="1050" dirty="0" smtClean="0"/>
              <a:t>– тормозит </a:t>
            </a:r>
            <a:r>
              <a:rPr lang="ru-RU" sz="1050" dirty="0"/>
              <a:t>процессы старения, повышает выносливость организма</a:t>
            </a:r>
            <a:r>
              <a:rPr lang="ru-RU" sz="1050" dirty="0" smtClean="0"/>
              <a:t>.</a:t>
            </a:r>
          </a:p>
          <a:p>
            <a:pPr algn="just"/>
            <a:endParaRPr lang="ru-RU" sz="1050" dirty="0"/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#артлайф  #женщине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женское_здоровье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младомастон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14839" y="2897833"/>
            <a:ext cx="3962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/>
              <a:t>ВЗВАР ВЕЧЕРНИЙ </a:t>
            </a:r>
            <a:r>
              <a:rPr lang="ru-RU" sz="1000" b="1" i="1" dirty="0" smtClean="0"/>
              <a:t>– ЗАБОТА </a:t>
            </a:r>
            <a:r>
              <a:rPr lang="ru-RU" sz="1000" b="1" i="1" dirty="0"/>
              <a:t>О СОСУДАХ</a:t>
            </a:r>
          </a:p>
          <a:p>
            <a:pPr algn="just"/>
            <a:endParaRPr lang="ru-RU" sz="1000" b="1" i="1" dirty="0"/>
          </a:p>
          <a:p>
            <a:pPr algn="just"/>
            <a:r>
              <a:rPr lang="ru-RU" sz="1000" dirty="0" smtClean="0"/>
              <a:t>Не можете вечером отключиться от работы и быстро уснуть? Чувствуете усталость даже утром после пробуждения? </a:t>
            </a:r>
          </a:p>
          <a:p>
            <a:pPr algn="just"/>
            <a:r>
              <a:rPr lang="ru-RU" sz="1000" dirty="0" smtClean="0"/>
              <a:t>Не стоит </a:t>
            </a:r>
            <a:r>
              <a:rPr lang="ru-RU" sz="1000" dirty="0" smtClean="0"/>
              <a:t>пускать </a:t>
            </a:r>
            <a:r>
              <a:rPr lang="ru-RU" sz="1000" dirty="0" smtClean="0"/>
              <a:t>ситуацию на самотек. Ведь перегрузки и неврозы играют ключевую роль в развитии заболеваний сердечно-сосудистой системы.</a:t>
            </a:r>
          </a:p>
          <a:p>
            <a:pPr algn="just"/>
            <a:r>
              <a:rPr lang="ru-RU" sz="1000" dirty="0" smtClean="0"/>
              <a:t>Для мягкой поддержки нервной и сердечно-сосудистой </a:t>
            </a:r>
            <a:r>
              <a:rPr lang="ru-RU" sz="1000" dirty="0" smtClean="0"/>
              <a:t>систем </a:t>
            </a:r>
            <a:r>
              <a:rPr lang="ru-RU" sz="1000" dirty="0" smtClean="0"/>
              <a:t>можно использовать взвар «Вечерний». Он содержит: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 smtClean="0"/>
              <a:t>нормализующий давление боярышник;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 smtClean="0"/>
              <a:t>обладающие </a:t>
            </a:r>
            <a:r>
              <a:rPr lang="ru-RU" sz="1000" dirty="0" smtClean="0"/>
              <a:t>седативным действием пустырник, мяту и душицу;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 smtClean="0"/>
              <a:t>поддерживающие эластичность сосудов витамин С и шиповник.</a:t>
            </a:r>
            <a:endParaRPr lang="ru-RU" sz="1000" dirty="0"/>
          </a:p>
          <a:p>
            <a:pPr algn="just"/>
            <a:endParaRPr lang="ru-RU" sz="1000" b="1" i="1" dirty="0"/>
          </a:p>
          <a:p>
            <a:pPr algn="just"/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БАД 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фитокомплекс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взвар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вечерний</a:t>
            </a:r>
            <a:endParaRPr lang="ru-RU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Рисунок 11" descr="Взвар вечерни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4994" y="1262742"/>
            <a:ext cx="1611086" cy="1611086"/>
          </a:xfrm>
          <a:prstGeom prst="rect">
            <a:avLst/>
          </a:prstGeom>
        </p:spPr>
      </p:pic>
      <p:pic>
        <p:nvPicPr>
          <p:cNvPr id="13" name="Рисунок 12" descr="младомасто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08950" y="1230086"/>
            <a:ext cx="1643742" cy="16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7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09213" y="4182892"/>
            <a:ext cx="55827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СИЛА СЕРЕБРА</a:t>
            </a:r>
          </a:p>
          <a:p>
            <a:r>
              <a:rPr lang="ru-RU" sz="1000" dirty="0" smtClean="0"/>
              <a:t>Ссадины, порезы, царапины. Летом вероятность повреждения кожных покровов повышается: активные виды спорта, садово-дачные работы, неприятные случайности. Чтобы минимизировать риск заражения и ускорить восстановление, носите с собой продукты «Артлайф», созданные на основе серебра. Просто выберите удобный формат: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Арголайф </a:t>
            </a:r>
            <a:r>
              <a:rPr lang="ru-RU" sz="1000" dirty="0" smtClean="0"/>
              <a:t>– </a:t>
            </a:r>
            <a:r>
              <a:rPr lang="ru-RU" sz="1000" b="1" dirty="0" smtClean="0"/>
              <a:t>жидкое гигиеническое средство </a:t>
            </a:r>
            <a:r>
              <a:rPr lang="ru-RU" sz="1000" dirty="0" smtClean="0"/>
              <a:t>на основе коллоидного серебра используется для дезинфекции, </a:t>
            </a:r>
            <a:r>
              <a:rPr lang="ru-RU" sz="1000" dirty="0" smtClean="0"/>
              <a:t>заживления </a:t>
            </a:r>
            <a:r>
              <a:rPr lang="ru-RU" sz="1000" dirty="0" smtClean="0"/>
              <a:t>порезов, ссадин, открытых ран.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Аргосепт </a:t>
            </a:r>
            <a:r>
              <a:rPr lang="ru-RU" sz="1000" dirty="0" smtClean="0"/>
              <a:t>- </a:t>
            </a:r>
            <a:r>
              <a:rPr lang="ru-RU" sz="1000" b="1" dirty="0" smtClean="0"/>
              <a:t>косметический гель</a:t>
            </a:r>
            <a:r>
              <a:rPr lang="ru-RU" sz="1000" dirty="0" smtClean="0"/>
              <a:t>, содержащий ионы серебра, смягчает и успокаивает раздраженную кожу, создавая барьерный слой, который обеспечивают надежную</a:t>
            </a:r>
            <a:br>
              <a:rPr lang="ru-RU" sz="1000" dirty="0" smtClean="0"/>
            </a:br>
            <a:r>
              <a:rPr lang="ru-RU" sz="1000" dirty="0" smtClean="0"/>
              <a:t>защиту от проникновения болезнетворных микробов, увлажняет и заживляет. </a:t>
            </a:r>
            <a:r>
              <a:rPr lang="ru-RU" sz="1000" dirty="0" err="1" smtClean="0"/>
              <a:t>Аллантоин</a:t>
            </a:r>
            <a:r>
              <a:rPr lang="ru-RU" sz="1000" dirty="0" smtClean="0"/>
              <a:t> и Д-</a:t>
            </a:r>
            <a:r>
              <a:rPr lang="ru-RU" sz="1000" dirty="0" err="1" smtClean="0"/>
              <a:t>пантенол</a:t>
            </a:r>
            <a:r>
              <a:rPr lang="ru-RU" sz="1000" dirty="0" smtClean="0"/>
              <a:t> питают и защищают кожу, ускоряя процессы заживления. </a:t>
            </a:r>
          </a:p>
          <a:p>
            <a:r>
              <a:rPr lang="ru-RU" sz="1000" dirty="0" smtClean="0"/>
              <a:t>Активного и безопасного лета! </a:t>
            </a:r>
          </a:p>
          <a:p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аргосепт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#косметика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#здоровье  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арголайф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#ссадины 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#уход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#порезы #царапины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23361" y="530475"/>
            <a:ext cx="3972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Арголайф и Аргосепт</a:t>
            </a:r>
            <a:endParaRPr lang="ru-RU" b="1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963243"/>
              </p:ext>
            </p:extLst>
          </p:nvPr>
        </p:nvGraphicFramePr>
        <p:xfrm>
          <a:off x="2644859" y="1643447"/>
          <a:ext cx="3451065" cy="4857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PDF" r:id="rId4" imgW="0" imgH="0" progId="">
                  <p:embed/>
                </p:oleObj>
              </mc:Choice>
              <mc:Fallback>
                <p:oleObj name="PDF" r:id="rId4" imgW="0" imgH="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859" y="1643447"/>
                        <a:ext cx="3451065" cy="48571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\\filer\Artlife\Маркетинг\КОНТЕНТ-ПЛАН ДЛЯ СОЦ.СЕТЕЙ\2019\07 Июль\Косметика\Арголайф и аргосеп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6757" y="1643447"/>
            <a:ext cx="2045684" cy="2045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89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"/>
            <a:ext cx="12192152" cy="685791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09365" y="4267615"/>
            <a:ext cx="55827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ВНИМАНИЕ! АКЦИЯ!</a:t>
            </a:r>
            <a:r>
              <a:rPr lang="en-US" sz="1000" b="1" i="1" dirty="0"/>
              <a:t> AQUADREAM </a:t>
            </a:r>
            <a:r>
              <a:rPr lang="ru-RU" sz="1000" b="1" i="1" dirty="0"/>
              <a:t>ЭФФЕКТ </a:t>
            </a:r>
            <a:r>
              <a:rPr lang="ru-RU" sz="1000" b="1" i="1" dirty="0" smtClean="0"/>
              <a:t>!</a:t>
            </a:r>
          </a:p>
          <a:p>
            <a:r>
              <a:rPr lang="ru-RU" sz="1000" b="1" i="1" dirty="0" smtClean="0"/>
              <a:t> </a:t>
            </a:r>
            <a:r>
              <a:rPr lang="ru-RU" sz="1000" i="1" dirty="0" smtClean="0"/>
              <a:t>Средства </a:t>
            </a:r>
            <a:r>
              <a:rPr lang="ru-RU" sz="1000" i="1" dirty="0"/>
              <a:t>линии «</a:t>
            </a:r>
            <a:r>
              <a:rPr lang="en-US" sz="1000" i="1" dirty="0"/>
              <a:t>AQUADREAM</a:t>
            </a:r>
            <a:r>
              <a:rPr lang="ru-RU" sz="1000" i="1" dirty="0"/>
              <a:t>» - мощная защита против обезвоживания </a:t>
            </a:r>
            <a:r>
              <a:rPr lang="ru-RU" sz="1000" i="1" dirty="0" smtClean="0"/>
              <a:t>кожи.</a:t>
            </a:r>
            <a:endParaRPr lang="ru-RU" sz="1000" i="1" dirty="0"/>
          </a:p>
          <a:p>
            <a:r>
              <a:rPr lang="ru-RU" sz="1000" dirty="0"/>
              <a:t>Дневной и ночной кремы </a:t>
            </a:r>
            <a:r>
              <a:rPr lang="ru-RU" sz="1000" dirty="0" smtClean="0"/>
              <a:t>дарят </a:t>
            </a:r>
            <a:r>
              <a:rPr lang="ru-RU" sz="1000" dirty="0"/>
              <a:t>мгновенное </a:t>
            </a:r>
            <a:r>
              <a:rPr lang="ru-RU" sz="1000" dirty="0" smtClean="0"/>
              <a:t>увлажнение. </a:t>
            </a:r>
          </a:p>
          <a:p>
            <a:r>
              <a:rPr lang="ru-RU" sz="1000" dirty="0" smtClean="0"/>
              <a:t>Основу кремов </a:t>
            </a:r>
            <a:r>
              <a:rPr lang="ru-RU" sz="1000" dirty="0"/>
              <a:t>составляют: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 Экстракт </a:t>
            </a:r>
            <a:r>
              <a:rPr lang="ru-RU" sz="1000" b="1" dirty="0"/>
              <a:t>огурца </a:t>
            </a:r>
            <a:r>
              <a:rPr lang="ru-RU" sz="1000" dirty="0"/>
              <a:t>восстанавливает кислотно-щелочной баланс, смягчает и осветляет кожу.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 Бетаин </a:t>
            </a:r>
            <a:r>
              <a:rPr lang="ru-RU" sz="1000" dirty="0"/>
              <a:t>активно увлажняет кожу, защищает клетки от обезвоживания.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 Масло </a:t>
            </a:r>
            <a:r>
              <a:rPr lang="ru-RU" sz="1000" b="1" dirty="0"/>
              <a:t>буравчика и манго </a:t>
            </a:r>
            <a:r>
              <a:rPr lang="ru-RU" sz="1000" dirty="0"/>
              <a:t>восстанавливают липидный барьер.</a:t>
            </a:r>
          </a:p>
          <a:p>
            <a:r>
              <a:rPr lang="ru-RU" sz="1000" dirty="0"/>
              <a:t>В подарок - освежающий </a:t>
            </a:r>
            <a:r>
              <a:rPr lang="ru-RU" sz="1000" b="1" dirty="0"/>
              <a:t>гель для душа «Грейпфрут – зеленый чай</a:t>
            </a:r>
            <a:r>
              <a:rPr lang="ru-RU" sz="1000" b="1" dirty="0" smtClean="0"/>
              <a:t>»! </a:t>
            </a:r>
          </a:p>
          <a:p>
            <a:r>
              <a:rPr lang="ru-RU" sz="1000" dirty="0" smtClean="0"/>
              <a:t>Сроки </a:t>
            </a:r>
            <a:r>
              <a:rPr lang="ru-RU" sz="1000" dirty="0"/>
              <a:t>действия акции 25.06.2019-31.08.2019</a:t>
            </a:r>
          </a:p>
          <a:p>
            <a:r>
              <a:rPr lang="ru-RU" sz="1000" dirty="0"/>
              <a:t>Количество товара ограничено.</a:t>
            </a:r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#артлайф #артлайфкосметикс #косметика #красота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аквадрим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#грейпфрут #уход #увлажнение 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гельдлядуша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23361" y="530475"/>
            <a:ext cx="3972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Акция </a:t>
            </a:r>
            <a:r>
              <a:rPr lang="ru-RU" b="1" dirty="0" smtClean="0"/>
              <a:t>«Аква Дрим Эффект»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84" y="1644734"/>
            <a:ext cx="2125718" cy="21257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CF8CAC-48C2-4935-B380-281A0FB83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51" y="1644734"/>
            <a:ext cx="3400466" cy="47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90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12192150" cy="6857912"/>
            <a:chOff x="1" y="86"/>
            <a:chExt cx="12192150" cy="685791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86"/>
              <a:ext cx="12192150" cy="6857912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2644351" y="1977448"/>
              <a:ext cx="9067662" cy="2367815"/>
              <a:chOff x="2644351" y="1977448"/>
              <a:chExt cx="9067662" cy="2367815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929458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949967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7214565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64435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200777"/>
              </p:ext>
            </p:extLst>
          </p:nvPr>
        </p:nvGraphicFramePr>
        <p:xfrm>
          <a:off x="2644351" y="4626350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ПРОБИОКОСМЕТИКС</a:t>
                      </a:r>
                      <a:endParaRPr lang="ru-RU" sz="1100" i="0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СПРЕЙ АКВА ДРИМ</a:t>
                      </a:r>
                      <a:endParaRPr lang="ru-RU" sz="1100" i="0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НАТУРАСЕПТ ДЕЗОДОРАНТ</a:t>
                      </a:r>
                      <a:endParaRPr lang="ru-RU" sz="1200" b="1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МАРИНОСЕПТ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Микробиом кожи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Летняя </a:t>
                      </a:r>
                      <a:r>
                        <a:rPr lang="ru-RU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свежесть</a:t>
                      </a:r>
                      <a:endParaRPr lang="ru-RU" sz="11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Комфорт в любой ситуации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Лечебная косметика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9650441" y="2217190"/>
            <a:ext cx="1910799" cy="193917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OSMET~1\AppData\Local\Temp\bat\PB mediaplan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5925" y="2198914"/>
            <a:ext cx="1949192" cy="1949192"/>
          </a:xfrm>
          <a:prstGeom prst="rect">
            <a:avLst/>
          </a:prstGeom>
          <a:noFill/>
        </p:spPr>
      </p:pic>
      <p:pic>
        <p:nvPicPr>
          <p:cNvPr id="1027" name="Picture 3" descr="C:\Users\COSMET~1\AppData\Local\Temp\13f0b017b01f3916e01a2224066095082941490e9afa10bcf0eecd24ee8d5f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1837" y="2206608"/>
            <a:ext cx="1975945" cy="1975945"/>
          </a:xfrm>
          <a:prstGeom prst="rect">
            <a:avLst/>
          </a:prstGeom>
          <a:noFill/>
        </p:spPr>
      </p:pic>
      <p:pic>
        <p:nvPicPr>
          <p:cNvPr id="20" name="Рисунок 19" descr="Мариносепт акти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0682" y="2222820"/>
            <a:ext cx="1970315" cy="1970315"/>
          </a:xfrm>
          <a:prstGeom prst="rect">
            <a:avLst/>
          </a:prstGeom>
        </p:spPr>
      </p:pic>
      <p:pic>
        <p:nvPicPr>
          <p:cNvPr id="3" name="Picture 3" descr="\\filer\Artlife\Маркетинг\КОНТЕНТ-ПЛАН ДЛЯ СОЦ.СЕТЕЙ\2019\07 Июль\Косметика\Аквадри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8165" y="2206608"/>
            <a:ext cx="1954925" cy="1954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9908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" y="87"/>
            <a:ext cx="12192150" cy="6857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54" y="2092642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99697" y="3073400"/>
            <a:ext cx="395937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СПРЕЙ ДЛЯ ЛИЦА </a:t>
            </a:r>
            <a:r>
              <a:rPr lang="en-US" sz="1000" b="1" i="1" dirty="0" smtClean="0"/>
              <a:t>AQUA DREAM </a:t>
            </a:r>
            <a:r>
              <a:rPr lang="ru-RU" sz="1000" b="1" i="1" dirty="0" smtClean="0"/>
              <a:t>– ПОЧУВСТВУЙ ЛЕТНЮЮ СВЕЖЕСТЬ! </a:t>
            </a:r>
          </a:p>
          <a:p>
            <a:endParaRPr lang="ru-RU" sz="1000" b="1" i="1" dirty="0"/>
          </a:p>
          <a:p>
            <a:r>
              <a:rPr lang="ru-RU" sz="1000" dirty="0"/>
              <a:t>Моментальное увлажнение кожи – это необходимая «процедура» в жаркий летний день. Пыль, солнце, выхлопные газы – все это влияет на нашу кожу, </a:t>
            </a:r>
            <a:r>
              <a:rPr lang="ru-RU" sz="1000" dirty="0" smtClean="0"/>
              <a:t>включая процессы увядания на максимальную скорость. </a:t>
            </a:r>
            <a:endParaRPr lang="ru-RU" sz="1000" dirty="0"/>
          </a:p>
          <a:p>
            <a:r>
              <a:rPr lang="ru-RU" sz="1000" dirty="0" err="1"/>
              <a:t>Спрей</a:t>
            </a:r>
            <a:r>
              <a:rPr lang="ru-RU" sz="1000" dirty="0"/>
              <a:t> для лица </a:t>
            </a:r>
            <a:r>
              <a:rPr lang="en-US" sz="1000" dirty="0"/>
              <a:t>Aqua Dream</a:t>
            </a:r>
            <a:r>
              <a:rPr lang="ru-RU" sz="1000" dirty="0"/>
              <a:t> – это мгновенное восстановление уровня влаги, возвращение коже чувства комфорта! </a:t>
            </a:r>
          </a:p>
          <a:p>
            <a:r>
              <a:rPr lang="ru-RU" sz="1000" dirty="0" err="1" smtClean="0"/>
              <a:t>Спрей</a:t>
            </a:r>
            <a:r>
              <a:rPr lang="ru-RU" sz="1000" dirty="0" smtClean="0"/>
              <a:t> удобно </a:t>
            </a:r>
            <a:r>
              <a:rPr lang="ru-RU" sz="1000" dirty="0"/>
              <a:t>брать с </a:t>
            </a:r>
            <a:r>
              <a:rPr lang="ru-RU" sz="1000" dirty="0" smtClean="0"/>
              <a:t>собой, он подходит </a:t>
            </a:r>
            <a:r>
              <a:rPr lang="ru-RU" sz="1000" dirty="0"/>
              <a:t>для любого типа кожи. Наполняясь влагой, кожа становится гладкой, мягкой и сияющей.</a:t>
            </a:r>
            <a:r>
              <a:rPr lang="ru-RU" sz="1000" i="1" dirty="0"/>
              <a:t> </a:t>
            </a:r>
          </a:p>
          <a:p>
            <a:endParaRPr lang="ru-RU" sz="1000" b="1" i="1" dirty="0"/>
          </a:p>
          <a:p>
            <a:r>
              <a:rPr lang="ru-RU" sz="800" b="1" i="1" dirty="0"/>
              <a:t> </a:t>
            </a:r>
            <a:endParaRPr lang="ru-RU" sz="800" i="1" dirty="0"/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косметика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спрейдлялица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AquaDream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свежесть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лето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жара</a:t>
            </a:r>
            <a:endParaRPr lang="ru-RU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82302" y="1292151"/>
            <a:ext cx="1579807" cy="16009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26692" y="1335001"/>
            <a:ext cx="1619368" cy="16009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632953" y="3056467"/>
            <a:ext cx="3862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 smtClean="0"/>
              <a:t>PROBIOCOSMETICS </a:t>
            </a:r>
            <a:r>
              <a:rPr lang="ru-RU" sz="1000" b="1" i="1" dirty="0" smtClean="0"/>
              <a:t>– ЗАБОТА О МИКРОБИОМЕ ВАШЕЙ КОЖИ! </a:t>
            </a:r>
          </a:p>
          <a:p>
            <a:endParaRPr lang="ru-RU" sz="1000" b="1" i="1" dirty="0" smtClean="0"/>
          </a:p>
          <a:p>
            <a:r>
              <a:rPr lang="ru-RU" sz="1000" dirty="0" smtClean="0"/>
              <a:t>Инновационная </a:t>
            </a:r>
            <a:r>
              <a:rPr lang="ru-RU" sz="1000" dirty="0"/>
              <a:t>косметика по уходу за кожей серии </a:t>
            </a:r>
            <a:r>
              <a:rPr lang="en-GB" sz="1000" dirty="0"/>
              <a:t>ProBio</a:t>
            </a:r>
            <a:r>
              <a:rPr lang="ru-RU" sz="1000" dirty="0"/>
              <a:t>с</a:t>
            </a:r>
            <a:r>
              <a:rPr lang="en-GB" sz="1000" dirty="0"/>
              <a:t>osmetics</a:t>
            </a:r>
            <a:r>
              <a:rPr lang="ru-RU" sz="1000" dirty="0"/>
              <a:t> разработана на основе </a:t>
            </a:r>
            <a:r>
              <a:rPr lang="ru-RU" sz="1000" b="1" dirty="0" err="1"/>
              <a:t>пробиотических</a:t>
            </a:r>
            <a:r>
              <a:rPr lang="ru-RU" sz="1000" b="1" dirty="0"/>
              <a:t> культур. </a:t>
            </a:r>
            <a:r>
              <a:rPr lang="ru-RU" sz="1000" dirty="0"/>
              <a:t>Она не только разглаживает морщины, выравнивает рельеф кожи и придает ей свежий, сияющий вид, но и восстанавливает микробиом кожи.</a:t>
            </a:r>
          </a:p>
          <a:p>
            <a:r>
              <a:rPr lang="ru-RU" sz="1000" b="1" dirty="0"/>
              <a:t>Микробиом кожи </a:t>
            </a:r>
            <a:r>
              <a:rPr lang="ru-RU" sz="1000" dirty="0"/>
              <a:t>— это совокупность микроорганизмов, обитающих на ее поверхности: бактерий, </a:t>
            </a:r>
            <a:r>
              <a:rPr lang="ru-RU" sz="1000" dirty="0" smtClean="0"/>
              <a:t>грибков.</a:t>
            </a:r>
            <a:r>
              <a:rPr lang="ru-RU" sz="1000" dirty="0"/>
              <a:t> Базовые правила заботы о качестве </a:t>
            </a:r>
            <a:r>
              <a:rPr lang="ru-RU" sz="1000" dirty="0" err="1"/>
              <a:t>микробиома</a:t>
            </a:r>
            <a:r>
              <a:rPr lang="ru-RU" sz="1000" dirty="0"/>
              <a:t> универсальны: </a:t>
            </a:r>
            <a:r>
              <a:rPr lang="ru-RU" sz="1000" b="1" dirty="0"/>
              <a:t>кожа нуждается в уходе, качественном питании, полноценном сне, нормализации работы внутренних органов.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b="1" dirty="0"/>
              <a:t>Мы более 10 лет выпускаем косметику </a:t>
            </a:r>
            <a:r>
              <a:rPr lang="en-US" sz="1000" b="1" dirty="0" err="1"/>
              <a:t>ProBioCosmetics</a:t>
            </a:r>
            <a:r>
              <a:rPr lang="ru-RU" sz="1000" b="1" dirty="0"/>
              <a:t>, </a:t>
            </a:r>
            <a:r>
              <a:rPr lang="ru-RU" sz="1000" dirty="0"/>
              <a:t>каждый продукт </a:t>
            </a:r>
            <a:r>
              <a:rPr lang="ru-RU" sz="1000" dirty="0" smtClean="0"/>
              <a:t>линейки отвечает </a:t>
            </a:r>
            <a:r>
              <a:rPr lang="ru-RU" sz="1000" dirty="0"/>
              <a:t>потребностям </a:t>
            </a:r>
            <a:r>
              <a:rPr lang="ru-RU" sz="1000" dirty="0" err="1"/>
              <a:t>микробиоты</a:t>
            </a:r>
            <a:r>
              <a:rPr lang="ru-RU" sz="1000" dirty="0"/>
              <a:t> вашей кожи. </a:t>
            </a:r>
          </a:p>
          <a:p>
            <a:r>
              <a:rPr lang="ru-RU" sz="1000" dirty="0"/>
              <a:t>Чтобы улучшить состояние кожи, важно стимулировать рост полезных бактерий, подавлять вредные и поддерживать сбалансированную среду.</a:t>
            </a:r>
          </a:p>
          <a:p>
            <a:r>
              <a:rPr lang="ru-RU" sz="1000" dirty="0"/>
              <a:t>В состав </a:t>
            </a:r>
            <a:r>
              <a:rPr lang="en-US" sz="1000" dirty="0" err="1"/>
              <a:t>ProBioCosmetics</a:t>
            </a:r>
            <a:r>
              <a:rPr lang="en-US" sz="1000" dirty="0"/>
              <a:t> </a:t>
            </a:r>
            <a:r>
              <a:rPr lang="ru-RU" sz="1000" dirty="0"/>
              <a:t>входят </a:t>
            </a:r>
            <a:r>
              <a:rPr lang="ru-RU" sz="1000" b="1" dirty="0" err="1"/>
              <a:t>лизаты</a:t>
            </a:r>
            <a:r>
              <a:rPr lang="ru-RU" sz="1000" b="1" dirty="0"/>
              <a:t> бифидобактерий</a:t>
            </a:r>
            <a:r>
              <a:rPr lang="ru-RU" sz="1000" dirty="0"/>
              <a:t>, которые обеспечивают </a:t>
            </a:r>
            <a:r>
              <a:rPr lang="ru-RU" sz="1000" dirty="0" smtClean="0"/>
              <a:t>поддержку </a:t>
            </a:r>
            <a:r>
              <a:rPr lang="ru-RU" sz="1000" dirty="0"/>
              <a:t>здорового кожного баланса. </a:t>
            </a: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#артлайф  #косметика #красота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пробиокосметика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лизатыбактерий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защитакожи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лифтинг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увлажнениекожи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экстракторхидеи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C:\Users\COSMET~1\AppData\Local\Temp\bat\PB mediaplan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3732" y="1271752"/>
            <a:ext cx="1692166" cy="1692166"/>
          </a:xfrm>
          <a:prstGeom prst="rect">
            <a:avLst/>
          </a:prstGeom>
          <a:noFill/>
        </p:spPr>
      </p:pic>
      <p:pic>
        <p:nvPicPr>
          <p:cNvPr id="5" name="Picture 2" descr="\\filer\Artlife\Маркетинг\КОНТЕНТ-ПЛАН ДЛЯ СОЦ.СЕТЕЙ\2019\07 Июль\Косметика\Аквадри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3180" y="1271752"/>
            <a:ext cx="1757854" cy="1757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01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"/>
            <a:ext cx="12192150" cy="6857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29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41" y="2092643"/>
            <a:ext cx="4174958" cy="47653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4119" y="3044798"/>
            <a:ext cx="3971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/>
              <a:t>ДЕЗОДОРАНТ-АНТИПЕРСПИРАНТ </a:t>
            </a:r>
            <a:r>
              <a:rPr lang="en-US" sz="1000" b="1" i="1" dirty="0"/>
              <a:t>NATURASEPT –</a:t>
            </a:r>
            <a:r>
              <a:rPr lang="ru-RU" sz="1000" b="1" i="1" dirty="0"/>
              <a:t> КОМФОРТ В ЛЮБОЙ </a:t>
            </a:r>
            <a:r>
              <a:rPr lang="ru-RU" sz="1000" b="1" i="1" dirty="0" smtClean="0"/>
              <a:t>СИТУАЦИИ!</a:t>
            </a:r>
            <a:endParaRPr lang="ru-RU" sz="1000" b="1" i="1" dirty="0"/>
          </a:p>
          <a:p>
            <a:pPr algn="just"/>
            <a:endParaRPr lang="ru-RU" sz="1000" b="1" i="1" dirty="0"/>
          </a:p>
          <a:p>
            <a:r>
              <a:rPr lang="ru-RU" sz="1000" dirty="0"/>
              <a:t>Лето дарит нам массу поводов для активного времяпрепровождения! Отправляясь на прогулку, на тренировку или просто по делам, не забудьте про натуральную и проверенную защиту от пота и запаха! </a:t>
            </a:r>
          </a:p>
          <a:p>
            <a:endParaRPr lang="ru-RU" sz="1000" dirty="0"/>
          </a:p>
          <a:p>
            <a:r>
              <a:rPr lang="ru-RU" sz="1000" b="1" dirty="0"/>
              <a:t>Дезодорант-антиперспирант </a:t>
            </a:r>
            <a:r>
              <a:rPr lang="en-US" sz="1000" b="1" dirty="0" err="1"/>
              <a:t>Naturasept</a:t>
            </a:r>
            <a:r>
              <a:rPr lang="ru-RU" sz="1000" b="1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/>
              <a:t>не </a:t>
            </a:r>
            <a:r>
              <a:rPr lang="ru-RU" sz="1000" dirty="0"/>
              <a:t>закупоривает поры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/>
              <a:t>не нарушает функцию потовых желез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/>
              <a:t>регулирует потоотделение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/>
              <a:t>эффективно и надолго защищает от неприятного запаха</a:t>
            </a:r>
          </a:p>
          <a:p>
            <a:pPr algn="just"/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косметика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красота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натуральныйдезодорант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дезодорант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уходзакожей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защитаотпота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44031" y="3047138"/>
            <a:ext cx="3968578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МАРИНОСЕПТ АКТИВ – </a:t>
            </a:r>
            <a:r>
              <a:rPr lang="ru-RU" sz="1000" b="1" i="1" dirty="0" smtClean="0"/>
              <a:t>ПОЛЬЗА </a:t>
            </a:r>
            <a:r>
              <a:rPr lang="ru-RU" sz="1000" b="1" i="1" dirty="0"/>
              <a:t>МОРЯ ДЛЯ ЗДОРОВЬЯ ГОРЛА!</a:t>
            </a:r>
          </a:p>
          <a:p>
            <a:endParaRPr lang="en-US" sz="1100" b="1" i="1" dirty="0"/>
          </a:p>
          <a:p>
            <a:r>
              <a:rPr lang="ru-RU" sz="1000" dirty="0"/>
              <a:t>Польза морской воды обусловлена ее богатым минеральным составом</a:t>
            </a:r>
            <a:r>
              <a:rPr lang="ru-RU" sz="1000" dirty="0" smtClean="0"/>
              <a:t>. В ней обнаружено по меньшей мере 72 из 92 встречающихся в природе химических элемента. Кроме того, состав морской воды близок по составу </a:t>
            </a:r>
            <a:r>
              <a:rPr lang="ru-RU" sz="1000" dirty="0" smtClean="0"/>
              <a:t>плазме крови </a:t>
            </a:r>
            <a:r>
              <a:rPr lang="ru-RU" sz="1000" dirty="0" smtClean="0"/>
              <a:t>человека. </a:t>
            </a:r>
          </a:p>
          <a:p>
            <a:r>
              <a:rPr lang="ru-RU" sz="1000" dirty="0" smtClean="0"/>
              <a:t>Морская </a:t>
            </a:r>
            <a:r>
              <a:rPr lang="ru-RU" sz="1000" dirty="0"/>
              <a:t>вода обладает антибактериальным свойством. Ее компоненты при систематическом контакте со слизистыми и кожей убивают болезнетворные микробы и грибы. Боятся ее </a:t>
            </a:r>
            <a:r>
              <a:rPr lang="ru-RU" sz="1000" dirty="0" smtClean="0"/>
              <a:t>и вездесущий </a:t>
            </a:r>
            <a:r>
              <a:rPr lang="ru-RU" sz="1000" dirty="0"/>
              <a:t>стафилококк и стрептококк – главные возбудители воспалительных заболеваний носоглотки. </a:t>
            </a:r>
          </a:p>
          <a:p>
            <a:endParaRPr lang="ru-RU" sz="1000" dirty="0"/>
          </a:p>
          <a:p>
            <a:r>
              <a:rPr lang="ru-RU" sz="1000" b="1" dirty="0"/>
              <a:t>МАРИНОСЕПТ АКТИВ – </a:t>
            </a:r>
            <a:r>
              <a:rPr lang="ru-RU" sz="1000" dirty="0"/>
              <a:t>раствор для полоскания горла и полости рта на основе очищенной морской соли  «Ахиллес» и комплекса растительных экстрактов</a:t>
            </a:r>
            <a:r>
              <a:rPr lang="en-US" sz="1000" dirty="0"/>
              <a:t>: </a:t>
            </a:r>
            <a:r>
              <a:rPr lang="ru-RU" sz="1000" dirty="0"/>
              <a:t>эвкалипта, пихты сибирской, календулы и ментола. </a:t>
            </a:r>
          </a:p>
          <a:p>
            <a:r>
              <a:rPr lang="ru-RU" sz="1000" dirty="0" smtClean="0"/>
              <a:t>Оказывает противовоспалительное</a:t>
            </a:r>
            <a:r>
              <a:rPr lang="ru-RU" sz="1000" dirty="0"/>
              <a:t>, антисептическое, дезинфицирующее действие, устраняет неприятный запах и проявления дискомфорта в горле и полости рта.</a:t>
            </a:r>
          </a:p>
          <a:p>
            <a:endParaRPr lang="ru-RU" sz="10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болитгорло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мариносептактив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лечебнаякосметика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43729" y="1317782"/>
            <a:ext cx="1579807" cy="16009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COSMET~1\AppData\Local\Temp\13f0b017b01f3916e01a2224066095082941490e9afa10bcf0eecd24ee8d5f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7098" y="1227083"/>
            <a:ext cx="1726323" cy="1726323"/>
          </a:xfrm>
          <a:prstGeom prst="rect">
            <a:avLst/>
          </a:prstGeom>
          <a:noFill/>
        </p:spPr>
      </p:pic>
      <p:pic>
        <p:nvPicPr>
          <p:cNvPr id="10" name="Рисунок 9" descr="Мариносепт акти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3087" y="1257487"/>
            <a:ext cx="1665513" cy="16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89"/>
            <a:ext cx="12192150" cy="6857911"/>
            <a:chOff x="-150" y="89"/>
            <a:chExt cx="12192150" cy="685791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" y="89"/>
              <a:ext cx="12192150" cy="6857911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2536554" y="1977447"/>
              <a:ext cx="4506545" cy="2367815"/>
              <a:chOff x="2536554" y="1977447"/>
              <a:chExt cx="4506545" cy="2367815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4830757" y="1977447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2536554" y="1977447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9" name="Прямоугольник 8"/>
          <p:cNvSpPr/>
          <p:nvPr/>
        </p:nvSpPr>
        <p:spPr>
          <a:xfrm>
            <a:off x="7091858" y="1977357"/>
            <a:ext cx="2212342" cy="2367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361122" y="1977356"/>
            <a:ext cx="2212342" cy="2367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72659"/>
              </p:ext>
            </p:extLst>
          </p:nvPr>
        </p:nvGraphicFramePr>
        <p:xfrm>
          <a:off x="2505800" y="4484406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КОНФЕРЕНЦИЯ АРТЛАЙФ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ФЕСТИВАЛЬ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 В ИНДИИ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ФЕСТИВАЛЬ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 В ИНДИИ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ФЕСТИВАЛЬ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 В ИНДИИ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Врачи за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</a:rPr>
                        <a:t>Артлайф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!</a:t>
                      </a:r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Общий успех, общий праздник!</a:t>
                      </a:r>
                      <a:endParaRPr lang="en-US" sz="12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«Краски Индии»</a:t>
                      </a:r>
                      <a:endParaRPr lang="ru-RU" sz="12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</a:rPr>
                        <a:t>Экскурсии «Чудо света»</a:t>
                      </a:r>
                      <a:endParaRPr lang="ru-RU" sz="12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959033" y="2229653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535303" y="2240399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258510" y="2229652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78" y="2240399"/>
            <a:ext cx="1935616" cy="1935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65" y="2229651"/>
            <a:ext cx="1968501" cy="19685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10" y="2229651"/>
            <a:ext cx="1946364" cy="19463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88" y="2240398"/>
            <a:ext cx="1946364" cy="19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6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89"/>
            <a:ext cx="12192150" cy="6857911"/>
            <a:chOff x="-150" y="89"/>
            <a:chExt cx="12192150" cy="685791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" y="89"/>
              <a:ext cx="12192150" cy="6857911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2536554" y="1977447"/>
              <a:ext cx="4506545" cy="2367815"/>
              <a:chOff x="2536554" y="1977447"/>
              <a:chExt cx="4506545" cy="2367815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4830757" y="1977447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2536554" y="1977447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9" name="Прямоугольник 8"/>
          <p:cNvSpPr/>
          <p:nvPr/>
        </p:nvSpPr>
        <p:spPr>
          <a:xfrm>
            <a:off x="7091858" y="1977357"/>
            <a:ext cx="2212342" cy="2367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361122" y="1977356"/>
            <a:ext cx="2212342" cy="2367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688220"/>
              </p:ext>
            </p:extLst>
          </p:nvPr>
        </p:nvGraphicFramePr>
        <p:xfrm>
          <a:off x="2505800" y="4484406"/>
          <a:ext cx="9067664" cy="97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ФЕСТИВАЛЬ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 В ИНДИИ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ФЕСТИВАЛЬ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 В ИНДИИ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</a:rPr>
                        <a:t> ИЮЛЯ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87059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Magic Rout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«Декабрь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OPEN AIR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Гургаон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«город тысячелетия»</a:t>
                      </a:r>
                      <a:endParaRPr lang="en-US" sz="12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День любви, семьи и верности</a:t>
                      </a:r>
                      <a:endParaRPr lang="ru-RU" sz="120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959033" y="2229653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535303" y="2240399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258510" y="2229652"/>
            <a:ext cx="1900249" cy="19463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77" y="2229652"/>
            <a:ext cx="1946363" cy="19463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33" y="2216124"/>
            <a:ext cx="1973418" cy="19734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09" y="2229651"/>
            <a:ext cx="1946363" cy="19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31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"/>
            <a:ext cx="12192154" cy="685791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562547"/>
              </p:ext>
            </p:extLst>
          </p:nvPr>
        </p:nvGraphicFramePr>
        <p:xfrm>
          <a:off x="3755215" y="1455002"/>
          <a:ext cx="8361970" cy="4909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394">
                  <a:extLst>
                    <a:ext uri="{9D8B030D-6E8A-4147-A177-3AD203B41FA5}">
                      <a16:colId xmlns:a16="http://schemas.microsoft.com/office/drawing/2014/main" val="1434599515"/>
                    </a:ext>
                  </a:extLst>
                </a:gridCol>
                <a:gridCol w="1672394">
                  <a:extLst>
                    <a:ext uri="{9D8B030D-6E8A-4147-A177-3AD203B41FA5}">
                      <a16:colId xmlns:a16="http://schemas.microsoft.com/office/drawing/2014/main" val="1417411202"/>
                    </a:ext>
                  </a:extLst>
                </a:gridCol>
                <a:gridCol w="1683951">
                  <a:extLst>
                    <a:ext uri="{9D8B030D-6E8A-4147-A177-3AD203B41FA5}">
                      <a16:colId xmlns:a16="http://schemas.microsoft.com/office/drawing/2014/main" val="131708005"/>
                    </a:ext>
                  </a:extLst>
                </a:gridCol>
                <a:gridCol w="1660837">
                  <a:extLst>
                    <a:ext uri="{9D8B030D-6E8A-4147-A177-3AD203B41FA5}">
                      <a16:colId xmlns:a16="http://schemas.microsoft.com/office/drawing/2014/main" val="2962886020"/>
                    </a:ext>
                  </a:extLst>
                </a:gridCol>
                <a:gridCol w="1672394">
                  <a:extLst>
                    <a:ext uri="{9D8B030D-6E8A-4147-A177-3AD203B41FA5}">
                      <a16:colId xmlns:a16="http://schemas.microsoft.com/office/drawing/2014/main" val="2025986808"/>
                    </a:ext>
                  </a:extLst>
                </a:gridCol>
              </a:tblGrid>
              <a:tr h="29458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ЧТ-СБ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ПТ-ВС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B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467785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573356"/>
                  </a:ext>
                </a:extLst>
              </a:tr>
              <a:tr h="659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Акция 12 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«Кардио забота»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КОСМЕЦЕВИТИКА.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Арголайф</a:t>
                      </a: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1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Аргосепт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100" b="1" baseline="0" dirty="0" smtClean="0"/>
                        <a:t>ПИТАНИЕ.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100" b="1" baseline="0" dirty="0" err="1" smtClean="0"/>
                        <a:t>Эритритол</a:t>
                      </a:r>
                      <a:endParaRPr lang="ru-RU" sz="1100" b="1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ЗДОРОВЬЕ.</a:t>
                      </a:r>
                      <a:endParaRPr lang="ru-RU" sz="1100" b="1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Акция 12 месяцев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«Баланс микрофлоры»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ПИТАНИЕ. </a:t>
                      </a:r>
                      <a:endParaRPr lang="ru-RU" sz="11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Чай Диеталика</a:t>
                      </a:r>
                      <a:endParaRPr lang="ru-RU" sz="11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092386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8.07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9.07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10.07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11.07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12.07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016551"/>
                  </a:ext>
                </a:extLst>
              </a:tr>
              <a:tr h="5749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БИЗНЕС.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День семьи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</a:rPr>
                        <a:t>ЗДОРОВЬЕ.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Младомастон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АКЦИЯ.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</a:rPr>
                        <a:t>Аква Дрим эффект</a:t>
                      </a:r>
                      <a:endParaRPr lang="ru-RU" sz="1100" b="1" kern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ПИТАНИЕ</a:t>
                      </a: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День шоколада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КОСМЕТИКА.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Спрей Аква дрим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174600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15.07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16.07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18.07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19.07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605744"/>
                  </a:ext>
                </a:extLst>
              </a:tr>
              <a:tr h="679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БИЗНЕС.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Фестиваль успеха</a:t>
                      </a:r>
                      <a:endParaRPr lang="ru-RU" sz="1100" b="1" baseline="0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КОСМЕТИКА.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Дезодорант Натурасепт</a:t>
                      </a:r>
                      <a:endParaRPr lang="ru-RU" sz="11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ЗДОРОВЬЕ.</a:t>
                      </a:r>
                      <a:r>
                        <a:rPr lang="ru-RU" sz="1100" b="1" baseline="0" dirty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Взвар Вечерний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БИЗНЕС.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Медицинская конференция</a:t>
                      </a:r>
                      <a:endParaRPr lang="ru-RU" sz="1100" b="1" baseline="0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КОСМЕТИКА.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 smtClean="0"/>
                        <a:t>Мариносепт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17438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22.07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23.07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24.07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25.07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26.07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725704"/>
                  </a:ext>
                </a:extLst>
              </a:tr>
              <a:tr h="639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ЗДОРОВЬЕ.</a:t>
                      </a:r>
                      <a:r>
                        <a:rPr lang="ru-RU" sz="1100" b="1" baseline="0" dirty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/>
                        <a:t>Всемирный день мозга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КОСМЕТИКА</a:t>
                      </a:r>
                      <a:r>
                        <a:rPr lang="ru-RU" sz="1100" b="1" dirty="0" smtClean="0"/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Пробиокосметикс</a:t>
                      </a:r>
                      <a:endParaRPr lang="ru-RU" sz="1100" b="1" dirty="0"/>
                    </a:p>
                    <a:p>
                      <a:pPr algn="ctr">
                        <a:lnSpc>
                          <a:spcPts val="1200"/>
                        </a:lnSpc>
                      </a:pP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ПИТАНИЕ.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err="1" smtClean="0"/>
                        <a:t>Камбиочай</a:t>
                      </a:r>
                      <a:endParaRPr lang="ru-RU" sz="1100" b="1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БИЗНЕС.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Фестиваль успеха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ЗДОРОВЬЕ.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День</a:t>
                      </a:r>
                      <a:r>
                        <a:rPr lang="ru-RU" sz="1100" b="1" baseline="0" dirty="0"/>
                        <a:t> борьбы с гепатитом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01399"/>
                  </a:ext>
                </a:extLst>
              </a:tr>
              <a:tr h="26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29.07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30.07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31.07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050172"/>
                  </a:ext>
                </a:extLst>
              </a:tr>
              <a:tr h="679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БИЗНЕС.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Фестиваль успеха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ПИТАНИЕ.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/>
                        <a:t>Ирландские сливки в новой упаковке</a:t>
                      </a: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>
                          <a:solidFill>
                            <a:schemeClr val="tx1"/>
                          </a:solidFill>
                        </a:rPr>
                        <a:t>ЗДОРОВЬЕ. </a:t>
                      </a:r>
                      <a:endParaRPr lang="ru-RU" sz="1100" b="1" kern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</a:rPr>
                        <a:t>Новинка!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</a:rPr>
                        <a:t>Коллаген 7000</a:t>
                      </a:r>
                      <a:endParaRPr lang="ru-RU" sz="1100" b="1" kern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/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kern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AA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984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327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" y="89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54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8031" y="5744929"/>
            <a:ext cx="345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D0865-46A6-49AD-BC3B-3DC3AF02B685}"/>
              </a:ext>
            </a:extLst>
          </p:cNvPr>
          <p:cNvSpPr txBox="1"/>
          <p:nvPr/>
        </p:nvSpPr>
        <p:spPr>
          <a:xfrm>
            <a:off x="7315200" y="2709333"/>
            <a:ext cx="3776133" cy="303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000" b="1" i="1" dirty="0" smtClean="0">
                <a:solidFill>
                  <a:prstClr val="black"/>
                </a:solidFill>
              </a:rPr>
              <a:t>ФЕСТИВАЛЬ ГОРИЗОНТЫ УСПЕХА </a:t>
            </a:r>
          </a:p>
          <a:p>
            <a:pPr lvl="0"/>
            <a:r>
              <a:rPr lang="ru-RU" sz="1000" b="1" i="1" dirty="0" smtClean="0">
                <a:solidFill>
                  <a:prstClr val="black"/>
                </a:solidFill>
              </a:rPr>
              <a:t>АРТЛАЙФ </a:t>
            </a:r>
            <a:r>
              <a:rPr lang="ru-RU" sz="1000" b="1" i="1" dirty="0">
                <a:solidFill>
                  <a:prstClr val="black"/>
                </a:solidFill>
              </a:rPr>
              <a:t>– ИНДИЯ 10 </a:t>
            </a:r>
            <a:r>
              <a:rPr lang="ru-RU" sz="1000" b="1" i="1" dirty="0" smtClean="0">
                <a:solidFill>
                  <a:prstClr val="black"/>
                </a:solidFill>
              </a:rPr>
              <a:t>ЛЕТ</a:t>
            </a:r>
            <a:endParaRPr lang="ru-RU" sz="10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 СУПЕР БОНУС ОТ КОМПАНИИ — ЭКСКУРСИЯ В ТАДЖ МАХАЛ! </a:t>
            </a:r>
          </a:p>
          <a:p>
            <a:endParaRPr lang="ru-RU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декабря мы увидим одно из Чудес света, известнейший памятник мировой архитектуры, «Корону дворцов». Одно из самых необычных и величественных сооружений в мире, в 1983 году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Тадж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Махал был назван объектом Всемирного наследия ЮНЕСКО: «жемчужиной мусульманского искусства в Индии и одним из всеми признанных шедевров всемирного наследия», а в июле 2007 года занял почетное место среди Новых Чудес света. «Величавая, необыкновенная, сказочная красота, — этими словами описывают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Тадж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Махал те, кому удалось там побывать, — его обязательно нужно увидеть!» Эту потрясающую возможность Артлайф дарит всем гостям Фестиваля «Горизонты успеха»!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горизонты_успеха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фестиваль_артлайф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тадж_махал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79430" y="2908126"/>
            <a:ext cx="3683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ВРАЧИ ЗА АРТЛАЙФ!</a:t>
            </a:r>
          </a:p>
          <a:p>
            <a:r>
              <a:rPr lang="en-US" sz="1000" i="1" dirty="0" smtClean="0"/>
              <a:t>VIII</a:t>
            </a:r>
            <a:r>
              <a:rPr lang="ru-RU" sz="1000" i="1" dirty="0" smtClean="0"/>
              <a:t> </a:t>
            </a:r>
            <a:r>
              <a:rPr lang="ru-RU" sz="1000" i="1" dirty="0"/>
              <a:t>Международная научно-практическая медицинская конференция </a:t>
            </a:r>
            <a:r>
              <a:rPr lang="ru-RU" sz="1000" i="1" dirty="0" smtClean="0"/>
              <a:t>«Эволюция питания и метаболическая адаптация современного человека»</a:t>
            </a:r>
            <a:endParaRPr lang="ru-RU" sz="1000" i="1" dirty="0"/>
          </a:p>
          <a:p>
            <a:r>
              <a:rPr lang="ru-RU" sz="1000" i="1" dirty="0">
                <a:solidFill>
                  <a:srgbClr val="EC1B30"/>
                </a:solidFill>
              </a:rPr>
              <a:t>12-13 октября. Москва</a:t>
            </a:r>
          </a:p>
          <a:p>
            <a:r>
              <a:rPr lang="ru-RU" sz="1000" b="1" dirty="0" smtClean="0"/>
              <a:t>Будь в </a:t>
            </a:r>
            <a:r>
              <a:rPr lang="ru-RU" sz="1000" b="1" dirty="0"/>
              <a:t>курсе последних трендов науки о здоровье</a:t>
            </a:r>
            <a:r>
              <a:rPr lang="ru-RU" sz="1000" dirty="0" smtClean="0"/>
              <a:t>! </a:t>
            </a:r>
          </a:p>
          <a:p>
            <a:r>
              <a:rPr lang="ru-RU" sz="1000" dirty="0" smtClean="0"/>
              <a:t>Вы узнаете:</a:t>
            </a:r>
            <a:endParaRPr lang="ru-R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Какие последствия имеет паталогическая связь </a:t>
            </a:r>
            <a:r>
              <a:rPr lang="ru-RU" sz="1000" dirty="0" err="1"/>
              <a:t>микробиоты</a:t>
            </a:r>
            <a:r>
              <a:rPr lang="ru-RU" sz="1000" dirty="0"/>
              <a:t> человека и его заболеваний?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Какова роль </a:t>
            </a:r>
            <a:r>
              <a:rPr lang="ru-RU" sz="1000" dirty="0" err="1"/>
              <a:t>микробиоты</a:t>
            </a:r>
            <a:r>
              <a:rPr lang="ru-RU" sz="1000" dirty="0"/>
              <a:t> женских репродуктивных органов?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На </a:t>
            </a:r>
            <a:r>
              <a:rPr lang="ru-RU" sz="1000" dirty="0"/>
              <a:t>что влияет применение </a:t>
            </a:r>
            <a:r>
              <a:rPr lang="ru-RU" sz="1000" dirty="0" err="1"/>
              <a:t>биокомплекса</a:t>
            </a:r>
            <a:r>
              <a:rPr lang="ru-RU" sz="1000" dirty="0"/>
              <a:t> «</a:t>
            </a:r>
            <a:r>
              <a:rPr lang="ru-RU" sz="1000" dirty="0" err="1"/>
              <a:t>Кандифайтер</a:t>
            </a:r>
            <a:r>
              <a:rPr lang="ru-RU" sz="1000" dirty="0"/>
              <a:t>» в терапии гастроэнтерологических </a:t>
            </a:r>
            <a:r>
              <a:rPr lang="ru-RU" sz="1000" dirty="0" smtClean="0"/>
              <a:t>заболеваний </a:t>
            </a:r>
            <a:endParaRPr lang="ru-R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Как применять результаты клинической апробации комплекса "</a:t>
            </a:r>
            <a:r>
              <a:rPr lang="ru-RU" sz="1000" dirty="0" err="1"/>
              <a:t>Dim-prost</a:t>
            </a:r>
            <a:r>
              <a:rPr lang="ru-RU" sz="1000" dirty="0"/>
              <a:t> </a:t>
            </a:r>
            <a:r>
              <a:rPr lang="ru-RU" sz="1000" dirty="0" err="1"/>
              <a:t>programm</a:t>
            </a:r>
            <a:r>
              <a:rPr lang="ru-RU" sz="1000" dirty="0"/>
              <a:t>" для коррекции заболеваний мужской половой сферы</a:t>
            </a:r>
            <a:endParaRPr lang="ru-RU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О какой опасности предупреждают врачи-аллергологи?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Почему врачи рекомендуют новинку «</a:t>
            </a:r>
            <a:r>
              <a:rPr lang="ru-RU" sz="1000" dirty="0" err="1" smtClean="0"/>
              <a:t>Хондроформула</a:t>
            </a:r>
            <a:r>
              <a:rPr lang="ru-RU" sz="1000" dirty="0" smtClean="0"/>
              <a:t> с МСМ»?</a:t>
            </a:r>
          </a:p>
          <a:p>
            <a:r>
              <a:rPr lang="ru-RU" sz="1000" dirty="0" smtClean="0"/>
              <a:t>Актуальные достижения биотехнологий</a:t>
            </a:r>
            <a:r>
              <a:rPr lang="ru-RU" sz="1000" dirty="0"/>
              <a:t>, </a:t>
            </a:r>
            <a:r>
              <a:rPr lang="ru-RU" sz="1000" dirty="0" err="1"/>
              <a:t>нутригенетики</a:t>
            </a:r>
            <a:r>
              <a:rPr lang="ru-RU" sz="1000" dirty="0"/>
              <a:t>, </a:t>
            </a:r>
            <a:r>
              <a:rPr lang="ru-RU" sz="1000" dirty="0" err="1" smtClean="0"/>
              <a:t>эпигенетики</a:t>
            </a:r>
            <a:r>
              <a:rPr lang="ru-RU" sz="1000" dirty="0" smtClean="0"/>
              <a:t> в докладах </a:t>
            </a:r>
            <a:r>
              <a:rPr lang="ru-RU" sz="1000" dirty="0"/>
              <a:t>врачей о </a:t>
            </a:r>
            <a:r>
              <a:rPr lang="ru-RU" sz="1000" dirty="0" smtClean="0"/>
              <a:t>коррекции </a:t>
            </a:r>
            <a:r>
              <a:rPr lang="ru-RU" sz="1000" dirty="0" err="1"/>
              <a:t>алиментарнозависимых</a:t>
            </a:r>
            <a:r>
              <a:rPr lang="ru-RU" sz="1000" dirty="0"/>
              <a:t> заболеваний</a:t>
            </a:r>
            <a:r>
              <a:rPr lang="ru-RU" sz="1000" dirty="0" smtClean="0"/>
              <a:t>. Ждем вас!</a:t>
            </a:r>
            <a:endParaRPr lang="ru-RU" sz="1000" dirty="0"/>
          </a:p>
          <a:p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научно-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практическаяконференция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артлайфконференция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медконференцияартлайф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50" y="1177158"/>
            <a:ext cx="1730967" cy="17309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3" y="1169833"/>
            <a:ext cx="1721050" cy="17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54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3266" y="2794000"/>
            <a:ext cx="34543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ФЕСТИВАЛЬ </a:t>
            </a:r>
            <a:r>
              <a:rPr lang="ru-RU" sz="1000" b="1" i="1" dirty="0"/>
              <a:t>ГОРИЗОНТЫ УСПЕХА</a:t>
            </a:r>
          </a:p>
          <a:p>
            <a:r>
              <a:rPr lang="ru-RU" sz="1000" b="1" i="1" dirty="0"/>
              <a:t>АРТЛАЙФ – ИНДИЯ 10 ЛЕТ</a:t>
            </a:r>
          </a:p>
          <a:p>
            <a:r>
              <a:rPr lang="ru-RU" sz="1000" b="1" i="1" dirty="0"/>
              <a:t>ОБЩИЙ УСПЕХ, ОБЩИЙ ПРАЗДНИК!</a:t>
            </a:r>
          </a:p>
          <a:p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объединяет партнёров Артлайф, будь то жители Дели и Мумбаи или Воронежа и Петербурга? Способность ставить дерзкие цели, идти к горизонту и увидеть за ним новый горизонт успеха. И не зря праздник для всех Партнеров Артлайф из разных стран мы называем Фестивалем успеха! Мы приедем в Индию, чтобы разделить его с нашими индийскими партнёрами. И, конечно, чтобы получить новые незабываемые впечатления, потому что Фестиваль — это всегда яркое шоу, признание лучших, подарки за достижение статусов, за победы в номинациях, за отличные продажи и лидерские качества</a:t>
            </a:r>
            <a:r>
              <a:rPr lang="ru-RU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горизонты_успеха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фестиваль_артлайф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60133" y="2760134"/>
            <a:ext cx="3793067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b="1" i="1" dirty="0" smtClean="0"/>
              <a:t>ФЕСТИВАЛЬ ГОРИЗОНТЫ УСПЕХА</a:t>
            </a:r>
          </a:p>
          <a:p>
            <a:pPr lvl="0"/>
            <a:r>
              <a:rPr lang="ru-RU" sz="1000" b="1" i="1" dirty="0" smtClean="0">
                <a:solidFill>
                  <a:prstClr val="black"/>
                </a:solidFill>
              </a:rPr>
              <a:t>АРТЛАЙФ </a:t>
            </a:r>
            <a:r>
              <a:rPr lang="ru-RU" sz="1000" b="1" i="1" dirty="0">
                <a:solidFill>
                  <a:prstClr val="black"/>
                </a:solidFill>
              </a:rPr>
              <a:t>– ИНДИЯ 10 </a:t>
            </a:r>
            <a:r>
              <a:rPr lang="ru-RU" sz="1000" b="1" i="1" dirty="0" smtClean="0">
                <a:solidFill>
                  <a:prstClr val="black"/>
                </a:solidFill>
              </a:rPr>
              <a:t>ЛЕТ</a:t>
            </a:r>
            <a:endParaRPr lang="ru-RU" sz="1000" b="1" i="1" dirty="0" smtClean="0"/>
          </a:p>
          <a:p>
            <a:r>
              <a:rPr lang="ru-RU" sz="1000" b="1" i="1" dirty="0" smtClean="0"/>
              <a:t>ГУРГАОН — «ГОРОД ТЫСЯЧЕЛЕТИЯ»</a:t>
            </a:r>
          </a:p>
          <a:p>
            <a:endParaRPr lang="ru-RU" sz="1000" b="1" i="1" dirty="0" smtClean="0"/>
          </a:p>
          <a:p>
            <a:r>
              <a:rPr lang="ru-RU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Индия 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Артлайф — уже не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терра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инкогнита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среди участников нынешнего Фестиваля будет немало тех, кто уже побывал здесь в 2013 году на Фестивале Великих открытий. Но открытий и эта поездка сулит массу — огромная и многоликая Индия повернётся к нам новой, неожиданной стороной. К адресу места проведения Фестиваля — Дели — добавилось уточнение: Дели,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Гургаон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Гургаон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город-спутник Дели, в котором расположено порядка 1100 жилых небоскребов, в том числе самых дорогих офисных и жилых зданий страны. История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Гургаона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похожа на описание взрыва: меньше тридцати лет назад он был заурядным индийским городком, вокруг которого были одни поля. Но с начала 90-х изменения в законодательстве стали причиной эффекта «сверхновой». Пятизвездочные отели и небоскрёбы росли как грибы. Половина компаний из списка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Fortune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500 открыла здесь свои офисы. Население возросло на 1 600 процентов. Сегодня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Гургаон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часто называют Городом Тысячелетия и Сингапуром Индии. Здесь мы увидим другую Индию — страну небоскрёбов, автобанов, парков, полей для гольфа и огромных торговых </a:t>
            </a:r>
            <a:r>
              <a:rPr lang="ru-RU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центров-</a:t>
            </a:r>
            <a:r>
              <a:rPr lang="ru-RU" sz="1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моллов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горизонты_успеха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фестиваль_артлайф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76" y="1173700"/>
            <a:ext cx="1586345" cy="1586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73" y="1173701"/>
            <a:ext cx="1651431" cy="165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54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3266" y="2794000"/>
            <a:ext cx="34543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ФЕСТИВАЛЬ </a:t>
            </a:r>
            <a:r>
              <a:rPr lang="ru-RU" sz="1000" b="1" i="1" dirty="0"/>
              <a:t>ГОРИЗОНТЫ УСПЕХА</a:t>
            </a:r>
          </a:p>
          <a:p>
            <a:r>
              <a:rPr lang="ru-RU" sz="1000" b="1" i="1" dirty="0"/>
              <a:t>АРТЛАЙФ – ИНДИЯ 10 ЛЕТ</a:t>
            </a:r>
          </a:p>
          <a:p>
            <a:r>
              <a:rPr lang="en-US" sz="1000" b="1" i="1" dirty="0" smtClean="0"/>
              <a:t>MAGIC ROUT  </a:t>
            </a:r>
            <a:r>
              <a:rPr lang="ru-RU" sz="1000" b="1" i="1" dirty="0" smtClean="0"/>
              <a:t>«</a:t>
            </a:r>
            <a:r>
              <a:rPr lang="en-US" sz="1000" b="1" i="1" dirty="0" smtClean="0"/>
              <a:t>DECEMBER OPEN AIR</a:t>
            </a:r>
            <a:r>
              <a:rPr lang="ru-RU" sz="1000" b="1" i="1" dirty="0" smtClean="0"/>
              <a:t>» </a:t>
            </a:r>
            <a:endParaRPr lang="ru-RU" sz="1000" b="1" i="1" dirty="0"/>
          </a:p>
          <a:p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Главное и самое эмоциональное мероприятие Фестиваля Артлайф — это, безусловно, его торжественная часть. Когда же отгремят овации и все герои дня получат свою минуту заслуженной славы, зелёная площадка под открытым небом встретит участников на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мэджик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рауте «Декабрь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 Бонусная вечеринка (компания дарит её всем участникам Фестиваля) в нынешнем году пройдёт не в привычном формате дискотеки, а как праздничный раут под открытым небом. Помимо яркой программы нас ждёт праздничный ужин. Сделать «Декабрь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жарче нам помогут щедрая на специи национальная индийская кухня и, конечно же, танцы — в умении веселиться партнёрам Артлайф равных нет! </a:t>
            </a:r>
            <a:endParaRPr lang="ru-RU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горизонты_успеха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фестиваль_артлайф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60133" y="2760134"/>
            <a:ext cx="37930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8 ИЮЛЯ — ДЕНЬ ЛЮБВИ, СЕМЬИ И ВЕРНОСТИ</a:t>
            </a:r>
          </a:p>
          <a:p>
            <a:endParaRPr lang="ru-RU" sz="1000" b="1" i="1" dirty="0" smtClean="0"/>
          </a:p>
          <a:p>
            <a:r>
              <a:rPr lang="ru-RU" sz="1000" dirty="0" smtClean="0">
                <a:ea typeface="Calibri" panose="020F0502020204030204" pitchFamily="34" charset="0"/>
                <a:cs typeface="Calibri" panose="020F0502020204030204" pitchFamily="34" charset="0"/>
              </a:rPr>
              <a:t>Уже </a:t>
            </a:r>
            <a:r>
              <a:rPr lang="ru-RU" sz="1000" dirty="0">
                <a:ea typeface="Calibri" panose="020F0502020204030204" pitchFamily="34" charset="0"/>
                <a:cs typeface="Calibri" panose="020F0502020204030204" pitchFamily="34" charset="0"/>
              </a:rPr>
              <a:t>более десяти лет 8 июля отмечается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день семьи, любви и верности</a:t>
            </a:r>
            <a:r>
              <a:rPr lang="ru-RU" sz="1000" dirty="0"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Праздник, приуроченный ко дню почитания христианских святых Петра и </a:t>
            </a:r>
            <a:r>
              <a:rPr lang="ru-RU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Февронии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, оказался близок людям самых разных убеждений — идея Семьи, любви и верности не имеет конфессиональных границ.  Эти ценности близки и Артлайф — в нашей партнёрской сети супруги очень часто трудятся вместе, на общее семейное дело, в которое, подрастая, включаются и дети.  Часто компания объединяет сердца — сколько партнёров встретило здесь свою «вторую половинку»! И, наконец, Артлайф — компания, помогающая семье быть крепкой, здоровой и полноценной.  </a:t>
            </a:r>
            <a:endParaRPr lang="ru-RU" sz="1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артлайфобъединяет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  #</a:t>
            </a:r>
            <a:r>
              <a:rPr lang="ru-RU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вечныеценности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  #</a:t>
            </a:r>
            <a:r>
              <a:rPr lang="ru-RU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любовьсемья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   #</a:t>
            </a:r>
            <a:r>
              <a:rPr lang="ru-RU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семьиартлайф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15" y="1209997"/>
            <a:ext cx="1550048" cy="15500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1209997"/>
            <a:ext cx="1550048" cy="15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21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0" cy="685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54" y="2092643"/>
            <a:ext cx="4174958" cy="476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7AE015-B1AA-483F-89DC-2872B587FDF9}"/>
              </a:ext>
            </a:extLst>
          </p:cNvPr>
          <p:cNvSpPr txBox="1"/>
          <p:nvPr/>
        </p:nvSpPr>
        <p:spPr>
          <a:xfrm>
            <a:off x="2760133" y="2760134"/>
            <a:ext cx="3793067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b="1" i="1" dirty="0">
                <a:solidFill>
                  <a:prstClr val="black"/>
                </a:solidFill>
              </a:rPr>
              <a:t>ФЕСТИВАЛЬ ГОРИЗОНТЫ </a:t>
            </a:r>
            <a:r>
              <a:rPr lang="ru-RU" sz="1000" b="1" i="1" dirty="0" smtClean="0">
                <a:solidFill>
                  <a:prstClr val="black"/>
                </a:solidFill>
              </a:rPr>
              <a:t>УСПЕХА</a:t>
            </a:r>
          </a:p>
          <a:p>
            <a:pPr lvl="0"/>
            <a:r>
              <a:rPr lang="ru-RU" sz="1000" b="1" i="1" dirty="0" smtClean="0">
                <a:solidFill>
                  <a:prstClr val="black"/>
                </a:solidFill>
              </a:rPr>
              <a:t>АРТЛАЙФ </a:t>
            </a:r>
            <a:r>
              <a:rPr lang="ru-RU" sz="1000" b="1" i="1" dirty="0">
                <a:solidFill>
                  <a:prstClr val="black"/>
                </a:solidFill>
              </a:rPr>
              <a:t>– ИНДИЯ 10 </a:t>
            </a:r>
            <a:r>
              <a:rPr lang="ru-RU" sz="1000" b="1" i="1" dirty="0" smtClean="0">
                <a:solidFill>
                  <a:prstClr val="black"/>
                </a:solidFill>
              </a:rPr>
              <a:t>ЛЕТ</a:t>
            </a:r>
            <a:endParaRPr lang="ru-RU" sz="1000" b="1" i="1" dirty="0">
              <a:solidFill>
                <a:prstClr val="black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 smtClean="0"/>
              <a:t>БОНУС ОТ КОМПАНИИ!  ЭКСКУРСИЯ «КРАСКИ ИНДИИ»</a:t>
            </a:r>
          </a:p>
          <a:p>
            <a:endParaRPr lang="ru-RU" sz="1000" b="1" i="1" dirty="0" smtClean="0"/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декабря всем гостям Фестиваля – 2019 компания дарит ещё одну великолепную экскурсию под названием «Краски Индии», во время которой мы посетим самые грандиозные исторические объекты Дели. Увидим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Кутаб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Минар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самый высокий в мире минарет, сверху донизу украшенный изысканной резьбой, рядом с которым находится знаменитый нержавеющий железный столб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Ашок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Побываем в огромном и величественном Ред форте, хранящем за своими стенами великолепные дворцы и церемониальные залы. Высеченная над одной из арок Ред форта надпись гласит: «Если и есть рай на свете, то он здесь». Посетим мемориал Ганди, Радж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Гхат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чтобы прикоснуться к жизни великого человека. Нас ждут один из знаменитых сикхских храмов Дели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Гурудвара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Бангла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Сахиб, здание Парламента Индии и знаменитые Ворота Индии — говорят, они очень похожи на парижскую Триумфальную арку. И всё это — накануне главного, торжественного дня Фестиваля «Горизонты успеха</a:t>
            </a:r>
            <a:r>
              <a:rPr lang="ru-RU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горизонты_успеха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#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фестиваль_артлайф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369" y="1223114"/>
            <a:ext cx="1570886" cy="15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48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"/>
            <a:ext cx="12192154" cy="68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54" cy="68579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43200" y="456524"/>
            <a:ext cx="3352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Кофе «Ирландские сливки» </a:t>
            </a:r>
          </a:p>
          <a:p>
            <a:r>
              <a:rPr lang="ru-RU" sz="1600" b="1" dirty="0"/>
              <a:t>в новой упаковке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46333" y="4199466"/>
            <a:ext cx="53489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КОФЕ «ИРЛАНДСКИЕ СЛИВКИ» - БЬЮТИ-ЭНЕРГИЯ В КАЖДОЙ ЧАШКЕ!</a:t>
            </a:r>
          </a:p>
          <a:p>
            <a:endParaRPr lang="ru-RU" sz="800" b="1" i="1" dirty="0"/>
          </a:p>
          <a:p>
            <a:r>
              <a:rPr lang="ru-RU" sz="1000" dirty="0"/>
              <a:t>Популярность кофе год от года только растет, и сегодня хороший </a:t>
            </a:r>
            <a:r>
              <a:rPr lang="ru-RU" sz="1000" dirty="0" err="1"/>
              <a:t>бариста</a:t>
            </a:r>
            <a:r>
              <a:rPr lang="ru-RU" sz="1000" dirty="0"/>
              <a:t> умеет приготовить не менее 40 видов кофейных напитков. Кофе «Ирландские сливки» – это классическая </a:t>
            </a:r>
            <a:r>
              <a:rPr lang="ru-RU" sz="1000" dirty="0" err="1"/>
              <a:t>арабика</a:t>
            </a:r>
            <a:r>
              <a:rPr lang="ru-RU" sz="1000" dirty="0"/>
              <a:t> с ярким вкусом шоколада и фундука и </a:t>
            </a:r>
            <a:r>
              <a:rPr lang="ru-RU" sz="1000" dirty="0" err="1"/>
              <a:t>нутрикосметическими</a:t>
            </a:r>
            <a:r>
              <a:rPr lang="ru-RU" sz="1000" dirty="0"/>
              <a:t>   компонентами, способными позаботиться о вашей естественной красоте! </a:t>
            </a:r>
          </a:p>
          <a:p>
            <a:r>
              <a:rPr lang="ru-RU" sz="1000" dirty="0"/>
              <a:t>Коллаген в его составе поддерживает упругость и молодость вашей кожи, улучшает состояние волос и ногтей. </a:t>
            </a:r>
            <a:r>
              <a:rPr lang="ru-RU" sz="1000" dirty="0" err="1"/>
              <a:t>Дигидрокверцетин</a:t>
            </a:r>
            <a:r>
              <a:rPr lang="ru-RU" sz="1000" dirty="0"/>
              <a:t> снижает разрушающее воздействие </a:t>
            </a:r>
            <a:r>
              <a:rPr lang="ru-RU" sz="1000" dirty="0" err="1"/>
              <a:t>УФ-лучей</a:t>
            </a:r>
            <a:r>
              <a:rPr lang="ru-RU" sz="1000" dirty="0"/>
              <a:t>, противостоит </a:t>
            </a:r>
            <a:r>
              <a:rPr lang="ru-RU" sz="1000" dirty="0" err="1"/>
              <a:t>фотостарению</a:t>
            </a:r>
            <a:r>
              <a:rPr lang="ru-RU" sz="1000" dirty="0"/>
              <a:t>. Витамин E поддерживает липидный барьер, устраняя сухость и раздражение эпидермиса. </a:t>
            </a:r>
          </a:p>
          <a:p>
            <a:r>
              <a:rPr lang="ru-RU" sz="1000" dirty="0"/>
              <a:t>Мы создали линию </a:t>
            </a:r>
            <a:r>
              <a:rPr lang="ru-RU" sz="1000" dirty="0" err="1"/>
              <a:t>Бьютель</a:t>
            </a:r>
            <a:r>
              <a:rPr lang="ru-RU" sz="1000" dirty="0"/>
              <a:t>, чтобы вы одновременно наслаждались оригинальными вкусами любимых напитков и  заботой о себе!</a:t>
            </a:r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бьютель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ирландские сливки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коллаген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дигидрокверцетин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нутрикосметика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кофесколлагеном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265" name="Picture 1" descr="C:\Users\Chizhova\Desktop\Ирландские-сливки-кофе3-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450" y="1639331"/>
            <a:ext cx="3505627" cy="4960792"/>
          </a:xfrm>
          <a:prstGeom prst="rect">
            <a:avLst/>
          </a:prstGeom>
          <a:noFill/>
        </p:spPr>
      </p:pic>
      <p:pic>
        <p:nvPicPr>
          <p:cNvPr id="11266" name="Picture 2" descr="C:\Users\Chizhova\Desktop\Ирландские-слив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8999" y="1639331"/>
            <a:ext cx="2093084" cy="20930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557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152" cy="6857913"/>
            <a:chOff x="0" y="86"/>
            <a:chExt cx="12192152" cy="685791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6"/>
              <a:ext cx="12192152" cy="6857913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2644351" y="1977448"/>
              <a:ext cx="9067662" cy="2367815"/>
              <a:chOff x="2644351" y="1977448"/>
              <a:chExt cx="9067662" cy="2367815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4929458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949967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7214565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644351" y="1977448"/>
                <a:ext cx="2212342" cy="23678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511667"/>
              </p:ext>
            </p:extLst>
          </p:nvPr>
        </p:nvGraphicFramePr>
        <p:xfrm>
          <a:off x="2644351" y="4626350"/>
          <a:ext cx="9067664" cy="961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16">
                  <a:extLst>
                    <a:ext uri="{9D8B030D-6E8A-4147-A177-3AD203B41FA5}">
                      <a16:colId xmlns:a16="http://schemas.microsoft.com/office/drawing/2014/main" val="4111831101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1450865313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775466849"/>
                    </a:ext>
                  </a:extLst>
                </a:gridCol>
                <a:gridCol w="2266916">
                  <a:extLst>
                    <a:ext uri="{9D8B030D-6E8A-4147-A177-3AD203B41FA5}">
                      <a16:colId xmlns:a16="http://schemas.microsoft.com/office/drawing/2014/main" val="2115561172"/>
                    </a:ext>
                  </a:extLst>
                </a:gridCol>
              </a:tblGrid>
              <a:tr h="487059">
                <a:tc>
                  <a:txBody>
                    <a:bodyPr/>
                    <a:lstStyle/>
                    <a:p>
                      <a:pPr lvl="0" algn="ctr"/>
                      <a:r>
                        <a:rPr lang="ru-RU" sz="1200" i="0" dirty="0" smtClean="0"/>
                        <a:t>11 ИЮЛЯ</a:t>
                      </a:r>
                      <a:endParaRPr lang="ru-RU" sz="1200" i="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ЭРИТРИТОЛ</a:t>
                      </a:r>
                      <a:endParaRPr lang="ru-RU" sz="12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КАМБИОЧАЙ</a:t>
                      </a:r>
                      <a:endParaRPr lang="ru-RU" sz="1200" b="1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ЧАЙНЫЙ НАПИТОК «ДИЕТАЛИКА»</a:t>
                      </a:r>
                      <a:endParaRPr lang="ru-RU" sz="1200" b="1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A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44108"/>
                  </a:ext>
                </a:extLst>
              </a:tr>
              <a:tr h="473970">
                <a:tc>
                  <a:txBody>
                    <a:bodyPr/>
                    <a:lstStyle/>
                    <a:p>
                      <a:pPr lvl="0" algn="ctr"/>
                      <a:r>
                        <a:rPr lang="ru-RU" sz="1100" i="0" dirty="0"/>
                        <a:t>Всемирный</a:t>
                      </a:r>
                      <a:r>
                        <a:rPr lang="ru-RU" sz="1100" i="0" baseline="0" dirty="0"/>
                        <a:t> д</a:t>
                      </a:r>
                      <a:r>
                        <a:rPr lang="ru-RU" sz="1100" i="0" dirty="0"/>
                        <a:t>ень шоколада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Натуральный заменитель</a:t>
                      </a:r>
                      <a:r>
                        <a:rPr lang="ru-RU" sz="110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1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сахара</a:t>
                      </a:r>
                      <a:endParaRPr lang="ru-RU" sz="11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Ферментированный напиток</a:t>
                      </a:r>
                      <a:endParaRPr lang="ru-RU" sz="11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Гармония трав для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твоей идеальной формы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35438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114777" y="2294310"/>
            <a:ext cx="1853738" cy="1845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Chizhova\Desktop\День шокола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3788" y="2275115"/>
            <a:ext cx="1913467" cy="1913467"/>
          </a:xfrm>
          <a:prstGeom prst="rect">
            <a:avLst/>
          </a:prstGeom>
          <a:noFill/>
        </p:spPr>
      </p:pic>
      <p:pic>
        <p:nvPicPr>
          <p:cNvPr id="18" name="Рисунок 17" descr="Камбиочай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64002" y="2260288"/>
            <a:ext cx="1913467" cy="1913467"/>
          </a:xfrm>
          <a:prstGeom prst="rect">
            <a:avLst/>
          </a:prstGeom>
        </p:spPr>
      </p:pic>
      <p:pic>
        <p:nvPicPr>
          <p:cNvPr id="2" name="Picture 2" descr="C:\Users\Chizhova\Desktop\диеталика_чай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8856" y="2259783"/>
            <a:ext cx="1913972" cy="1913972"/>
          </a:xfrm>
          <a:prstGeom prst="rect">
            <a:avLst/>
          </a:prstGeom>
          <a:noFill/>
        </p:spPr>
      </p:pic>
      <p:pic>
        <p:nvPicPr>
          <p:cNvPr id="10241" name="Picture 1" descr="C:\Users\Chizhova\Desktop\Эритритол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8032" y="2257169"/>
            <a:ext cx="1934862" cy="1934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09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0"/>
            <a:ext cx="12192152" cy="68579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54" y="2092643"/>
            <a:ext cx="4174958" cy="47653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18072" y="2929467"/>
            <a:ext cx="4053840" cy="282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19338" y="2929510"/>
            <a:ext cx="386469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i="1" dirty="0"/>
              <a:t>11 ИЮЛЯ  - ВСЕМИРНЫЙ ДЕНЬ ШОКОЛАДА</a:t>
            </a:r>
          </a:p>
          <a:p>
            <a:pPr lvl="0"/>
            <a:endParaRPr lang="ru-RU" sz="1000" b="1" i="1" dirty="0"/>
          </a:p>
          <a:p>
            <a:r>
              <a:rPr lang="ru-RU" sz="1000" dirty="0"/>
              <a:t>Всемирный день шоколада – любимый праздник всех сладкоежек и прекрасная возможность в очередной раз насладиться вкусом любимого </a:t>
            </a:r>
            <a:r>
              <a:rPr lang="ru-RU" sz="1000" dirty="0" smtClean="0"/>
              <a:t>лакомства. </a:t>
            </a:r>
            <a:r>
              <a:rPr lang="ru-RU" sz="1000" dirty="0"/>
              <a:t>И</a:t>
            </a:r>
            <a:r>
              <a:rPr lang="ru-RU" sz="1000" dirty="0" smtClean="0"/>
              <a:t>ли </a:t>
            </a:r>
            <a:r>
              <a:rPr lang="ru-RU" sz="1000" dirty="0"/>
              <a:t>попробовать новый </a:t>
            </a:r>
            <a:r>
              <a:rPr lang="ru-RU" sz="1000" dirty="0" smtClean="0"/>
              <a:t>десерт! </a:t>
            </a:r>
            <a:r>
              <a:rPr lang="ru-RU" sz="1000" dirty="0"/>
              <a:t>Так почему бы сегодня  не выпить чашечку горячего шоколада и не угостить им дорогих людей? </a:t>
            </a:r>
          </a:p>
          <a:p>
            <a:r>
              <a:rPr lang="ru-RU" sz="1000" dirty="0"/>
              <a:t>Каждая чашка горячего шоколада </a:t>
            </a:r>
            <a:r>
              <a:rPr lang="ru-RU" sz="1000" dirty="0" err="1"/>
              <a:t>Бьютель</a:t>
            </a:r>
            <a:r>
              <a:rPr lang="ru-RU" sz="1000" dirty="0"/>
              <a:t> заботится о вашей естественной красоте и стимулирует синтез «гормонов счастья». Женьшень повышает жизненный тонус, усиливает кислородное питание клеток. Витамин С незаменим для здоровья кожи, зубов и волос, способствует выработке коллагена и эластина, участвует в процессах регенерации. Мощный антиоксидант </a:t>
            </a:r>
            <a:r>
              <a:rPr lang="ru-RU" sz="1000" dirty="0" err="1"/>
              <a:t>коэнзим</a:t>
            </a:r>
            <a:r>
              <a:rPr lang="ru-RU" sz="1000" dirty="0"/>
              <a:t> Q10 входит в топ анти-</a:t>
            </a:r>
            <a:r>
              <a:rPr lang="ru-RU" sz="1000" dirty="0" err="1"/>
              <a:t>эйдж</a:t>
            </a:r>
            <a:r>
              <a:rPr lang="ru-RU" sz="1000" dirty="0"/>
              <a:t> </a:t>
            </a:r>
            <a:r>
              <a:rPr lang="ru-RU" sz="1000" dirty="0" smtClean="0"/>
              <a:t>ингредиентов! </a:t>
            </a:r>
            <a:endParaRPr lang="ru-RU" sz="1000" dirty="0"/>
          </a:p>
          <a:p>
            <a:r>
              <a:rPr lang="ru-RU" sz="1000" dirty="0"/>
              <a:t>Мы создали линию </a:t>
            </a:r>
            <a:r>
              <a:rPr lang="ru-RU" sz="1000" dirty="0" err="1"/>
              <a:t>Бьютель</a:t>
            </a:r>
            <a:r>
              <a:rPr lang="ru-RU" sz="1000" dirty="0"/>
              <a:t>, чтобы вы одновременно наслаждались оригинальными вкусами любимых напитков и  заботой о себе!</a:t>
            </a:r>
          </a:p>
          <a:p>
            <a:endParaRPr lang="ru-RU" sz="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бьютель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горячийшоколад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нутрикосметика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коэнзим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антиэйдж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30127" y="2929510"/>
            <a:ext cx="37839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ЧАЙНЫЙ НАПИТОК ДИЕТАЛИКА.</a:t>
            </a:r>
          </a:p>
          <a:p>
            <a:r>
              <a:rPr lang="ru-RU" sz="1000" b="1" i="1" dirty="0"/>
              <a:t>ГАРМОНИЯ ТРАВ ДЛЯ ТВОЕЙ ИДЕАЛЬНОЙ ФОРМЫ!</a:t>
            </a:r>
          </a:p>
          <a:p>
            <a:r>
              <a:rPr lang="ru-RU" sz="1000" dirty="0"/>
              <a:t> </a:t>
            </a:r>
          </a:p>
          <a:p>
            <a:r>
              <a:rPr lang="ru-RU" sz="1000" dirty="0"/>
              <a:t>После напряженного рабочего дня нет ничего лучше чашечки травяного чая.  Чайный напиток «Диеталика» содержит проверенные временем мягкие природные релаксанты  - ромашку, липу, лаванду и душицу, способные снижать эмоциональное утомление и настраивать организм на спокойный глубокий сон.  Их действие усилено </a:t>
            </a:r>
            <a:r>
              <a:rPr lang="ru-RU" sz="1000" dirty="0" err="1"/>
              <a:t>L-теанином</a:t>
            </a:r>
            <a:r>
              <a:rPr lang="ru-RU" sz="1000" dirty="0"/>
              <a:t>  - аминокислотой, выделенной из зеленого чая, и экстрактом зверобоя, который ослабляет раздражительность и чувство тревоги.  Сочетание молочного </a:t>
            </a:r>
            <a:r>
              <a:rPr lang="ru-RU" sz="1000" dirty="0" err="1"/>
              <a:t>улуна</a:t>
            </a:r>
            <a:r>
              <a:rPr lang="ru-RU" sz="1000" dirty="0"/>
              <a:t> и натуральных трав способствует мягкому выведению токсинов, настраивает организм на естественную потерю веса. </a:t>
            </a:r>
          </a:p>
          <a:p>
            <a:endParaRPr lang="ru-RU" sz="1000" i="1" dirty="0"/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диеталика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чайныйнапиток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релаксэффект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теанин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травянойчай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контрольвеса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похудение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детоксэффект</a:t>
            </a:r>
            <a:endParaRPr lang="ru-RU" sz="1000" i="1" dirty="0"/>
          </a:p>
        </p:txBody>
      </p:sp>
      <p:pic>
        <p:nvPicPr>
          <p:cNvPr id="12" name="Picture 2" descr="C:\Users\Chizhova\Desktop\День шокола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1715" y="1322243"/>
            <a:ext cx="1571721" cy="1571721"/>
          </a:xfrm>
          <a:prstGeom prst="rect">
            <a:avLst/>
          </a:prstGeom>
          <a:noFill/>
        </p:spPr>
      </p:pic>
      <p:pic>
        <p:nvPicPr>
          <p:cNvPr id="13" name="Picture 2" descr="C:\Users\Chizhova\Desktop\диеталика_чай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2546" y="1323351"/>
            <a:ext cx="1572820" cy="1572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918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87"/>
            <a:ext cx="12192152" cy="68579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54" y="2092643"/>
            <a:ext cx="4174958" cy="47653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92" y="2092643"/>
            <a:ext cx="4174958" cy="4765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72287" y="3029219"/>
            <a:ext cx="3824292" cy="3144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47467" y="3005667"/>
            <a:ext cx="3750733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  <a:p>
            <a:pPr>
              <a:lnSpc>
                <a:spcPts val="1100"/>
              </a:lnSpc>
            </a:pPr>
            <a:endParaRPr lang="ru-RU" sz="10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85267" y="2951607"/>
            <a:ext cx="37923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i="1" dirty="0" smtClean="0"/>
              <a:t>КАМБИОЧАЙ - </a:t>
            </a:r>
            <a:r>
              <a:rPr lang="ru-RU" sz="1000" b="1" i="1" dirty="0"/>
              <a:t>БИОТОНИК ДЛЯ КРАСОТЫ И </a:t>
            </a:r>
            <a:r>
              <a:rPr lang="ru-RU" sz="1000" b="1" i="1" dirty="0" smtClean="0"/>
              <a:t>ЗДОРОВЬЯ</a:t>
            </a:r>
            <a:endParaRPr lang="ru-RU" sz="1000" b="1" i="1" dirty="0"/>
          </a:p>
          <a:p>
            <a:pPr lvl="0"/>
            <a:endParaRPr lang="ru-RU" sz="1000" b="1" i="1" dirty="0"/>
          </a:p>
          <a:p>
            <a:pPr algn="just"/>
            <a:r>
              <a:rPr lang="ru-RU" sz="1000" b="1" dirty="0"/>
              <a:t>КАМБИОЧАЙ</a:t>
            </a:r>
            <a:r>
              <a:rPr lang="ru-RU" sz="1000" dirty="0"/>
              <a:t> – это ферментированный </a:t>
            </a:r>
            <a:r>
              <a:rPr lang="ru-RU" sz="1000" dirty="0" smtClean="0"/>
              <a:t>напиток на основе чайного гриба. Полезен </a:t>
            </a:r>
            <a:r>
              <a:rPr lang="ru-RU" sz="1000" dirty="0"/>
              <a:t>для пищеварения, обмена </a:t>
            </a:r>
            <a:r>
              <a:rPr lang="ru-RU" sz="1000" dirty="0" smtClean="0"/>
              <a:t>веществ. Очень популярен в Европе и Китае. В супермаркетах, кафе и ресторанах его  можно найти под названием комбуча.</a:t>
            </a:r>
            <a:endParaRPr lang="ru-RU" sz="1000" dirty="0"/>
          </a:p>
          <a:p>
            <a:pPr algn="just"/>
            <a:endParaRPr lang="ru-RU" sz="1000" dirty="0" smtClean="0"/>
          </a:p>
          <a:p>
            <a:r>
              <a:rPr lang="ru-RU" sz="1000" b="1" dirty="0"/>
              <a:t>Как его получают?</a:t>
            </a:r>
          </a:p>
          <a:p>
            <a:r>
              <a:rPr lang="ru-RU" sz="1000" dirty="0"/>
              <a:t>Из чайной заварки, сахара и экстрактов трав при помощи симбиотической культуры бактерий и дрожжей, похожей на  культуру, используемую для приготовления йогурта. </a:t>
            </a:r>
          </a:p>
          <a:p>
            <a:r>
              <a:rPr lang="ru-RU" sz="1000" dirty="0"/>
              <a:t>В 1 порции </a:t>
            </a:r>
            <a:r>
              <a:rPr lang="ru-RU" sz="1000" b="1" dirty="0"/>
              <a:t>КАМБИОЧАЯ</a:t>
            </a:r>
            <a:r>
              <a:rPr lang="ru-RU" sz="1000" dirty="0"/>
              <a:t> содержится в 2 раза меньше сахара, чем в свежевыжатом яблочном соке.</a:t>
            </a:r>
          </a:p>
          <a:p>
            <a:r>
              <a:rPr lang="ru-RU" sz="1000" b="1" dirty="0" smtClean="0"/>
              <a:t>Что  содержит:</a:t>
            </a:r>
            <a:endParaRPr lang="ru-RU" sz="1000" b="1" dirty="0"/>
          </a:p>
          <a:p>
            <a:pPr algn="just"/>
            <a:r>
              <a:rPr lang="ru-RU" sz="1000" dirty="0" smtClean="0"/>
              <a:t>Натуральные </a:t>
            </a:r>
            <a:r>
              <a:rPr lang="ru-RU" sz="1000" dirty="0"/>
              <a:t>витамины группы В,  органические </a:t>
            </a:r>
            <a:r>
              <a:rPr lang="ru-RU" sz="1000" dirty="0" smtClean="0"/>
              <a:t>кислоты, полифенолы, </a:t>
            </a:r>
            <a:r>
              <a:rPr lang="ru-RU" sz="1000" dirty="0"/>
              <a:t>полисахариды (в </a:t>
            </a:r>
            <a:r>
              <a:rPr lang="ru-RU" sz="1000" dirty="0" smtClean="0"/>
              <a:t>частности, </a:t>
            </a:r>
            <a:r>
              <a:rPr lang="ru-RU" sz="1000" dirty="0"/>
              <a:t>хондроитинсульфат). </a:t>
            </a:r>
            <a:endParaRPr lang="ru-RU" sz="1000" dirty="0" smtClean="0"/>
          </a:p>
          <a:p>
            <a:endParaRPr lang="ru-RU" sz="1000" i="1" dirty="0"/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камбиочай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комбуча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пищеварение</a:t>
            </a:r>
            <a:endParaRPr lang="ru-RU" sz="10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356749" y="2951607"/>
            <a:ext cx="334909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i="1" dirty="0"/>
              <a:t>ЭРИТРИТОЛ. СЛАДОСТИ, КОТОРЫЕ ПОЛЕЗНЫ!</a:t>
            </a:r>
            <a:endParaRPr lang="ru-RU" sz="1000" i="1" dirty="0"/>
          </a:p>
          <a:p>
            <a:r>
              <a:rPr lang="ru-RU" sz="800" dirty="0"/>
              <a:t> </a:t>
            </a:r>
          </a:p>
          <a:p>
            <a:r>
              <a:rPr lang="ru-RU" sz="1000" dirty="0"/>
              <a:t>Нужно ли совсем отказываться от сладкого, если хочется снизить вес? Правильный ответ – нет! </a:t>
            </a:r>
          </a:p>
          <a:p>
            <a:r>
              <a:rPr lang="ru-RU" sz="1000" dirty="0"/>
              <a:t>Кисель «Полезные ягоды» создан специально для людей, которые следят за своей физической формой или нуждаются в диабетическом питании. Сахар в его составе заменен на </a:t>
            </a:r>
            <a:r>
              <a:rPr lang="ru-RU" sz="1000" dirty="0" err="1"/>
              <a:t>эритритол</a:t>
            </a:r>
            <a:r>
              <a:rPr lang="ru-RU" sz="1000" dirty="0"/>
              <a:t>. Это первый </a:t>
            </a:r>
            <a:r>
              <a:rPr lang="ru-RU" sz="1000" dirty="0" err="1"/>
              <a:t>полиол</a:t>
            </a:r>
            <a:r>
              <a:rPr lang="ru-RU" sz="1000" dirty="0"/>
              <a:t>, полученный в промышленных условиях с помощью натурального брожения.</a:t>
            </a:r>
          </a:p>
          <a:p>
            <a:r>
              <a:rPr lang="ru-RU" sz="1000" dirty="0"/>
              <a:t>Эритритол:</a:t>
            </a:r>
          </a:p>
          <a:p>
            <a:pPr lvl="0">
              <a:buFont typeface="Arial" pitchFamily="34" charset="0"/>
              <a:buChar char="•"/>
            </a:pPr>
            <a:r>
              <a:rPr lang="ru-RU" sz="1000" dirty="0"/>
              <a:t> Имеет практически нулевую калорийность</a:t>
            </a:r>
          </a:p>
          <a:p>
            <a:pPr lvl="0">
              <a:buFont typeface="Arial" pitchFamily="34" charset="0"/>
              <a:buChar char="•"/>
            </a:pPr>
            <a:r>
              <a:rPr lang="ru-RU" sz="1000" dirty="0"/>
              <a:t> Не влияет на выработку инсулина</a:t>
            </a:r>
          </a:p>
          <a:p>
            <a:pPr lvl="0">
              <a:buFont typeface="Arial" pitchFamily="34" charset="0"/>
              <a:buChar char="•"/>
            </a:pPr>
            <a:r>
              <a:rPr lang="ru-RU" sz="1000" dirty="0"/>
              <a:t> Не повышает уровень сахара и холестерина в крови</a:t>
            </a:r>
          </a:p>
          <a:p>
            <a:pPr lvl="0">
              <a:buFont typeface="Arial" pitchFamily="34" charset="0"/>
              <a:buChar char="•"/>
            </a:pPr>
            <a:r>
              <a:rPr lang="ru-RU" sz="1000" dirty="0"/>
              <a:t> Предотвращает образование кариеса и зубного налета</a:t>
            </a:r>
          </a:p>
          <a:p>
            <a:pPr lvl="0">
              <a:buFont typeface="Arial" pitchFamily="34" charset="0"/>
              <a:buChar char="•"/>
            </a:pPr>
            <a:r>
              <a:rPr lang="ru-RU" sz="1000" dirty="0"/>
              <a:t> Не оказывает влияния на микрофлору кишечника</a:t>
            </a:r>
          </a:p>
          <a:p>
            <a:endParaRPr lang="ru-RU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функциональноепитание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киселиартлайф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кисельполезныеягоды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ягодныйкисель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эритритол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безсахара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диабетическоепитание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длядиабетиков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контрольвеса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похудение </a:t>
            </a:r>
            <a:endParaRPr lang="ru-RU" sz="1000" i="1" dirty="0"/>
          </a:p>
          <a:p>
            <a:r>
              <a:rPr lang="ru-RU" sz="1000" dirty="0"/>
              <a:t> </a:t>
            </a:r>
          </a:p>
        </p:txBody>
      </p:sp>
      <p:pic>
        <p:nvPicPr>
          <p:cNvPr id="12" name="Рисунок 11" descr="Камбиочай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546" y="1249219"/>
            <a:ext cx="1648968" cy="1648968"/>
          </a:xfrm>
          <a:prstGeom prst="rect">
            <a:avLst/>
          </a:prstGeom>
        </p:spPr>
      </p:pic>
      <p:pic>
        <p:nvPicPr>
          <p:cNvPr id="10" name="Picture 1" descr="C:\Users\Chizhova\Desktop\Эритритол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4039" y="1227440"/>
            <a:ext cx="1655804" cy="1655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09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16085" y="4123559"/>
            <a:ext cx="54065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/>
              <a:t>МОЛОДОСТЬ. КРАСОТА. ДВИЖЕНИЕ. КОЛЛАГЕН! </a:t>
            </a:r>
            <a:endParaRPr lang="ru-RU" sz="800" b="1" i="1" dirty="0" smtClean="0"/>
          </a:p>
          <a:p>
            <a:r>
              <a:rPr lang="ru-RU" sz="1000" dirty="0" smtClean="0"/>
              <a:t>Коллаген </a:t>
            </a:r>
            <a:r>
              <a:rPr lang="ru-RU" sz="1000" dirty="0" smtClean="0"/>
              <a:t>– самый распространенный белок в человеческом теле. От него зависит и красота нашей кожи, и подвижность суставов. Но уже после 25 его выработка начинает снижаться, а к 60 годам практически полностью сокращается. Кожа становится тусклой, дряблой, нас чаще мучают боли в коленях, волосы и ногти теряют свою привлекательность. Что же делать? Принимать коллаген!</a:t>
            </a:r>
          </a:p>
          <a:p>
            <a:r>
              <a:rPr lang="ru-RU" sz="1000" dirty="0" smtClean="0"/>
              <a:t>Мы представляем вам новинку – БАД «Коллаген 7000». Жидкая форма быстрее усваивается организмом, а значит и эффект от такого применения вы заметите очень быстро! </a:t>
            </a:r>
          </a:p>
          <a:p>
            <a:r>
              <a:rPr lang="ru-RU" sz="1000" dirty="0" smtClean="0"/>
              <a:t>БАД содержит 7000 мг коллагена - это идеальная дозировка для организма в любом возрасте.</a:t>
            </a:r>
          </a:p>
          <a:p>
            <a:r>
              <a:rPr lang="ru-RU" sz="1000" dirty="0" err="1" smtClean="0"/>
              <a:t>Гиалуроновая</a:t>
            </a:r>
            <a:r>
              <a:rPr lang="ru-RU" sz="1000" dirty="0" smtClean="0"/>
              <a:t> кислота поддерживает водный баланс в клетках и межклеточном пространстве, упругость, эластичность и гладкость кожи на тканевом уровне. Витамин Е – мощный антиоксидант, который способствует улучшению общего состояния здоровья. Биотин необходим для поддержания здоровья кожи, </a:t>
            </a:r>
            <a:r>
              <a:rPr lang="ru-RU" sz="1000" dirty="0" smtClean="0"/>
              <a:t>предотвращает появление </a:t>
            </a:r>
            <a:r>
              <a:rPr lang="ru-RU" sz="1000" dirty="0" smtClean="0"/>
              <a:t>седины и </a:t>
            </a:r>
            <a:r>
              <a:rPr lang="ru-RU" sz="1000" dirty="0" smtClean="0"/>
              <a:t>облысение.</a:t>
            </a:r>
            <a:endParaRPr lang="ru-RU" sz="1000" dirty="0" smtClean="0"/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#здоровье 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#коллаген #новинка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красота #суставы #молодость </a:t>
            </a:r>
            <a:endParaRPr lang="ru-RU" sz="10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75641" y="564187"/>
            <a:ext cx="3734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ПРОДУКТ </a:t>
            </a:r>
            <a:r>
              <a:rPr lang="ru-RU" b="1" dirty="0" smtClean="0"/>
              <a:t>МЕСЯЦА Коллаген 7000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51203" y="1724118"/>
            <a:ext cx="3275215" cy="461207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87022" y="1724118"/>
            <a:ext cx="2028249" cy="202825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\\filer\Artlife\Маркетинг\КОНТЕНТ-ПЛАН ДЛЯ СОЦ.СЕТЕЙ\2019\07 Июль\Здоровье\Коллаген_7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1755" y="1659321"/>
            <a:ext cx="2134913" cy="2134913"/>
          </a:xfrm>
          <a:prstGeom prst="rect">
            <a:avLst/>
          </a:prstGeom>
          <a:noFill/>
        </p:spPr>
      </p:pic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2612259" y="1702676"/>
          <a:ext cx="3399658" cy="4804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PDF" r:id="rId5" imgW="0" imgH="0" progId="">
                  <p:embed/>
                </p:oleObj>
              </mc:Choice>
              <mc:Fallback>
                <p:oleObj name="PDF" r:id="rId5" imgW="0" imgH="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2259" y="1702676"/>
                        <a:ext cx="3399658" cy="4804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285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" y="-91354"/>
            <a:ext cx="12192152" cy="68579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05575" y="4165601"/>
            <a:ext cx="540656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i="1" dirty="0" smtClean="0"/>
              <a:t>ВНИМАНИЕ, АКЦИЯ</a:t>
            </a:r>
            <a:r>
              <a:rPr lang="ru-RU" sz="1000" b="1" i="1" dirty="0"/>
              <a:t>! </a:t>
            </a:r>
            <a:r>
              <a:rPr lang="ru-RU" sz="1000" b="1" i="1" dirty="0" smtClean="0"/>
              <a:t>КАРДИО ЗАБОТА!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"/>
            <a:r>
              <a:rPr lang="ru-RU" sz="1000" dirty="0" smtClean="0"/>
              <a:t>С </a:t>
            </a:r>
            <a:r>
              <a:rPr lang="ru-RU" sz="1000" dirty="0"/>
              <a:t>приходом </a:t>
            </a:r>
            <a:r>
              <a:rPr lang="ru-RU" sz="1000" dirty="0" smtClean="0"/>
              <a:t>жары</a:t>
            </a:r>
            <a:r>
              <a:rPr lang="ru-RU" sz="1000" dirty="0"/>
              <a:t> </a:t>
            </a:r>
            <a:r>
              <a:rPr lang="ru-RU" sz="1000" dirty="0" smtClean="0"/>
              <a:t>возрастают кардиориски и у работающих, и у отдыхающих на даче или море.</a:t>
            </a:r>
            <a:r>
              <a:rPr lang="ru-RU" sz="1000" dirty="0"/>
              <a:t> Защищайте </a:t>
            </a:r>
            <a:r>
              <a:rPr lang="ru-RU" sz="1000" dirty="0" smtClean="0"/>
              <a:t>сердце этим </a:t>
            </a:r>
            <a:r>
              <a:rPr lang="ru-RU" sz="1000" dirty="0"/>
              <a:t>летом и круглый год, пользуясь </a:t>
            </a:r>
            <a:r>
              <a:rPr lang="ru-RU" sz="1000" dirty="0" smtClean="0"/>
              <a:t>эффективными средствами!</a:t>
            </a:r>
            <a:r>
              <a:rPr lang="ru-RU" sz="1000" dirty="0"/>
              <a:t> 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 smtClean="0"/>
              <a:t>Персифен</a:t>
            </a:r>
            <a:r>
              <a:rPr lang="ru-RU" sz="1000" dirty="0" smtClean="0"/>
              <a:t> </a:t>
            </a:r>
            <a:r>
              <a:rPr lang="ru-RU" sz="1000" dirty="0"/>
              <a:t>90 </a:t>
            </a:r>
            <a:r>
              <a:rPr lang="ru-RU" sz="1000" dirty="0" smtClean="0"/>
              <a:t>капс</a:t>
            </a:r>
            <a:r>
              <a:rPr lang="ru-RU" sz="1000" dirty="0" smtClean="0"/>
              <a:t>ул</a:t>
            </a:r>
            <a:r>
              <a:rPr lang="ru-RU" sz="1000" dirty="0" smtClean="0"/>
              <a:t> </a:t>
            </a:r>
            <a:r>
              <a:rPr lang="ru-RU" sz="1000" dirty="0" smtClean="0"/>
              <a:t>– оказывает антиоксидантную защиту.</a:t>
            </a:r>
            <a:endParaRPr lang="ru-RU" sz="1000" dirty="0"/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 err="1"/>
              <a:t>Атеролекс</a:t>
            </a:r>
            <a:r>
              <a:rPr lang="ru-RU" sz="1000" dirty="0"/>
              <a:t> 90 </a:t>
            </a:r>
            <a:r>
              <a:rPr lang="ru-RU" sz="1000" dirty="0" smtClean="0"/>
              <a:t>капсул – улучшает работу сердечно-сосудистой системы.</a:t>
            </a:r>
            <a:endParaRPr lang="ru-RU" sz="1000" dirty="0"/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 err="1"/>
              <a:t>Камбиочай</a:t>
            </a:r>
            <a:r>
              <a:rPr lang="ru-RU" sz="1000" dirty="0"/>
              <a:t> </a:t>
            </a:r>
            <a:r>
              <a:rPr lang="ru-RU" sz="1000" dirty="0" err="1"/>
              <a:t>Релакс</a:t>
            </a:r>
            <a:r>
              <a:rPr lang="ru-RU" sz="1000" dirty="0"/>
              <a:t> с чабрецом, 250 </a:t>
            </a:r>
            <a:r>
              <a:rPr lang="ru-RU" sz="1000" dirty="0" smtClean="0"/>
              <a:t>мл – повышает тонус, улучшает пищеварение, укрепляет сосуды.</a:t>
            </a:r>
            <a:endParaRPr lang="ru-RU" sz="1000" dirty="0"/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 err="1"/>
              <a:t>Кардиогель</a:t>
            </a:r>
            <a:r>
              <a:rPr lang="ru-RU" sz="1000" dirty="0"/>
              <a:t> (туба 100 г) В </a:t>
            </a:r>
            <a:r>
              <a:rPr lang="ru-RU" sz="1000" dirty="0" smtClean="0"/>
              <a:t>ПОДАРОК – активизирует обменные процессы в сердечной мышце, нормализует кровоснабжение.</a:t>
            </a:r>
          </a:p>
          <a:p>
            <a:pPr fontAlgn="b"/>
            <a:r>
              <a:rPr lang="ru-RU" sz="1000" i="1" dirty="0" smtClean="0"/>
              <a:t>Сроки </a:t>
            </a:r>
            <a:r>
              <a:rPr lang="ru-RU" sz="1000" i="1" dirty="0"/>
              <a:t>проведения акции: с 1.07 по 31.08.2019 года. Подробности уточняйте в сервисных центрах Артлайф.</a:t>
            </a:r>
          </a:p>
          <a:p>
            <a:endParaRPr lang="ru-RU" sz="800" b="1" i="1" dirty="0"/>
          </a:p>
          <a:p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#артлайф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#здоровье  #акция  #12_месяцев_Артлайф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акцияартлайф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здоровоесердце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кардиозабота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персифен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атеролекс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камбиочай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endParaRPr lang="ru-RU" sz="10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70697" y="572500"/>
            <a:ext cx="4634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АКЦИЯ 12 МЕСЯЦЕВ. </a:t>
            </a:r>
            <a:r>
              <a:rPr lang="ru-RU" b="1" dirty="0" smtClean="0"/>
              <a:t>Кардио забота 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14" y="1736677"/>
            <a:ext cx="2018577" cy="2018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51" y="1736677"/>
            <a:ext cx="3024581" cy="42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0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"/>
            <a:ext cx="12192152" cy="68579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05575" y="4165601"/>
            <a:ext cx="5406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i="1" dirty="0" smtClean="0"/>
              <a:t>ВНИМАНИЕ, </a:t>
            </a:r>
            <a:r>
              <a:rPr lang="ru-RU" sz="1000" b="1" i="1" dirty="0"/>
              <a:t>АКЦИЯ! </a:t>
            </a:r>
            <a:r>
              <a:rPr lang="ru-RU" sz="1000" b="1" i="1" dirty="0" smtClean="0"/>
              <a:t>БАЛАНС МИКРОФЛОРЫ!</a:t>
            </a:r>
            <a:endParaRPr lang="ru-RU" sz="1000" b="1" i="1" dirty="0"/>
          </a:p>
          <a:p>
            <a:pPr fontAlgn="b"/>
            <a:r>
              <a:rPr lang="ru-RU" sz="1000" dirty="0" smtClean="0"/>
              <a:t>В состав уникальной акции входят продукты, которые поддерживают естественную микрофлору пищеварительной системы и полости рта.</a:t>
            </a:r>
          </a:p>
          <a:p>
            <a:pPr fontAlgn="b"/>
            <a:endParaRPr lang="ru-RU" sz="1000" dirty="0"/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 err="1" smtClean="0"/>
              <a:t>Пробинорм</a:t>
            </a:r>
            <a:r>
              <a:rPr lang="ru-RU" sz="1000" dirty="0" smtClean="0"/>
              <a:t> (60 </a:t>
            </a:r>
            <a:r>
              <a:rPr lang="ru-RU" sz="1000" dirty="0" smtClean="0"/>
              <a:t>капс</a:t>
            </a:r>
            <a:r>
              <a:rPr lang="ru-RU" sz="1000" dirty="0" smtClean="0"/>
              <a:t>ул</a:t>
            </a:r>
            <a:r>
              <a:rPr lang="ru-RU" sz="1000" dirty="0" smtClean="0"/>
              <a:t>) </a:t>
            </a:r>
            <a:r>
              <a:rPr lang="ru-RU" sz="1000" dirty="0" smtClean="0"/>
              <a:t>– быстро восполняет дефицит бифидо- и </a:t>
            </a:r>
            <a:r>
              <a:rPr lang="ru-RU" sz="1000" dirty="0" err="1" smtClean="0"/>
              <a:t>лактобактерий</a:t>
            </a:r>
            <a:r>
              <a:rPr lang="ru-RU" sz="1000" dirty="0" smtClean="0"/>
              <a:t>, способствует правильной работе пищеварительной системы, хорошему обмену веществ, укреплению </a:t>
            </a:r>
            <a:r>
              <a:rPr lang="ru-RU" sz="1000" dirty="0" smtClean="0"/>
              <a:t>иммунитета. </a:t>
            </a:r>
            <a:endParaRPr lang="ru-RU" sz="1000" dirty="0"/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 smtClean="0"/>
              <a:t>Зубная </a:t>
            </a:r>
            <a:r>
              <a:rPr lang="ru-RU" sz="1000" b="1" dirty="0"/>
              <a:t>паста </a:t>
            </a:r>
            <a:r>
              <a:rPr lang="en-US" sz="1000" b="1" dirty="0"/>
              <a:t>N-</a:t>
            </a:r>
            <a:r>
              <a:rPr lang="en-US" sz="1000" b="1" dirty="0" err="1"/>
              <a:t>zim</a:t>
            </a:r>
            <a:r>
              <a:rPr lang="en-US" sz="1000" b="1" dirty="0"/>
              <a:t> </a:t>
            </a:r>
            <a:r>
              <a:rPr lang="en-US" sz="1000" b="1" dirty="0" err="1"/>
              <a:t>Prebio</a:t>
            </a:r>
            <a:r>
              <a:rPr lang="en-US" sz="1000" b="1" dirty="0"/>
              <a:t>, </a:t>
            </a:r>
            <a:r>
              <a:rPr lang="ru-RU" sz="1000" dirty="0" smtClean="0"/>
              <a:t>(</a:t>
            </a:r>
            <a:r>
              <a:rPr lang="en-US" sz="1000" dirty="0" smtClean="0"/>
              <a:t>100 </a:t>
            </a:r>
            <a:r>
              <a:rPr lang="ru-RU" sz="1000" dirty="0" smtClean="0"/>
              <a:t>мл</a:t>
            </a:r>
            <a:r>
              <a:rPr lang="ru-RU" sz="1000" dirty="0"/>
              <a:t>) </a:t>
            </a:r>
            <a:r>
              <a:rPr lang="ru-RU" sz="1000" dirty="0" smtClean="0"/>
              <a:t>– содержит </a:t>
            </a:r>
            <a:r>
              <a:rPr lang="ru-RU" sz="1000" dirty="0" err="1" smtClean="0"/>
              <a:t>лизат</a:t>
            </a:r>
            <a:r>
              <a:rPr lang="ru-RU" sz="1000" dirty="0" smtClean="0"/>
              <a:t> </a:t>
            </a:r>
            <a:r>
              <a:rPr lang="ru-RU" sz="1000" dirty="0" err="1" smtClean="0"/>
              <a:t>лактобактерий</a:t>
            </a:r>
            <a:r>
              <a:rPr lang="ru-RU" sz="1000" dirty="0" smtClean="0"/>
              <a:t>, который препятствует размножению патогенных микроорганизмов, предохраняет зубы от образования налета. </a:t>
            </a:r>
          </a:p>
          <a:p>
            <a:pPr marL="171450" indent="-171450" fontAlgn="b">
              <a:buFont typeface="Arial" panose="020B0604020202020204" pitchFamily="34" charset="0"/>
              <a:buChar char="•"/>
            </a:pPr>
            <a:r>
              <a:rPr lang="ru-RU" sz="1000" b="1" dirty="0" smtClean="0"/>
              <a:t>Ополаскиватель </a:t>
            </a:r>
            <a:r>
              <a:rPr lang="ru-RU" sz="1000" b="1" dirty="0"/>
              <a:t>N-</a:t>
            </a:r>
            <a:r>
              <a:rPr lang="ru-RU" sz="1000" b="1" dirty="0" err="1"/>
              <a:t>zim</a:t>
            </a:r>
            <a:r>
              <a:rPr lang="ru-RU" sz="1000" b="1" dirty="0"/>
              <a:t> </a:t>
            </a:r>
            <a:r>
              <a:rPr lang="ru-RU" sz="1000" b="1" dirty="0" err="1"/>
              <a:t>Дента</a:t>
            </a:r>
            <a:r>
              <a:rPr lang="ru-RU" sz="1000" b="1" dirty="0"/>
              <a:t> Эксперт </a:t>
            </a:r>
            <a:r>
              <a:rPr lang="ru-RU" sz="1000" dirty="0" smtClean="0"/>
              <a:t>(220 </a:t>
            </a:r>
            <a:r>
              <a:rPr lang="ru-RU" sz="1000" dirty="0"/>
              <a:t>мл) </a:t>
            </a:r>
            <a:r>
              <a:rPr lang="ru-RU" sz="1000" dirty="0" smtClean="0"/>
              <a:t>с </a:t>
            </a:r>
            <a:r>
              <a:rPr lang="ru-RU" sz="1000" dirty="0" err="1" smtClean="0"/>
              <a:t>лизатами</a:t>
            </a:r>
            <a:r>
              <a:rPr lang="ru-RU" sz="1000" dirty="0" smtClean="0"/>
              <a:t> бактерий оказывает </a:t>
            </a:r>
            <a:r>
              <a:rPr lang="ru-RU" sz="1000" dirty="0" err="1" smtClean="0"/>
              <a:t>антибатериальное</a:t>
            </a:r>
            <a:r>
              <a:rPr lang="ru-RU" sz="1000" dirty="0" smtClean="0"/>
              <a:t> и противовоспалительное </a:t>
            </a:r>
            <a:r>
              <a:rPr lang="ru-RU" sz="1000" dirty="0" smtClean="0"/>
              <a:t>действие, </a:t>
            </a:r>
            <a:r>
              <a:rPr lang="ru-RU" sz="1000" dirty="0" smtClean="0"/>
              <a:t>способствует </a:t>
            </a:r>
            <a:r>
              <a:rPr lang="ru-RU" sz="1000" dirty="0" smtClean="0"/>
              <a:t>профилактике </a:t>
            </a:r>
            <a:r>
              <a:rPr lang="ru-RU" sz="1000" dirty="0" smtClean="0"/>
              <a:t>заболеваний слизистой рта.</a:t>
            </a:r>
          </a:p>
          <a:p>
            <a:pPr fontAlgn="b"/>
            <a:r>
              <a:rPr lang="ru-RU" sz="1000" i="1" dirty="0" smtClean="0"/>
              <a:t>Сроки </a:t>
            </a:r>
            <a:r>
              <a:rPr lang="ru-RU" sz="1000" i="1" dirty="0"/>
              <a:t>проведения акции: с 1.07 по 31.08.2019 года. Подробности уточняйте в сервисных центрах Артлайф.</a:t>
            </a:r>
          </a:p>
          <a:p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артлайф  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бад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#здоровье  #акция  #12_месяцев_Артлайф 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акцияартлайф</a:t>
            </a:r>
            <a:r>
              <a:rPr lang="ru-RU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пробинорм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nzim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метаболизм  </a:t>
            </a:r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1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балансмикрофлоры</a:t>
            </a:r>
            <a:r>
              <a:rPr lang="ru-RU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0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95635" y="589126"/>
            <a:ext cx="4609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АКЦИЯ 12 МЕСЯЦЕВ. Баланс микрофлоры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56" y="1658305"/>
            <a:ext cx="2159876" cy="2159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68" y="1658305"/>
            <a:ext cx="3170353" cy="44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19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16630</TotalTime>
  <Words>2843</Words>
  <Application>Microsoft Office PowerPoint</Application>
  <PresentationFormat>Широкоэкранный</PresentationFormat>
  <Paragraphs>382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Ноябрь - медиапланирование</dc:title>
  <dc:creator>Анна Шушпанова</dc:creator>
  <cp:lastModifiedBy>Анна Шушпанова</cp:lastModifiedBy>
  <cp:revision>1719</cp:revision>
  <cp:lastPrinted>2019-06-27T04:13:30Z</cp:lastPrinted>
  <dcterms:created xsi:type="dcterms:W3CDTF">2018-10-19T03:44:59Z</dcterms:created>
  <dcterms:modified xsi:type="dcterms:W3CDTF">2019-06-28T10:30:37Z</dcterms:modified>
</cp:coreProperties>
</file>