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9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7" r:id="rId29"/>
    <p:sldId id="288" r:id="rId30"/>
    <p:sldId id="289" r:id="rId31"/>
    <p:sldId id="290" r:id="rId32"/>
    <p:sldId id="292" r:id="rId33"/>
    <p:sldId id="293" r:id="rId34"/>
    <p:sldId id="294" r:id="rId35"/>
    <p:sldId id="295" r:id="rId36"/>
    <p:sldId id="299" r:id="rId37"/>
    <p:sldId id="300" r:id="rId38"/>
    <p:sldId id="302" r:id="rId39"/>
    <p:sldId id="301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41D"/>
    <a:srgbClr val="FFC819"/>
    <a:srgbClr val="C7C19D"/>
    <a:srgbClr val="FFD653"/>
    <a:srgbClr val="FFDF79"/>
    <a:srgbClr val="765A00"/>
    <a:srgbClr val="C092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2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0D25B-247A-4F40-B5E3-2E97797A674D}" type="doc">
      <dgm:prSet loTypeId="urn:microsoft.com/office/officeart/2005/8/layout/bProcess4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3C7A345-11E1-415E-A3F9-1D09EE22AC9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Эксклюзивная формула на основе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серицина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золотого шелка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B3EF3254-F38E-4A61-98FE-BFADBFC6F645}" type="parTrans" cxnId="{58F8B642-45B3-4606-AA8D-03063FF41793}">
      <dgm:prSet/>
      <dgm:spPr/>
      <dgm:t>
        <a:bodyPr/>
        <a:lstStyle/>
        <a:p>
          <a:endParaRPr lang="ru-RU"/>
        </a:p>
      </dgm:t>
    </dgm:pt>
    <dgm:pt modelId="{12CA2574-7355-49CE-993F-6576946B9D61}" type="sibTrans" cxnId="{58F8B642-45B3-4606-AA8D-03063FF41793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0AE4BE28-9D01-42A2-B0A5-B3D7322FE50A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Редкие экзотические растения родом из Азии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CB656527-3975-46C2-A3CE-733B8DC4AF48}" type="parTrans" cxnId="{453D9BE1-A2B2-4F24-8E0B-06C9C85A9880}">
      <dgm:prSet/>
      <dgm:spPr/>
      <dgm:t>
        <a:bodyPr/>
        <a:lstStyle/>
        <a:p>
          <a:endParaRPr lang="ru-RU"/>
        </a:p>
      </dgm:t>
    </dgm:pt>
    <dgm:pt modelId="{CCD5B404-94C5-4F40-8564-939541D3ECFD}" type="sibTrans" cxnId="{453D9BE1-A2B2-4F24-8E0B-06C9C85A9880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808B970D-2C8C-4E41-96A8-2600182D836F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Инновационные открытия в области ухода за кожей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ECC2BC01-F138-4860-BA45-AC414D11088C}" type="parTrans" cxnId="{270C43EF-D64F-434A-BF30-EDBC9D93395B}">
      <dgm:prSet/>
      <dgm:spPr/>
      <dgm:t>
        <a:bodyPr/>
        <a:lstStyle/>
        <a:p>
          <a:endParaRPr lang="ru-RU"/>
        </a:p>
      </dgm:t>
    </dgm:pt>
    <dgm:pt modelId="{E468987B-02D3-466F-815F-2CF65D433582}" type="sibTrans" cxnId="{270C43EF-D64F-434A-BF30-EDBC9D93395B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37C88B09-2D3F-46AF-944C-657611F39AA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Трансформирующиеся текстуры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C7297B03-BF48-4E23-AFC8-3EC53574E82B}" type="parTrans" cxnId="{6F4DE77A-6DE3-4DA8-ACF0-9AA2ACD129B2}">
      <dgm:prSet/>
      <dgm:spPr/>
      <dgm:t>
        <a:bodyPr/>
        <a:lstStyle/>
        <a:p>
          <a:endParaRPr lang="ru-RU"/>
        </a:p>
      </dgm:t>
    </dgm:pt>
    <dgm:pt modelId="{9DC46EF9-51B7-407A-A26C-0D87A9E9DD7F}" type="sibTrans" cxnId="{6F4DE77A-6DE3-4DA8-ACF0-9AA2ACD129B2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549C3992-18F1-47AA-B2BC-AE82A1E8E93E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latin typeface="Arial" pitchFamily="34" charset="0"/>
              <a:cs typeface="Arial" pitchFamily="34" charset="0"/>
            </a:rPr>
            <a:t>Мультифункциональные</a:t>
          </a:r>
          <a:r>
            <a:rPr lang="ru-RU" sz="1200" dirty="0" smtClean="0"/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свойства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EAFBBDCE-EB28-4594-8A85-E39B363200C4}" type="parTrans" cxnId="{3D9F891C-E90B-4E7F-B590-9EFC0D5977FA}">
      <dgm:prSet/>
      <dgm:spPr/>
      <dgm:t>
        <a:bodyPr/>
        <a:lstStyle/>
        <a:p>
          <a:endParaRPr lang="ru-RU"/>
        </a:p>
      </dgm:t>
    </dgm:pt>
    <dgm:pt modelId="{A7B68B65-D077-475C-9623-E0B0CED9437C}" type="sibTrans" cxnId="{3D9F891C-E90B-4E7F-B590-9EFC0D5977FA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930C8C84-BB04-41C3-B9A0-B29A9C97834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latin typeface="Arial" pitchFamily="34" charset="0"/>
              <a:cs typeface="Arial" pitchFamily="34" charset="0"/>
            </a:rPr>
            <a:t>Доказанная эффективность ингредиентов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A54D6EC-429A-435F-A9DF-266DBD40FDB6}" type="parTrans" cxnId="{21B2A1E3-50FF-4E09-AE9C-6B3CDF647AFF}">
      <dgm:prSet/>
      <dgm:spPr/>
      <dgm:t>
        <a:bodyPr/>
        <a:lstStyle/>
        <a:p>
          <a:endParaRPr lang="ru-RU"/>
        </a:p>
      </dgm:t>
    </dgm:pt>
    <dgm:pt modelId="{3271A67E-4AB8-42DB-983C-7FB7270E42FC}" type="sibTrans" cxnId="{21B2A1E3-50FF-4E09-AE9C-6B3CDF647AFF}">
      <dgm:prSet/>
      <dgm:spPr/>
      <dgm:t>
        <a:bodyPr/>
        <a:lstStyle/>
        <a:p>
          <a:endParaRPr lang="ru-RU"/>
        </a:p>
      </dgm:t>
    </dgm:pt>
    <dgm:pt modelId="{E6943167-0A5B-4126-B957-418E619204C3}" type="pres">
      <dgm:prSet presAssocID="{0C10D25B-247A-4F40-B5E3-2E97797A674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F66F203-B672-4C77-B905-10AA3AF1D1FC}" type="pres">
      <dgm:prSet presAssocID="{03C7A345-11E1-415E-A3F9-1D09EE22AC96}" presName="compNode" presStyleCnt="0"/>
      <dgm:spPr/>
      <dgm:t>
        <a:bodyPr/>
        <a:lstStyle/>
        <a:p>
          <a:endParaRPr lang="ru-RU"/>
        </a:p>
      </dgm:t>
    </dgm:pt>
    <dgm:pt modelId="{AE5DF654-5D6A-48E3-A86E-E128FE3AD3FE}" type="pres">
      <dgm:prSet presAssocID="{03C7A345-11E1-415E-A3F9-1D09EE22AC96}" presName="dummyConnPt" presStyleCnt="0"/>
      <dgm:spPr/>
      <dgm:t>
        <a:bodyPr/>
        <a:lstStyle/>
        <a:p>
          <a:endParaRPr lang="ru-RU"/>
        </a:p>
      </dgm:t>
    </dgm:pt>
    <dgm:pt modelId="{8B61A8AB-372A-44E2-BBB3-96EE2651FB83}" type="pres">
      <dgm:prSet presAssocID="{03C7A345-11E1-415E-A3F9-1D09EE22AC96}" presName="node" presStyleLbl="node1" presStyleIdx="0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02E3F-3CF3-4662-86F7-118A9B7E0B64}" type="pres">
      <dgm:prSet presAssocID="{12CA2574-7355-49CE-993F-6576946B9D61}" presName="sibTrans" presStyleLbl="bgSibTrans2D1" presStyleIdx="0" presStyleCnt="5" custLinFactNeighborX="41692" custLinFactNeighborY="1"/>
      <dgm:spPr/>
      <dgm:t>
        <a:bodyPr/>
        <a:lstStyle/>
        <a:p>
          <a:endParaRPr lang="ru-RU"/>
        </a:p>
      </dgm:t>
    </dgm:pt>
    <dgm:pt modelId="{4AB2E0FC-FF51-41A6-B856-250ABC71A8BC}" type="pres">
      <dgm:prSet presAssocID="{0AE4BE28-9D01-42A2-B0A5-B3D7322FE50A}" presName="compNode" presStyleCnt="0"/>
      <dgm:spPr/>
      <dgm:t>
        <a:bodyPr/>
        <a:lstStyle/>
        <a:p>
          <a:endParaRPr lang="ru-RU"/>
        </a:p>
      </dgm:t>
    </dgm:pt>
    <dgm:pt modelId="{054C417D-73AF-4CA8-B019-9D281A87FA77}" type="pres">
      <dgm:prSet presAssocID="{0AE4BE28-9D01-42A2-B0A5-B3D7322FE50A}" presName="dummyConnPt" presStyleCnt="0"/>
      <dgm:spPr/>
      <dgm:t>
        <a:bodyPr/>
        <a:lstStyle/>
        <a:p>
          <a:endParaRPr lang="ru-RU"/>
        </a:p>
      </dgm:t>
    </dgm:pt>
    <dgm:pt modelId="{5FC2ACAF-F784-4476-B60B-129F899FD29D}" type="pres">
      <dgm:prSet presAssocID="{0AE4BE28-9D01-42A2-B0A5-B3D7322FE50A}" presName="node" presStyleLbl="node1" presStyleIdx="1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C764E-856E-475A-AFE7-F525E12310F8}" type="pres">
      <dgm:prSet presAssocID="{CCD5B404-94C5-4F40-8564-939541D3ECFD}" presName="sibTrans" presStyleLbl="bgSibTrans2D1" presStyleIdx="1" presStyleCnt="5" custLinFactNeighborX="41692" custLinFactNeighborY="1"/>
      <dgm:spPr/>
      <dgm:t>
        <a:bodyPr/>
        <a:lstStyle/>
        <a:p>
          <a:endParaRPr lang="ru-RU"/>
        </a:p>
      </dgm:t>
    </dgm:pt>
    <dgm:pt modelId="{8F2BCBDC-36E9-4FA1-B103-1DA7971EB3DE}" type="pres">
      <dgm:prSet presAssocID="{808B970D-2C8C-4E41-96A8-2600182D836F}" presName="compNode" presStyleCnt="0"/>
      <dgm:spPr/>
      <dgm:t>
        <a:bodyPr/>
        <a:lstStyle/>
        <a:p>
          <a:endParaRPr lang="ru-RU"/>
        </a:p>
      </dgm:t>
    </dgm:pt>
    <dgm:pt modelId="{BFF6D3CB-7834-4994-9184-393F098BD286}" type="pres">
      <dgm:prSet presAssocID="{808B970D-2C8C-4E41-96A8-2600182D836F}" presName="dummyConnPt" presStyleCnt="0"/>
      <dgm:spPr/>
      <dgm:t>
        <a:bodyPr/>
        <a:lstStyle/>
        <a:p>
          <a:endParaRPr lang="ru-RU"/>
        </a:p>
      </dgm:t>
    </dgm:pt>
    <dgm:pt modelId="{A7774047-477F-478E-9899-6905423FB8E2}" type="pres">
      <dgm:prSet presAssocID="{808B970D-2C8C-4E41-96A8-2600182D836F}" presName="node" presStyleLbl="node1" presStyleIdx="2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A058C-7283-46FE-9C42-EB3C406EE348}" type="pres">
      <dgm:prSet presAssocID="{E468987B-02D3-466F-815F-2CF65D433582}" presName="sibTrans" presStyleLbl="bgSibTrans2D1" presStyleIdx="2" presStyleCnt="5" custLinFactY="45255" custLinFactNeighborX="17070" custLinFactNeighborY="100000"/>
      <dgm:spPr/>
      <dgm:t>
        <a:bodyPr/>
        <a:lstStyle/>
        <a:p>
          <a:endParaRPr lang="ru-RU"/>
        </a:p>
      </dgm:t>
    </dgm:pt>
    <dgm:pt modelId="{A64181D4-A999-43DB-A714-24D029016566}" type="pres">
      <dgm:prSet presAssocID="{37C88B09-2D3F-46AF-944C-657611F39AA6}" presName="compNode" presStyleCnt="0"/>
      <dgm:spPr/>
      <dgm:t>
        <a:bodyPr/>
        <a:lstStyle/>
        <a:p>
          <a:endParaRPr lang="ru-RU"/>
        </a:p>
      </dgm:t>
    </dgm:pt>
    <dgm:pt modelId="{8ADF7F41-2E6A-487E-8492-192263FCAB73}" type="pres">
      <dgm:prSet presAssocID="{37C88B09-2D3F-46AF-944C-657611F39AA6}" presName="dummyConnPt" presStyleCnt="0"/>
      <dgm:spPr/>
      <dgm:t>
        <a:bodyPr/>
        <a:lstStyle/>
        <a:p>
          <a:endParaRPr lang="ru-RU"/>
        </a:p>
      </dgm:t>
    </dgm:pt>
    <dgm:pt modelId="{A20FA290-A1DA-479B-9E3A-C0C9A0F57F7A}" type="pres">
      <dgm:prSet presAssocID="{37C88B09-2D3F-46AF-944C-657611F39AA6}" presName="node" presStyleLbl="node1" presStyleIdx="3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C9A4-B3A6-49F4-96F5-EA65E1529543}" type="pres">
      <dgm:prSet presAssocID="{9DC46EF9-51B7-407A-A26C-0D87A9E9DD7F}" presName="sibTrans" presStyleLbl="bgSibTrans2D1" presStyleIdx="3" presStyleCnt="5" custLinFactNeighborX="41293"/>
      <dgm:spPr/>
      <dgm:t>
        <a:bodyPr/>
        <a:lstStyle/>
        <a:p>
          <a:endParaRPr lang="ru-RU"/>
        </a:p>
      </dgm:t>
    </dgm:pt>
    <dgm:pt modelId="{E7FB6DB4-26A4-4890-9159-DBE591B5EAE1}" type="pres">
      <dgm:prSet presAssocID="{549C3992-18F1-47AA-B2BC-AE82A1E8E93E}" presName="compNode" presStyleCnt="0"/>
      <dgm:spPr/>
      <dgm:t>
        <a:bodyPr/>
        <a:lstStyle/>
        <a:p>
          <a:endParaRPr lang="ru-RU"/>
        </a:p>
      </dgm:t>
    </dgm:pt>
    <dgm:pt modelId="{11B69EC5-CFBA-4F25-A39C-9BFFE82D417F}" type="pres">
      <dgm:prSet presAssocID="{549C3992-18F1-47AA-B2BC-AE82A1E8E93E}" presName="dummyConnPt" presStyleCnt="0"/>
      <dgm:spPr/>
      <dgm:t>
        <a:bodyPr/>
        <a:lstStyle/>
        <a:p>
          <a:endParaRPr lang="ru-RU"/>
        </a:p>
      </dgm:t>
    </dgm:pt>
    <dgm:pt modelId="{EF09EE03-4010-46AE-B0EE-7AB150C6D414}" type="pres">
      <dgm:prSet presAssocID="{549C3992-18F1-47AA-B2BC-AE82A1E8E93E}" presName="node" presStyleLbl="node1" presStyleIdx="4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5983E-CEF3-4DEE-B1C4-F306D1AEC650}" type="pres">
      <dgm:prSet presAssocID="{A7B68B65-D077-475C-9623-E0B0CED9437C}" presName="sibTrans" presStyleLbl="bgSibTrans2D1" presStyleIdx="4" presStyleCnt="5" custLinFactNeighborX="41293"/>
      <dgm:spPr/>
      <dgm:t>
        <a:bodyPr/>
        <a:lstStyle/>
        <a:p>
          <a:endParaRPr lang="ru-RU"/>
        </a:p>
      </dgm:t>
    </dgm:pt>
    <dgm:pt modelId="{FD5B9E9F-5FA3-4A39-8D47-BE3A01111922}" type="pres">
      <dgm:prSet presAssocID="{930C8C84-BB04-41C3-B9A0-B29A9C978346}" presName="compNode" presStyleCnt="0"/>
      <dgm:spPr/>
      <dgm:t>
        <a:bodyPr/>
        <a:lstStyle/>
        <a:p>
          <a:endParaRPr lang="ru-RU"/>
        </a:p>
      </dgm:t>
    </dgm:pt>
    <dgm:pt modelId="{0161A915-D732-4102-9416-8261E1F38356}" type="pres">
      <dgm:prSet presAssocID="{930C8C84-BB04-41C3-B9A0-B29A9C978346}" presName="dummyConnPt" presStyleCnt="0"/>
      <dgm:spPr/>
      <dgm:t>
        <a:bodyPr/>
        <a:lstStyle/>
        <a:p>
          <a:endParaRPr lang="ru-RU"/>
        </a:p>
      </dgm:t>
    </dgm:pt>
    <dgm:pt modelId="{EDDFED57-4B7F-4AE1-82EF-F19E22DD65FF}" type="pres">
      <dgm:prSet presAssocID="{930C8C84-BB04-41C3-B9A0-B29A9C978346}" presName="node" presStyleLbl="node1" presStyleIdx="5" presStyleCnt="6" custScaleX="141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3D9BE1-A2B2-4F24-8E0B-06C9C85A9880}" srcId="{0C10D25B-247A-4F40-B5E3-2E97797A674D}" destId="{0AE4BE28-9D01-42A2-B0A5-B3D7322FE50A}" srcOrd="1" destOrd="0" parTransId="{CB656527-3975-46C2-A3CE-733B8DC4AF48}" sibTransId="{CCD5B404-94C5-4F40-8564-939541D3ECFD}"/>
    <dgm:cxn modelId="{C597E33F-A23A-4F9B-9A2B-65B388744581}" type="presOf" srcId="{808B970D-2C8C-4E41-96A8-2600182D836F}" destId="{A7774047-477F-478E-9899-6905423FB8E2}" srcOrd="0" destOrd="0" presId="urn:microsoft.com/office/officeart/2005/8/layout/bProcess4"/>
    <dgm:cxn modelId="{58F8B642-45B3-4606-AA8D-03063FF41793}" srcId="{0C10D25B-247A-4F40-B5E3-2E97797A674D}" destId="{03C7A345-11E1-415E-A3F9-1D09EE22AC96}" srcOrd="0" destOrd="0" parTransId="{B3EF3254-F38E-4A61-98FE-BFADBFC6F645}" sibTransId="{12CA2574-7355-49CE-993F-6576946B9D61}"/>
    <dgm:cxn modelId="{6801CE2A-DE65-4CD4-AA79-2FEFA9DAC45A}" type="presOf" srcId="{CCD5B404-94C5-4F40-8564-939541D3ECFD}" destId="{7A6C764E-856E-475A-AFE7-F525E12310F8}" srcOrd="0" destOrd="0" presId="urn:microsoft.com/office/officeart/2005/8/layout/bProcess4"/>
    <dgm:cxn modelId="{0C1C5C4E-B52D-4C95-B396-8562323E426C}" type="presOf" srcId="{930C8C84-BB04-41C3-B9A0-B29A9C978346}" destId="{EDDFED57-4B7F-4AE1-82EF-F19E22DD65FF}" srcOrd="0" destOrd="0" presId="urn:microsoft.com/office/officeart/2005/8/layout/bProcess4"/>
    <dgm:cxn modelId="{16E3EA2D-4393-451E-A3D9-918FCFCE84CA}" type="presOf" srcId="{0C10D25B-247A-4F40-B5E3-2E97797A674D}" destId="{E6943167-0A5B-4126-B957-418E619204C3}" srcOrd="0" destOrd="0" presId="urn:microsoft.com/office/officeart/2005/8/layout/bProcess4"/>
    <dgm:cxn modelId="{6F4DE77A-6DE3-4DA8-ACF0-9AA2ACD129B2}" srcId="{0C10D25B-247A-4F40-B5E3-2E97797A674D}" destId="{37C88B09-2D3F-46AF-944C-657611F39AA6}" srcOrd="3" destOrd="0" parTransId="{C7297B03-BF48-4E23-AFC8-3EC53574E82B}" sibTransId="{9DC46EF9-51B7-407A-A26C-0D87A9E9DD7F}"/>
    <dgm:cxn modelId="{A2A0E224-917A-408E-BD7B-677B93182D93}" type="presOf" srcId="{A7B68B65-D077-475C-9623-E0B0CED9437C}" destId="{4745983E-CEF3-4DEE-B1C4-F306D1AEC650}" srcOrd="0" destOrd="0" presId="urn:microsoft.com/office/officeart/2005/8/layout/bProcess4"/>
    <dgm:cxn modelId="{837A03F9-A334-446B-A41B-EF010E32CE18}" type="presOf" srcId="{03C7A345-11E1-415E-A3F9-1D09EE22AC96}" destId="{8B61A8AB-372A-44E2-BBB3-96EE2651FB83}" srcOrd="0" destOrd="0" presId="urn:microsoft.com/office/officeart/2005/8/layout/bProcess4"/>
    <dgm:cxn modelId="{7127B08B-7402-4BC9-97D2-43231382E83F}" type="presOf" srcId="{12CA2574-7355-49CE-993F-6576946B9D61}" destId="{FBA02E3F-3CF3-4662-86F7-118A9B7E0B64}" srcOrd="0" destOrd="0" presId="urn:microsoft.com/office/officeart/2005/8/layout/bProcess4"/>
    <dgm:cxn modelId="{270C43EF-D64F-434A-BF30-EDBC9D93395B}" srcId="{0C10D25B-247A-4F40-B5E3-2E97797A674D}" destId="{808B970D-2C8C-4E41-96A8-2600182D836F}" srcOrd="2" destOrd="0" parTransId="{ECC2BC01-F138-4860-BA45-AC414D11088C}" sibTransId="{E468987B-02D3-466F-815F-2CF65D433582}"/>
    <dgm:cxn modelId="{3D9F891C-E90B-4E7F-B590-9EFC0D5977FA}" srcId="{0C10D25B-247A-4F40-B5E3-2E97797A674D}" destId="{549C3992-18F1-47AA-B2BC-AE82A1E8E93E}" srcOrd="4" destOrd="0" parTransId="{EAFBBDCE-EB28-4594-8A85-E39B363200C4}" sibTransId="{A7B68B65-D077-475C-9623-E0B0CED9437C}"/>
    <dgm:cxn modelId="{AC206FE2-04AE-4BEF-A33C-1077972E2499}" type="presOf" srcId="{37C88B09-2D3F-46AF-944C-657611F39AA6}" destId="{A20FA290-A1DA-479B-9E3A-C0C9A0F57F7A}" srcOrd="0" destOrd="0" presId="urn:microsoft.com/office/officeart/2005/8/layout/bProcess4"/>
    <dgm:cxn modelId="{21B2A1E3-50FF-4E09-AE9C-6B3CDF647AFF}" srcId="{0C10D25B-247A-4F40-B5E3-2E97797A674D}" destId="{930C8C84-BB04-41C3-B9A0-B29A9C978346}" srcOrd="5" destOrd="0" parTransId="{DA54D6EC-429A-435F-A9DF-266DBD40FDB6}" sibTransId="{3271A67E-4AB8-42DB-983C-7FB7270E42FC}"/>
    <dgm:cxn modelId="{60857F53-89C9-4C6E-962B-CE4B0663531C}" type="presOf" srcId="{E468987B-02D3-466F-815F-2CF65D433582}" destId="{362A058C-7283-46FE-9C42-EB3C406EE348}" srcOrd="0" destOrd="0" presId="urn:microsoft.com/office/officeart/2005/8/layout/bProcess4"/>
    <dgm:cxn modelId="{AAD62BAA-9D56-43B0-8718-E83DEC8C5DCA}" type="presOf" srcId="{549C3992-18F1-47AA-B2BC-AE82A1E8E93E}" destId="{EF09EE03-4010-46AE-B0EE-7AB150C6D414}" srcOrd="0" destOrd="0" presId="urn:microsoft.com/office/officeart/2005/8/layout/bProcess4"/>
    <dgm:cxn modelId="{ABA1D44A-CF8A-4730-8662-4ADE4BACCF1F}" type="presOf" srcId="{9DC46EF9-51B7-407A-A26C-0D87A9E9DD7F}" destId="{EDABC9A4-B3A6-49F4-96F5-EA65E1529543}" srcOrd="0" destOrd="0" presId="urn:microsoft.com/office/officeart/2005/8/layout/bProcess4"/>
    <dgm:cxn modelId="{60DA3BB4-B426-4CD9-93A1-3E98D8D041DC}" type="presOf" srcId="{0AE4BE28-9D01-42A2-B0A5-B3D7322FE50A}" destId="{5FC2ACAF-F784-4476-B60B-129F899FD29D}" srcOrd="0" destOrd="0" presId="urn:microsoft.com/office/officeart/2005/8/layout/bProcess4"/>
    <dgm:cxn modelId="{489CB592-5434-4B36-832F-B3EEE64F3729}" type="presParOf" srcId="{E6943167-0A5B-4126-B957-418E619204C3}" destId="{5F66F203-B672-4C77-B905-10AA3AF1D1FC}" srcOrd="0" destOrd="0" presId="urn:microsoft.com/office/officeart/2005/8/layout/bProcess4"/>
    <dgm:cxn modelId="{7968EF24-FBC2-4936-B6DC-20D5130965FA}" type="presParOf" srcId="{5F66F203-B672-4C77-B905-10AA3AF1D1FC}" destId="{AE5DF654-5D6A-48E3-A86E-E128FE3AD3FE}" srcOrd="0" destOrd="0" presId="urn:microsoft.com/office/officeart/2005/8/layout/bProcess4"/>
    <dgm:cxn modelId="{9B235885-7062-40EF-9B6A-89FDF4FD1F1A}" type="presParOf" srcId="{5F66F203-B672-4C77-B905-10AA3AF1D1FC}" destId="{8B61A8AB-372A-44E2-BBB3-96EE2651FB83}" srcOrd="1" destOrd="0" presId="urn:microsoft.com/office/officeart/2005/8/layout/bProcess4"/>
    <dgm:cxn modelId="{93E8D309-3AB4-4C46-B6BC-276DDB269D63}" type="presParOf" srcId="{E6943167-0A5B-4126-B957-418E619204C3}" destId="{FBA02E3F-3CF3-4662-86F7-118A9B7E0B64}" srcOrd="1" destOrd="0" presId="urn:microsoft.com/office/officeart/2005/8/layout/bProcess4"/>
    <dgm:cxn modelId="{44A0E638-FEA6-4268-A657-821615C9E6CC}" type="presParOf" srcId="{E6943167-0A5B-4126-B957-418E619204C3}" destId="{4AB2E0FC-FF51-41A6-B856-250ABC71A8BC}" srcOrd="2" destOrd="0" presId="urn:microsoft.com/office/officeart/2005/8/layout/bProcess4"/>
    <dgm:cxn modelId="{607FF928-B246-4D0D-B4EE-3001CB2D1F3A}" type="presParOf" srcId="{4AB2E0FC-FF51-41A6-B856-250ABC71A8BC}" destId="{054C417D-73AF-4CA8-B019-9D281A87FA77}" srcOrd="0" destOrd="0" presId="urn:microsoft.com/office/officeart/2005/8/layout/bProcess4"/>
    <dgm:cxn modelId="{E4D44E99-AFCA-44C2-B839-62F0A09E1505}" type="presParOf" srcId="{4AB2E0FC-FF51-41A6-B856-250ABC71A8BC}" destId="{5FC2ACAF-F784-4476-B60B-129F899FD29D}" srcOrd="1" destOrd="0" presId="urn:microsoft.com/office/officeart/2005/8/layout/bProcess4"/>
    <dgm:cxn modelId="{7E515B44-FE6E-4721-B616-1F80378AFFA8}" type="presParOf" srcId="{E6943167-0A5B-4126-B957-418E619204C3}" destId="{7A6C764E-856E-475A-AFE7-F525E12310F8}" srcOrd="3" destOrd="0" presId="urn:microsoft.com/office/officeart/2005/8/layout/bProcess4"/>
    <dgm:cxn modelId="{F11648F8-F436-46E2-8F49-CBB7E239E361}" type="presParOf" srcId="{E6943167-0A5B-4126-B957-418E619204C3}" destId="{8F2BCBDC-36E9-4FA1-B103-1DA7971EB3DE}" srcOrd="4" destOrd="0" presId="urn:microsoft.com/office/officeart/2005/8/layout/bProcess4"/>
    <dgm:cxn modelId="{8BE528AF-EC01-46A2-B46C-93ACD390967A}" type="presParOf" srcId="{8F2BCBDC-36E9-4FA1-B103-1DA7971EB3DE}" destId="{BFF6D3CB-7834-4994-9184-393F098BD286}" srcOrd="0" destOrd="0" presId="urn:microsoft.com/office/officeart/2005/8/layout/bProcess4"/>
    <dgm:cxn modelId="{452E8B3B-E9D2-4FFE-877D-2039F3ACCAF9}" type="presParOf" srcId="{8F2BCBDC-36E9-4FA1-B103-1DA7971EB3DE}" destId="{A7774047-477F-478E-9899-6905423FB8E2}" srcOrd="1" destOrd="0" presId="urn:microsoft.com/office/officeart/2005/8/layout/bProcess4"/>
    <dgm:cxn modelId="{7FAE5683-DED0-41F6-8A96-23E5A3B831B3}" type="presParOf" srcId="{E6943167-0A5B-4126-B957-418E619204C3}" destId="{362A058C-7283-46FE-9C42-EB3C406EE348}" srcOrd="5" destOrd="0" presId="urn:microsoft.com/office/officeart/2005/8/layout/bProcess4"/>
    <dgm:cxn modelId="{C4ECCB14-497A-4337-BEE8-A3EFAA4CB2BF}" type="presParOf" srcId="{E6943167-0A5B-4126-B957-418E619204C3}" destId="{A64181D4-A999-43DB-A714-24D029016566}" srcOrd="6" destOrd="0" presId="urn:microsoft.com/office/officeart/2005/8/layout/bProcess4"/>
    <dgm:cxn modelId="{48D2629E-A727-4E4A-B616-1C70DC2C87BF}" type="presParOf" srcId="{A64181D4-A999-43DB-A714-24D029016566}" destId="{8ADF7F41-2E6A-487E-8492-192263FCAB73}" srcOrd="0" destOrd="0" presId="urn:microsoft.com/office/officeart/2005/8/layout/bProcess4"/>
    <dgm:cxn modelId="{BAD19AA6-6930-43C9-AE35-14E9A19A9028}" type="presParOf" srcId="{A64181D4-A999-43DB-A714-24D029016566}" destId="{A20FA290-A1DA-479B-9E3A-C0C9A0F57F7A}" srcOrd="1" destOrd="0" presId="urn:microsoft.com/office/officeart/2005/8/layout/bProcess4"/>
    <dgm:cxn modelId="{EFBC2E42-36DA-48FB-9EB5-F04FDF8B15B7}" type="presParOf" srcId="{E6943167-0A5B-4126-B957-418E619204C3}" destId="{EDABC9A4-B3A6-49F4-96F5-EA65E1529543}" srcOrd="7" destOrd="0" presId="urn:microsoft.com/office/officeart/2005/8/layout/bProcess4"/>
    <dgm:cxn modelId="{758B738D-6BA7-4492-AEEB-D26710BD69C6}" type="presParOf" srcId="{E6943167-0A5B-4126-B957-418E619204C3}" destId="{E7FB6DB4-26A4-4890-9159-DBE591B5EAE1}" srcOrd="8" destOrd="0" presId="urn:microsoft.com/office/officeart/2005/8/layout/bProcess4"/>
    <dgm:cxn modelId="{13003668-3180-4700-A0AB-E14EE28B7A54}" type="presParOf" srcId="{E7FB6DB4-26A4-4890-9159-DBE591B5EAE1}" destId="{11B69EC5-CFBA-4F25-A39C-9BFFE82D417F}" srcOrd="0" destOrd="0" presId="urn:microsoft.com/office/officeart/2005/8/layout/bProcess4"/>
    <dgm:cxn modelId="{6170A2CF-DF88-4F86-9087-3AB24E94531F}" type="presParOf" srcId="{E7FB6DB4-26A4-4890-9159-DBE591B5EAE1}" destId="{EF09EE03-4010-46AE-B0EE-7AB150C6D414}" srcOrd="1" destOrd="0" presId="urn:microsoft.com/office/officeart/2005/8/layout/bProcess4"/>
    <dgm:cxn modelId="{B5D938DE-87AA-4577-974B-234E8A0E0018}" type="presParOf" srcId="{E6943167-0A5B-4126-B957-418E619204C3}" destId="{4745983E-CEF3-4DEE-B1C4-F306D1AEC650}" srcOrd="9" destOrd="0" presId="urn:microsoft.com/office/officeart/2005/8/layout/bProcess4"/>
    <dgm:cxn modelId="{ADABD2E4-EBD4-4C41-B25C-78383880DF56}" type="presParOf" srcId="{E6943167-0A5B-4126-B957-418E619204C3}" destId="{FD5B9E9F-5FA3-4A39-8D47-BE3A01111922}" srcOrd="10" destOrd="0" presId="urn:microsoft.com/office/officeart/2005/8/layout/bProcess4"/>
    <dgm:cxn modelId="{852A81F5-A4EE-46F6-BA0A-27EBE0DD0C5A}" type="presParOf" srcId="{FD5B9E9F-5FA3-4A39-8D47-BE3A01111922}" destId="{0161A915-D732-4102-9416-8261E1F38356}" srcOrd="0" destOrd="0" presId="urn:microsoft.com/office/officeart/2005/8/layout/bProcess4"/>
    <dgm:cxn modelId="{9772F759-1668-479B-850B-B790DFA3DB3A}" type="presParOf" srcId="{FD5B9E9F-5FA3-4A39-8D47-BE3A01111922}" destId="{EDDFED57-4B7F-4AE1-82EF-F19E22DD65F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A02E3F-3CF3-4662-86F7-118A9B7E0B64}">
      <dsp:nvSpPr>
        <dsp:cNvPr id="0" name=""/>
        <dsp:cNvSpPr/>
      </dsp:nvSpPr>
      <dsp:spPr>
        <a:xfrm rot="5400000">
          <a:off x="1464522" y="1029236"/>
          <a:ext cx="1605958" cy="19384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1A8AB-372A-44E2-BBB3-96EE2651FB83}">
      <dsp:nvSpPr>
        <dsp:cNvPr id="0" name=""/>
        <dsp:cNvSpPr/>
      </dsp:nvSpPr>
      <dsp:spPr>
        <a:xfrm>
          <a:off x="719356" y="1448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Эксклюзивная формула на основе </a:t>
          </a: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серицина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 золотого шелка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719356" y="1448"/>
        <a:ext cx="3040059" cy="1292304"/>
      </dsp:txXfrm>
    </dsp:sp>
    <dsp:sp modelId="{7A6C764E-856E-475A-AFE7-F525E12310F8}">
      <dsp:nvSpPr>
        <dsp:cNvPr id="0" name=""/>
        <dsp:cNvSpPr/>
      </dsp:nvSpPr>
      <dsp:spPr>
        <a:xfrm rot="5400000">
          <a:off x="1464522" y="2644616"/>
          <a:ext cx="1605958" cy="19384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2ACAF-F784-4476-B60B-129F899FD29D}">
      <dsp:nvSpPr>
        <dsp:cNvPr id="0" name=""/>
        <dsp:cNvSpPr/>
      </dsp:nvSpPr>
      <dsp:spPr>
        <a:xfrm>
          <a:off x="719356" y="1616829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Редкие экзотические растения родом из Азии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719356" y="1616829"/>
        <a:ext cx="3040059" cy="1292304"/>
      </dsp:txXfrm>
    </dsp:sp>
    <dsp:sp modelId="{362A058C-7283-46FE-9C42-EB3C406EE348}">
      <dsp:nvSpPr>
        <dsp:cNvPr id="0" name=""/>
        <dsp:cNvSpPr/>
      </dsp:nvSpPr>
      <dsp:spPr>
        <a:xfrm>
          <a:off x="2242590" y="3733875"/>
          <a:ext cx="3737528" cy="19384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74047-477F-478E-9899-6905423FB8E2}">
      <dsp:nvSpPr>
        <dsp:cNvPr id="0" name=""/>
        <dsp:cNvSpPr/>
      </dsp:nvSpPr>
      <dsp:spPr>
        <a:xfrm>
          <a:off x="719356" y="3232209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Инновационные открытия в области ухода за кожей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719356" y="3232209"/>
        <a:ext cx="3040059" cy="1292304"/>
      </dsp:txXfrm>
    </dsp:sp>
    <dsp:sp modelId="{EDABC9A4-B3A6-49F4-96F5-EA65E1529543}">
      <dsp:nvSpPr>
        <dsp:cNvPr id="0" name=""/>
        <dsp:cNvSpPr/>
      </dsp:nvSpPr>
      <dsp:spPr>
        <a:xfrm rot="16200000">
          <a:off x="5208941" y="2644614"/>
          <a:ext cx="1605958" cy="19384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FA290-A1DA-479B-9E3A-C0C9A0F57F7A}">
      <dsp:nvSpPr>
        <dsp:cNvPr id="0" name=""/>
        <dsp:cNvSpPr/>
      </dsp:nvSpPr>
      <dsp:spPr>
        <a:xfrm>
          <a:off x="4470183" y="3232209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Трансформирующиеся текстуры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470183" y="3232209"/>
        <a:ext cx="3040059" cy="1292304"/>
      </dsp:txXfrm>
    </dsp:sp>
    <dsp:sp modelId="{4745983E-CEF3-4DEE-B1C4-F306D1AEC650}">
      <dsp:nvSpPr>
        <dsp:cNvPr id="0" name=""/>
        <dsp:cNvSpPr/>
      </dsp:nvSpPr>
      <dsp:spPr>
        <a:xfrm rot="16200000">
          <a:off x="5208941" y="1029234"/>
          <a:ext cx="1605958" cy="19384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9EE03-4010-46AE-B0EE-7AB150C6D414}">
      <dsp:nvSpPr>
        <dsp:cNvPr id="0" name=""/>
        <dsp:cNvSpPr/>
      </dsp:nvSpPr>
      <dsp:spPr>
        <a:xfrm>
          <a:off x="4470183" y="1616829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Мультифункциональные</a:t>
          </a:r>
          <a:r>
            <a:rPr lang="ru-RU" sz="1200" kern="1200" dirty="0" smtClean="0"/>
            <a:t> 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свойства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470183" y="1616829"/>
        <a:ext cx="3040059" cy="1292304"/>
      </dsp:txXfrm>
    </dsp:sp>
    <dsp:sp modelId="{EDDFED57-4B7F-4AE1-82EF-F19E22DD65FF}">
      <dsp:nvSpPr>
        <dsp:cNvPr id="0" name=""/>
        <dsp:cNvSpPr/>
      </dsp:nvSpPr>
      <dsp:spPr>
        <a:xfrm>
          <a:off x="4470183" y="1448"/>
          <a:ext cx="3040059" cy="1292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Доказанная эффективность ингредиентов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470183" y="1448"/>
        <a:ext cx="3040059" cy="1292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FE82A-9D48-4136-B7F4-8168587B6879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D5557-BA83-4204-8484-0661060583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4A881C8-87EC-4A05-91F8-8CB5F15ED39A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002-1E1E-44FB-A59C-D57E81E6E3C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2216-321A-4054-A556-68288132705B}" type="datetimeFigureOut">
              <a:rPr lang="ru-RU" smtClean="0"/>
              <a:pPr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BA9E-CD79-4B32-AC84-FB29EEACD2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riousbeauty.ru/wp-content/uploads/2015/08/%D1%88%D0%B5%D0%BB%D0%BA%D0%BE%D0%B2%D0%BE%D0%B5-%D0%B2%D0%BE%D0%BB%D0%BE%D0%BA%D0%BD%D0%BE.jpg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://seriousbeauty.ru/wp-content/uploads/2015/08/%D1%83%D0%B2%D0%B5%D0%BB%D0%B8%D1%87%D0%B5%D0%BD%D0%B8%D0%B5-%D0%BA%D0%BE%D0%BA%D0%BE%D0%BD%D0%B0-%D1%88%D0%B5%D0%BB%D0%BA%D0%BE%D0%BF%D1%80%D1%8F%D0%B4%D0%B0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&amp;esrc=s&amp;source=images&amp;cd=&amp;cad=rja&amp;uact=8&amp;ved=0ahUKEwi-sdCHubPWAhWEYJoKHWjsBi0QjRwIBw&amp;url=http://www.korobka.biz/orenburg_web/&amp;psig=AFQjCNGRE-FdBu_2sPncmSz_yLavjICJSw&amp;ust=1505985967737720" TargetMode="External"/><Relationship Id="rId5" Type="http://schemas.openxmlformats.org/officeDocument/2006/relationships/image" Target="../media/image59.gif"/><Relationship Id="rId4" Type="http://schemas.openxmlformats.org/officeDocument/2006/relationships/image" Target="../media/image58.jpe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jpeg"/><Relationship Id="rId7" Type="http://schemas.openxmlformats.org/officeDocument/2006/relationships/image" Target="../media/image6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41.jpe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smeticBrand\Desktop\^99C565BD03E4AFAA070F4A87006B74FB65318741C86D0E74E4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5229200"/>
            <a:ext cx="9059498" cy="817633"/>
          </a:xfrm>
        </p:spPr>
        <p:txBody>
          <a:bodyPr>
            <a:noAutofit/>
          </a:bodyPr>
          <a:lstStyle/>
          <a:p>
            <a:pPr>
              <a:lnSpc>
                <a:spcPts val="39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Эксклюзивная косметическая линия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Golden Cocoon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051720" y="4725144"/>
            <a:ext cx="5112568" cy="213285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700808"/>
            <a:ext cx="9144000" cy="1872208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16000">
                <a:srgbClr val="F0EBD5">
                  <a:alpha val="20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4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17" y="4725142"/>
            <a:ext cx="2592291" cy="1728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7308304" y="5099412"/>
            <a:ext cx="1656184" cy="921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Коконы 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золотого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шелкопряда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569" y="1700807"/>
            <a:ext cx="2376264" cy="18147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865" y="1700807"/>
            <a:ext cx="2333625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1161" y="1700807"/>
            <a:ext cx="2155255" cy="17927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3874" y="4725144"/>
            <a:ext cx="2270414" cy="1706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2339752" y="3697144"/>
            <a:ext cx="4498975" cy="667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Традиционный способ селекции</a:t>
            </a:r>
          </a:p>
          <a:p>
            <a:pPr algn="ctr" hangingPunct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Тутовый шелкопряд несколько раз попеременно скрещивается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251519" y="5099412"/>
            <a:ext cx="1617737" cy="921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algn="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Коконы</a:t>
            </a:r>
            <a:b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обычного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шелкопряда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Gulim" charset="-127"/>
                <a:cs typeface="Arial" pitchFamily="34" charset="0"/>
              </a:rPr>
              <a:t>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5536" y="620688"/>
            <a:ext cx="8229600" cy="7060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Производство</a:t>
            </a:r>
            <a:r>
              <a:rPr kumimoji="0" lang="ru-RU" sz="30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«золотого» кокона</a:t>
            </a:r>
            <a:endParaRPr kumimoji="0" lang="ru-RU" sz="3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8" y="701824"/>
            <a:ext cx="84969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НЕКОТОРЫЕ ФАКТЫ О «ЗОЛОТОМ» КОКОНЕ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68864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Золотой кокон состоит из прочной нити длиной не менее 1700 метров.</a:t>
            </a:r>
          </a:p>
          <a:p>
            <a:pPr lvl="0">
              <a:buFont typeface="Wingdings" pitchFamily="2" charset="2"/>
              <a:buChar char="§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Шелковые волокна, получаемые из этого редкого вида шелкопрядов, характеризуются высочайшим качеством, обладают невероятной прочностью и силой, и вместе с тем, удивительной мягкостью и эластичностью.</a:t>
            </a:r>
          </a:p>
          <a:p>
            <a:pPr lvl="0">
              <a:buFont typeface="Wingdings" pitchFamily="2" charset="2"/>
              <a:buChar char="§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Одно платье, сшитое из «золотого» шелка стоит более $25 000. </a:t>
            </a:r>
          </a:p>
          <a:p>
            <a:pPr lvl="0">
              <a:buFont typeface="Wingdings" pitchFamily="2" charset="2"/>
              <a:buChar char="§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Золотой шелкопряд более требователен к условиям разведения,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чем обычный шелкопряд, поэтому выделенные из него и используемые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косметологии компоненты, обладают более выраженным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омолаживающими и восстанавливающими свойствами.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\\Filer\artlife\Маркетинг\Гончарова\Golden Cocoon для презентации\Depositphotos_38288467_original.jpg"/>
          <p:cNvPicPr>
            <a:picLocks noChangeAspect="1" noChangeArrowheads="1"/>
          </p:cNvPicPr>
          <p:nvPr/>
        </p:nvPicPr>
        <p:blipFill>
          <a:blip r:embed="rId4" cstate="print"/>
          <a:srcRect t="81098"/>
          <a:stretch>
            <a:fillRect/>
          </a:stretch>
        </p:blipFill>
        <p:spPr bwMode="auto">
          <a:xfrm>
            <a:off x="0" y="5733256"/>
            <a:ext cx="9144000" cy="1152128"/>
          </a:xfrm>
          <a:prstGeom prst="rect">
            <a:avLst/>
          </a:prstGeom>
          <a:noFill/>
        </p:spPr>
      </p:pic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10800000">
            <a:off x="611560" y="1916832"/>
            <a:ext cx="8532440" cy="403244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СТРОЕНИЕ ШЕЛКОВОЙ НИТИ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5410944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Кокон образован двумя типами белков: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ФИБРОИН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- это фибриллярный белок, который составляет основу шелковой нити кокона.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СЕРИЦИН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белок, называемый шелковым клеем, который скрепляет шелковые нити.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В результате соединения двух типов белка образуется прочный кокон.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увеличение кокона шелкопряда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16832"/>
            <a:ext cx="275945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шелковое волокно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149080"/>
            <a:ext cx="2774547" cy="17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5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602104"/>
            <a:ext cx="70202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Из кокона золотого шелкопряда извлекают особое вещество 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ЗОЛОТОЙ СЕРИЦИН</a:t>
            </a:r>
          </a:p>
        </p:txBody>
      </p:sp>
      <p:pic>
        <p:nvPicPr>
          <p:cNvPr id="1026" name="Picture 2" descr="\\Filer\artlife\Маркетинг\Гончарова\Golden Cocoon для презентации\схема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581128"/>
            <a:ext cx="4355976" cy="2262997"/>
          </a:xfrm>
          <a:prstGeom prst="rect">
            <a:avLst/>
          </a:prstGeom>
          <a:noFill/>
        </p:spPr>
      </p:pic>
      <p:pic>
        <p:nvPicPr>
          <p:cNvPr id="1027" name="Picture 3" descr="\\Filer\artlife\Маркетинг\Гончарова\Golden Cocoon для презентации\схема серици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322" y="4437112"/>
            <a:ext cx="3649622" cy="2376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93775" y="2342297"/>
            <a:ext cx="324036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Снижает активность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тирозиназы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пигмента, ответственного за появление пигментных пятен.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74295" y="2564904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Дает коже необходимые аминокислоты.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903439"/>
            <a:ext cx="3689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ВЛИЯНИЕ ЗОЛОТОГО СЕРИЦИНА 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 СИНТЕЗ МЕЛАНИНА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3862789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СРАВНЕНИЕ СОДЕРЖАНИЯ АМИНОКИСЛОТ 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КОКОНЕ ОБЫЧНОГО 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И ЗОЛОТОГО ШЕЛКОПРЯДА</a:t>
            </a:r>
            <a:endParaRPr lang="ru-RU" sz="1200" b="1" dirty="0"/>
          </a:p>
        </p:txBody>
      </p:sp>
      <p:pic>
        <p:nvPicPr>
          <p:cNvPr id="1028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767" y="2300460"/>
            <a:ext cx="377825" cy="1368151"/>
          </a:xfrm>
          <a:prstGeom prst="rect">
            <a:avLst/>
          </a:prstGeom>
          <a:noFill/>
        </p:spPr>
      </p:pic>
      <p:pic>
        <p:nvPicPr>
          <p:cNvPr id="16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546101" y="2276871"/>
            <a:ext cx="377825" cy="1368151"/>
          </a:xfrm>
          <a:prstGeom prst="rect">
            <a:avLst/>
          </a:prstGeom>
          <a:noFill/>
        </p:spPr>
      </p:pic>
      <p:pic>
        <p:nvPicPr>
          <p:cNvPr id="19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0279" y="2276871"/>
            <a:ext cx="377825" cy="1368151"/>
          </a:xfrm>
          <a:prstGeom prst="rect">
            <a:avLst/>
          </a:prstGeom>
          <a:noFill/>
        </p:spPr>
      </p:pic>
      <p:pic>
        <p:nvPicPr>
          <p:cNvPr id="20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010599" y="2276871"/>
            <a:ext cx="377825" cy="136815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863080" y="1484784"/>
            <a:ext cx="7381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Ни одно вещество в природе не обладает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столь уникальными свойствами.</a:t>
            </a:r>
            <a:endParaRPr lang="ru-RU" dirty="0"/>
          </a:p>
        </p:txBody>
      </p:sp>
      <p:pic>
        <p:nvPicPr>
          <p:cNvPr id="21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6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35088" y="476672"/>
            <a:ext cx="7381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ЧЕМ УНИКАЛЬНОСТЬ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ЗОЛОТОГО СЕРИЦИНА?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837835"/>
            <a:ext cx="5148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Благодаря своей особой вязкости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серицин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золотого шелка, прочно соединяет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удерживает молекулы других активных ингредиентов в единую структуру и создает дышащее «шелковое» покрытие, способствующее моментальному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лифтингу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разглаживанию морщин.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757715"/>
            <a:ext cx="702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СПОСОБНОСТЬ СОЗДАВАТЬ ЭФФЕКТ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«ЗОЛОТЫХ ШЕЛКОВЫХ НИТЕЙ»</a:t>
            </a:r>
            <a:endParaRPr lang="ru-RU" dirty="0"/>
          </a:p>
        </p:txBody>
      </p:sp>
      <p:pic>
        <p:nvPicPr>
          <p:cNvPr id="11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780928"/>
            <a:ext cx="504056" cy="2088232"/>
          </a:xfrm>
          <a:prstGeom prst="rect">
            <a:avLst/>
          </a:prstGeom>
          <a:noFill/>
        </p:spPr>
      </p:pic>
      <p:pic>
        <p:nvPicPr>
          <p:cNvPr id="12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876257" y="2780928"/>
            <a:ext cx="504056" cy="2016224"/>
          </a:xfrm>
          <a:prstGeom prst="rect">
            <a:avLst/>
          </a:prstGeom>
          <a:noFill/>
        </p:spPr>
      </p:pic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339752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890152"/>
                </a:solidFill>
                <a:latin typeface="Arial" pitchFamily="34" charset="0"/>
                <a:cs typeface="Arial" pitchFamily="34" charset="0"/>
              </a:rPr>
              <a:t>В ЧЕМ УНИКАЛЬНОСТЬ ЗОЛОТОГО СЕРИЦИНА?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35532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УНИКАЛЬНЫЙ АМИНОКИСЛОТНЫЙ СОСТАВ</a:t>
            </a:r>
            <a:endParaRPr lang="ru-RU" dirty="0"/>
          </a:p>
        </p:txBody>
      </p:sp>
      <p:pic>
        <p:nvPicPr>
          <p:cNvPr id="7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35088" y="476672"/>
            <a:ext cx="7381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ЧЕМ УНИКАЛЬНОСТЬ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ЗОЛОТОГО СЕРИЦИНА?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2348881"/>
            <a:ext cx="8229600" cy="345638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Серицин золотого шелка оказывает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глубокое и пролонгированное увлажняющее действие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регулирует чрезмерное испарение воды, укрепляет кожный барьер, заполняет все повреждения и неровности на коже, возвращая ей мягкость и гладкость.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Близость к гидрофобным белкам, таким как кератин – обеспечивает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превосходный защитный эффект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серицина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Шелковый белок способен частично поглощать и задерживать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УФ-лучи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блокируя их проникновение в глубокие слои кожи и вызывать там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фотоповреждения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Серицин золотого шелка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способствует замедлению синтеза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меланина, тем самым, уменьшает выраженность пигментных пятен и выравнивает тон кожи.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3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2996952"/>
            <a:ext cx="4330824" cy="15841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dirty="0" smtClean="0">
                <a:solidFill>
                  <a:srgbClr val="89015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ЭФФЕКТ БЕЗОПЕРАЦИОННОЙ ПОДТЯЖКИ ЛИЦА ПУТЕМ ФОРМИРОВАНИЯ УПРУГОГО ПОДДЕРЖИВАЮЩЕГО «КОЖНОГО КАРКАСА»</a:t>
            </a:r>
            <a:endParaRPr lang="ru-RU" sz="1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Filer\artlife\Маркетинг\Гончарова\Golden Cocoon для презентации\w2.png"/>
          <p:cNvPicPr>
            <a:picLocks noChangeAspect="1" noChangeArrowheads="1"/>
          </p:cNvPicPr>
          <p:nvPr/>
        </p:nvPicPr>
        <p:blipFill>
          <a:blip r:embed="rId4" cstate="print"/>
          <a:srcRect l="5523" b="5926"/>
          <a:stretch>
            <a:fillRect/>
          </a:stretch>
        </p:blipFill>
        <p:spPr bwMode="auto">
          <a:xfrm>
            <a:off x="0" y="980728"/>
            <a:ext cx="4504588" cy="58772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3968" y="4782051"/>
            <a:ext cx="4644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Эффект золотых шелковых нитей»: 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разглаживание морщин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укрепление овала лица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увеличение тонуса кожи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повышение эластичности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упругости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5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НОВЫЙ ПРИНЦИП  ОМОЛОЖЕНИЯ – УЛУЧШЕНИЕ «АРХИТЕКТУРЫ» ЛИЦА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355976" y="1628800"/>
            <a:ext cx="433082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89015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УНИКАЛЬНЫЕ СВОЙСТВА ЗОЛОТОГО СЕРИЦИНА ОБЕСПЕЧИВАЮТ НЕВЕРОЯТНЫЙ ЭФФЕКТ - 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35088" y="476672"/>
            <a:ext cx="7381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АКТИВНАЯ ФОРМУЛА НА ОСНОВЕ УНИКАЛЬНЫХ ИНГРЕДИЕНТОВ:</a:t>
            </a: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\\Filer\artlife\Маркетинг\Гончарова\Golden Cocoon для презентации\цветок.png"/>
          <p:cNvPicPr>
            <a:picLocks noChangeAspect="1" noChangeArrowheads="1"/>
          </p:cNvPicPr>
          <p:nvPr/>
        </p:nvPicPr>
        <p:blipFill>
          <a:blip r:embed="rId4" cstate="print"/>
          <a:srcRect b="4478"/>
          <a:stretch>
            <a:fillRect/>
          </a:stretch>
        </p:blipFill>
        <p:spPr bwMode="auto">
          <a:xfrm>
            <a:off x="3131840" y="3202007"/>
            <a:ext cx="2554900" cy="36559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916832"/>
            <a:ext cx="7560840" cy="864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ЗОЛОТОЙ СЕРИЦИН + ЭКСТРАКТ ЦВЕТКА ЖИЗНИ</a:t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> + ГИАЛУРОНОВАЯ КИСЛОТА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CosmeticBrand\Desktop\Рабочий стол\КОРЕЯ\ПРЕЗЕНТАЦИЯ\пара коко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2876550" cy="1481137"/>
          </a:xfrm>
          <a:prstGeom prst="rect">
            <a:avLst/>
          </a:prstGeom>
          <a:noFill/>
        </p:spPr>
      </p:pic>
      <p:pic>
        <p:nvPicPr>
          <p:cNvPr id="11" name="Рисунок 10" descr="во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996952"/>
            <a:ext cx="2905125" cy="3371850"/>
          </a:xfrm>
          <a:prstGeom prst="rect">
            <a:avLst/>
          </a:prstGeom>
        </p:spPr>
      </p:pic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5536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8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91680" y="764704"/>
            <a:ext cx="6192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ПРЕИМУЩЕСТВА ПРОДУКТОВ</a:t>
            </a:r>
            <a:endParaRPr lang="ru-RU" sz="2800" dirty="0"/>
          </a:p>
        </p:txBody>
      </p:sp>
      <p:pic>
        <p:nvPicPr>
          <p:cNvPr id="8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Рисунок 13" descr="Beauty-Category.png"/>
          <p:cNvPicPr>
            <a:picLocks noChangeAspect="1"/>
          </p:cNvPicPr>
          <p:nvPr/>
        </p:nvPicPr>
        <p:blipFill>
          <a:blip r:embed="rId3" cstate="print"/>
          <a:srcRect b="4663"/>
          <a:stretch>
            <a:fillRect/>
          </a:stretch>
        </p:blipFill>
        <p:spPr>
          <a:xfrm>
            <a:off x="4355976" y="1430613"/>
            <a:ext cx="4032448" cy="5427387"/>
          </a:xfrm>
          <a:prstGeom prst="rect">
            <a:avLst/>
          </a:prstGeom>
        </p:spPr>
      </p:pic>
      <p:pic>
        <p:nvPicPr>
          <p:cNvPr id="10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4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ГИАЛУРОНОВАЯ КИСЛОТА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3573016"/>
            <a:ext cx="4690864" cy="2725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72816"/>
            <a:ext cx="377825" cy="1944216"/>
          </a:xfrm>
          <a:prstGeom prst="rect">
            <a:avLst/>
          </a:prstGeom>
          <a:noFill/>
        </p:spPr>
      </p:pic>
      <p:pic>
        <p:nvPicPr>
          <p:cNvPr id="9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355976" y="1844824"/>
            <a:ext cx="377825" cy="194421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95536" y="3989963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Обеспечивает глубокое увлажнение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удержание воды в коже.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Ускоряет синтез коллагена, что способствует упругости и эластичности кожи.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ГК также участвует в процессе регенерации кожи.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023680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ПОЛИСАХАРИД ЕСТЕСТВЕННОГО ПРОИСХОЖДЕНИЯ. ДЕЙСТВУЕТ КАК ЗАПОЛНИТЕЛЬ ОБЪЕМА, УМЕНЬШАЯ ТЕМ САМЫМ ВЫРАЖЕННОСТЬ МОРЩИН И НЕРОВНОСТЕЙ. </a:t>
            </a:r>
          </a:p>
        </p:txBody>
      </p:sp>
      <p:pic>
        <p:nvPicPr>
          <p:cNvPr id="13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22" name="Рисунок 21" descr="вода_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1700808"/>
            <a:ext cx="1502095" cy="51571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5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8864" y="54868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latin typeface="Arial" pitchFamily="34" charset="0"/>
                <a:ea typeface="+mj-ea"/>
                <a:cs typeface="Arial" pitchFamily="34" charset="0"/>
              </a:rPr>
              <a:t>КОСМЕТИКА </a:t>
            </a:r>
            <a:r>
              <a:rPr lang="en-US" sz="2800" b="1" dirty="0" smtClean="0">
                <a:latin typeface="Arial" pitchFamily="34" charset="0"/>
                <a:ea typeface="+mj-ea"/>
                <a:cs typeface="Arial" pitchFamily="34" charset="0"/>
              </a:rPr>
              <a:t>GOLDEN COCOON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043608" y="2320281"/>
            <a:ext cx="7286455" cy="9647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 поисках секрета эффективного омоложения,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совместно с мировым экспертом в области разработки эксклюзивных косметических формул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Dodream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Ltd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(Южная Корея), создает роскошную коллекцию GOLDEN COCOON. Эта коллекция объединяет новейшие технологические достижения в области ухода за кожей и свойства ценнейшего природного ингредиента — Золотого Шелка для непревзойденного эффекта шелковой гладкости и сияния Вашей кожи.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5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pic>
        <p:nvPicPr>
          <p:cNvPr id="12290" name="Picture 2" descr="\\Filer\artlife\Маркетинг\Гончарова\Golden Cocoon для презентации\цветок.png"/>
          <p:cNvPicPr>
            <a:picLocks noChangeAspect="1" noChangeArrowheads="1"/>
          </p:cNvPicPr>
          <p:nvPr/>
        </p:nvPicPr>
        <p:blipFill>
          <a:blip r:embed="rId4" cstate="print"/>
          <a:srcRect b="11730"/>
          <a:stretch>
            <a:fillRect/>
          </a:stretch>
        </p:blipFill>
        <p:spPr bwMode="auto">
          <a:xfrm>
            <a:off x="5604424" y="2177480"/>
            <a:ext cx="3539576" cy="468052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7647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atin typeface="Arial" pitchFamily="34" charset="0"/>
                <a:ea typeface="+mj-ea"/>
                <a:cs typeface="Arial" pitchFamily="34" charset="0"/>
              </a:rPr>
              <a:t>ЭКСТРАКТ «ЦВЕТКА ЖИЗНИ»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204864"/>
            <a:ext cx="4482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ЭКСТРАКТЫ ЦВЕТКОВ БАЛЬЗАМИНА,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ПЛОДОВ МНОГОЦВЕТКОВОЙ РОЗЫ,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МАКИ ПЕРУАНСКОЙ,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ЛИСТЬЕВ ЭРИОБОТРИИ ЯПОНСКОЙ,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КОРНЕЙ ХИКАМЫ.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060848"/>
            <a:ext cx="377825" cy="1712042"/>
          </a:xfrm>
          <a:prstGeom prst="rect">
            <a:avLst/>
          </a:prstGeom>
          <a:noFill/>
        </p:spPr>
      </p:pic>
      <p:pic>
        <p:nvPicPr>
          <p:cNvPr id="13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788025" y="2130720"/>
            <a:ext cx="377825" cy="173032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39552" y="4077072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ВЫПОЛНЯЕТ 5 ДЕЙСТВИЙ,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НАПРАВЛЕННЫХ ПРОТИВ СТАРЕНИЯ:</a:t>
            </a:r>
          </a:p>
          <a:p>
            <a:pPr>
              <a:buNone/>
            </a:pPr>
            <a:endParaRPr lang="ru-RU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Увлажняет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Укрепляет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Выравнивает тон кожи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Успокаивает кожу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Защищает от внешних воздействий</a:t>
            </a:r>
          </a:p>
        </p:txBody>
      </p:sp>
      <p:pic>
        <p:nvPicPr>
          <p:cNvPr id="16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pic>
        <p:nvPicPr>
          <p:cNvPr id="6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3792"/>
            <a:ext cx="8244408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ГЕЛЬ-ПЕНКА КИСЛОРОДНАЯ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" name="Picture 2" descr="C:\Users\CosmeticBrand\Desktop\Рабочий стол\КОРЕЯ\ПРЕЗЕНТАЦИЯ\разные макеты и картинки\f GC silk g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412776"/>
            <a:ext cx="2371863" cy="63902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86271" y="980728"/>
            <a:ext cx="4222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 ЭФФЕКТОМ ТОНИКА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564904"/>
            <a:ext cx="5328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ИННОВАЦИОННОЕ СРЕДСТВО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С ВЕЛИКОЛЕПНОЙ  ВОЗДУШНОЙ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ТЕКСТУРОЙ ОЛИЦЕТВОРЯЕТ НОВЫЙ ПОДХОД К ОЧИЩЕНИЮ КОЖИ. 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НОВАЯ ТЕХНОЛОГИЯ MICROBUBBLES – РАЗРАБОТКА КОРЕЙСКИХ ТЕХНОЛОГОВ. 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ОДНО СРЕДСТВО – ПЯТЬ ЭФФЕКТОВ.</a:t>
            </a:r>
            <a:endParaRPr lang="ru-RU" dirty="0" smtClean="0"/>
          </a:p>
        </p:txBody>
      </p:sp>
      <p:pic>
        <p:nvPicPr>
          <p:cNvPr id="13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420888"/>
            <a:ext cx="504056" cy="2808312"/>
          </a:xfrm>
          <a:prstGeom prst="rect">
            <a:avLst/>
          </a:prstGeom>
          <a:noFill/>
        </p:spPr>
      </p:pic>
      <p:pic>
        <p:nvPicPr>
          <p:cNvPr id="15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436097" y="2492896"/>
            <a:ext cx="504056" cy="2808312"/>
          </a:xfrm>
          <a:prstGeom prst="rect">
            <a:avLst/>
          </a:prstGeom>
          <a:noFill/>
        </p:spPr>
      </p:pic>
      <p:pic>
        <p:nvPicPr>
          <p:cNvPr id="11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pic>
        <p:nvPicPr>
          <p:cNvPr id="5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НОВЫЙ ПОДХОД К ОЧИЩЕНИЮ КОЖИ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31232" y="1916832"/>
            <a:ext cx="5205264" cy="396044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В Корее традиционно предпочтение отдается сложным и многоэтапным ритуалам ухода за кожей, даже в вопросах очищения.</a:t>
            </a:r>
          </a:p>
          <a:p>
            <a:pPr>
              <a:buFont typeface="Wingdings" pitchFamily="2" charset="2"/>
              <a:buChar char="§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Нашему производителю Компании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Dodream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удалось соединить сложный многоступенчатый уход в одном продукте.</a:t>
            </a:r>
          </a:p>
          <a:p>
            <a:pPr>
              <a:buFont typeface="Wingdings" pitchFamily="2" charset="2"/>
              <a:buChar char="§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Это не просто средство для очищения. Это </a:t>
            </a:r>
            <a:r>
              <a:rPr lang="ru-RU" sz="2100" dirty="0" err="1" smtClean="0">
                <a:latin typeface="Arial" pitchFamily="34" charset="0"/>
                <a:cs typeface="Arial" pitchFamily="34" charset="0"/>
              </a:rPr>
              <a:t>мульфункциональный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 продукт, объединяющий сразу несколько эффектов. </a:t>
            </a:r>
          </a:p>
          <a:p>
            <a:pPr>
              <a:buFont typeface="Wingdings" pitchFamily="2" charset="2"/>
              <a:buChar char="§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И кроме того, настоящий ритуал красоты, приносящий удовольствие.</a:t>
            </a:r>
          </a:p>
          <a:p>
            <a:endParaRPr lang="ru-RU" dirty="0"/>
          </a:p>
        </p:txBody>
      </p:sp>
      <p:pic>
        <p:nvPicPr>
          <p:cNvPr id="8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1026" name="Picture 2" descr="D:\Клипарты\comfort_cleansers.jpg"/>
          <p:cNvPicPr>
            <a:picLocks noChangeAspect="1" noChangeArrowheads="1"/>
          </p:cNvPicPr>
          <p:nvPr/>
        </p:nvPicPr>
        <p:blipFill>
          <a:blip r:embed="rId5" cstate="print"/>
          <a:srcRect r="33503"/>
          <a:stretch>
            <a:fillRect/>
          </a:stretch>
        </p:blipFill>
        <p:spPr bwMode="auto">
          <a:xfrm>
            <a:off x="107504" y="1988840"/>
            <a:ext cx="3627976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ТЕХНОЛОГИЯ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MICROBUBBLES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\\Filer\artlife\Маркетинг\Гончарова\Golden Cocoon для презентации\MICROBUBBL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564" y="2756917"/>
            <a:ext cx="1897204" cy="20402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2564904"/>
            <a:ext cx="6336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НОВАЯ ТЕХНОЛОГИЯ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MICROBUBBLES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– РАЗРАБОТКА КОРЕЙСКИХ ТЕХНОЛОГОВ.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ТЕХНОЛОГИЯ ГЛУБОКОГО ОЧИЩЕНИЯ КОЖИ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Средство при нанесении образует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микроскопические пузырьки кислорода,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которые проникают глубоко в поры и очищают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кожу от загрязнений, одновременно насыщая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ее кислородом.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КИСЛОРОДОТЕРАПИЯ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348880"/>
            <a:ext cx="5760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Активный кислород улучшает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микроциркуляцию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придает сияние, восстанавливает тонус и эластичность кожи, активизирует процессы регенерации.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Активный кислород снижает стресс кожи. Способствует эффекту релаксации – расслабляет мимические мышцы лица.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Активный кислород одновременно является транспортным агентом – способствует глубокому проникновению других активных веществ в глубь эпидермиса.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\\Filer\artlife\Маркетинг\Гончарова\Golden Cocoon для презентации\deto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36912"/>
            <a:ext cx="1656184" cy="182981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16024" y="4653136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Кислородные пузырьки буквально вытягивают загрязнения из пор, оставляя их чистыми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67544" y="1700808"/>
            <a:ext cx="8280920" cy="1080120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996952"/>
            <a:ext cx="8280920" cy="720080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3933056"/>
            <a:ext cx="8280920" cy="720080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4797152"/>
            <a:ext cx="8280920" cy="720080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5661248"/>
            <a:ext cx="8280920" cy="720080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ОДНО СРЕДСТВО – ПЯТЬ ЭФФЕКТОВ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43808" y="1652607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Мелкие воздушные пузырьки в сочетании с мягкими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ПАВами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полученными из натуральных овощей и фруктов, очищают поверхность кожи от омертвевших клеток.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89813" y="185585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ОЧИЩЕНИЕ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1860" y="3133417"/>
            <a:ext cx="219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ДЕТОКС-ЭФФЕКТ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307070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Кислородные пузырьки буквально выталкивают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себум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из пор, оставляя их чистыми.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3127" y="4139788"/>
            <a:ext cx="20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МИКРОМАССАЖ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43808" y="4006805"/>
            <a:ext cx="5868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Натуральные пузырьки оказывают массажирующий эффект и стимулируют кровообращение.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21364" y="5013176"/>
            <a:ext cx="1834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УВЛАЖНЕНИЕ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843808" y="479715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Гиалуроновая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кислота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серицин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обеспечивают эффективное поддержание баланса влаги в коже.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39552" y="5807005"/>
            <a:ext cx="219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ЭФФЕКТ ТОНИКА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843808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Натуральные растительные экстракты успокаивают и тонизируют кожу.</a:t>
            </a:r>
          </a:p>
        </p:txBody>
      </p:sp>
      <p:pic>
        <p:nvPicPr>
          <p:cNvPr id="16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r\artlife\Маркетинг\Гончарова\Golden Cocoon для презентации\fon b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" y="0"/>
            <a:ext cx="9160009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ИДЕАЛЬНОЕ СРЕДСТВО ДЛЯ «МОМЕНТАЛЬНОЙ» КРАСОТЫ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8448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ПРАВИЛЬНОЕ ИСПОЛЬЗОВАНИЕ ПРОДУКТА</a:t>
            </a:r>
          </a:p>
        </p:txBody>
      </p:sp>
      <p:pic>
        <p:nvPicPr>
          <p:cNvPr id="44034" name="Picture 2" descr="\\Filer\artlife\Маркетинг\Гончарова\Golden Cocoon для презентации\face гель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496" y="2636912"/>
            <a:ext cx="759920" cy="1462190"/>
          </a:xfrm>
          <a:prstGeom prst="rect">
            <a:avLst/>
          </a:prstGeom>
          <a:noFill/>
        </p:spPr>
      </p:pic>
      <p:pic>
        <p:nvPicPr>
          <p:cNvPr id="44035" name="Picture 3" descr="\\Filer\artlife\Маркетинг\Гончарова\Golden Cocoon для презентации\face гель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870" y="2636912"/>
            <a:ext cx="759920" cy="1466849"/>
          </a:xfrm>
          <a:prstGeom prst="rect">
            <a:avLst/>
          </a:prstGeom>
          <a:noFill/>
        </p:spPr>
      </p:pic>
      <p:pic>
        <p:nvPicPr>
          <p:cNvPr id="44037" name="Picture 5" descr="\\Filer\artlife\Маркетинг\Гончарова\Golden Cocoon для презентации\face гель 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6256" y="2636912"/>
            <a:ext cx="759920" cy="1462190"/>
          </a:xfrm>
          <a:prstGeom prst="rect">
            <a:avLst/>
          </a:prstGeom>
          <a:noFill/>
        </p:spPr>
      </p:pic>
      <p:pic>
        <p:nvPicPr>
          <p:cNvPr id="16" name="Picture 4" descr="\\Filer\artlife\Маркетинг\Гончарова\Golden Cocoon для презентации\face гель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7871" y="2636912"/>
            <a:ext cx="1044089" cy="15250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83568" y="4581128"/>
            <a:ext cx="1728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Равномерно нанесите средство на сухую или влажную кожу лица. 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1411" y="3669376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6849" y="3667054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79883" y="3667054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12131" y="3669376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95803" y="4581128"/>
            <a:ext cx="17281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Легкими круговыми движениями помассируйте кожу.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08038" y="4581128"/>
            <a:ext cx="17281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Буквально через несколько секунд гель превратится</a:t>
            </a:r>
            <a:br>
              <a:rPr lang="ru-RU" sz="1500" dirty="0" smtClean="0"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latin typeface="Arial" pitchFamily="34" charset="0"/>
                <a:cs typeface="Arial" pitchFamily="34" charset="0"/>
              </a:rPr>
              <a:t>в густую пенку.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20272" y="4581128"/>
            <a:ext cx="1728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Оставьте пенку на 30-60 секунд.</a:t>
            </a:r>
          </a:p>
          <a:p>
            <a:pPr algn="ctr"/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После окончания процедуры умойтесь водой.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\\Filer\artlife\Маркетинг\Гончарова\Golden Cocoon для презентации\fon2.jpg"/>
          <p:cNvPicPr>
            <a:picLocks noChangeAspect="1" noChangeArrowheads="1"/>
          </p:cNvPicPr>
          <p:nvPr/>
        </p:nvPicPr>
        <p:blipFill>
          <a:blip r:embed="rId2" cstate="print"/>
          <a:srcRect b="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ЭНЕРГЕТИЧЕСКАЯ ЭССЕНЦИЯ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" descr="C:\Users\CosmeticBrand\Desktop\Рабочий стол\КОРЕЯ\ПРЕЗЕНТАЦИЯ\разные макеты и картинки\f GC silk e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916832"/>
            <a:ext cx="2448272" cy="459749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971599" y="2332518"/>
            <a:ext cx="4896544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НОВОЕ ПОКОЛЕНИЕ СРЕДСТВ, АКТИВИЗИРУЮЩИХ ПРОЦЕССЫ КЛЕТОЧНОЙ РЕГЕНЕРАЦИИ</a:t>
            </a:r>
          </a:p>
          <a:p>
            <a:pPr algn="ctr">
              <a:lnSpc>
                <a:spcPts val="2000"/>
              </a:lnSpc>
            </a:pPr>
            <a:endParaRPr lang="ru-RU" dirty="0" smtClean="0"/>
          </a:p>
          <a:p>
            <a:pPr algn="ctr">
              <a:lnSpc>
                <a:spcPts val="2000"/>
              </a:lnSpc>
            </a:pPr>
            <a:r>
              <a:rPr lang="ru-RU" dirty="0" smtClean="0"/>
              <a:t>УНИКАЛЬНАЯ </a:t>
            </a:r>
            <a:br>
              <a:rPr lang="ru-RU" dirty="0" smtClean="0"/>
            </a:br>
            <a:r>
              <a:rPr lang="ru-RU" dirty="0" smtClean="0"/>
              <a:t>БЫСТРОПРОНИКАЮЩАЯ ФОРМУЛА</a:t>
            </a:r>
          </a:p>
          <a:p>
            <a:pPr algn="ctr">
              <a:lnSpc>
                <a:spcPts val="2000"/>
              </a:lnSpc>
            </a:pPr>
            <a:endParaRPr lang="ru-RU" dirty="0" smtClean="0"/>
          </a:p>
          <a:p>
            <a:pPr algn="ctr">
              <a:lnSpc>
                <a:spcPts val="2000"/>
              </a:lnSpc>
            </a:pPr>
            <a:r>
              <a:rPr lang="ru-RU" dirty="0" smtClean="0"/>
              <a:t>ОРИГИНАЛЬНАЯ АМПУЛЬНАЯ СУБСТАНЦИЯ</a:t>
            </a:r>
            <a:br>
              <a:rPr lang="ru-RU" dirty="0" smtClean="0"/>
            </a:br>
            <a:r>
              <a:rPr lang="ru-RU" dirty="0" smtClean="0"/>
              <a:t>С ВЫСОКОЙ КОНЦЕНТРАЦИЕЙ АКТИВОВ</a:t>
            </a:r>
          </a:p>
          <a:p>
            <a:pPr algn="ctr">
              <a:lnSpc>
                <a:spcPts val="2000"/>
              </a:lnSpc>
            </a:pPr>
            <a:endParaRPr lang="ru-RU" dirty="0" smtClean="0"/>
          </a:p>
          <a:p>
            <a:pPr algn="ctr">
              <a:lnSpc>
                <a:spcPts val="2000"/>
              </a:lnSpc>
            </a:pPr>
            <a:r>
              <a:rPr lang="ru-RU" dirty="0" smtClean="0"/>
              <a:t>СОДЕРЖИТ САМЫЕ ЭФФЕКТИВНЫЕ АНТИВОЗРАСТНЫЕ ИНГРЕДИЕНТЫ 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С ДОКАЗАННЫМ ДЕЙСТВИЕМ</a:t>
            </a:r>
          </a:p>
        </p:txBody>
      </p:sp>
      <p:pic>
        <p:nvPicPr>
          <p:cNvPr id="23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3" y="2163042"/>
            <a:ext cx="504056" cy="3786238"/>
          </a:xfrm>
          <a:prstGeom prst="rect">
            <a:avLst/>
          </a:prstGeom>
          <a:noFill/>
        </p:spPr>
      </p:pic>
      <p:pic>
        <p:nvPicPr>
          <p:cNvPr id="24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508104" y="2255961"/>
            <a:ext cx="504056" cy="3638748"/>
          </a:xfrm>
          <a:prstGeom prst="rect">
            <a:avLst/>
          </a:prstGeom>
          <a:noFill/>
        </p:spPr>
      </p:pic>
      <p:pic>
        <p:nvPicPr>
          <p:cNvPr id="3074" name="Picture 2" descr="\\Filer\artlife\Маркетинг\Гончарова\Golden Cocoon для презентации\101_essence_pipetka.png"/>
          <p:cNvPicPr>
            <a:picLocks noChangeAspect="1" noChangeArrowheads="1"/>
          </p:cNvPicPr>
          <p:nvPr/>
        </p:nvPicPr>
        <p:blipFill>
          <a:blip r:embed="rId6" cstate="print"/>
          <a:srcRect l="14200" r="14300"/>
          <a:stretch>
            <a:fillRect/>
          </a:stretch>
        </p:blipFill>
        <p:spPr bwMode="auto">
          <a:xfrm flipH="1">
            <a:off x="-396552" y="260648"/>
            <a:ext cx="1800200" cy="5046663"/>
          </a:xfrm>
          <a:prstGeom prst="rect">
            <a:avLst/>
          </a:prstGeom>
          <a:noFill/>
        </p:spPr>
      </p:pic>
      <p:pic>
        <p:nvPicPr>
          <p:cNvPr id="13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\\Filer\artlife\Маркетинг\Гончарова\Golden Cocoon для презентации\fon2.jpg"/>
          <p:cNvPicPr>
            <a:picLocks noChangeAspect="1" noChangeArrowheads="1"/>
          </p:cNvPicPr>
          <p:nvPr/>
        </p:nvPicPr>
        <p:blipFill>
          <a:blip r:embed="rId2" cstate="print"/>
          <a:srcRect b="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ГЛАВНЫЕ ДЕЙСТВУЮЩИЕ КОМПОНЕНТЫ: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АДЕНОЗИН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3170" y="2172920"/>
            <a:ext cx="3836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Аденозин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– это аминокислота, которая формируется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клетках путем метаболической клеточной энергии.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Это один из самых прогрессивных ингредиентов нового поколения, признанный корейским Управлением по контролю за качеством пищевых продуктов и лекарственных средств*.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2" name="Picture 2" descr="Adenosin аденозин химическая формул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05064"/>
            <a:ext cx="1656184" cy="152067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860032" y="2045360"/>
            <a:ext cx="428396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Многочисленными исследованиями подтверждено</a:t>
            </a:r>
            <a:r>
              <a:rPr lang="ru-RU" i="1" dirty="0" smtClean="0"/>
              <a:t>**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что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аденозин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эффективен при возрастных изменениях: он увеличивает производство коллагена и эластина, сокращает морщины, выравнивает кожу и осветляет пигментные пятна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5648761"/>
            <a:ext cx="43559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i="1" dirty="0" smtClean="0">
                <a:latin typeface="Arial" pitchFamily="34" charset="0"/>
                <a:cs typeface="Arial" pitchFamily="34" charset="0"/>
              </a:rPr>
              <a:t>**Исследование Массачусетской Медицинской Школы о функциональной работе </a:t>
            </a:r>
            <a:r>
              <a:rPr lang="ru-RU" sz="1300" i="1" dirty="0" err="1" smtClean="0">
                <a:latin typeface="Arial" pitchFamily="34" charset="0"/>
                <a:cs typeface="Arial" pitchFamily="34" charset="0"/>
              </a:rPr>
              <a:t>Аденозина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как ингредиента, способствующего избавлению от морщин.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Источник: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M.L.Abella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Int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J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Cosmet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Sci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. 2006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Dec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.; 28(6): 447-51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217567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* KFDA ( официальный орган сертификации) 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132856"/>
            <a:ext cx="504056" cy="3168352"/>
          </a:xfrm>
          <a:prstGeom prst="rect">
            <a:avLst/>
          </a:prstGeom>
          <a:noFill/>
        </p:spPr>
      </p:pic>
      <p:pic>
        <p:nvPicPr>
          <p:cNvPr id="15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139952" y="2132856"/>
            <a:ext cx="504056" cy="3168352"/>
          </a:xfrm>
          <a:prstGeom prst="rect">
            <a:avLst/>
          </a:prstGeom>
          <a:noFill/>
        </p:spPr>
      </p:pic>
      <p:pic>
        <p:nvPicPr>
          <p:cNvPr id="17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\\Filer\artlife\Маркетинг\Гончарова\Golden Cocoon для презентации\fon2.jpg"/>
          <p:cNvPicPr>
            <a:picLocks noChangeAspect="1" noChangeArrowheads="1"/>
          </p:cNvPicPr>
          <p:nvPr/>
        </p:nvPicPr>
        <p:blipFill>
          <a:blip r:embed="rId2" cstate="print"/>
          <a:srcRect b="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-36512" y="432048"/>
            <a:ext cx="9180512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ГЛАВНЫЕ ДЕЙСТВУЮЩИЕ КОМПОНЕНТЫ: НИАЦИНАМИД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2636912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Ниацинамид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это активная форма витамина В3.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Он участвует более чем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40 биохимических реакциях, и, кроме того, работает как антиоксидант.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5509681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Это один из самых прогрессивных ингредиентов нового поколения, признанный корейским Управлением по контролю за качеством пищевых продуктов и лекарственных средств* .</a:t>
            </a:r>
          </a:p>
          <a:p>
            <a:pPr algn="ctr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* KFDA ( официальный орган сертификации) 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04048" y="6093296"/>
            <a:ext cx="377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Источник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: Journal of Dermatology 2008; 35: 637–642; J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Cosmet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Dermatol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2005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Apr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; 3(2): 88-93.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2708920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Многочисленные клинические исследования показывают,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что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ниацинамид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эффективно улучшает текстуру кожи,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уменьшает гиперпигментацию, убирает покраснения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уменьшает морщины.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14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276872"/>
            <a:ext cx="504056" cy="2736304"/>
          </a:xfrm>
          <a:prstGeom prst="rect">
            <a:avLst/>
          </a:prstGeom>
          <a:noFill/>
        </p:spPr>
      </p:pic>
      <p:pic>
        <p:nvPicPr>
          <p:cNvPr id="15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851921" y="2276872"/>
            <a:ext cx="50405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0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548680"/>
            <a:ext cx="8229600" cy="864096"/>
          </a:xfrm>
        </p:spPr>
        <p:txBody>
          <a:bodyPr anchor="ctr"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НОВЫЙ ПРОЕКТ – НОВЫЕ ВОЗМОЖНОСТИ В ИНДУСТРИИ КРАСОТЫ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672209"/>
            <a:ext cx="7286455" cy="9647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Косметика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Golden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Cocoon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это результат международного сотрудничества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компании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 южно-корейской компанией по производству косметики Dodream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Co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Ltd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852936"/>
            <a:ext cx="4320480" cy="25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52120" y="2982431"/>
            <a:ext cx="2736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Подписание международного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контракта на производство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косметики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г. Томск, «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», 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15 мая 2017 г.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Президент компании «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А.Н.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Австриевских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и Директор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Dodream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Co. Ltd.,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Шин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Ён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Шик.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내용 개체 틀 3"/>
          <p:cNvPicPr>
            <a:picLocks noChangeAspect="1"/>
          </p:cNvPicPr>
          <p:nvPr/>
        </p:nvPicPr>
        <p:blipFill>
          <a:blip r:embed="rId5" cstate="print"/>
          <a:srcRect l="15182" t="17112" r="15182" b="17112"/>
          <a:stretch>
            <a:fillRect/>
          </a:stretch>
        </p:blipFill>
        <p:spPr>
          <a:xfrm>
            <a:off x="5103884" y="5589240"/>
            <a:ext cx="1454193" cy="801503"/>
          </a:xfrm>
          <a:prstGeom prst="rect">
            <a:avLst/>
          </a:prstGeom>
        </p:spPr>
      </p:pic>
      <p:sp>
        <p:nvSpPr>
          <p:cNvPr id="7" name="직사각형 10"/>
          <p:cNvSpPr/>
          <p:nvPr/>
        </p:nvSpPr>
        <p:spPr>
          <a:xfrm>
            <a:off x="5237265" y="6294441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두드림</a:t>
            </a:r>
          </a:p>
        </p:txBody>
      </p:sp>
      <p:pic>
        <p:nvPicPr>
          <p:cNvPr id="11" name="Рисунок 10" descr="logotip_Artlif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5949280"/>
            <a:ext cx="1623054" cy="5173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\\Filer\artlife\Маркетинг\Гончарова\Golden Cocoon для презентации\fon2.jpg"/>
          <p:cNvPicPr>
            <a:picLocks noChangeAspect="1" noChangeArrowheads="1"/>
          </p:cNvPicPr>
          <p:nvPr/>
        </p:nvPicPr>
        <p:blipFill>
          <a:blip r:embed="rId2" cstate="print"/>
          <a:srcRect b="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ГЛАВНЫЕ ДЕЙСТВУЮЩИЕ КОМПОНЕНТЫ: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HYDRACTIN®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55679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HYDRACTIN®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обеспечивает многоступенчатое увлажнение,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которое действует одновременно на глубине и на поверхности кожи.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Комплекс трех активных молекул, увеличивает запас влаги в коже*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природную энергию клетки.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7" name="Picture 5" descr="http://animal-store.ru/img/2015/050119/58214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557" y="2852936"/>
            <a:ext cx="2112235" cy="1584176"/>
          </a:xfrm>
          <a:prstGeom prst="rect">
            <a:avLst/>
          </a:prstGeom>
          <a:noFill/>
        </p:spPr>
      </p:pic>
      <p:pic>
        <p:nvPicPr>
          <p:cNvPr id="100359" name="Picture 7" descr="Картинки по запросу Аденозин трифосфата динатриевая со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902898"/>
            <a:ext cx="1935582" cy="1462206"/>
          </a:xfrm>
          <a:prstGeom prst="rect">
            <a:avLst/>
          </a:prstGeom>
          <a:noFill/>
        </p:spPr>
      </p:pic>
      <p:pic>
        <p:nvPicPr>
          <p:cNvPr id="100365" name="Picture 13" descr="Картинки по запросу папайя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9774" y="2708920"/>
            <a:ext cx="2547934" cy="158417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3528" y="4637648"/>
            <a:ext cx="280831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Альгин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полисахарид, полученный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из бурых водорослей, восстанавливает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гидролипидный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баланс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47864" y="4863643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Аденозин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(АТФ)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разглаживает морщины и повышает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упругость кожи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28184" y="4725144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Экстракт папайи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удаляет старые клетки кожи и способствует ее интенсивной регенерации.</a:t>
            </a:r>
          </a:p>
        </p:txBody>
      </p:sp>
      <p:pic>
        <p:nvPicPr>
          <p:cNvPr id="24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581128"/>
            <a:ext cx="288032" cy="2016224"/>
          </a:xfrm>
          <a:prstGeom prst="rect">
            <a:avLst/>
          </a:prstGeom>
          <a:noFill/>
        </p:spPr>
      </p:pic>
      <p:pic>
        <p:nvPicPr>
          <p:cNvPr id="25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2699792" y="4581128"/>
            <a:ext cx="288032" cy="2016224"/>
          </a:xfrm>
          <a:prstGeom prst="rect">
            <a:avLst/>
          </a:prstGeom>
          <a:noFill/>
        </p:spPr>
      </p:pic>
      <p:pic>
        <p:nvPicPr>
          <p:cNvPr id="26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581128"/>
            <a:ext cx="288032" cy="2016224"/>
          </a:xfrm>
          <a:prstGeom prst="rect">
            <a:avLst/>
          </a:prstGeom>
          <a:noFill/>
        </p:spPr>
      </p:pic>
      <p:pic>
        <p:nvPicPr>
          <p:cNvPr id="27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5508104" y="4581128"/>
            <a:ext cx="288032" cy="2016224"/>
          </a:xfrm>
          <a:prstGeom prst="rect">
            <a:avLst/>
          </a:prstGeom>
          <a:noFill/>
        </p:spPr>
      </p:pic>
      <p:pic>
        <p:nvPicPr>
          <p:cNvPr id="28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81128"/>
            <a:ext cx="288032" cy="2016224"/>
          </a:xfrm>
          <a:prstGeom prst="rect">
            <a:avLst/>
          </a:prstGeom>
          <a:noFill/>
        </p:spPr>
      </p:pic>
      <p:pic>
        <p:nvPicPr>
          <p:cNvPr id="29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8460432" y="4581128"/>
            <a:ext cx="288032" cy="2016224"/>
          </a:xfrm>
          <a:prstGeom prst="rect">
            <a:avLst/>
          </a:prstGeom>
          <a:noFill/>
        </p:spPr>
      </p:pic>
      <p:pic>
        <p:nvPicPr>
          <p:cNvPr id="1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\\Filer\artlife\Маркетинг\Гончарова\Golden Cocoon для презентации\fon2.jpg"/>
          <p:cNvPicPr>
            <a:picLocks noChangeAspect="1" noChangeArrowheads="1"/>
          </p:cNvPicPr>
          <p:nvPr/>
        </p:nvPicPr>
        <p:blipFill>
          <a:blip r:embed="rId2" cstate="print"/>
          <a:srcRect b="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НАУЧНО ДОКАЗАННЫЕ ЭФФЕКТЫ: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ТЕСТЫ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Vivo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4750" t="47245" r="50050" b="29715"/>
          <a:stretch>
            <a:fillRect/>
          </a:stretch>
        </p:blipFill>
        <p:spPr bwMode="auto">
          <a:xfrm>
            <a:off x="647564" y="3790781"/>
            <a:ext cx="35283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1749" t="45085" r="23501" b="31875"/>
          <a:stretch>
            <a:fillRect/>
          </a:stretch>
        </p:blipFill>
        <p:spPr bwMode="auto">
          <a:xfrm>
            <a:off x="5035551" y="3790781"/>
            <a:ext cx="346538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9" y="1829336"/>
            <a:ext cx="417646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Краткосрочный эффект: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немедленное улучшение состояния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кожи: содержание влаги в коже увеличилось на 38% через 1 час.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Длительность действия: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на 20% больше влаги через 5 часов после применения продукта.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214156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Долгосрочный эффект: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Содержание влаги увеличилось на 14%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после 28 дней.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593301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Одиночная обработка 3% или 6% HYDRACTIN®,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16 испытуемых, плацебо: 0% HYDRACTIN®, 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48 лет; измерительный  прибор: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Corneometer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®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6016" y="5951021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Ежедневная обработка 3% или 6% HYDRACTIN®, 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16 испытуемых, плацебо: 0% HYDRACTIN® в течение 28 дней, 48 лет; измерительный прибор: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Corneometer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®.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Filer\artlife\Маркетинг\Гончарова\Golden Cocoon для презентации\f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212"/>
            <a:ext cx="9144000" cy="6888211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КРЕМ РЕВИТАЛИЗИРУЮЩИЙ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АНТИОКСИДАНТНЫМИ МИКРОКАПСУЛАМИ</a:t>
            </a:r>
          </a:p>
        </p:txBody>
      </p:sp>
      <p:pic>
        <p:nvPicPr>
          <p:cNvPr id="104451" name="Picture 3" descr="\\Filer\artlife\Маркетинг\Гончарова\Golden Cocoon для презентации\f GC silk cre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96952"/>
            <a:ext cx="4810125" cy="341947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39552" y="2222862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НАСЫЩЕННАЯ ОБВОЛАКИВАЮЩАЯ ТЕКСТУРА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ТЕХНОЛОГИИ ФЕРМЕНТАЦИИ</a:t>
            </a:r>
            <a:br>
              <a:rPr lang="ru-RU" dirty="0" smtClean="0"/>
            </a:br>
            <a:r>
              <a:rPr lang="ru-RU" dirty="0" smtClean="0"/>
              <a:t>и</a:t>
            </a:r>
          </a:p>
          <a:p>
            <a:pPr algn="ctr"/>
            <a:r>
              <a:rPr lang="ru-RU" dirty="0" smtClean="0"/>
              <a:t>ТЕХНОЛОГИЯ МИКРОКАПСУЛИРОВАНИЯ</a:t>
            </a:r>
            <a:br>
              <a:rPr lang="ru-RU" dirty="0" smtClean="0"/>
            </a:br>
            <a:r>
              <a:rPr lang="ru-RU" dirty="0" smtClean="0"/>
              <a:t>ДЛЯ ПОВЫШЕНИЯ</a:t>
            </a:r>
            <a:br>
              <a:rPr lang="ru-RU" dirty="0" smtClean="0"/>
            </a:br>
            <a:r>
              <a:rPr lang="ru-RU" dirty="0" smtClean="0"/>
              <a:t>ЭФФЕКТИВНОСТИ ПРОДУКТА</a:t>
            </a:r>
          </a:p>
        </p:txBody>
      </p:sp>
      <p:pic>
        <p:nvPicPr>
          <p:cNvPr id="18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19026"/>
            <a:ext cx="504056" cy="2994150"/>
          </a:xfrm>
          <a:prstGeom prst="rect">
            <a:avLst/>
          </a:prstGeom>
          <a:noFill/>
        </p:spPr>
      </p:pic>
      <p:pic>
        <p:nvPicPr>
          <p:cNvPr id="19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211961" y="2111945"/>
            <a:ext cx="504056" cy="2877515"/>
          </a:xfrm>
          <a:prstGeom prst="rect">
            <a:avLst/>
          </a:prstGeom>
          <a:noFill/>
        </p:spPr>
      </p:pic>
      <p:pic>
        <p:nvPicPr>
          <p:cNvPr id="10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Filer\artlife\Маркетинг\Гончарова\Golden Cocoon для презентации\fon3.jpg"/>
          <p:cNvPicPr>
            <a:picLocks noChangeAspect="1" noChangeArrowheads="1"/>
          </p:cNvPicPr>
          <p:nvPr/>
        </p:nvPicPr>
        <p:blipFill>
          <a:blip r:embed="rId2" cstate="print"/>
          <a:srcRect l="24771" b="24771"/>
          <a:stretch>
            <a:fillRect/>
          </a:stretch>
        </p:blipFill>
        <p:spPr bwMode="auto">
          <a:xfrm>
            <a:off x="0" y="-30213"/>
            <a:ext cx="9144000" cy="6888213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ТЕХНОЛОГИЯ ФЕРМЕНТАЦИИ</a:t>
            </a:r>
          </a:p>
        </p:txBody>
      </p:sp>
      <p:pic>
        <p:nvPicPr>
          <p:cNvPr id="105473" name="Picture 1" descr="\\Filer\artlife\Маркетинг\Гончарова\Golden Cocoon для презентации\ферментац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3044"/>
            <a:ext cx="5616624" cy="140793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2476634"/>
            <a:ext cx="8532440" cy="1600438"/>
          </a:xfrm>
          <a:prstGeom prst="rect">
            <a:avLst/>
          </a:prstGeom>
          <a:ln cmpd="dbl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ПРЕИМУЩЕСТВА:</a:t>
            </a:r>
          </a:p>
          <a:p>
            <a:pPr algn="ctr"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Ферментация – это процесс брожения, в процессе которого ферментируемые продукты обогащаются полезными витаминами, аминокислотами, протеинами и жирными кислотами;</a:t>
            </a:r>
          </a:p>
          <a:p>
            <a:pPr algn="ctr"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Молекула активного вещества расщепляется до мельчайших размеров, что позволяет ей легче и быстрее проникать в кожу и значительно лучше ею усваиваться.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1630541"/>
            <a:ext cx="7409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НАТУРАЛЬНАЯ ФЕРМЕНТАЦИЯ – ОДНА ИЗ ТЕНДЕНЦИЙ СОВРЕМЕННОГО КОСМЕТИЧЕСКОГО РЫНКА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4509120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 экстрактов: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коричневый рис, лимонник китайский, ягоды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годжи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тутовая ягода, финиковая пальма, китайская малина и др. </a:t>
            </a:r>
            <a:endParaRPr lang="ru-RU" dirty="0"/>
          </a:p>
        </p:txBody>
      </p:sp>
      <p:pic>
        <p:nvPicPr>
          <p:cNvPr id="20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05052"/>
            <a:ext cx="288032" cy="2020292"/>
          </a:xfrm>
          <a:prstGeom prst="rect">
            <a:avLst/>
          </a:prstGeom>
          <a:noFill/>
        </p:spPr>
      </p:pic>
      <p:pic>
        <p:nvPicPr>
          <p:cNvPr id="21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532440" y="4505052"/>
            <a:ext cx="288032" cy="202029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403648" y="60172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ПОВЫШЕНИЕ ЭФФЕКТИВНОСТИ ПРОДУКТА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Filer\artlife\Маркетинг\Гончарова\Golden Cocoon для презентации\fon3.jpg"/>
          <p:cNvPicPr>
            <a:picLocks noChangeAspect="1" noChangeArrowheads="1"/>
          </p:cNvPicPr>
          <p:nvPr/>
        </p:nvPicPr>
        <p:blipFill>
          <a:blip r:embed="rId2" cstate="print"/>
          <a:srcRect l="10253" b="10253"/>
          <a:stretch>
            <a:fillRect/>
          </a:stretch>
        </p:blipFill>
        <p:spPr bwMode="auto">
          <a:xfrm>
            <a:off x="0" y="-30212"/>
            <a:ext cx="9144000" cy="6888212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ТЕХНОЛОГИЯ МИКРОКАПСУЛИРОВАНИЯ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628800"/>
            <a:ext cx="867747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ЗАЩИТА ОТ ФОТОСТАРЕНИЯ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Микрокапсулы с </a:t>
            </a:r>
            <a:r>
              <a:rPr lang="ru-RU" smtClean="0">
                <a:latin typeface="Arial" pitchFamily="34" charset="0"/>
                <a:cs typeface="Arial" pitchFamily="34" charset="0"/>
              </a:rPr>
              <a:t>витаминами Е и 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активируются при соприкосновении с кожей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99992" y="3429000"/>
            <a:ext cx="3635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Витамин Е – мощный антиоксидант, защищает клетки от повреждения, питает кожу.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Витамин С – натуральный антиоксидант, придает здоровое сияние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068960"/>
            <a:ext cx="2875964" cy="229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Filer\artlife\Маркетинг\Гончарова\Golden Cocoon для презентации\fon3.jpg"/>
          <p:cNvPicPr>
            <a:picLocks noChangeAspect="1" noChangeArrowheads="1"/>
          </p:cNvPicPr>
          <p:nvPr/>
        </p:nvPicPr>
        <p:blipFill>
          <a:blip r:embed="rId2" cstate="print"/>
          <a:srcRect l="10253" b="10253"/>
          <a:stretch>
            <a:fillRect/>
          </a:stretch>
        </p:blipFill>
        <p:spPr bwMode="auto">
          <a:xfrm>
            <a:off x="0" y="-30212"/>
            <a:ext cx="9144000" cy="6888212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69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СПЕЦИАЛЬНАЯ МАССАЖНАЯ ТЕХНИКА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564050"/>
            <a:ext cx="88934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Нанесение крема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Golden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Cocoon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сопровождается специально разработанным корейскими косметологами массажем, каждый этап которого следует повторить три раза.</a:t>
            </a:r>
          </a:p>
          <a:p>
            <a:pPr algn="ctr">
              <a:lnSpc>
                <a:spcPts val="18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Используйте массаж каждый вечер как завершающий этап ухода.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586970"/>
            <a:ext cx="1584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Возьмите небольшое количество крема и нанесите его на внутреннюю поверхность пальцев, слегка разотрите крем для того, чтобы согреть его.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\\Filer\artlife\Маркетинг\Гончарова\Golden Cocoon для презентации\ms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91680" y="2947010"/>
            <a:ext cx="1008112" cy="118065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771800" y="2586970"/>
            <a:ext cx="17281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ПОГРУЖЕНИЕ В ЧУВСТВЕННОСТЬ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Левую руку положите на лоб, а правую на подбородок, мягко прижмите на пару секунд, затем расположите ладони на щеках и также мягко прижмите.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\\Filer\artlife\Маркетинг\Гончарова\Golden Cocoon для презентации\ms 2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802994"/>
            <a:ext cx="1156963" cy="1224136"/>
          </a:xfrm>
          <a:prstGeom prst="rect">
            <a:avLst/>
          </a:prstGeom>
          <a:noFill/>
        </p:spPr>
      </p:pic>
      <p:pic>
        <p:nvPicPr>
          <p:cNvPr id="4104" name="Picture 8" descr="\\Filer\artlife\Маркетинг\Гончарова\Golden Cocoon для презентации\ms 2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8673" y="2802994"/>
            <a:ext cx="914015" cy="122413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6300192" y="2586970"/>
            <a:ext cx="2016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ПОВЫШЕНИЕ ТОНУСА И ЭЛАСТИЧНОСТИ КОЖИ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Сожмите руки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в кулачки и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проведите легкими массирующими движениями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от носа по скуловой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дуге к вискам</a:t>
            </a:r>
            <a:r>
              <a:rPr lang="ru-RU" sz="1200" dirty="0" smtClean="0"/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10" descr="\\Filer\artlife\Маркетинг\Гончарова\Golden Cocoon для презентации\ms 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2866504"/>
            <a:ext cx="1228337" cy="1160626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51520" y="4747210"/>
            <a:ext cx="1728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РАЗГЛАЖИВАНИЕ ЗОНЫ ЛБА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Костяшками пальцев проведите массирующими движениями от переносицы к верху лба и к вискам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8" name="Picture 12" descr="\\Filer\artlife\Маркетинг\Гончарова\Golden Cocoon для презентации\ms 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4796424"/>
            <a:ext cx="1512168" cy="1109736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2195736" y="5899338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30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31840" y="4747210"/>
            <a:ext cx="1944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АКТИВАЦИЯ</a:t>
            </a:r>
            <a:br>
              <a:rPr lang="ru-RU" sz="12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СИЯНИЯ ВЗГЛЯДА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Легко надавливая, проведите подушечками безымянных пальцев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от переносицы по краю нижней глазницы к виску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94145" y="5899338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30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9" name="Picture 13" descr="\\Filer\artlife\Маркетинг\Гончарова\Golden Cocoon для презентации\ms 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62097" y="4747210"/>
            <a:ext cx="1266087" cy="1296144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6372200" y="4747210"/>
            <a:ext cx="1656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УКРЕПЛЕНИЕ ОВАЛА ЛИЦА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Сожми руки в кулачки и массажным движением проведите от подбородка к ушам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131595" y="5899338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30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10" name="Picture 14" descr="\\Filer\artlife\Маркетинг\Гончарова\Golden Cocoon для презентации\ms 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4747210"/>
            <a:ext cx="1002803" cy="1296144"/>
          </a:xfrm>
          <a:prstGeom prst="rect">
            <a:avLst/>
          </a:prstGeom>
          <a:noFill/>
        </p:spPr>
      </p:pic>
      <p:pic>
        <p:nvPicPr>
          <p:cNvPr id="26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085902" y="3905180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66222" y="3905180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72400" y="3905180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35088" y="476672"/>
            <a:ext cx="7381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КОКОНЫ ТУТОВОГО ШЕЛКОПРЯДА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ОЧИЩЕНИЯ КОЖИ ЛИЦА</a:t>
            </a: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3212976"/>
            <a:ext cx="5544616" cy="208823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100% натуральный шелк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Комплексное восстанавливающее действие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Заметный результат уже после первого сеанса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массажа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Подходит для любого возраста, для любого типа кожи</a:t>
            </a:r>
          </a:p>
          <a:p>
            <a:pPr algn="ctr">
              <a:buNone/>
            </a:pP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115616" y="1700808"/>
            <a:ext cx="756084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УНИКАЛЬНОЕ СРЕДСТВО ДЛЯ НЕЖНОГО ОЧИЩЕНИЯ,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МЯГКОГО ПИЛИНГА И МАССАЖА ЛИЦА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Picture 2" descr="C:\Users\CosmeticBrand\Desktop\Рабочий стол\КОРЕЯ\ПРЕЗЕНТАЦИЯ\пара коко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0062" y="5517232"/>
            <a:ext cx="2603937" cy="1340768"/>
          </a:xfrm>
          <a:prstGeom prst="rect">
            <a:avLst/>
          </a:prstGeom>
          <a:noFill/>
        </p:spPr>
      </p:pic>
      <p:pic>
        <p:nvPicPr>
          <p:cNvPr id="1027" name="Picture 3" descr="C:\Users\CosmeticBrand\Desktop\Рабочий стол\КОРЕЯ\КОКОНЫ\рекламные материалы\101_cocoon_r_4_c1.png"/>
          <p:cNvPicPr>
            <a:picLocks noChangeAspect="1" noChangeArrowheads="1"/>
          </p:cNvPicPr>
          <p:nvPr/>
        </p:nvPicPr>
        <p:blipFill>
          <a:blip r:embed="rId6" cstate="print"/>
          <a:srcRect t="19418" b="23667"/>
          <a:stretch>
            <a:fillRect/>
          </a:stretch>
        </p:blipFill>
        <p:spPr bwMode="auto">
          <a:xfrm>
            <a:off x="851124" y="2852936"/>
            <a:ext cx="3216820" cy="3661690"/>
          </a:xfrm>
          <a:prstGeom prst="rect">
            <a:avLst/>
          </a:prstGeom>
          <a:noFill/>
        </p:spPr>
      </p:pic>
      <p:sp>
        <p:nvSpPr>
          <p:cNvPr id="16" name="Капля 15"/>
          <p:cNvSpPr/>
          <p:nvPr/>
        </p:nvSpPr>
        <p:spPr>
          <a:xfrm>
            <a:off x="23540" y="2719638"/>
            <a:ext cx="2123728" cy="1224136"/>
          </a:xfrm>
          <a:prstGeom prst="teardrop">
            <a:avLst/>
          </a:prstGeom>
          <a:solidFill>
            <a:srgbClr val="F3E41D"/>
          </a:solidFill>
          <a:ln w="3175">
            <a:solidFill>
              <a:srgbClr val="F3E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НОВИНКА!</a:t>
            </a:r>
            <a:endParaRPr lang="ru-RU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1600" y="764704"/>
            <a:ext cx="738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ИСПОЛЬЗОВАТЬ ПРОДУКТ</a:t>
            </a:r>
          </a:p>
        </p:txBody>
      </p:sp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2" name="Picture 2" descr="C:\Users\CosmeticBrand\Desktop\Рабочий стол\КОРЕЯ\КОКОНЫ\рекламные материалы\ча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45224"/>
            <a:ext cx="1709201" cy="1080120"/>
          </a:xfrm>
          <a:prstGeom prst="rect">
            <a:avLst/>
          </a:prstGeom>
          <a:noFill/>
        </p:spPr>
      </p:pic>
      <p:pic>
        <p:nvPicPr>
          <p:cNvPr id="2051" name="Picture 3" descr="C:\Users\CosmeticBrand\Desktop\Рабочий стол\КОРЕЯ\КОКОНЫ\рекламные материалы\лиц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0609" y="4437112"/>
            <a:ext cx="1213058" cy="2252822"/>
          </a:xfrm>
          <a:prstGeom prst="rect">
            <a:avLst/>
          </a:prstGeom>
          <a:noFill/>
        </p:spPr>
      </p:pic>
      <p:pic>
        <p:nvPicPr>
          <p:cNvPr id="2052" name="Picture 4" descr="C:\Users\CosmeticBrand\Desktop\Рабочий стол\КОРЕЯ\КОКОНЫ\рекламные материалы\палец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1862" y="4797152"/>
            <a:ext cx="1599541" cy="17281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59024" y="2538770"/>
            <a:ext cx="24482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Предварительно на 3-5 минут замочите кокон в воде с температурой около 40 градусов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47864" y="2610778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Наденьте кокон на указательный палец.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72200" y="2610778"/>
            <a:ext cx="27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Массируйте лицо лица круговыми движениями по массажным линиям в течение 5 минут. Затем умойтесь теплой водой.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155679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Проводить процедуру необходимо на предварительно очищенную от макияжа кожу лица.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36512" y="2276872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35667" y="2492896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40152" y="2492896"/>
            <a:ext cx="412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pic>
        <p:nvPicPr>
          <p:cNvPr id="7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635896" y="4437112"/>
            <a:ext cx="5508104" cy="196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 Глубокое очищение и сужение пор</a:t>
            </a:r>
          </a:p>
          <a:p>
            <a:pPr lvl="0">
              <a:buFont typeface="Wingdings" pitchFamily="2" charset="2"/>
              <a:buChar char="Ø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Разглаживание морщин</a:t>
            </a:r>
          </a:p>
          <a:p>
            <a:pPr lvl="0">
              <a:buFont typeface="Wingdings" pitchFamily="2" charset="2"/>
              <a:buChar char="Ø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Подтягивание контуров лица</a:t>
            </a:r>
          </a:p>
          <a:p>
            <a:pPr lvl="0">
              <a:buFont typeface="Wingdings" pitchFamily="2" charset="2"/>
              <a:buChar char="Ø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Длительное увлажнение</a:t>
            </a:r>
          </a:p>
          <a:p>
            <a:pPr lvl="0">
              <a:buFont typeface="Wingdings" pitchFamily="2" charset="2"/>
              <a:buChar char="Ø"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Выравнивание цвета и рельефа кожи</a:t>
            </a:r>
            <a:endParaRPr lang="ru-RU" sz="2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772816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МЕХАНИЧЕСКОЕ ОТШЕЛУШИВАНИЕ ЗА СЧЕТ НЕРАСТВОРИМЫХ ВОЛОКОН ШЕЛКА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184482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НАСЫЩЕНИЕ КОЖИ АМИНОКИСЛОТАМИ СЕРИЦИНА</a:t>
            </a:r>
            <a:endParaRPr lang="ru-RU" dirty="0"/>
          </a:p>
        </p:txBody>
      </p:sp>
      <p:pic>
        <p:nvPicPr>
          <p:cNvPr id="10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377825" cy="1368151"/>
          </a:xfrm>
          <a:prstGeom prst="rect">
            <a:avLst/>
          </a:prstGeom>
          <a:noFill/>
        </p:spPr>
      </p:pic>
      <p:pic>
        <p:nvPicPr>
          <p:cNvPr id="11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14055" y="1700808"/>
            <a:ext cx="377825" cy="1368151"/>
          </a:xfrm>
          <a:prstGeom prst="rect">
            <a:avLst/>
          </a:prstGeom>
          <a:noFill/>
        </p:spPr>
      </p:pic>
      <p:pic>
        <p:nvPicPr>
          <p:cNvPr id="12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00808"/>
            <a:ext cx="377825" cy="1368151"/>
          </a:xfrm>
          <a:prstGeom prst="rect">
            <a:avLst/>
          </a:prstGeom>
          <a:noFill/>
        </p:spPr>
      </p:pic>
      <p:pic>
        <p:nvPicPr>
          <p:cNvPr id="13" name="Picture 4" descr="C:\Users\CosmeticBrand\Desktop\Рабочий стол\КОРЕЯ\ПРЕЗЕНТАЦИЯ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082607" y="1700808"/>
            <a:ext cx="377825" cy="13681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39752" y="3501008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100" dirty="0" smtClean="0">
                <a:latin typeface="Arial" pitchFamily="34" charset="0"/>
                <a:cs typeface="Arial" pitchFamily="34" charset="0"/>
              </a:rPr>
              <a:t>ПРЕВОСХОДНЫЙ ЭФФЕКТ!</a:t>
            </a:r>
            <a:endParaRPr lang="ru-RU" sz="2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CosmeticBrand\Desktop\Рабочий стол\КОРЕЯ\КОКОНЫ\рекламные материалы\Depositphotos_146176543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93096"/>
            <a:ext cx="3413639" cy="2276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 r="10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1600" y="764704"/>
            <a:ext cx="738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НАИЛУЧШИЙ РЕЗУЛЬТАТ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7560840" cy="3816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	Для наилучшего эффекта используйте коконы шелкопряда с кислородной пенкой для очищения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Golden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Cocoon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None/>
            </a:pP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2200" u="sng" dirty="0" smtClean="0">
                <a:latin typeface="Arial" pitchFamily="34" charset="0"/>
                <a:cs typeface="Arial" pitchFamily="34" charset="0"/>
              </a:rPr>
              <a:t>Шелковые волокна бережно шлифуют кожу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и очищают ее от загрязнений и ороговевших клеток на поверхности, а </a:t>
            </a:r>
            <a:r>
              <a:rPr lang="ru-RU" sz="2200" u="sng" dirty="0" smtClean="0">
                <a:latin typeface="Arial" pitchFamily="34" charset="0"/>
                <a:cs typeface="Arial" pitchFamily="34" charset="0"/>
              </a:rPr>
              <a:t>нежнейшая пена очищает кожу глубоко в порах.</a:t>
            </a:r>
          </a:p>
          <a:p>
            <a:pPr lvl="0"/>
            <a:endParaRPr lang="ru-RU" sz="42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pic>
        <p:nvPicPr>
          <p:cNvPr id="15" name="Picture 2" descr="C:\Users\CosmeticBrand\Desktop\Рабочий стол\КОРЕЯ\ПРЕЗЕНТАЦИЯ\разные макеты и картинки\f GC silk ge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2683" y="2132856"/>
            <a:ext cx="2131317" cy="5742140"/>
          </a:xfrm>
          <a:prstGeom prst="rect">
            <a:avLst/>
          </a:prstGeom>
          <a:noFill/>
        </p:spPr>
      </p:pic>
      <p:pic>
        <p:nvPicPr>
          <p:cNvPr id="55301" name="Picture 5" descr="\\Filer\artlife\дизайнеры\Продукция_3D\Cosmetics\Golden Cocoon\101_3_cocoon_r_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933056"/>
            <a:ext cx="3218212" cy="3218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0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pic>
        <p:nvPicPr>
          <p:cNvPr id="11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62068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Arial" pitchFamily="34" charset="0"/>
                <a:cs typeface="Arial" pitchFamily="34" charset="0"/>
              </a:rPr>
              <a:t>ЮЖНАЯ КОРЕЯ – ЭТО ОБЩЕПРИЗНАННЫЙ МИРОВОЙ ЛИДЕР В БЬЮТИ-ИНДУСТРИИ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strike="sngStrike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4482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ИННОВАЦИОННОСТЬ: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Южная Корея – эксперт в области разработки инновационных решений для косметических продуктов.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НАТУРАЛЬНОСТЬ: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Южная Корея – лидер в области создания эксклюзивных формул на основе природных компонентов.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КАЧЕСТВО И БЕЗОПАСНОСТЬ: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все косметическое производство Кореи находится под тщательным контролем медицинских, санитарных и государственных структур.</a:t>
            </a:r>
            <a:endParaRPr lang="ru-RU" sz="1900" dirty="0"/>
          </a:p>
        </p:txBody>
      </p:sp>
      <p:pic>
        <p:nvPicPr>
          <p:cNvPr id="21508" name="Picture 4" descr="http://www.zastavki.com/pictures/1680x1050/2014/Girls___Models_Korean_girl_Choi_055377_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797152"/>
            <a:ext cx="2765107" cy="1728192"/>
          </a:xfrm>
          <a:prstGeom prst="rect">
            <a:avLst/>
          </a:prstGeom>
          <a:noFill/>
        </p:spPr>
      </p:pic>
      <p:pic>
        <p:nvPicPr>
          <p:cNvPr id="92162" name="Picture 2" descr="http://anhnendep.net/wp-content/uploads/2016/08/hinh-girl-xinh-Cute-Asian-HD-Images-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797152"/>
            <a:ext cx="2765108" cy="1728192"/>
          </a:xfrm>
          <a:prstGeom prst="rect">
            <a:avLst/>
          </a:prstGeom>
          <a:noFill/>
        </p:spPr>
      </p:pic>
      <p:pic>
        <p:nvPicPr>
          <p:cNvPr id="92168" name="Picture 8" descr="http://i28.beon.ru/41/1/1840141/52/86052852/0_22dd9_670e3e5d_XL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0718" y="4797152"/>
            <a:ext cx="2291408" cy="1718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2866330"/>
            <a:ext cx="9144000" cy="105694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0" y="2852936"/>
            <a:ext cx="8928992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GOLDEN COCOON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ШЕЛКОВОЕ ОМОЛОЖЕНИЕ!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10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КОМПАНИЯ DODREAM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00200"/>
            <a:ext cx="4824536" cy="479715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Dodream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Ltd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– это косметическая компания, расположенная г.Сеуле.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Основным направлением ее деятельности является разработка, производство и продажа косметических средств. 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Продукция компании Dodream поставляется в ряд стран Европы, страны Юго-Восточной Азии, включая Японию, Китай.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Основные производственные площадки компании – корпорации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Elldia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MLS Co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Ltd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(г.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Инчхон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SMEDIA Co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Ltd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(г. Сеул)  и 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ЭйтекэнКо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(г.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Тэджон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ru-RU" sz="1800" dirty="0" smtClean="0"/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ru-RU" sz="1800" dirty="0"/>
          </a:p>
        </p:txBody>
      </p:sp>
      <p:pic>
        <p:nvPicPr>
          <p:cNvPr id="9" name="그림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7888" y="3933056"/>
            <a:ext cx="3423282" cy="23042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http://www.enersib.ru/sites/default/files/imgnews/odin-chelovek-pogib-shestero-propali-v-rezultate-navodneniya-v-seu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6044" y="1772816"/>
            <a:ext cx="3435126" cy="19465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5688632" cy="35283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Предприятия, на которых происходит разработка и производство косметических средств, сертифицированы по международным стандартам  ISO 9001, ISO 14001 и ISO 22716 (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GMP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 заводе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Elldia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производятся такие всемирно известные косметические бренды, как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Dr.Jart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Elcado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Oxygen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и др.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 предприятии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Elldia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производится косметика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Golden Cocoon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по эксклюзивному заказу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2050" name="Picture 2" descr="C:\Documents and Settings\CosmeticBrand\Рабочий стол\КОРЕЯ\ФОТО С ЗАВОДА\IMG-20170713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184" y="2420888"/>
            <a:ext cx="2688296" cy="201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CosmeticBrand\Рабочий стол\КОРЕЯ\ФОТО С ЗАВОДА\IMG-20170713-WA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184" y="4653136"/>
            <a:ext cx="2688296" cy="201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Documents and Settings\CosmeticBrand\Рабочий стол\КОРЕЯ\ФОТО С ЗАВОДА\IMG-20170713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4183" y="188640"/>
            <a:ext cx="268829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7" name="Picture 1" descr="\\Filer\Artlife\Маркетинг\Гончарова\Golden Cocoon для презентации\s3.jpg"/>
          <p:cNvPicPr>
            <a:picLocks noChangeAspect="1" noChangeArrowheads="1"/>
          </p:cNvPicPr>
          <p:nvPr/>
        </p:nvPicPr>
        <p:blipFill>
          <a:blip r:embed="rId6" cstate="print"/>
          <a:srcRect b="2411"/>
          <a:stretch>
            <a:fillRect/>
          </a:stretch>
        </p:blipFill>
        <p:spPr bwMode="auto">
          <a:xfrm>
            <a:off x="611560" y="4365104"/>
            <a:ext cx="1668883" cy="2304256"/>
          </a:xfrm>
          <a:prstGeom prst="rect">
            <a:avLst/>
          </a:prstGeom>
          <a:noFill/>
        </p:spPr>
      </p:pic>
      <p:pic>
        <p:nvPicPr>
          <p:cNvPr id="19458" name="Picture 2" descr="\\Filer\Artlife\Маркетинг\Гончарова\Golden Cocoon для презентации\s1.jpg"/>
          <p:cNvPicPr>
            <a:picLocks noChangeAspect="1" noChangeArrowheads="1"/>
          </p:cNvPicPr>
          <p:nvPr/>
        </p:nvPicPr>
        <p:blipFill>
          <a:blip r:embed="rId7" cstate="print"/>
          <a:srcRect b="2352"/>
          <a:stretch>
            <a:fillRect/>
          </a:stretch>
        </p:blipFill>
        <p:spPr bwMode="auto">
          <a:xfrm>
            <a:off x="2412959" y="4365104"/>
            <a:ext cx="1654985" cy="2286443"/>
          </a:xfrm>
          <a:prstGeom prst="rect">
            <a:avLst/>
          </a:prstGeom>
          <a:noFill/>
        </p:spPr>
      </p:pic>
      <p:pic>
        <p:nvPicPr>
          <p:cNvPr id="19459" name="Picture 3" descr="\\Filer\Artlife\Маркетинг\Гончарова\Golden Cocoon для презентации\s2.jpg"/>
          <p:cNvPicPr>
            <a:picLocks noChangeAspect="1" noChangeArrowheads="1"/>
          </p:cNvPicPr>
          <p:nvPr/>
        </p:nvPicPr>
        <p:blipFill>
          <a:blip r:embed="rId8" cstate="print"/>
          <a:srcRect b="1591"/>
          <a:stretch>
            <a:fillRect/>
          </a:stretch>
        </p:blipFill>
        <p:spPr bwMode="auto">
          <a:xfrm>
            <a:off x="4211960" y="4365104"/>
            <a:ext cx="1654985" cy="2304256"/>
          </a:xfrm>
          <a:prstGeom prst="rect">
            <a:avLst/>
          </a:prstGeom>
          <a:noFill/>
        </p:spPr>
      </p:pic>
      <p:pic>
        <p:nvPicPr>
          <p:cNvPr id="11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1844824"/>
            <a:ext cx="9144000" cy="1584176"/>
          </a:xfrm>
          <a:prstGeom prst="rect">
            <a:avLst/>
          </a:prstGeom>
          <a:solidFill>
            <a:srgbClr val="C7C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ELLDIA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 r="6775"/>
          <a:stretch>
            <a:fillRect/>
          </a:stretch>
        </p:blipFill>
        <p:spPr bwMode="auto">
          <a:xfrm>
            <a:off x="323528" y="1772816"/>
            <a:ext cx="2304256" cy="285713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5549" r="5667"/>
          <a:stretch>
            <a:fillRect/>
          </a:stretch>
        </p:blipFill>
        <p:spPr bwMode="auto">
          <a:xfrm>
            <a:off x="899592" y="4221088"/>
            <a:ext cx="3456384" cy="213015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Презентация\IMG-20170713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772816"/>
            <a:ext cx="2286000" cy="3048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228600" dist="38100" dir="5400000" sx="103000" sy="103000" algn="t" rotWithShape="0">
              <a:prstClr val="black">
                <a:alpha val="62000"/>
              </a:prstClr>
            </a:outerShdw>
          </a:effectLst>
        </p:spPr>
      </p:pic>
      <p:pic>
        <p:nvPicPr>
          <p:cNvPr id="1027" name="Picture 3" descr="D:\Презентация\IMG-20170707-WA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060848"/>
            <a:ext cx="3048000" cy="17145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228600" dist="38100" dir="5400000" sx="103000" sy="103000" algn="t" rotWithShape="0">
              <a:prstClr val="black">
                <a:alpha val="62000"/>
              </a:prstClr>
            </a:outerShdw>
          </a:effectLst>
        </p:spPr>
      </p:pic>
      <p:pic>
        <p:nvPicPr>
          <p:cNvPr id="1028" name="Picture 4" descr="D:\Презентация\IMG-20170713-WA0013.jpg"/>
          <p:cNvPicPr>
            <a:picLocks noChangeAspect="1" noChangeArrowheads="1"/>
          </p:cNvPicPr>
          <p:nvPr/>
        </p:nvPicPr>
        <p:blipFill>
          <a:blip r:embed="rId8" cstate="print"/>
          <a:srcRect t="9450"/>
          <a:stretch>
            <a:fillRect/>
          </a:stretch>
        </p:blipFill>
        <p:spPr bwMode="auto">
          <a:xfrm>
            <a:off x="5076056" y="4221088"/>
            <a:ext cx="3138151" cy="21312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228600" dist="38100" dir="5400000" sx="103000" sy="103000" algn="t" rotWithShape="0">
              <a:prstClr val="black">
                <a:alpha val="62000"/>
              </a:prstClr>
            </a:outerShdw>
          </a:effectLst>
        </p:spPr>
      </p:pic>
      <p:pic>
        <p:nvPicPr>
          <p:cNvPr id="13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3949"/>
          </a:xfrm>
          <a:prstGeom prst="rect">
            <a:avLst/>
          </a:prstGeom>
          <a:noFill/>
        </p:spPr>
      </p:pic>
      <p:pic>
        <p:nvPicPr>
          <p:cNvPr id="7" name="Picture 3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1772816"/>
            <a:ext cx="4499992" cy="4753112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3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844824"/>
            <a:ext cx="4752528" cy="48245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ts val="1900"/>
              </a:lnSpc>
              <a:spcBef>
                <a:spcPts val="600"/>
              </a:spcBef>
              <a:buNone/>
            </a:pPr>
            <a:r>
              <a:rPr lang="ru-RU" sz="2600" i="1" dirty="0" smtClean="0">
                <a:latin typeface="Arial" pitchFamily="34" charset="0"/>
                <a:cs typeface="Arial" pitchFamily="34" charset="0"/>
              </a:rPr>
              <a:t>Долговечный, тонкий и прочный. </a:t>
            </a:r>
            <a:br>
              <a:rPr lang="ru-RU" sz="2600" i="1" dirty="0" smtClean="0">
                <a:latin typeface="Arial" pitchFamily="34" charset="0"/>
                <a:cs typeface="Arial" pitchFamily="34" charset="0"/>
              </a:rPr>
            </a:br>
            <a:r>
              <a:rPr lang="ru-RU" sz="2600" i="1" dirty="0" smtClean="0">
                <a:latin typeface="Arial" pitchFamily="34" charset="0"/>
                <a:cs typeface="Arial" pitchFamily="34" charset="0"/>
              </a:rPr>
              <a:t>На протяжении всей человеческой истории шелк всегда был драгоценным товаром. </a:t>
            </a:r>
          </a:p>
          <a:p>
            <a:pPr marL="0">
              <a:lnSpc>
                <a:spcPts val="1900"/>
              </a:lnSpc>
              <a:buNone/>
            </a:pPr>
            <a:endParaRPr lang="ru-RU" sz="2600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ts val="2100"/>
              </a:lnSpc>
              <a:spcBef>
                <a:spcPts val="600"/>
              </a:spcBef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История шелка началась 5000 лет назад</a:t>
            </a:r>
            <a:br>
              <a:rPr lang="ru-RU" sz="2300" dirty="0" smtClean="0">
                <a:latin typeface="Arial" pitchFamily="34" charset="0"/>
                <a:cs typeface="Arial" pitchFamily="34" charset="0"/>
              </a:rPr>
            </a:br>
            <a:r>
              <a:rPr lang="ru-RU" sz="2300" dirty="0" smtClean="0">
                <a:latin typeface="Arial" pitchFamily="34" charset="0"/>
                <a:cs typeface="Arial" pitchFamily="34" charset="0"/>
              </a:rPr>
              <a:t>в древнем Китае.</a:t>
            </a:r>
          </a:p>
          <a:p>
            <a:pPr marL="0" indent="0">
              <a:lnSpc>
                <a:spcPts val="2100"/>
              </a:lnSpc>
              <a:spcBef>
                <a:spcPts val="600"/>
              </a:spcBef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По легенде жена Желтого императора пила в саду чай, когда с ветвей тутового дерева вдруг что-то упало. </a:t>
            </a:r>
          </a:p>
          <a:p>
            <a:pPr marL="0" indent="0">
              <a:lnSpc>
                <a:spcPts val="2100"/>
              </a:lnSpc>
              <a:spcBef>
                <a:spcPts val="600"/>
              </a:spcBef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Когда таинственный объект извлекли </a:t>
            </a:r>
            <a:br>
              <a:rPr lang="ru-RU" sz="2300" dirty="0" smtClean="0">
                <a:latin typeface="Arial" pitchFamily="34" charset="0"/>
                <a:cs typeface="Arial" pitchFamily="34" charset="0"/>
              </a:rPr>
            </a:br>
            <a:r>
              <a:rPr lang="ru-RU" sz="2300" dirty="0" smtClean="0">
                <a:latin typeface="Arial" pitchFamily="34" charset="0"/>
                <a:cs typeface="Arial" pitchFamily="34" charset="0"/>
              </a:rPr>
              <a:t>из чашки, оказалось, что он сплетен </a:t>
            </a:r>
            <a:br>
              <a:rPr lang="ru-RU" sz="2300" dirty="0" smtClean="0">
                <a:latin typeface="Arial" pitchFamily="34" charset="0"/>
                <a:cs typeface="Arial" pitchFamily="34" charset="0"/>
              </a:rPr>
            </a:br>
            <a:r>
              <a:rPr lang="ru-RU" sz="2300" dirty="0" smtClean="0">
                <a:latin typeface="Arial" pitchFamily="34" charset="0"/>
                <a:cs typeface="Arial" pitchFamily="34" charset="0"/>
              </a:rPr>
              <a:t>из тонкой и приятной на ощупь нити.</a:t>
            </a:r>
          </a:p>
          <a:p>
            <a:pPr marL="0" indent="0">
              <a:lnSpc>
                <a:spcPts val="2100"/>
              </a:lnSpc>
              <a:spcBef>
                <a:spcPts val="600"/>
              </a:spcBef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Так открылся секрет шелка, а этот продолговатый предмет на самом деле был коконом тутового шелкопряда.</a:t>
            </a:r>
          </a:p>
          <a:p>
            <a:pPr marL="0">
              <a:lnSpc>
                <a:spcPts val="1900"/>
              </a:lnSpc>
              <a:buNone/>
            </a:pPr>
            <a:endParaRPr lang="ru-RU" sz="2600" dirty="0" smtClean="0"/>
          </a:p>
          <a:p>
            <a:pPr marL="0">
              <a:lnSpc>
                <a:spcPts val="1900"/>
              </a:lnSpc>
            </a:pPr>
            <a:endParaRPr lang="ru-RU" dirty="0"/>
          </a:p>
        </p:txBody>
      </p:sp>
      <p:pic>
        <p:nvPicPr>
          <p:cNvPr id="6146" name="Picture 2" descr="http://img-fotki.yandex.ru/get/4409/89635038.49b/0_68f1c_be74c83d_XXXL"/>
          <p:cNvPicPr>
            <a:picLocks noChangeAspect="1" noChangeArrowheads="1"/>
          </p:cNvPicPr>
          <p:nvPr/>
        </p:nvPicPr>
        <p:blipFill>
          <a:blip r:embed="rId4" cstate="print"/>
          <a:srcRect t="5714"/>
          <a:stretch>
            <a:fillRect/>
          </a:stretch>
        </p:blipFill>
        <p:spPr bwMode="auto">
          <a:xfrm>
            <a:off x="539552" y="1772816"/>
            <a:ext cx="3394894" cy="4753112"/>
          </a:xfrm>
          <a:prstGeom prst="rect">
            <a:avLst/>
          </a:prstGeom>
          <a:noFill/>
        </p:spPr>
      </p:pic>
      <p:sp>
        <p:nvSpPr>
          <p:cNvPr id="6150" name="AutoShape 6" descr="https://chudesamag.ru/wp-content/uploads/2015/08/shelk-shutterstock_2351079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chudesamag.ru/wp-content/uploads/2015/08/shelk-shutterstock_2351079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cap="all" dirty="0" smtClean="0">
                <a:latin typeface="Arial" pitchFamily="34" charset="0"/>
                <a:cs typeface="Arial" pitchFamily="34" charset="0"/>
              </a:rPr>
              <a:t>Легенда о шелке</a:t>
            </a:r>
            <a:endParaRPr lang="ru-RU" sz="2800" b="1" cap="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\\Filer\Artlife\Маркетинг\Гончарова\Golden Cocoon для презентации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844824"/>
            <a:ext cx="3419872" cy="1584176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868688"/>
            <a:ext cx="3419872" cy="1584176"/>
          </a:xfrm>
          <a:prstGeom prst="rect">
            <a:avLst/>
          </a:prstGeom>
          <a:gradFill flip="none" rotWithShape="0">
            <a:gsLst>
              <a:gs pos="0">
                <a:srgbClr val="FFFFFF">
                  <a:alpha val="0"/>
                </a:srgbClr>
              </a:gs>
              <a:gs pos="64999">
                <a:srgbClr val="F0EBD5">
                  <a:alpha val="52000"/>
                </a:srgbClr>
              </a:gs>
              <a:gs pos="100000">
                <a:srgbClr val="D1C39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916832"/>
            <a:ext cx="5760640" cy="4205064"/>
          </a:xfrm>
        </p:spPr>
        <p:txBody>
          <a:bodyPr>
            <a:normAutofit/>
          </a:bodyPr>
          <a:lstStyle/>
          <a:p>
            <a:pPr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В Корее, как и в Китае, традиции шелководства насчитывают тысячелетия. </a:t>
            </a:r>
          </a:p>
          <a:p>
            <a:pPr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В этой стране был получен уникальный золотой шелк.</a:t>
            </a:r>
          </a:p>
          <a:p>
            <a:pPr>
              <a:buNone/>
            </a:pPr>
            <a:endParaRPr lang="ru-RU" sz="1900" dirty="0" smtClean="0">
              <a:solidFill>
                <a:srgbClr val="89015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В результате многолетней кропотливой работы специалистам шелководам удалось вывести особый вид шелкопряда, плетущих «золотые» коконы.</a:t>
            </a:r>
          </a:p>
          <a:p>
            <a:pPr>
              <a:buFont typeface="Wingdings" pitchFamily="2" charset="2"/>
              <a:buChar char="§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Эта разработка реализована  при поддержке Корейской ассоциации шелководства, Министерства экономики, на базе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Чунбукского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университета (крупнейшего сельскохозяйственного университета в Ю. Корее).</a:t>
            </a:r>
          </a:p>
          <a:p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endParaRPr lang="ru-RU" sz="21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C:\Documents and Settings\CosmeticBrand\Рабочий стол\КОРЕЯ\МАКЕТЫ И СПЕЦИФИКАЦИИ\корейские значки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24" y="6021288"/>
            <a:ext cx="2603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olce-and-gabbana-skincare-ingredients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24482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bladderexstrophy.ru/forum/img/members/4/CoCon2.jpg"/>
          <p:cNvPicPr>
            <a:picLocks noChangeAspect="1" noChangeArrowheads="1"/>
          </p:cNvPicPr>
          <p:nvPr/>
        </p:nvPicPr>
        <p:blipFill>
          <a:blip r:embed="rId5" cstate="print"/>
          <a:srcRect b="24417"/>
          <a:stretch>
            <a:fillRect/>
          </a:stretch>
        </p:blipFill>
        <p:spPr bwMode="auto">
          <a:xfrm>
            <a:off x="395536" y="3861048"/>
            <a:ext cx="2411760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3419708"/>
            <a:ext cx="1931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Золотые коконы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445224"/>
            <a:ext cx="202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Обычные коконы</a:t>
            </a:r>
            <a:endParaRPr lang="ru-RU" dirty="0"/>
          </a:p>
        </p:txBody>
      </p:sp>
      <p:pic>
        <p:nvPicPr>
          <p:cNvPr id="11" name="Picture 1" descr="C:\Users\CosmeticBrand\Desktop\Рабочий стол\КОРЕЯ\ПРЕЗЕНТАЦИЯ\Depositphotos_45001955_original.jpg"/>
          <p:cNvPicPr>
            <a:picLocks noChangeAspect="1" noChangeArrowheads="1"/>
          </p:cNvPicPr>
          <p:nvPr/>
        </p:nvPicPr>
        <p:blipFill>
          <a:blip r:embed="rId6" cstate="print"/>
          <a:srcRect l="14436" b="84711"/>
          <a:stretch>
            <a:fillRect/>
          </a:stretch>
        </p:blipFill>
        <p:spPr bwMode="auto">
          <a:xfrm>
            <a:off x="0" y="432048"/>
            <a:ext cx="9144000" cy="10527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cap="all" dirty="0" smtClean="0">
                <a:latin typeface="Arial" pitchFamily="34" charset="0"/>
                <a:cs typeface="Arial" pitchFamily="34" charset="0"/>
              </a:rPr>
              <a:t>Самый ценный золотой шелк</a:t>
            </a:r>
            <a:endParaRPr lang="ru-RU" sz="3000" b="1" cap="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" descr="\\Filer\artlife\Маркетинг\Гончарова\Golden Cocoon для презентации\l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971600" cy="28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4047</TotalTime>
  <Words>1598</Words>
  <Application>Microsoft Office PowerPoint</Application>
  <PresentationFormat>Экран (4:3)</PresentationFormat>
  <Paragraphs>268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Эксклюзивная косметическая линия  Golden Cocoon</vt:lpstr>
      <vt:lpstr>Слайд 2</vt:lpstr>
      <vt:lpstr>НОВЫЙ ПРОЕКТ – НОВЫЕ ВОЗМОЖНОСТИ В ИНДУСТРИИ КРАСОТЫ</vt:lpstr>
      <vt:lpstr>ЮЖНАЯ КОРЕЯ – ЭТО ОБЩЕПРИЗНАННЫЙ МИРОВОЙ ЛИДЕР В БЬЮТИ-ИНДУСТРИИ   </vt:lpstr>
      <vt:lpstr>КОМПАНИЯ DODREAM</vt:lpstr>
      <vt:lpstr>Слайд 6</vt:lpstr>
      <vt:lpstr>ПРОИЗВОДСТВО ELLDIA </vt:lpstr>
      <vt:lpstr>Легенда о шелке</vt:lpstr>
      <vt:lpstr>Самый ценный золотой шелк</vt:lpstr>
      <vt:lpstr>Слайд 10</vt:lpstr>
      <vt:lpstr>Слайд 11</vt:lpstr>
      <vt:lpstr>СТРОЕНИЕ ШЕЛКОВОЙ НИТИ</vt:lpstr>
      <vt:lpstr>Слайд 13</vt:lpstr>
      <vt:lpstr>Слайд 14</vt:lpstr>
      <vt:lpstr>Слайд 15</vt:lpstr>
      <vt:lpstr>НОВЫЙ ПРИНЦИП  ОМОЛОЖЕНИЯ – УЛУЧШЕНИЕ «АРХИТЕКТУРЫ» ЛИЦА </vt:lpstr>
      <vt:lpstr>Слайд 17</vt:lpstr>
      <vt:lpstr>Слайд 18</vt:lpstr>
      <vt:lpstr>ГИАЛУРОНОВАЯ КИСЛОТА</vt:lpstr>
      <vt:lpstr>Слайд 20</vt:lpstr>
      <vt:lpstr>  ГЕЛЬ-ПЕНКА КИСЛОРОДНАЯ    </vt:lpstr>
      <vt:lpstr>НОВЫЙ ПОДХОД К ОЧИЩЕНИЮ КОЖИ</vt:lpstr>
      <vt:lpstr>ТЕХНОЛОГИЯ MICROBUBBLES</vt:lpstr>
      <vt:lpstr>КИСЛОРОДОТЕРАПИЯ</vt:lpstr>
      <vt:lpstr>ОДНО СРЕДСТВО – ПЯТЬ ЭФФЕКТОВ</vt:lpstr>
      <vt:lpstr>ИДЕАЛЬНОЕ СРЕДСТВО ДЛЯ «МОМЕНТАЛЬНОЙ» КРАСОТЫ</vt:lpstr>
      <vt:lpstr>ЭНЕРГЕТИЧЕСКАЯ ЭССЕНЦИЯ </vt:lpstr>
      <vt:lpstr>ГЛАВНЫЕ ДЕЙСТВУЮЩИЕ КОМПОНЕНТЫ: АДЕНОЗИН</vt:lpstr>
      <vt:lpstr>ГЛАВНЫЕ ДЕЙСТВУЮЩИЕ КОМПОНЕНТЫ: НИАЦИНАМИД</vt:lpstr>
      <vt:lpstr> ГЛАВНЫЕ ДЕЙСТВУЮЩИЕ КОМПОНЕНТЫ: HYDRACTIN® </vt:lpstr>
      <vt:lpstr>НАУЧНО ДОКАЗАННЫЕ ЭФФЕКТЫ:  ТЕСТЫ  In Vivo </vt:lpstr>
      <vt:lpstr>КРЕМ РЕВИТАЛИЗИРУЮЩИЙ  С АНТИОКСИДАНТНЫМИ МИКРОКАПСУЛАМИ</vt:lpstr>
      <vt:lpstr>ТЕХНОЛОГИЯ ФЕРМЕНТАЦИИ</vt:lpstr>
      <vt:lpstr>ТЕХНОЛОГИЯ МИКРОКАПСУЛИРОВАНИЯ</vt:lpstr>
      <vt:lpstr>СПЕЦИАЛЬНАЯ МАССАЖНАЯ ТЕХНИКА</vt:lpstr>
      <vt:lpstr>Слайд 36</vt:lpstr>
      <vt:lpstr>Слайд 37</vt:lpstr>
      <vt:lpstr>Слайд 38</vt:lpstr>
      <vt:lpstr>Слайд 39</vt:lpstr>
      <vt:lpstr>GOLDEN COCOON – ШЕЛКОВОЕ ОМОЛОЖЕНИЕ!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Роскошная коллекция средств Golden Cocoon</dc:title>
  <dc:creator>Гончарова Татьяна</dc:creator>
  <cp:lastModifiedBy>Гончарова Татьяна</cp:lastModifiedBy>
  <cp:revision>227</cp:revision>
  <dcterms:created xsi:type="dcterms:W3CDTF">2017-10-03T06:32:37Z</dcterms:created>
  <dcterms:modified xsi:type="dcterms:W3CDTF">2018-02-21T09:45:23Z</dcterms:modified>
</cp:coreProperties>
</file>