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2" r:id="rId6"/>
    <p:sldId id="263" r:id="rId7"/>
    <p:sldId id="280" r:id="rId8"/>
    <p:sldId id="285" r:id="rId9"/>
    <p:sldId id="268" r:id="rId10"/>
    <p:sldId id="279" r:id="rId11"/>
    <p:sldId id="269" r:id="rId12"/>
    <p:sldId id="281" r:id="rId13"/>
    <p:sldId id="274" r:id="rId14"/>
    <p:sldId id="272" r:id="rId15"/>
    <p:sldId id="273" r:id="rId16"/>
    <p:sldId id="275" r:id="rId17"/>
    <p:sldId id="278" r:id="rId18"/>
    <p:sldId id="267" r:id="rId19"/>
    <p:sldId id="282" r:id="rId20"/>
    <p:sldId id="284" r:id="rId21"/>
    <p:sldId id="266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F1927-B56E-4133-BF59-F70D8DA0025B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FBBF-94D1-4AAB-A9EB-BB6D6B75C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FBBF-94D1-4AAB-A9EB-BB6D6B75CF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E17C-1335-46C7-AFA4-DEB6D054DD1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A84C-C130-46FB-8A00-EAB717112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лазорол_ин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35"/>
            <a:ext cx="9144000" cy="6851149"/>
          </a:xfrm>
          <a:prstGeom prst="rect">
            <a:avLst/>
          </a:prstGeom>
        </p:spPr>
      </p:pic>
      <p:pic>
        <p:nvPicPr>
          <p:cNvPr id="16" name="Picture 2" descr="D:\БАД\1\slid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2857500"/>
          </a:xfrm>
          <a:prstGeom prst="rect">
            <a:avLst/>
          </a:prstGeom>
          <a:noFill/>
        </p:spPr>
      </p:pic>
      <p:pic>
        <p:nvPicPr>
          <p:cNvPr id="10" name="Рисунок 9" descr="глазорол 60 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48680"/>
            <a:ext cx="2144532" cy="357220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699792" y="692696"/>
            <a:ext cx="2592288" cy="1512168"/>
          </a:xfrm>
          <a:prstGeom prst="rightArrow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Минеральный комплекс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19872" y="2060848"/>
            <a:ext cx="2808312" cy="1224136"/>
          </a:xfrm>
          <a:prstGeom prst="rightArrow">
            <a:avLst>
              <a:gd name="adj1" fmla="val 73936"/>
              <a:gd name="adj2" fmla="val 50000"/>
            </a:avLst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Антиоксидантный комплекс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843808" y="3212976"/>
            <a:ext cx="2592288" cy="1512168"/>
          </a:xfrm>
          <a:prstGeom prst="rightArrow">
            <a:avLst>
              <a:gd name="adj1" fmla="val 7645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Сосудистый</a:t>
            </a:r>
          </a:p>
          <a:p>
            <a:pPr algn="ctr"/>
            <a:r>
              <a:rPr lang="ru-RU" b="1" dirty="0" smtClean="0"/>
              <a:t>комплекс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51520" y="4293096"/>
            <a:ext cx="2952328" cy="2016224"/>
          </a:xfrm>
          <a:prstGeom prst="rightArrow">
            <a:avLst>
              <a:gd name="adj1" fmla="val 84959"/>
              <a:gd name="adj2" fmla="val 18348"/>
            </a:avLst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Эссенциальный комплекс (витамины, аминокислоты) 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 «Глазорол Интенсив»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6264696" cy="40610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Дозировки активных компонентов подобраны согласно последним исследованиям в области дефицитов биологически активных веществ</a:t>
            </a:r>
          </a:p>
          <a:p>
            <a:r>
              <a:rPr lang="ru-RU" dirty="0" err="1" smtClean="0"/>
              <a:t>Микрокапсулированный</a:t>
            </a:r>
            <a:r>
              <a:rPr lang="ru-RU" dirty="0" smtClean="0"/>
              <a:t> комплекс каротинов и </a:t>
            </a:r>
            <a:r>
              <a:rPr lang="ru-RU" dirty="0" err="1" smtClean="0"/>
              <a:t>ксантофилов</a:t>
            </a:r>
            <a:r>
              <a:rPr lang="ru-RU" dirty="0" smtClean="0"/>
              <a:t> (</a:t>
            </a:r>
            <a:r>
              <a:rPr lang="ru-RU" b="1" dirty="0" err="1" smtClean="0"/>
              <a:t>астаксантин</a:t>
            </a:r>
            <a:r>
              <a:rPr lang="ru-RU" dirty="0" smtClean="0"/>
              <a:t>, </a:t>
            </a:r>
            <a:r>
              <a:rPr lang="ru-RU" dirty="0" err="1" smtClean="0"/>
              <a:t>зеаксантин</a:t>
            </a:r>
            <a:r>
              <a:rPr lang="ru-RU" dirty="0" smtClean="0"/>
              <a:t>, </a:t>
            </a:r>
            <a:r>
              <a:rPr lang="ru-RU" dirty="0" err="1" smtClean="0"/>
              <a:t>лютеин</a:t>
            </a:r>
            <a:r>
              <a:rPr lang="ru-RU" dirty="0" smtClean="0"/>
              <a:t>, бета-каротин) </a:t>
            </a:r>
          </a:p>
          <a:p>
            <a:r>
              <a:rPr lang="ru-RU" dirty="0" smtClean="0"/>
              <a:t>Расширенный спектр действия. Эффективен как сосудистый </a:t>
            </a:r>
            <a:r>
              <a:rPr lang="ru-RU" dirty="0" err="1" smtClean="0"/>
              <a:t>антиоксидантный</a:t>
            </a:r>
            <a:r>
              <a:rPr lang="ru-RU" dirty="0" smtClean="0"/>
              <a:t> комплекс</a:t>
            </a:r>
          </a:p>
          <a:p>
            <a:r>
              <a:rPr lang="ru-RU" dirty="0" smtClean="0"/>
              <a:t>Увеличено количество биофлавоноидов</a:t>
            </a:r>
          </a:p>
          <a:p>
            <a:r>
              <a:rPr lang="ru-RU" dirty="0" smtClean="0"/>
              <a:t>Использована стабилизированная форма СОД</a:t>
            </a:r>
          </a:p>
          <a:p>
            <a:r>
              <a:rPr lang="ru-RU" dirty="0" smtClean="0"/>
              <a:t>Использована эффективная и безопасная форма селена (в виде органической соли </a:t>
            </a:r>
            <a:r>
              <a:rPr lang="ru-RU" dirty="0" err="1" smtClean="0"/>
              <a:t>селенопиран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10065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Антиоксидантный комплекс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Гесперидин</a:t>
            </a:r>
            <a:r>
              <a:rPr lang="ru-RU" dirty="0" smtClean="0"/>
              <a:t> - укрепляет стенки кровеносных сосудов, усиливает ток крови, расслабляет гладкие мышцы кровяных сосудов</a:t>
            </a:r>
          </a:p>
          <a:p>
            <a:r>
              <a:rPr lang="ru-RU" b="1" dirty="0" err="1" smtClean="0"/>
              <a:t>Лютеин</a:t>
            </a:r>
            <a:r>
              <a:rPr lang="ru-RU" dirty="0" smtClean="0"/>
              <a:t> - улучшает остроту зрения за счет уменьшения хроматических аберраций</a:t>
            </a:r>
          </a:p>
          <a:p>
            <a:r>
              <a:rPr lang="ru-RU" b="1" dirty="0" err="1" smtClean="0"/>
              <a:t>Зеаксантин</a:t>
            </a:r>
            <a:r>
              <a:rPr lang="ru-RU" b="1" dirty="0" smtClean="0"/>
              <a:t> </a:t>
            </a:r>
            <a:r>
              <a:rPr lang="ru-RU" dirty="0" smtClean="0"/>
              <a:t>– второй пигмент, необходимый для нормального зрения, определяет поглощающую, экранирующую и </a:t>
            </a:r>
            <a:r>
              <a:rPr lang="ru-RU" dirty="0" err="1" smtClean="0"/>
              <a:t>антиоксидантную</a:t>
            </a:r>
            <a:r>
              <a:rPr lang="ru-RU" dirty="0" smtClean="0"/>
              <a:t> функции</a:t>
            </a:r>
          </a:p>
          <a:p>
            <a:r>
              <a:rPr lang="ru-RU" b="1" dirty="0" err="1" smtClean="0"/>
              <a:t>Гидрокверцетин</a:t>
            </a:r>
            <a:r>
              <a:rPr lang="ru-RU" dirty="0" smtClean="0"/>
              <a:t> – нормализация </a:t>
            </a:r>
            <a:r>
              <a:rPr lang="ru-RU" dirty="0" err="1" smtClean="0"/>
              <a:t>реалогических</a:t>
            </a:r>
            <a:r>
              <a:rPr lang="ru-RU" dirty="0" smtClean="0"/>
              <a:t> свойств крови, снижение давления</a:t>
            </a:r>
          </a:p>
          <a:p>
            <a:r>
              <a:rPr lang="ru-RU" b="1" dirty="0" err="1" smtClean="0"/>
              <a:t>Бетта</a:t>
            </a:r>
            <a:r>
              <a:rPr lang="ru-RU" b="1" dirty="0" smtClean="0"/>
              <a:t> –каротин </a:t>
            </a:r>
            <a:r>
              <a:rPr lang="ru-RU" dirty="0" smtClean="0"/>
              <a:t>– обладает </a:t>
            </a:r>
            <a:r>
              <a:rPr lang="ru-RU" dirty="0" err="1" smtClean="0"/>
              <a:t>антиаторесклеротическим</a:t>
            </a:r>
            <a:r>
              <a:rPr lang="ru-RU" dirty="0" smtClean="0"/>
              <a:t> действием, естественный </a:t>
            </a:r>
            <a:r>
              <a:rPr lang="ru-RU" dirty="0" err="1" smtClean="0"/>
              <a:t>иммуностимулятор</a:t>
            </a:r>
            <a:endParaRPr lang="ru-RU" dirty="0" smtClean="0"/>
          </a:p>
          <a:p>
            <a:r>
              <a:rPr lang="ru-RU" b="1" dirty="0" err="1" smtClean="0"/>
              <a:t>Астаксантин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16424" cy="26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Астаксантин</a:t>
            </a:r>
            <a:r>
              <a:rPr lang="ru-RU" sz="3200" b="1" dirty="0" smtClean="0">
                <a:solidFill>
                  <a:schemeClr val="bg1"/>
                </a:solidFill>
              </a:rPr>
              <a:t> – революционный антиоксидант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8820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Астаксантин</a:t>
            </a:r>
            <a:r>
              <a:rPr lang="ru-RU" b="1" dirty="0" smtClean="0"/>
              <a:t> – это </a:t>
            </a:r>
            <a:r>
              <a:rPr lang="ru-RU" b="1" dirty="0" err="1" smtClean="0"/>
              <a:t>эндорфин</a:t>
            </a:r>
            <a:r>
              <a:rPr lang="ru-RU" b="1" dirty="0" smtClean="0"/>
              <a:t> водоросли.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Астаксантин</a:t>
            </a:r>
            <a:r>
              <a:rPr lang="ru-RU" dirty="0" smtClean="0"/>
              <a:t> синтезируется в клетке для защиты ядра во время пиков борьбы с суровыми условиями окружающей среды 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Клетка входит в состояние покоя и активируются защитные механизмы, которые защищают ДНК ядра водоросли и содержимое клетки от </a:t>
            </a:r>
            <a:r>
              <a:rPr lang="ru-RU" dirty="0" err="1" smtClean="0"/>
              <a:t>УФ-радиации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r>
              <a:rPr lang="ru-RU" dirty="0" smtClean="0"/>
              <a:t>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948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965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394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Антиоксидантный механизм </a:t>
            </a:r>
            <a:r>
              <a:rPr lang="ru-RU" sz="3200" b="1" dirty="0" err="1" smtClean="0">
                <a:solidFill>
                  <a:schemeClr val="bg1"/>
                </a:solidFill>
              </a:rPr>
              <a:t>астаксантина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52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9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394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Защита клетки </a:t>
            </a:r>
            <a:r>
              <a:rPr lang="ru-RU" sz="3200" b="1" dirty="0" err="1" smtClean="0">
                <a:solidFill>
                  <a:schemeClr val="bg1"/>
                </a:solidFill>
              </a:rPr>
              <a:t>астаксантином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94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892480" cy="13681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Расслабляет </a:t>
            </a:r>
            <a:r>
              <a:rPr lang="ru-RU" sz="2800" b="1" dirty="0"/>
              <a:t>цилиарные мышцы, улучшает кровоток, препятствует воспалению и облегчает усталость </a:t>
            </a:r>
            <a:r>
              <a:rPr lang="ru-RU" sz="2800" b="1" dirty="0" smtClean="0"/>
              <a:t>глаз.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7200800" cy="354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3688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АСТАКСАНТИН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27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640960" cy="8640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 smtClean="0"/>
              <a:t>Астаксантин</a:t>
            </a:r>
            <a:r>
              <a:rPr lang="ru-RU" sz="2800" b="1" dirty="0" smtClean="0"/>
              <a:t> увеличивает капиллярный </a:t>
            </a:r>
            <a:r>
              <a:rPr lang="ru-RU" sz="2800" b="1" dirty="0"/>
              <a:t>кровоток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392488" cy="399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640"/>
            <a:ext cx="62030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ГЛАЗОРОЛ ИНТЕНСИВ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глазорол 60 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708920"/>
            <a:ext cx="2144532" cy="3572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86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020272" cy="1143000"/>
          </a:xfrm>
        </p:spPr>
        <p:txBody>
          <a:bodyPr/>
          <a:lstStyle/>
          <a:p>
            <a:pPr algn="l"/>
            <a:r>
              <a:rPr lang="ru-RU" b="1" dirty="0" smtClean="0"/>
              <a:t>Эссенциальный комплекс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204864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Токоферола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ацетат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Тиамина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мононитрат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(В1)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Рибофлавин (В2)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Никотиновая кислота (В3)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Кальция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пантотенат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(В5)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Пиридоксина гидрохлорид (В6)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кислота (В9)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Цианокобаламин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(В12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Аскорбиновая кислота (С)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10088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Глутаминовая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кислота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Глицин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Цистеин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Глутатион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Таурин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9208" y="188640"/>
            <a:ext cx="62030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ГЛАЗОРОЛ ИНТЕНСИВ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77888"/>
            <a:ext cx="6120680" cy="7109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Минеральный комплекс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65630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Цинк</a:t>
            </a:r>
            <a:r>
              <a:rPr lang="ru-RU" dirty="0" smtClean="0"/>
              <a:t> - является модулятором </a:t>
            </a:r>
            <a:r>
              <a:rPr lang="ru-RU" dirty="0" err="1" smtClean="0"/>
              <a:t>синаптической</a:t>
            </a:r>
            <a:r>
              <a:rPr lang="ru-RU" dirty="0" smtClean="0"/>
              <a:t> передачи в сетчатке, а также входит в состав металлопротеаз Недостаток </a:t>
            </a:r>
            <a:r>
              <a:rPr lang="ru-RU" dirty="0"/>
              <a:t>цинка вызывает уменьшение </a:t>
            </a:r>
            <a:r>
              <a:rPr lang="ru-RU" dirty="0" err="1"/>
              <a:t>миелинизации</a:t>
            </a:r>
            <a:r>
              <a:rPr lang="ru-RU" dirty="0"/>
              <a:t> нервных волокон, приводя к оптической </a:t>
            </a:r>
            <a:r>
              <a:rPr lang="ru-RU" dirty="0" err="1"/>
              <a:t>нейропатии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Хром</a:t>
            </a:r>
            <a:r>
              <a:rPr lang="ru-RU" dirty="0" smtClean="0"/>
              <a:t> – нормализует обменные и метаболические процессы в сетчатке, предотвращает </a:t>
            </a:r>
            <a:r>
              <a:rPr lang="ru-RU" dirty="0" err="1" smtClean="0"/>
              <a:t>апаптоз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Селен</a:t>
            </a:r>
            <a:r>
              <a:rPr lang="ru-RU" dirty="0" smtClean="0"/>
              <a:t> – противовоспалительное действие, преобразующих световой сигнал в нервный импульс. обладает </a:t>
            </a:r>
            <a:r>
              <a:rPr lang="ru-RU" dirty="0" err="1" smtClean="0"/>
              <a:t>антиоксидантными</a:t>
            </a:r>
            <a:r>
              <a:rPr lang="ru-RU" dirty="0" smtClean="0"/>
              <a:t> свойствами.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62030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ГЛАЗОРОЛ ИНТЕНСИВ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528" y="3928988"/>
            <a:ext cx="3888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Одним из самых масштабных негативных последствий этого являются заболевания глаз, наиболее частая - миопия. </a:t>
            </a:r>
          </a:p>
          <a:p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4624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D:\БАД\1\w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544289" cy="30219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Ежедневно мы смотрим телевизор, работаем на компьютере, «просиживаем» с планшетом и ужинаем «в телефоне». Не удивительно, что зрительная нагрузка за последние 30 лет выросла </a:t>
            </a:r>
            <a:r>
              <a:rPr lang="ru-RU" sz="2600" b="1" dirty="0" smtClean="0">
                <a:solidFill>
                  <a:srgbClr val="C00000"/>
                </a:solidFill>
              </a:rPr>
              <a:t>почти в 40 раз.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62030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ГЛАЗОРОЛ ИНТЕНСИВ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340768"/>
            <a:ext cx="6768752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Компенсирует дефицит витаминов и минералов при повышенных нагрузках на глаза.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Защищает глазную ткань от воздействия свободных радикалов.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Способствует снижению проявлений синдрома зрительного утомления (при чтении, работе на компьютере).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Подходит для использования в составе комплексной терапии заболеваний глаз.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глазорол 60 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2144532" cy="35722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лазорол_инт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213992"/>
            <a:ext cx="4330824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Целевые группы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3140968"/>
            <a:ext cx="5544616" cy="316835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Офисные работники</a:t>
            </a:r>
            <a:endParaRPr lang="ru-RU" sz="2400" b="1" dirty="0"/>
          </a:p>
          <a:p>
            <a:pPr lvl="0"/>
            <a:r>
              <a:rPr lang="ru-RU" sz="2400" b="1" dirty="0" smtClean="0"/>
              <a:t>Студенты</a:t>
            </a:r>
            <a:r>
              <a:rPr lang="ru-RU" sz="2400" b="1" dirty="0"/>
              <a:t>, школьники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 smtClean="0"/>
              <a:t>Водители  </a:t>
            </a:r>
            <a:endParaRPr lang="ru-RU" sz="2400" b="1" dirty="0"/>
          </a:p>
          <a:p>
            <a:pPr lvl="0"/>
            <a:r>
              <a:rPr lang="ru-RU" sz="2400" b="1" dirty="0" smtClean="0"/>
              <a:t>Лица </a:t>
            </a:r>
            <a:r>
              <a:rPr lang="ru-RU" sz="2400" b="1" dirty="0"/>
              <a:t>пожилого </a:t>
            </a:r>
            <a:r>
              <a:rPr lang="ru-RU" sz="2400" b="1" dirty="0" smtClean="0"/>
              <a:t>возраста</a:t>
            </a:r>
            <a:endParaRPr lang="ru-RU" sz="2400" b="1" dirty="0"/>
          </a:p>
          <a:p>
            <a:r>
              <a:rPr lang="ru-RU" sz="2400" b="1" dirty="0" smtClean="0"/>
              <a:t>Лица</a:t>
            </a:r>
            <a:r>
              <a:rPr lang="ru-RU" sz="2400" b="1" dirty="0"/>
              <a:t>, часто работающие по ночам</a:t>
            </a:r>
          </a:p>
          <a:p>
            <a:r>
              <a:rPr lang="ru-RU" sz="2400" b="1" dirty="0" smtClean="0"/>
              <a:t>Лица</a:t>
            </a:r>
            <a:r>
              <a:rPr lang="ru-RU" sz="2400" b="1" dirty="0"/>
              <a:t>, чей род занятий связан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	с </a:t>
            </a:r>
            <a:r>
              <a:rPr lang="ru-RU" sz="2400" b="1" dirty="0"/>
              <a:t>мелкими </a:t>
            </a:r>
            <a:r>
              <a:rPr lang="ru-RU" sz="2400" b="1" dirty="0" smtClean="0"/>
              <a:t>деталями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88640"/>
            <a:ext cx="62030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ГЛАЗОРОЛ ИНТЕНСИВ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D:\БАД\1\picture-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340768"/>
            <a:ext cx="1721488" cy="1728804"/>
          </a:xfrm>
          <a:prstGeom prst="rect">
            <a:avLst/>
          </a:prstGeom>
          <a:noFill/>
        </p:spPr>
      </p:pic>
      <p:pic>
        <p:nvPicPr>
          <p:cNvPr id="4100" name="Picture 4" descr="D:\БАД\1\shutterstock_92242648-605x403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8188" y="3140968"/>
            <a:ext cx="2902284" cy="1808530"/>
          </a:xfrm>
          <a:prstGeom prst="rect">
            <a:avLst/>
          </a:prstGeom>
          <a:noFill/>
        </p:spPr>
      </p:pic>
      <p:pic>
        <p:nvPicPr>
          <p:cNvPr id="4102" name="Picture 6" descr="D:\БАД\1\ad67e5a5916ad5a29c2c700895688a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60932"/>
            <a:ext cx="2376264" cy="158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глазорол_ин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340768"/>
            <a:ext cx="7272807" cy="4813789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Перенапряжение </a:t>
            </a:r>
            <a:r>
              <a:rPr lang="ru-RU" sz="2000" b="1" dirty="0"/>
              <a:t>глаз: </a:t>
            </a:r>
            <a:r>
              <a:rPr lang="ru-RU" sz="2000" dirty="0"/>
              <a:t>длительные, интенсивные зрительные нагрузки, плохое освещение рабочего места, неправильное положение при чтении и письме, чрезмерное увлечение телевизором и компьютером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Для детей существуют определённые нормы работы за компьютером. Для детей младшего возраста (младших школьников) это 10–15 минут, потом полчаса в день. У старшеклассников — не более 2–3 часов. </a:t>
            </a:r>
          </a:p>
          <a:p>
            <a:endParaRPr lang="ru-RU" sz="2000" dirty="0" smtClean="0"/>
          </a:p>
          <a:p>
            <a:r>
              <a:rPr lang="ru-RU" sz="2000" dirty="0" smtClean="0"/>
              <a:t>Недостаток </a:t>
            </a:r>
            <a:r>
              <a:rPr lang="ru-RU" sz="2000" dirty="0"/>
              <a:t>в рационе питания различных микроэлементов, необходимых для глаз (таких, как цинк, </a:t>
            </a:r>
            <a:r>
              <a:rPr lang="ru-RU" sz="2000" dirty="0" smtClean="0"/>
              <a:t>хром, селен </a:t>
            </a:r>
            <a:r>
              <a:rPr lang="ru-RU" sz="2000" dirty="0"/>
              <a:t>и др</a:t>
            </a:r>
            <a:r>
              <a:rPr lang="ru-RU" sz="2000" dirty="0" smtClean="0"/>
              <a:t>.).</a:t>
            </a:r>
          </a:p>
          <a:p>
            <a:endParaRPr lang="ru-RU" sz="2000" dirty="0"/>
          </a:p>
          <a:p>
            <a:r>
              <a:rPr lang="ru-RU" sz="2000" dirty="0" smtClean="0"/>
              <a:t>Предрасположенность </a:t>
            </a:r>
            <a:r>
              <a:rPr lang="ru-RU" sz="2000" dirty="0"/>
              <a:t>к близорукости передается и по наследству: если оба родителя близоруки, то у половины их детей близорукость появляется уже к 30 годам.</a:t>
            </a:r>
          </a:p>
          <a:p>
            <a:pPr>
              <a:lnSpc>
                <a:spcPct val="115000"/>
              </a:lnSpc>
              <a:buFontTx/>
              <a:buNone/>
            </a:pPr>
            <a:endParaRPr lang="ru-RU" sz="26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3752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ФАКТОРЫ РИСКА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203032" cy="93610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ПРОБЛЕМА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buFontTx/>
              <a:buNone/>
            </a:pPr>
            <a:r>
              <a:rPr lang="ru-RU" dirty="0" smtClean="0"/>
              <a:t>В России миопия (близорукость) наблюдается у 20–30% детей в возрасте до 15 лет, гиперметропия (дальнозоркость) – у 6%, астигматизм – у 30% детей с аномальной рефракцией.</a:t>
            </a:r>
          </a:p>
          <a:p>
            <a:pPr>
              <a:lnSpc>
                <a:spcPct val="115000"/>
              </a:lnSpc>
              <a:buFontTx/>
              <a:buNone/>
            </a:pPr>
            <a:endParaRPr lang="ru-RU" dirty="0" smtClean="0"/>
          </a:p>
          <a:p>
            <a:pPr>
              <a:lnSpc>
                <a:spcPct val="115000"/>
              </a:lnSpc>
              <a:buFontTx/>
              <a:buNone/>
            </a:pPr>
            <a:r>
              <a:rPr lang="ru-RU" dirty="0" smtClean="0"/>
              <a:t>Коррекция близорукости назначается поздно </a:t>
            </a:r>
            <a:endParaRPr lang="en-US" dirty="0" smtClean="0"/>
          </a:p>
          <a:p>
            <a:pPr>
              <a:lnSpc>
                <a:spcPct val="115000"/>
              </a:lnSpc>
              <a:buFontTx/>
              <a:buNone/>
            </a:pPr>
            <a:r>
              <a:rPr lang="ru-RU" dirty="0" smtClean="0"/>
              <a:t>или не назначается вообще при слабых степенях, что является огромной проблемой. </a:t>
            </a:r>
          </a:p>
          <a:p>
            <a:pPr>
              <a:lnSpc>
                <a:spcPct val="115000"/>
              </a:lnSpc>
              <a:buFontTx/>
              <a:buNone/>
            </a:pPr>
            <a:endParaRPr lang="ru-RU" dirty="0" smtClean="0"/>
          </a:p>
          <a:p>
            <a:pPr>
              <a:lnSpc>
                <a:spcPct val="115000"/>
              </a:lnSpc>
              <a:buFontTx/>
              <a:buNone/>
            </a:pPr>
            <a:r>
              <a:rPr lang="ru-RU" dirty="0" smtClean="0"/>
              <a:t>В 11 классах Миопия достигает 46-52%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344493" cy="151216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ru-RU" sz="4400" b="1" dirty="0" smtClean="0"/>
              <a:t>Патогенез развития близорукости</a:t>
            </a:r>
            <a:endParaRPr lang="ru-RU" sz="4400" b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445376" y="2924944"/>
            <a:ext cx="2447925" cy="16051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5F5F5F"/>
                </a:solidFill>
              </a:rPr>
              <a:t>Снижение </a:t>
            </a:r>
          </a:p>
          <a:p>
            <a:pPr algn="ctr"/>
            <a:r>
              <a:rPr lang="ru-RU" sz="2800" b="1" dirty="0">
                <a:solidFill>
                  <a:srgbClr val="5F5F5F"/>
                </a:solidFill>
              </a:rPr>
              <a:t>остроты </a:t>
            </a:r>
          </a:p>
          <a:p>
            <a:pPr algn="ctr"/>
            <a:r>
              <a:rPr lang="ru-RU" sz="2800" b="1" dirty="0">
                <a:solidFill>
                  <a:srgbClr val="5F5F5F"/>
                </a:solidFill>
              </a:rPr>
              <a:t>зрения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79512" y="2997320"/>
            <a:ext cx="2520950" cy="1386397"/>
          </a:xfrm>
          <a:prstGeom prst="rightArrow">
            <a:avLst>
              <a:gd name="adj1" fmla="val 85306"/>
              <a:gd name="adj2" fmla="val 5189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5412" y="3259480"/>
            <a:ext cx="2520950" cy="83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5F5F5F"/>
                </a:solidFill>
              </a:rPr>
              <a:t>Высокие нагрузки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276726" y="2997320"/>
            <a:ext cx="2663825" cy="1386397"/>
          </a:xfrm>
          <a:prstGeom prst="rightArrow">
            <a:avLst>
              <a:gd name="adj1" fmla="val 85380"/>
              <a:gd name="adj2" fmla="val 5483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348163" y="3259480"/>
            <a:ext cx="2447925" cy="83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5F5F5F"/>
                </a:solidFill>
              </a:rPr>
              <a:t>Спазм аккомодации</a:t>
            </a: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2844925" y="3581150"/>
            <a:ext cx="215900" cy="21873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6085012" y="3581150"/>
            <a:ext cx="215900" cy="21873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88640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Последствия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зрительной перегрузки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3600" b="1" dirty="0" smtClean="0">
                <a:latin typeface="Arial Black" pitchFamily="34" charset="0"/>
              </a:rPr>
              <a:t>Скрытая угроза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07699"/>
            <a:ext cx="6984776" cy="267748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800" dirty="0"/>
              <a:t>Спазм аккомодации коварен тем, что сопровождается изнуряющей головной болью, </a:t>
            </a:r>
            <a:r>
              <a:rPr lang="ru-RU" sz="2800" dirty="0" smtClean="0"/>
              <a:t>болью в шее , которую </a:t>
            </a:r>
            <a:r>
              <a:rPr lang="ru-RU" sz="2800" dirty="0"/>
              <a:t>очень трудно диагностировать, а значит, тяжело подобрать лечение.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pic>
        <p:nvPicPr>
          <p:cNvPr id="5122" name="Picture 2" descr="D:\БАД\1\slid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Комплекс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нового поколения 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Глазорол </a:t>
            </a:r>
            <a:r>
              <a:rPr lang="ru-RU" sz="5400" b="1" i="1" dirty="0" err="1" smtClean="0"/>
              <a:t>Интенсив</a:t>
            </a:r>
            <a:endParaRPr lang="ru-RU" sz="5400" b="1" i="1" dirty="0"/>
          </a:p>
        </p:txBody>
      </p:sp>
      <p:pic>
        <p:nvPicPr>
          <p:cNvPr id="6" name="Рисунок 5" descr="глазорол 60 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025149"/>
            <a:ext cx="2144532" cy="35722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pic>
        <p:nvPicPr>
          <p:cNvPr id="5122" name="Picture 2" descr="D:\БАД\1\slid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6336704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Комплекс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нового поколения </a:t>
            </a:r>
          </a:p>
          <a:p>
            <a:pPr>
              <a:buNone/>
            </a:pPr>
            <a:endParaRPr lang="ru-RU" sz="5400" b="1" dirty="0" smtClean="0"/>
          </a:p>
        </p:txBody>
      </p:sp>
      <p:pic>
        <p:nvPicPr>
          <p:cNvPr id="6" name="Рисунок 5" descr="глазорол 60 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025149"/>
            <a:ext cx="2144532" cy="3572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40968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Преимуществом комплекса «Глазорол </a:t>
            </a:r>
            <a:r>
              <a:rPr lang="ru-RU" b="1" dirty="0" err="1" smtClean="0"/>
              <a:t>Интенсив</a:t>
            </a:r>
            <a:r>
              <a:rPr lang="ru-RU" b="1" dirty="0" smtClean="0"/>
              <a:t>» является его многокомпонентный и сбалансированный состав, участвующий в ключевых биохимических процессах в зрительном аппарате. Дозировки активных компонентов в комплексе «Глазорол </a:t>
            </a:r>
            <a:r>
              <a:rPr lang="ru-RU" b="1" dirty="0" err="1" smtClean="0"/>
              <a:t>Интенсив</a:t>
            </a:r>
            <a:r>
              <a:rPr lang="ru-RU" b="1" dirty="0" smtClean="0"/>
              <a:t>» подобраны согласно последним исследованиям в области дефицитов биологически активных веществ.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лазорол_и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 «Глазорол Интенсив»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367834"/>
              </p:ext>
            </p:extLst>
          </p:nvPr>
        </p:nvGraphicFramePr>
        <p:xfrm>
          <a:off x="4402491" y="1840460"/>
          <a:ext cx="4489989" cy="4396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02"/>
                <a:gridCol w="1933860"/>
                <a:gridCol w="836844"/>
                <a:gridCol w="760133"/>
                <a:gridCol w="682350"/>
              </a:tblGrid>
              <a:tr h="29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компонентов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Содержание, мг/1 капсулу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Содержание, мг/2 капсулы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от РСП в 2 капсулах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L-</a:t>
                      </a:r>
                      <a:r>
                        <a:rPr lang="ru-RU" sz="900" dirty="0" err="1">
                          <a:effectLst/>
                        </a:rPr>
                        <a:t>Таурин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Аскорбиновая кислота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L-</a:t>
                      </a:r>
                      <a:r>
                        <a:rPr lang="ru-RU" sz="900" dirty="0" err="1">
                          <a:effectLst/>
                        </a:rPr>
                        <a:t>Глутаминовая</a:t>
                      </a:r>
                      <a:r>
                        <a:rPr lang="ru-RU" sz="900" dirty="0">
                          <a:effectLst/>
                        </a:rPr>
                        <a:t> кислота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L-</a:t>
                      </a:r>
                      <a:r>
                        <a:rPr lang="ru-RU" sz="900" dirty="0">
                          <a:effectLst/>
                        </a:rPr>
                        <a:t>Глицин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L-</a:t>
                      </a:r>
                      <a:r>
                        <a:rPr lang="ru-RU" sz="900" dirty="0">
                          <a:effectLst/>
                        </a:rPr>
                        <a:t>Цистеин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L-</a:t>
                      </a:r>
                      <a:r>
                        <a:rPr lang="ru-RU" sz="900" dirty="0" err="1">
                          <a:effectLst/>
                        </a:rPr>
                        <a:t>Глутатион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81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Черники экстракт </a:t>
                      </a: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Гесперидин</a:t>
                      </a: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15,8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Лютеин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Бета-каротин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Зеаксантин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5%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Астаксантин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2%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50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Гинкго </a:t>
                      </a:r>
                      <a:r>
                        <a:rPr lang="ru-RU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билоба</a:t>
                      </a: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экстракт 24</a:t>
                      </a:r>
                      <a:r>
                        <a:rPr lang="ru-RU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Супероксиддисмутаза</a:t>
                      </a: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Кверцетин</a:t>
                      </a: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дигидрат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10,5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211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Цинка </a:t>
                      </a:r>
                      <a:r>
                        <a:rPr lang="ru-RU" sz="900" dirty="0" smtClean="0">
                          <a:effectLst/>
                        </a:rPr>
                        <a:t>оксид</a:t>
                      </a:r>
                      <a:endParaRPr lang="ru-RU" sz="900" dirty="0">
                        <a:effectLst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5,25</a:t>
                      </a:r>
                      <a:endParaRPr lang="ru-RU" sz="900" dirty="0">
                        <a:effectLst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10,5</a:t>
                      </a:r>
                      <a:endParaRPr lang="ru-RU" sz="900" dirty="0">
                        <a:effectLst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Токоферола ацетат 50%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Тиамина </a:t>
                      </a:r>
                      <a:r>
                        <a:rPr lang="ru-RU" sz="900" dirty="0" err="1">
                          <a:effectLst/>
                        </a:rPr>
                        <a:t>мононитрат</a:t>
                      </a:r>
                      <a:r>
                        <a:rPr lang="ru-RU" sz="900" dirty="0">
                          <a:effectLst/>
                        </a:rPr>
                        <a:t> (В1)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0,525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1,05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Рибофлавин (В2)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111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Никотиновая кислота (В3)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Кальция </a:t>
                      </a:r>
                      <a:r>
                        <a:rPr lang="ru-RU" sz="900" dirty="0" err="1">
                          <a:effectLst/>
                        </a:rPr>
                        <a:t>пантотенат</a:t>
                      </a:r>
                      <a:r>
                        <a:rPr lang="ru-RU" sz="900" dirty="0">
                          <a:effectLst/>
                        </a:rPr>
                        <a:t> (В5)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Пиридоксина гидрохлорид (В6)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Фолиевая кислота (В9)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0,28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Цианокобаламин</a:t>
                      </a:r>
                      <a:r>
                        <a:rPr lang="ru-RU" sz="900" dirty="0">
                          <a:effectLst/>
                        </a:rPr>
                        <a:t> (В12)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4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Хрома </a:t>
                      </a:r>
                      <a:r>
                        <a:rPr lang="ru-RU" sz="900" dirty="0" err="1">
                          <a:effectLst/>
                        </a:rPr>
                        <a:t>пиколинат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29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Селексен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0,065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0,13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М-40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Ж-55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7254878"/>
              </p:ext>
            </p:extLst>
          </p:nvPr>
        </p:nvGraphicFramePr>
        <p:xfrm>
          <a:off x="251520" y="1772816"/>
          <a:ext cx="4032448" cy="4629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42"/>
                <a:gridCol w="1444833"/>
                <a:gridCol w="954724"/>
                <a:gridCol w="681533"/>
                <a:gridCol w="682016"/>
              </a:tblGrid>
              <a:tr h="28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22" marR="7622" marT="762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компонентов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22" marR="7622" marT="762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Мг в 1 капсуле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Мг в 2 капсулах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от РСП в 2 капсулах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 </a:t>
                      </a:r>
                      <a:r>
                        <a:rPr lang="en-US" sz="900" dirty="0" smtClean="0">
                          <a:effectLst/>
                        </a:rPr>
                        <a:t>L-</a:t>
                      </a:r>
                      <a:r>
                        <a:rPr lang="ru-RU" sz="900" dirty="0" err="1" smtClean="0">
                          <a:effectLst/>
                        </a:rPr>
                        <a:t>Таурин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Аскорбиновая кислота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r>
                        <a:rPr lang="ru-RU" sz="900" dirty="0" smtClean="0">
                          <a:effectLst/>
                        </a:rPr>
                        <a:t>-</a:t>
                      </a:r>
                      <a:r>
                        <a:rPr lang="ru-RU" sz="900" dirty="0" err="1">
                          <a:effectLst/>
                        </a:rPr>
                        <a:t>Г</a:t>
                      </a:r>
                      <a:r>
                        <a:rPr lang="ru-RU" sz="900" dirty="0" err="1" smtClean="0">
                          <a:effectLst/>
                        </a:rPr>
                        <a:t>лутаминовая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кислота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8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</a:t>
                      </a:r>
                      <a:r>
                        <a:rPr lang="en-US" sz="900" dirty="0" smtClean="0">
                          <a:effectLst/>
                        </a:rPr>
                        <a:t>L-</a:t>
                      </a:r>
                      <a:r>
                        <a:rPr lang="ru-RU" sz="900" dirty="0">
                          <a:effectLst/>
                        </a:rPr>
                        <a:t>Глицин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r>
                        <a:rPr lang="ru-RU" sz="900" dirty="0" smtClean="0">
                          <a:effectLst/>
                        </a:rPr>
                        <a:t>-Цистеин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   </a:t>
                      </a:r>
                      <a:r>
                        <a:rPr lang="en-US" sz="900" dirty="0" smtClean="0">
                          <a:effectLst/>
                        </a:rPr>
                        <a:t>L-</a:t>
                      </a:r>
                      <a:r>
                        <a:rPr lang="ru-RU" sz="900" dirty="0" err="1" smtClean="0">
                          <a:effectLst/>
                        </a:rPr>
                        <a:t>Глутатион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Черноплодная рябина (плоды)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Экстракт </a:t>
                      </a:r>
                      <a:r>
                        <a:rPr lang="ru-RU" sz="900" dirty="0" smtClean="0">
                          <a:effectLst/>
                        </a:rPr>
                        <a:t>календулы</a:t>
                      </a:r>
                      <a:endParaRPr lang="ru-RU" sz="900" dirty="0">
                        <a:effectLst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6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Лимон (</a:t>
                      </a:r>
                      <a:r>
                        <a:rPr lang="ru-RU" sz="900" dirty="0" err="1">
                          <a:effectLst/>
                        </a:rPr>
                        <a:t>биофлавоноиды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Цинка оксид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Гинкго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билоба</a:t>
                      </a:r>
                      <a:r>
                        <a:rPr lang="ru-RU" sz="900" dirty="0">
                          <a:effectLst/>
                        </a:rPr>
                        <a:t> (экстракт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Готу кола (экстракт)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Тиамина </a:t>
                      </a:r>
                      <a:r>
                        <a:rPr lang="ru-RU" sz="900" dirty="0" err="1" smtClean="0">
                          <a:effectLst/>
                        </a:rPr>
                        <a:t>мононитрат</a:t>
                      </a:r>
                      <a:r>
                        <a:rPr lang="ru-RU" sz="900" dirty="0" smtClean="0">
                          <a:effectLst/>
                        </a:rPr>
                        <a:t> (В1)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Рибофлавин (В2)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Никотиновая кислота (В3)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Кальция </a:t>
                      </a:r>
                      <a:r>
                        <a:rPr lang="ru-RU" sz="900" dirty="0" err="1" smtClean="0">
                          <a:effectLst/>
                        </a:rPr>
                        <a:t>пантотенат</a:t>
                      </a:r>
                      <a:r>
                        <a:rPr lang="ru-RU" sz="900" dirty="0" smtClean="0">
                          <a:effectLst/>
                        </a:rPr>
                        <a:t> (В5)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Пиридоксина гидрохлорид (В6)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effectLst/>
                        </a:rPr>
                        <a:t>Фолиевая</a:t>
                      </a:r>
                      <a:r>
                        <a:rPr lang="ru-RU" sz="900" dirty="0" smtClean="0">
                          <a:effectLst/>
                        </a:rPr>
                        <a:t> кислота (В9)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86" marR="14286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effectLst/>
                        </a:rPr>
                        <a:t>Цианокобаламин</a:t>
                      </a:r>
                      <a:r>
                        <a:rPr lang="ru-RU" sz="900" dirty="0" smtClean="0">
                          <a:effectLst/>
                        </a:rPr>
                        <a:t> (В12)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Кверцитин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Супероксиддисмутаза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Бета-каротин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Хрома </a:t>
                      </a:r>
                      <a:r>
                        <a:rPr lang="ru-RU" sz="900" dirty="0" err="1">
                          <a:effectLst/>
                        </a:rPr>
                        <a:t>пиколинат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Селенит натрия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 – 59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Ж – 88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3096344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Глазорол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48064" y="1340768"/>
            <a:ext cx="309634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Глазорол Интенсив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480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1053</Words>
  <Application>Microsoft Office PowerPoint</Application>
  <PresentationFormat>Экран (4:3)</PresentationFormat>
  <Paragraphs>377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ПРОБЛЕМА</vt:lpstr>
      <vt:lpstr>Слайд 5</vt:lpstr>
      <vt:lpstr>Слайд 6</vt:lpstr>
      <vt:lpstr>Слайд 7</vt:lpstr>
      <vt:lpstr>Слайд 8</vt:lpstr>
      <vt:lpstr>БАД «Глазорол Интенсив»</vt:lpstr>
      <vt:lpstr>Слайд 10</vt:lpstr>
      <vt:lpstr>Преимущества  БАД «Глазорол Интенсив»</vt:lpstr>
      <vt:lpstr>Антиоксидантный комплекс</vt:lpstr>
      <vt:lpstr>Слайд 13</vt:lpstr>
      <vt:lpstr>Слайд 14</vt:lpstr>
      <vt:lpstr>Слайд 15</vt:lpstr>
      <vt:lpstr>Расслабляет цилиарные мышцы, улучшает кровоток, препятствует воспалению и облегчает усталость глаз. </vt:lpstr>
      <vt:lpstr>Астаксантин увеличивает капиллярный кровоток </vt:lpstr>
      <vt:lpstr>Эссенциальный комплекс</vt:lpstr>
      <vt:lpstr>Минеральный комплекс</vt:lpstr>
      <vt:lpstr>Слайд 20</vt:lpstr>
      <vt:lpstr>Целевые группы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Глазарол интенсив: новый/ сильный взгляд</dc:title>
  <dc:creator>Татьяна</dc:creator>
  <cp:lastModifiedBy>Готовская Ольга</cp:lastModifiedBy>
  <cp:revision>143</cp:revision>
  <dcterms:created xsi:type="dcterms:W3CDTF">2016-05-25T02:32:22Z</dcterms:created>
  <dcterms:modified xsi:type="dcterms:W3CDTF">2016-10-10T05:05:45Z</dcterms:modified>
</cp:coreProperties>
</file>