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91" r:id="rId4"/>
    <p:sldId id="275" r:id="rId5"/>
    <p:sldId id="302" r:id="rId6"/>
    <p:sldId id="278" r:id="rId7"/>
    <p:sldId id="272" r:id="rId8"/>
    <p:sldId id="303" r:id="rId9"/>
    <p:sldId id="271" r:id="rId10"/>
    <p:sldId id="281" r:id="rId11"/>
    <p:sldId id="284" r:id="rId12"/>
    <p:sldId id="293" r:id="rId13"/>
    <p:sldId id="267" r:id="rId14"/>
    <p:sldId id="285" r:id="rId15"/>
    <p:sldId id="288" r:id="rId16"/>
    <p:sldId id="301" r:id="rId17"/>
    <p:sldId id="308" r:id="rId18"/>
    <p:sldId id="295" r:id="rId19"/>
    <p:sldId id="289" r:id="rId20"/>
    <p:sldId id="309" r:id="rId21"/>
    <p:sldId id="287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B30"/>
    <a:srgbClr val="D1D2D4"/>
    <a:srgbClr val="32AAA7"/>
    <a:srgbClr val="91DFDD"/>
    <a:srgbClr val="FF0000"/>
    <a:srgbClr val="DEE2F3"/>
    <a:srgbClr val="F7BECA"/>
    <a:srgbClr val="DEF6F3"/>
    <a:srgbClr val="FFED00"/>
    <a:srgbClr val="6C4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3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0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2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88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2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56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6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8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0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26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F1FD-C59A-4B02-9B65-490BBB2699A1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8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wallpapertag.com/wallpaper/full/f/f/7/901651-cool-snowing-desktop-background-3840x2160-for-androi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wallpapertag.com/wallpaper/full/f/f/7/901651-cool-snowing-desktop-background-3840x2160-for-androi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0" y="0"/>
            <a:ext cx="12192154" cy="6858000"/>
            <a:chOff x="0" y="0"/>
            <a:chExt cx="12192154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6"/>
              <a:ext cx="12192154" cy="6857914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889000" y="0"/>
              <a:ext cx="1354668" cy="2641600"/>
            </a:xfrm>
            <a:prstGeom prst="rect">
              <a:avLst/>
            </a:prstGeom>
            <a:solidFill>
              <a:srgbClr val="EC1B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3600" b="1" dirty="0"/>
                <a:t>АПРЕЛЬ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6488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64833" y="2963333"/>
            <a:ext cx="4007079" cy="3475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i="1" dirty="0" smtClean="0"/>
              <a:t>Чем отличаются полезные бактерии Bifidobacterium</a:t>
            </a:r>
            <a:r>
              <a:rPr lang="ru-RU" sz="1000" b="1" i="1" dirty="0"/>
              <a:t> </a:t>
            </a:r>
            <a:r>
              <a:rPr lang="ru-RU" sz="1000" b="1" i="1" dirty="0" err="1" smtClean="0"/>
              <a:t>adolescentis</a:t>
            </a:r>
            <a:r>
              <a:rPr lang="ru-RU" sz="1000" b="1" i="1" dirty="0" smtClean="0"/>
              <a:t>?</a:t>
            </a:r>
          </a:p>
          <a:p>
            <a:pPr algn="just"/>
            <a:endParaRPr lang="ru-RU" sz="1000" b="1" i="1" dirty="0" smtClean="0"/>
          </a:p>
          <a:p>
            <a:pPr algn="just"/>
            <a:r>
              <a:rPr lang="ru-RU" sz="1000" i="1" dirty="0"/>
              <a:t>Они обитают в толстом кишечнике, препятствуют развитию болезнетворных микроорганизмов, участвуют в обмене веществ, вырабатывают витамины и, принимая участие в синтезе иммуноглобулинов, поддерживают иммунитет человека. </a:t>
            </a:r>
            <a:endParaRPr lang="ru-RU" sz="1000" i="1" dirty="0" smtClean="0"/>
          </a:p>
          <a:p>
            <a:pPr algn="just"/>
            <a:endParaRPr lang="ru-RU" sz="1000" i="1" dirty="0" smtClean="0"/>
          </a:p>
          <a:p>
            <a:pPr algn="just"/>
            <a:r>
              <a:rPr lang="ru-RU" sz="1000" b="1" i="1" dirty="0" smtClean="0"/>
              <a:t>Комплекс БИФИДОБАК </a:t>
            </a:r>
            <a:r>
              <a:rPr lang="ru-RU" sz="1000" i="1" dirty="0" smtClean="0"/>
              <a:t>содержит </a:t>
            </a:r>
            <a:r>
              <a:rPr lang="ru-RU" sz="1000" i="1" dirty="0"/>
              <a:t>высоко устойчивый штамм бифидобактерий Bifidobacterium </a:t>
            </a:r>
            <a:r>
              <a:rPr lang="ru-RU" sz="1000" i="1" dirty="0" err="1"/>
              <a:t>adolescentis</a:t>
            </a:r>
            <a:r>
              <a:rPr lang="ru-RU" sz="1000" i="1" dirty="0" smtClean="0"/>
              <a:t>. Для сохранности бактерий применена технология микрокапсулирования. Она обеспечивает </a:t>
            </a:r>
            <a:r>
              <a:rPr lang="ru-RU" sz="1000" i="1" dirty="0"/>
              <a:t>бактериям повышенную приживаемость в кишечной трубке, защищая  от разрушающего действия кислого желудочного </a:t>
            </a:r>
            <a:r>
              <a:rPr lang="ru-RU" sz="1000" i="1" dirty="0" smtClean="0"/>
              <a:t>содержимого.</a:t>
            </a:r>
            <a:endParaRPr lang="ru-RU" sz="1000" i="1" dirty="0"/>
          </a:p>
          <a:p>
            <a:pPr algn="just"/>
            <a:r>
              <a:rPr lang="ru-RU" sz="1000" b="1" i="1" dirty="0" err="1" smtClean="0"/>
              <a:t>Бифидобак</a:t>
            </a:r>
            <a:r>
              <a:rPr lang="ru-RU" sz="1000" b="1" i="1" dirty="0" smtClean="0"/>
              <a:t> </a:t>
            </a:r>
            <a:r>
              <a:rPr lang="ru-RU" sz="1000" i="1" dirty="0" smtClean="0"/>
              <a:t>предназначен для поддержки естественного баланса микрофлоры организма. </a:t>
            </a:r>
            <a:r>
              <a:rPr lang="ru-RU" sz="1000" i="1" dirty="0"/>
              <a:t>Рекомендован при дисбактериозе, дисфункции пищеварения, сниженной кислотности желудочного сока, заболеваниях печени и желчевыводящих путей.</a:t>
            </a:r>
          </a:p>
          <a:p>
            <a:pPr algn="just"/>
            <a:endParaRPr lang="ru-RU" sz="1000" i="1" dirty="0" smtClean="0"/>
          </a:p>
          <a:p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бифидобактерии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#пищеварение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балансмикрофлоры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бифидобак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дисбактериоз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обменвеществ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55394" y="2971800"/>
            <a:ext cx="3962476" cy="3170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b="1" i="1" dirty="0" smtClean="0"/>
              <a:t>Рудвитол – здоровье как у космонавта!</a:t>
            </a:r>
          </a:p>
          <a:p>
            <a:pPr>
              <a:lnSpc>
                <a:spcPts val="1000"/>
              </a:lnSpc>
            </a:pPr>
            <a:endParaRPr lang="ru-RU" sz="1000" b="1" i="1" dirty="0" smtClean="0"/>
          </a:p>
          <a:p>
            <a:pPr algn="just">
              <a:lnSpc>
                <a:spcPts val="1000"/>
              </a:lnSpc>
            </a:pPr>
            <a:r>
              <a:rPr lang="ru-RU" sz="1000" i="1" dirty="0" smtClean="0"/>
              <a:t>Залогом здоровья как у космонавта является крепкий иммунитет.</a:t>
            </a:r>
          </a:p>
          <a:p>
            <a:pPr algn="just">
              <a:lnSpc>
                <a:spcPts val="1000"/>
              </a:lnSpc>
            </a:pPr>
            <a:r>
              <a:rPr lang="ru-RU" sz="1000" i="1" dirty="0" smtClean="0"/>
              <a:t>Комплекс </a:t>
            </a:r>
            <a:r>
              <a:rPr lang="ru-RU" sz="1000" b="1" i="1" dirty="0" smtClean="0"/>
              <a:t>РУДВИТОЛ </a:t>
            </a:r>
            <a:r>
              <a:rPr lang="ru-RU" sz="1000" i="1" dirty="0" smtClean="0"/>
              <a:t>создан для поддержки иммунитета. Он усиливает сопротивляемость организма к различным возбудителям инфекционных заболеваний благодаря растительным иммуностимуляторам и витаминам.</a:t>
            </a:r>
          </a:p>
          <a:p>
            <a:pPr marL="171450" indent="-171450" algn="just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ru-RU" sz="1000" b="1" i="1" dirty="0" smtClean="0"/>
              <a:t>Экстракт </a:t>
            </a:r>
            <a:r>
              <a:rPr lang="ru-RU" sz="1000" b="1" i="1" dirty="0"/>
              <a:t>корня солодки, эхинацеи</a:t>
            </a:r>
            <a:r>
              <a:rPr lang="en-US" sz="1000" b="1" i="1" dirty="0"/>
              <a:t> </a:t>
            </a:r>
            <a:r>
              <a:rPr lang="ru-RU" sz="1000" i="1" dirty="0"/>
              <a:t>оказывают антимикробное,  антигистаминное, отхаркивающее, потогонное, болеутоляющее и общеукрепляющее действие, повышают активность клеток системы иммунитета и стимулируют выработку интерферона, активизируя неспецифические защитные силы организма. </a:t>
            </a:r>
            <a:endParaRPr lang="ru-RU" sz="1000" i="1" dirty="0" smtClean="0"/>
          </a:p>
          <a:p>
            <a:pPr marL="171450" indent="-171450" algn="just">
              <a:lnSpc>
                <a:spcPts val="1000"/>
              </a:lnSpc>
              <a:buFont typeface="Arial" panose="020B0604020202020204" pitchFamily="34" charset="0"/>
              <a:buChar char="•"/>
            </a:pPr>
            <a:r>
              <a:rPr lang="ru-RU" sz="1000" b="1" i="1" dirty="0" smtClean="0"/>
              <a:t>Витамин </a:t>
            </a:r>
            <a:r>
              <a:rPr lang="ru-RU" sz="1000" b="1" i="1" dirty="0"/>
              <a:t>С и рутин </a:t>
            </a:r>
            <a:r>
              <a:rPr lang="ru-RU" sz="1000" i="1" dirty="0"/>
              <a:t>снижают проницаемость сосудов и усиливают сопротивляемость организма вирусным и бактериальным инфекциям.</a:t>
            </a:r>
          </a:p>
          <a:p>
            <a:pPr algn="just">
              <a:lnSpc>
                <a:spcPts val="1000"/>
              </a:lnSpc>
            </a:pPr>
            <a:endParaRPr lang="ru-RU" sz="1000" i="1" dirty="0" smtClean="0"/>
          </a:p>
          <a:p>
            <a:pPr algn="just">
              <a:lnSpc>
                <a:spcPts val="1000"/>
              </a:lnSpc>
            </a:pPr>
            <a:r>
              <a:rPr lang="ru-RU" sz="1000" i="1" dirty="0" smtClean="0"/>
              <a:t>Это важно! Комплекс </a:t>
            </a:r>
            <a:r>
              <a:rPr lang="ru-RU" sz="1000" i="1" dirty="0"/>
              <a:t>Р</a:t>
            </a:r>
            <a:r>
              <a:rPr lang="ru-RU" sz="1000" i="1" dirty="0" smtClean="0"/>
              <a:t>удвитол производится по пеллетной технологии, которая позволяет разъединить конкурирующие между собой активные вещества и повысить их биодоступность.</a:t>
            </a:r>
            <a:endParaRPr lang="ru-RU" sz="1000" i="1" dirty="0"/>
          </a:p>
          <a:p>
            <a:pPr>
              <a:lnSpc>
                <a:spcPts val="1000"/>
              </a:lnSpc>
            </a:pP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рудвитол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иммунитет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дляподнятияиммунитета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солодка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эхинацея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витаминС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000" dirty="0" smtClean="0"/>
          </a:p>
          <a:p>
            <a:pPr>
              <a:lnSpc>
                <a:spcPts val="1000"/>
              </a:lnSpc>
            </a:pPr>
            <a:endParaRPr lang="ru-RU" sz="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003328" y="1291482"/>
            <a:ext cx="1579539" cy="1583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Бифидоба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5774" y="1251854"/>
            <a:ext cx="1632862" cy="1632862"/>
          </a:xfrm>
          <a:prstGeom prst="rect">
            <a:avLst/>
          </a:prstGeom>
        </p:spPr>
      </p:pic>
      <p:pic>
        <p:nvPicPr>
          <p:cNvPr id="11" name="Рисунок 10" descr="Рудвито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8629" y="1251857"/>
            <a:ext cx="1632859" cy="163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98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911" y="2092643"/>
            <a:ext cx="4174958" cy="47653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98" y="2092643"/>
            <a:ext cx="4174958" cy="47653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41601" y="2929467"/>
            <a:ext cx="388705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 smtClean="0"/>
              <a:t>29 апреля – день танца. Танцуй с Артлайф!</a:t>
            </a:r>
          </a:p>
          <a:p>
            <a:endParaRPr lang="ru-RU" sz="1000" i="1" dirty="0" smtClean="0"/>
          </a:p>
          <a:p>
            <a:r>
              <a:rPr lang="ru-RU" sz="1000" i="1" dirty="0" smtClean="0"/>
              <a:t>Танцевать </a:t>
            </a:r>
            <a:r>
              <a:rPr lang="ru-RU" sz="1000" i="1" dirty="0"/>
              <a:t>- это так естественно. </a:t>
            </a:r>
            <a:r>
              <a:rPr lang="ru-RU" sz="1000" i="1" dirty="0" smtClean="0"/>
              <a:t>Танцы повышают настроение, </a:t>
            </a:r>
            <a:r>
              <a:rPr lang="ru-RU" sz="1000" i="1" dirty="0"/>
              <a:t>дарят </a:t>
            </a:r>
            <a:r>
              <a:rPr lang="ru-RU" sz="1000" i="1" dirty="0" smtClean="0"/>
              <a:t>энергию, </a:t>
            </a:r>
            <a:r>
              <a:rPr lang="ru-RU" sz="1000" i="1" dirty="0"/>
              <a:t>помогают </a:t>
            </a:r>
            <a:r>
              <a:rPr lang="ru-RU" sz="1000" i="1" dirty="0" smtClean="0"/>
              <a:t>держать вес в норме.</a:t>
            </a:r>
            <a:r>
              <a:rPr lang="ru-RU" sz="1000" i="1" dirty="0"/>
              <a:t> </a:t>
            </a:r>
            <a:r>
              <a:rPr lang="ru-RU" sz="1000" i="1" dirty="0" smtClean="0"/>
              <a:t>Танцуя</a:t>
            </a:r>
            <a:r>
              <a:rPr lang="ru-RU" sz="1000" i="1" dirty="0"/>
              <a:t>, человек задействует все группы мышц. Это позволяет улучшить физическое состояние.</a:t>
            </a:r>
          </a:p>
          <a:p>
            <a:r>
              <a:rPr lang="ru-RU" sz="1000" i="1" dirty="0" smtClean="0"/>
              <a:t>Для дополнительной поддержки используйте комплексы Артлайф: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/>
              <a:t>Джоинт флекс </a:t>
            </a:r>
            <a:r>
              <a:rPr lang="ru-RU" sz="1000" i="1" dirty="0" smtClean="0"/>
              <a:t>Форте и Неоколлаген Артро – помогут улучшить подвижность суставов и связок, уменьшить усталость после занятий.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Венатол – поддерживает систему кровообращения, тонус мышц, в комплексе способствует профилактике </a:t>
            </a:r>
            <a:r>
              <a:rPr lang="ru-RU" sz="1000" i="1" dirty="0" err="1" smtClean="0"/>
              <a:t>варикоза</a:t>
            </a:r>
            <a:r>
              <a:rPr lang="ru-RU" sz="1000" i="1" dirty="0" smtClean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err="1" smtClean="0"/>
              <a:t>Джоинт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флекс</a:t>
            </a:r>
            <a:r>
              <a:rPr lang="ru-RU" sz="1000" i="1" dirty="0" smtClean="0"/>
              <a:t> Актив снимет  болезненные ощущения в суставах.</a:t>
            </a:r>
          </a:p>
          <a:p>
            <a:endParaRPr lang="ru-RU" sz="1100" dirty="0"/>
          </a:p>
          <a:p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деньтанца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хондропротектор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#венотоник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80333" y="2887134"/>
            <a:ext cx="3962476" cy="3357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i="1" dirty="0" err="1" smtClean="0"/>
              <a:t>Сорокотравник</a:t>
            </a:r>
            <a:r>
              <a:rPr lang="ru-RU" sz="1000" b="1" i="1" dirty="0" smtClean="0"/>
              <a:t> – ваша ежедневная ложка здоровья!</a:t>
            </a:r>
          </a:p>
          <a:p>
            <a:pPr lvl="0"/>
            <a:endParaRPr lang="ru-RU" sz="1000" dirty="0" smtClean="0"/>
          </a:p>
          <a:p>
            <a:r>
              <a:rPr lang="ru-RU" sz="1000" i="1" dirty="0" smtClean="0"/>
              <a:t>«</a:t>
            </a:r>
            <a:r>
              <a:rPr lang="ru-RU" sz="1000" i="1" dirty="0" err="1" smtClean="0"/>
              <a:t>Сорокотравник</a:t>
            </a:r>
            <a:r>
              <a:rPr lang="ru-RU" sz="1000" i="1" dirty="0" smtClean="0"/>
              <a:t>»  - целебное снадобье по рецептам наших предков. Оно содержит проверенные веками, всеми любимые сибирские травы и растения: лист малины, шиповник, тысячелистник, солодку, </a:t>
            </a:r>
            <a:r>
              <a:rPr lang="ru-RU" sz="1000" i="1" dirty="0" err="1" smtClean="0"/>
              <a:t>володушку</a:t>
            </a:r>
            <a:r>
              <a:rPr lang="ru-RU" sz="1000" i="1" dirty="0" smtClean="0"/>
              <a:t>, клюкву, женьшень, кору ивы, </a:t>
            </a:r>
            <a:r>
              <a:rPr lang="ru-RU" sz="1000" i="1" dirty="0" err="1" smtClean="0"/>
              <a:t>эхинацею</a:t>
            </a:r>
            <a:r>
              <a:rPr lang="ru-RU" sz="1000" i="1" dirty="0" smtClean="0"/>
              <a:t>, крапиву, пижму, шалфей и другие. </a:t>
            </a:r>
            <a:endParaRPr lang="ru-RU" sz="1000" dirty="0" smtClean="0"/>
          </a:p>
          <a:p>
            <a:r>
              <a:rPr lang="ru-RU" sz="1000" i="1" dirty="0" smtClean="0"/>
              <a:t>Сила сорока целебных трав, ягод и продуктов пчеловодства – в одной ложке уникального биоактивного комплекса поможет вам восстановить силы и справиться с повышенной утомляемостью в весенний период. Мягко тонизируя организм, «</a:t>
            </a:r>
            <a:r>
              <a:rPr lang="ru-RU" sz="1000" i="1" dirty="0" err="1" smtClean="0"/>
              <a:t>Сорокотравник</a:t>
            </a:r>
            <a:r>
              <a:rPr lang="ru-RU" sz="1000" i="1" dirty="0" smtClean="0"/>
              <a:t>»  в то же время способствует поддержке эмоционального баланса и стабилизации нервной системы, помогая справляться с физическими и умственными нагрузками, стрессами и обеспечивая высокую работоспособность. </a:t>
            </a:r>
            <a:r>
              <a:rPr lang="ru-RU" sz="1000" i="1" dirty="0" err="1" smtClean="0"/>
              <a:t>Адаптогены</a:t>
            </a:r>
            <a:r>
              <a:rPr lang="ru-RU" sz="1000" i="1" dirty="0" smtClean="0"/>
              <a:t> и противовоспалительные вещества  в его составе обеспечат профилактику респираторных вирусных инфекций и помогут быстрее справиться с заболеваниями. </a:t>
            </a:r>
          </a:p>
          <a:p>
            <a:endParaRPr lang="ru-RU" sz="1000" dirty="0" smtClean="0"/>
          </a:p>
          <a:p>
            <a:r>
              <a:rPr lang="ru-RU" sz="1000" i="1" dirty="0" smtClean="0">
                <a:solidFill>
                  <a:schemeClr val="bg1">
                    <a:lumMod val="50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bg1">
                    <a:lumMod val="50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bg1">
                    <a:lumMod val="50000"/>
                  </a:schemeClr>
                </a:solidFill>
              </a:rPr>
              <a:t> #здоровье #</a:t>
            </a:r>
            <a:r>
              <a:rPr lang="ru-RU" sz="1000" i="1" dirty="0" err="1" smtClean="0">
                <a:solidFill>
                  <a:schemeClr val="bg1">
                    <a:lumMod val="50000"/>
                  </a:schemeClr>
                </a:solidFill>
              </a:rPr>
              <a:t>бад</a:t>
            </a:r>
            <a:r>
              <a:rPr lang="ru-RU" sz="1000" i="1" dirty="0" smtClean="0">
                <a:solidFill>
                  <a:schemeClr val="bg1">
                    <a:lumMod val="50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bg1">
                    <a:lumMod val="50000"/>
                  </a:schemeClr>
                </a:solidFill>
              </a:rPr>
              <a:t>сорокотравник</a:t>
            </a:r>
            <a:r>
              <a:rPr lang="ru-RU" sz="1000" i="1" dirty="0" smtClean="0">
                <a:solidFill>
                  <a:schemeClr val="bg1">
                    <a:lumMod val="50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bg1">
                    <a:lumMod val="50000"/>
                  </a:schemeClr>
                </a:solidFill>
              </a:rPr>
              <a:t>целебныетравы</a:t>
            </a:r>
            <a:r>
              <a:rPr lang="ru-RU" sz="1000" i="1" dirty="0" smtClean="0">
                <a:solidFill>
                  <a:schemeClr val="bg1">
                    <a:lumMod val="50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bg1">
                    <a:lumMod val="50000"/>
                  </a:schemeClr>
                </a:solidFill>
              </a:rPr>
              <a:t>фитокомплекс</a:t>
            </a:r>
            <a:r>
              <a:rPr lang="ru-RU" sz="1000" i="1" dirty="0" smtClean="0">
                <a:solidFill>
                  <a:schemeClr val="bg1">
                    <a:lumMod val="50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bg1">
                    <a:lumMod val="50000"/>
                  </a:schemeClr>
                </a:solidFill>
              </a:rPr>
              <a:t>адаптогены</a:t>
            </a:r>
            <a:r>
              <a:rPr lang="ru-RU" sz="1000" i="1" dirty="0" smtClean="0">
                <a:solidFill>
                  <a:schemeClr val="bg1">
                    <a:lumMod val="50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bg1">
                    <a:lumMod val="50000"/>
                  </a:schemeClr>
                </a:solidFill>
              </a:rPr>
              <a:t>сибирскиетравы</a:t>
            </a:r>
            <a:endParaRPr lang="ru-RU" sz="10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265" name="Picture 1" descr="C:\Users\Chizhova\Desktop\Сорокотрав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4387" y="1265324"/>
            <a:ext cx="1610882" cy="1610882"/>
          </a:xfrm>
          <a:prstGeom prst="rect">
            <a:avLst/>
          </a:prstGeom>
          <a:noFill/>
        </p:spPr>
      </p:pic>
      <p:pic>
        <p:nvPicPr>
          <p:cNvPr id="12" name="Рисунок 11" descr="Танц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47164" y="1265324"/>
            <a:ext cx="1621972" cy="162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75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"/>
            <a:ext cx="12192152" cy="685791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545482" y="4199467"/>
            <a:ext cx="55827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/>
              <a:t>Весна – время мечтать и верить в свою счастливую звезду. Ведь в это время пробуждается не только природа. Каждая женщина испытывает весной  эмоциональный подъем и желание перемен. Оживает естественное стремление к красоте: хочется выглядеть ярче, свежее. Притягивать к себе восхищенные взгляды, словно нежный цветок орхидеи.</a:t>
            </a:r>
            <a:endParaRPr lang="ru-RU" sz="1000" dirty="0" smtClean="0"/>
          </a:p>
          <a:p>
            <a:r>
              <a:rPr lang="ru-RU" sz="1000" i="1" dirty="0" smtClean="0"/>
              <a:t>Орхидея славится не только за ее красоту. Экстракт орхидеи, способствующий выработке </a:t>
            </a:r>
            <a:r>
              <a:rPr lang="ru-RU" sz="1000" i="1" dirty="0" err="1" smtClean="0"/>
              <a:t>цитокинов</a:t>
            </a:r>
            <a:r>
              <a:rPr lang="ru-RU" sz="1000" i="1" dirty="0" smtClean="0"/>
              <a:t>, лег в основу косметической линии </a:t>
            </a:r>
            <a:r>
              <a:rPr lang="ru-RU" sz="1000" i="1" dirty="0" err="1" smtClean="0"/>
              <a:t>Probiocosmetics</a:t>
            </a:r>
            <a:r>
              <a:rPr lang="ru-RU" sz="1000" i="1" dirty="0" smtClean="0"/>
              <a:t>.  Вместе с  </a:t>
            </a:r>
            <a:r>
              <a:rPr lang="ru-RU" sz="1000" i="1" dirty="0" err="1" smtClean="0"/>
              <a:t>лизатами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пробиотических</a:t>
            </a:r>
            <a:r>
              <a:rPr lang="ru-RU" sz="1000" i="1" dirty="0" smtClean="0"/>
              <a:t> бактерий орхидея заботится о вашей коже, стимулируя местный иммунитет, снижая частоту воспалительных реакций и скорость старения кожи. А комплекс веществ с увлажняющими и </a:t>
            </a:r>
            <a:r>
              <a:rPr lang="ru-RU" sz="1000" i="1" dirty="0" err="1" smtClean="0"/>
              <a:t>лифтинг-свойствами</a:t>
            </a:r>
            <a:r>
              <a:rPr lang="ru-RU" sz="1000" i="1" dirty="0" smtClean="0"/>
              <a:t> разглаживает поверхность кожи и повышает ее упругость.  </a:t>
            </a:r>
            <a:r>
              <a:rPr lang="en-US" sz="1000" i="1" dirty="0" err="1" smtClean="0"/>
              <a:t>Probio</a:t>
            </a:r>
            <a:r>
              <a:rPr lang="ru-RU" sz="1000" i="1" dirty="0" smtClean="0"/>
              <a:t>С</a:t>
            </a:r>
            <a:r>
              <a:rPr lang="en-US" sz="1000" i="1" dirty="0" err="1" smtClean="0"/>
              <a:t>osmetics</a:t>
            </a:r>
            <a:r>
              <a:rPr lang="ru-RU" sz="1000" i="1" dirty="0" smtClean="0"/>
              <a:t> – ваше весеннее обновление, активная защита кожи, настоящий подарок для вашей естественной красоты! </a:t>
            </a:r>
          </a:p>
          <a:p>
            <a:r>
              <a:rPr lang="ru-RU" sz="1000" i="1" dirty="0" smtClean="0"/>
              <a:t>Только этой весной мы готовы поделиться с вами еще одним секретом! Скоро </a:t>
            </a:r>
            <a:r>
              <a:rPr lang="ru-RU" sz="1000" i="1" dirty="0"/>
              <a:t>в линии  </a:t>
            </a:r>
            <a:r>
              <a:rPr lang="en-US" sz="1000" i="1" dirty="0" err="1"/>
              <a:t>Probio</a:t>
            </a:r>
            <a:r>
              <a:rPr lang="ru-RU" sz="1000" i="1" dirty="0"/>
              <a:t>С</a:t>
            </a:r>
            <a:r>
              <a:rPr lang="en-US" sz="1000" i="1" dirty="0" err="1"/>
              <a:t>osmetics</a:t>
            </a:r>
            <a:r>
              <a:rPr lang="ru-RU" sz="1000" i="1" dirty="0"/>
              <a:t> </a:t>
            </a:r>
            <a:r>
              <a:rPr lang="ru-RU" sz="1000" i="1" dirty="0" smtClean="0"/>
              <a:t> появится еще один продукт для красоты. </a:t>
            </a:r>
          </a:p>
          <a:p>
            <a:endParaRPr lang="ru-RU" sz="1000" dirty="0" smtClean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#косметика #красота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пробиокосметика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лизатыбактерий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защитакожи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лифтинг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увлажнениекожи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экстракторхидеи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03889" y="372533"/>
            <a:ext cx="3972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ЛИНИЯ </a:t>
            </a:r>
            <a:r>
              <a:rPr lang="en-US" b="1" dirty="0" smtClean="0"/>
              <a:t>PROBIOCOSMETICS</a:t>
            </a:r>
            <a:r>
              <a:rPr lang="ru-RU" b="1" dirty="0" smtClean="0"/>
              <a:t> -</a:t>
            </a:r>
          </a:p>
          <a:p>
            <a:pPr algn="ctr"/>
            <a:r>
              <a:rPr lang="ru-RU" b="1" dirty="0" smtClean="0"/>
              <a:t>ВАШЕ ВЕСЕННЕЕ ОБНОВЛЕНИЕ!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426" y="2758439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720614" y="1644735"/>
            <a:ext cx="3259485" cy="4544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395853" y="1644735"/>
            <a:ext cx="1900249" cy="1946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1" name="Picture 1" descr="C:\Users\Chizhova\Desktop\plakat PB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7667" y="1588030"/>
            <a:ext cx="2205038" cy="2205038"/>
          </a:xfrm>
          <a:prstGeom prst="rect">
            <a:avLst/>
          </a:prstGeom>
          <a:noFill/>
        </p:spPr>
      </p:pic>
      <p:pic>
        <p:nvPicPr>
          <p:cNvPr id="10243" name="Picture 3" descr="C:\Users\Chizhova\Desktop\plakat PB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5457" y="1589088"/>
            <a:ext cx="3453609" cy="488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897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12192150" cy="6857912"/>
            <a:chOff x="1" y="86"/>
            <a:chExt cx="12192150" cy="685791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86"/>
              <a:ext cx="12192150" cy="6857912"/>
            </a:xfrm>
            <a:prstGeom prst="rect">
              <a:avLst/>
            </a:prstGeom>
          </p:spPr>
        </p:pic>
        <p:grpSp>
          <p:nvGrpSpPr>
            <p:cNvPr id="14" name="Группа 13"/>
            <p:cNvGrpSpPr/>
            <p:nvPr/>
          </p:nvGrpSpPr>
          <p:grpSpPr>
            <a:xfrm>
              <a:off x="2644351" y="1977448"/>
              <a:ext cx="9067662" cy="2367815"/>
              <a:chOff x="2644351" y="1977448"/>
              <a:chExt cx="9067662" cy="2367815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949967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7214565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809499"/>
              </p:ext>
            </p:extLst>
          </p:nvPr>
        </p:nvGraphicFramePr>
        <p:xfrm>
          <a:off x="2644351" y="4626350"/>
          <a:ext cx="9067664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/>
                        <a:t>КРЕМЫ </a:t>
                      </a:r>
                      <a:r>
                        <a:rPr lang="en-US" sz="1200" baseline="0" dirty="0" smtClean="0"/>
                        <a:t>UNIQ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/>
                        <a:t>БАЛЬЗАМ ДЛЯ ГУБ </a:t>
                      </a:r>
                      <a:r>
                        <a:rPr lang="en-US" sz="1200" baseline="0" dirty="0"/>
                        <a:t>NATURASEPT</a:t>
                      </a:r>
                      <a:endParaRPr lang="ru-RU" sz="1200" baseline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/>
                        <a:t>OLEOPREN </a:t>
                      </a:r>
                      <a:r>
                        <a:rPr lang="en-US" sz="1200" b="1" baseline="0" dirty="0" smtClean="0"/>
                        <a:t>BEAUTYDERM</a:t>
                      </a:r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AQUA DREAM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/>
                        <a:t>КРАСОТА ВАШЕЙ КОЖИ</a:t>
                      </a:r>
                      <a:endParaRPr lang="en-US" sz="1200" baseline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/>
                        <a:t>ЗАЩИТА ОТ ВЕСЕННЕЙ НЕПОГОДЫ</a:t>
                      </a:r>
                      <a:endParaRPr lang="en-US" sz="1200" baseline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КЛЕТОЧНАЯ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</a:rPr>
                        <a:t> ТЕРАПИЯ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СВЕЖЕСТЬ ВАШЕЙ КОЖИ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i="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pic>
        <p:nvPicPr>
          <p:cNvPr id="3074" name="Picture 2" descr="\\Filer\Artlife\Маркетинг\КОНТЕНТ-ПЛАН ДЛЯ СОЦ.СЕТЕЙ\2019\04 Апрель\макеты для соцсетей\Красота\Uni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8047" y="2117127"/>
            <a:ext cx="2004948" cy="2109521"/>
          </a:xfrm>
          <a:prstGeom prst="rect">
            <a:avLst/>
          </a:prstGeom>
          <a:noFill/>
        </p:spPr>
      </p:pic>
      <p:pic>
        <p:nvPicPr>
          <p:cNvPr id="3075" name="Picture 3" descr="\\Filer\Artlife\Маркетинг\КОНТЕНТ-ПЛАН ДЛЯ СОЦ.СЕТЕЙ\2019\04 Апрель\макеты для соцсетей\Красота\Натурасеп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1886" y="2117127"/>
            <a:ext cx="1969118" cy="2110145"/>
          </a:xfrm>
          <a:prstGeom prst="rect">
            <a:avLst/>
          </a:prstGeom>
          <a:noFill/>
        </p:spPr>
      </p:pic>
      <p:pic>
        <p:nvPicPr>
          <p:cNvPr id="20" name="Picture 2" descr="\\Filer\Artlife\Маркетинг\КОНТЕНТ-ПЛАН ДЛЯ СОЦ.СЕТЕЙ\2019\04 Апрель\макеты для соцсетей\Красота\Олеопре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9056" y="2117127"/>
            <a:ext cx="1983358" cy="2109521"/>
          </a:xfrm>
          <a:prstGeom prst="rect">
            <a:avLst/>
          </a:prstGeom>
          <a:noFill/>
        </p:spPr>
      </p:pic>
      <p:pic>
        <p:nvPicPr>
          <p:cNvPr id="21" name="Picture 3" descr="\\Filer\Artlife\Маркетинг\КОНТЕНТ-ПЛАН ДЛЯ СОЦ.СЕТЕЙ\2019\04 Апрель\макеты для соцсетей\Красота\Aqu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30775" y="2117127"/>
            <a:ext cx="1950132" cy="2109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9908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2" y="87"/>
            <a:ext cx="12192150" cy="6857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00144" y="3014133"/>
            <a:ext cx="39685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00" b="1" i="1" dirty="0" err="1" smtClean="0"/>
              <a:t>UniQ</a:t>
            </a:r>
            <a:r>
              <a:rPr lang="en-US" sz="1000" b="1" i="1" dirty="0" smtClean="0"/>
              <a:t> - </a:t>
            </a:r>
            <a:r>
              <a:rPr lang="ru-RU" sz="1000" b="1" i="1" dirty="0" smtClean="0"/>
              <a:t>красота вашей кожи!</a:t>
            </a:r>
            <a:endParaRPr lang="en-US" sz="1000" b="1" i="1" dirty="0" smtClean="0"/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i="1" dirty="0"/>
              <a:t>Вы заметили, как весной на нас влияет солнце? Настроение повышается, воздух прогревается… А вот наша кожа может и не ответить благодарностью: негативное воздействие УФ-излучения  ускоряет процесс старения кожи, цвет лица меняется, вы постоянно выглядите уставшей. Чтобы этого избежать, добавьте в свой ежедневый уход линию </a:t>
            </a:r>
            <a:r>
              <a:rPr lang="en-US" sz="1000" i="1" dirty="0" err="1"/>
              <a:t>UniQ</a:t>
            </a:r>
            <a:r>
              <a:rPr lang="ru-RU" sz="1000" i="1" dirty="0"/>
              <a:t>!</a:t>
            </a:r>
          </a:p>
          <a:p>
            <a:pPr>
              <a:buFont typeface="Arial" pitchFamily="34" charset="0"/>
              <a:buChar char="•"/>
            </a:pPr>
            <a:r>
              <a:rPr lang="ru-RU" sz="1000" i="1" dirty="0"/>
              <a:t>Дневной крем для лица защищает кожу от негативного воздействия окружающей среды, увлажняет, освежает и защищает клетки от окислительного процесса. </a:t>
            </a:r>
          </a:p>
          <a:p>
            <a:pPr>
              <a:buFont typeface="Arial" pitchFamily="34" charset="0"/>
              <a:buChar char="•"/>
            </a:pPr>
            <a:r>
              <a:rPr lang="ru-RU" sz="1000" i="1" dirty="0"/>
              <a:t>Ночной крем для лица  возрождает вашу кожу, пока вы спите. Повышает упругость кожи, улучшает цвет лица, разглаживает морщинки. </a:t>
            </a:r>
          </a:p>
          <a:p>
            <a:r>
              <a:rPr lang="ru-RU" sz="1000" i="1" dirty="0" err="1"/>
              <a:t>UniQ</a:t>
            </a:r>
            <a:r>
              <a:rPr lang="ru-RU" sz="1000" i="1" dirty="0"/>
              <a:t>! — это активный </a:t>
            </a:r>
            <a:r>
              <a:rPr lang="ru-RU" sz="1000" i="1" dirty="0" err="1"/>
              <a:t>антивозрастной</a:t>
            </a:r>
            <a:r>
              <a:rPr lang="ru-RU" sz="1000" i="1" dirty="0"/>
              <a:t> уход, инновационная косметика, сочетающая богатство полезных ингредиентов и точный научный подход. </a:t>
            </a:r>
          </a:p>
          <a:p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en-US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UniQ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идеиподарков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подаркидляженщин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защитакожи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увлажнениекожи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99697" y="3022600"/>
            <a:ext cx="3959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1000" i="1" dirty="0"/>
          </a:p>
          <a:p>
            <a:pPr lvl="0"/>
            <a:r>
              <a:rPr lang="en-US" sz="1000" b="1" i="1" dirty="0" err="1" smtClean="0"/>
              <a:t>Naturasept</a:t>
            </a:r>
            <a:r>
              <a:rPr lang="en-US" sz="1000" b="1" i="1" dirty="0" smtClean="0"/>
              <a:t> - </a:t>
            </a:r>
            <a:r>
              <a:rPr lang="ru-RU" sz="1000" b="1" i="1" dirty="0" smtClean="0"/>
              <a:t>защита от весенней непогоды</a:t>
            </a:r>
            <a:endParaRPr lang="en-US" sz="1000" b="1" i="1" dirty="0"/>
          </a:p>
          <a:p>
            <a:pPr lvl="0"/>
            <a:endParaRPr lang="en-US" sz="1000" i="1" dirty="0"/>
          </a:p>
          <a:p>
            <a:r>
              <a:rPr lang="ru-RU" sz="1000" i="1" dirty="0"/>
              <a:t>Сухой воздух, авитаминоз, ветер – это лишь малая часть причин, из-за которых ваши губы могут пострадать. Держите при себе бальзам </a:t>
            </a:r>
            <a:r>
              <a:rPr lang="en-US" sz="1000" i="1" dirty="0" err="1"/>
              <a:t>Naturasept</a:t>
            </a:r>
            <a:r>
              <a:rPr lang="ru-RU" sz="1000" i="1" dirty="0"/>
              <a:t> – это скорая помощь  для ваших губ! </a:t>
            </a:r>
          </a:p>
          <a:p>
            <a:r>
              <a:rPr lang="ru-RU" sz="1000" i="1" dirty="0"/>
              <a:t>Входящие в состав витамины А, E и уникальный комплекс масел питают кожу губ, заживляют микротрещины. Пчелиный воск предотвращает обезвоживание, создает защитное покрытие, повышает упругость и эластичность кожи губ. Обладает профилактическим действием различного рода воспалительных реакций на фоне герпеса, </a:t>
            </a:r>
            <a:r>
              <a:rPr lang="ru-RU" sz="1000" i="1" dirty="0" err="1"/>
              <a:t>заед</a:t>
            </a:r>
            <a:r>
              <a:rPr lang="ru-RU" sz="1000" i="1" dirty="0"/>
              <a:t>, </a:t>
            </a:r>
            <a:r>
              <a:rPr lang="ru-RU" sz="1000" i="1" dirty="0" err="1"/>
              <a:t>хейлита</a:t>
            </a:r>
            <a:r>
              <a:rPr lang="ru-RU" sz="1000" i="1" dirty="0"/>
              <a:t> (можно использовать в момент ремиссии, и для профилактики).</a:t>
            </a:r>
            <a:endParaRPr lang="en-US" sz="1000" i="1" dirty="0"/>
          </a:p>
          <a:p>
            <a:pPr lvl="0"/>
            <a:endParaRPr lang="en-US" sz="1000" i="1" dirty="0"/>
          </a:p>
          <a:p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бальзам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красиваяулыбка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губы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подаркидляженщин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весна</a:t>
            </a:r>
          </a:p>
        </p:txBody>
      </p:sp>
      <p:pic>
        <p:nvPicPr>
          <p:cNvPr id="1026" name="Picture 2" descr="\\Filer\Artlife\Маркетинг\КОНТЕНТ-ПЛАН ДЛЯ СОЦ.СЕТЕЙ\2019\04 Апрель\макеты для соцсетей\Красота\Uni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2819" y="1366268"/>
            <a:ext cx="1656332" cy="1656332"/>
          </a:xfrm>
          <a:prstGeom prst="rect">
            <a:avLst/>
          </a:prstGeom>
          <a:noFill/>
        </p:spPr>
      </p:pic>
      <p:pic>
        <p:nvPicPr>
          <p:cNvPr id="1027" name="Picture 3" descr="\\Filer\Artlife\Маркетинг\КОНТЕНТ-ПЛАН ДЛЯ СОЦ.СЕТЕЙ\2019\04 Апрель\макеты для соцсетей\Красота\Натурасеп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9237" y="1366268"/>
            <a:ext cx="1647865" cy="1647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6"/>
            <a:ext cx="12192150" cy="6857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929" y="209264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41" y="2092643"/>
            <a:ext cx="4174958" cy="47653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00144" y="2919686"/>
            <a:ext cx="396857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  <a:p>
            <a:endParaRPr lang="ru-RU" sz="1000" b="1" dirty="0"/>
          </a:p>
          <a:p>
            <a:r>
              <a:rPr lang="ru-RU" sz="1000" b="1" i="1" dirty="0" err="1" smtClean="0"/>
              <a:t>Oleopren</a:t>
            </a:r>
            <a:r>
              <a:rPr lang="ru-RU" sz="1000" b="1" i="1" dirty="0" smtClean="0"/>
              <a:t> </a:t>
            </a:r>
            <a:r>
              <a:rPr lang="ru-RU" sz="1000" b="1" i="1" dirty="0" err="1" smtClean="0"/>
              <a:t>BeautyDerm</a:t>
            </a:r>
            <a:r>
              <a:rPr lang="ru-RU" sz="1000" i="1" dirty="0" smtClean="0"/>
              <a:t>  - </a:t>
            </a:r>
            <a:r>
              <a:rPr lang="ru-RU" sz="1000" b="1" i="1" dirty="0" smtClean="0"/>
              <a:t>клеточная терапия</a:t>
            </a:r>
            <a:endParaRPr lang="en-US" sz="1000" b="1" i="1" dirty="0"/>
          </a:p>
          <a:p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i="1" dirty="0"/>
              <a:t>Косметическая серия «</a:t>
            </a:r>
            <a:r>
              <a:rPr lang="ru-RU" sz="1000" i="1" dirty="0" err="1"/>
              <a:t>Oleopren</a:t>
            </a:r>
            <a:r>
              <a:rPr lang="ru-RU" sz="1000" i="1" dirty="0"/>
              <a:t> </a:t>
            </a:r>
            <a:r>
              <a:rPr lang="ru-RU" sz="1000" i="1" dirty="0" err="1"/>
              <a:t>Beauty</a:t>
            </a:r>
            <a:r>
              <a:rPr lang="ru-RU" sz="1000" i="1" dirty="0"/>
              <a:t> </a:t>
            </a:r>
            <a:r>
              <a:rPr lang="ru-RU" sz="1000" i="1" dirty="0" err="1"/>
              <a:t>Derm</a:t>
            </a:r>
            <a:r>
              <a:rPr lang="ru-RU" sz="1000" i="1" dirty="0"/>
              <a:t>» основана на принципах глубокого и интенсивного терапевтического воздействия на все структурные элементы кожи. Омоложение и оздоровление кожи происходит через нормализацию физиологических процессов и клеточного саморегулирования. Продукты программы «</a:t>
            </a:r>
            <a:r>
              <a:rPr lang="ru-RU" sz="1000" i="1" dirty="0" err="1"/>
              <a:t>Oleopren</a:t>
            </a:r>
            <a:r>
              <a:rPr lang="ru-RU" sz="1000" i="1" dirty="0"/>
              <a:t> </a:t>
            </a:r>
            <a:r>
              <a:rPr lang="ru-RU" sz="1000" i="1" dirty="0" err="1"/>
              <a:t>Beauty</a:t>
            </a:r>
            <a:r>
              <a:rPr lang="ru-RU" sz="1000" i="1" dirty="0"/>
              <a:t> </a:t>
            </a:r>
            <a:r>
              <a:rPr lang="ru-RU" sz="1000" i="1" dirty="0" err="1"/>
              <a:t>Derm</a:t>
            </a:r>
            <a:r>
              <a:rPr lang="ru-RU" sz="1000" i="1" dirty="0"/>
              <a:t>» стимулируют регенеративные способности кожи, устраняют дефицит питательных веществ и витаминов. Кожа вновь обретает молодость и красоту: увеличивается плотность и упругость кожи, улучшается цвет лица, снижаются проявления признаков старения. Как результат – отдохнувший, счастливый вид и отличное настроение! </a:t>
            </a:r>
            <a:r>
              <a:rPr lang="ru-RU" sz="1000" dirty="0"/>
              <a:t/>
            </a:r>
            <a:br>
              <a:rPr lang="ru-RU" sz="1000" dirty="0"/>
            </a:br>
            <a:endParaRPr lang="en-US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/>
              <a:t> 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Oleopren</a:t>
            </a:r>
            <a:r>
              <a:rPr lang="ru-RU" sz="1000" i="1" dirty="0"/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олеопрены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уходзакожей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идеиподарков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97439" y="2921000"/>
            <a:ext cx="3799036" cy="2784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  <a:p>
            <a:endParaRPr lang="ru-RU" sz="1000" b="1" i="1" dirty="0"/>
          </a:p>
          <a:p>
            <a:r>
              <a:rPr lang="en-US" sz="1000" b="1" i="1" dirty="0" smtClean="0"/>
              <a:t>Aqua</a:t>
            </a:r>
            <a:r>
              <a:rPr lang="ru-RU" sz="1000" b="1" i="1" dirty="0" smtClean="0"/>
              <a:t> </a:t>
            </a:r>
            <a:r>
              <a:rPr lang="en-US" sz="1000" b="1" i="1" dirty="0" smtClean="0"/>
              <a:t>Dream </a:t>
            </a:r>
            <a:r>
              <a:rPr lang="ru-RU" sz="1000" b="1" i="1" dirty="0" smtClean="0"/>
              <a:t> - свежесть вашей кожи</a:t>
            </a:r>
            <a:endParaRPr lang="en-US" sz="1000" b="1" i="1" dirty="0"/>
          </a:p>
          <a:p>
            <a:endParaRPr lang="en-US" sz="1000" i="1" dirty="0"/>
          </a:p>
          <a:p>
            <a:r>
              <a:rPr lang="ru-RU" sz="1000" i="1" dirty="0"/>
              <a:t>Увлажнение – необходимое составляющее любого ухода за кожей. Стрессы, плохая экология, переменчивые погодные условия, работа с компьютером— все эти агрессивные факторы приводят к обезвоживанию кожи, снижая ее защитные свойства, уменьшая эластичность и тонус, что способствует преждевременному старению. </a:t>
            </a:r>
          </a:p>
          <a:p>
            <a:r>
              <a:rPr lang="ru-RU" sz="1000" i="1" dirty="0"/>
              <a:t>Линия </a:t>
            </a:r>
            <a:r>
              <a:rPr lang="ru-RU" sz="1000" i="1" dirty="0" err="1"/>
              <a:t>Aqua</a:t>
            </a:r>
            <a:r>
              <a:rPr lang="ru-RU" sz="1000" i="1" dirty="0"/>
              <a:t> </a:t>
            </a:r>
            <a:r>
              <a:rPr lang="ru-RU" sz="1000" i="1" dirty="0" err="1"/>
              <a:t>Dream</a:t>
            </a:r>
            <a:r>
              <a:rPr lang="ru-RU" sz="1000" i="1" dirty="0"/>
              <a:t> направлена на интенсивное увлажнение, защиту и восстановление. В ее состав входят натуральные растительные компоненты, которые помогают оставаться коже красивой и ухоженной.</a:t>
            </a:r>
          </a:p>
          <a:p>
            <a:endParaRPr lang="ru-RU" sz="1000" i="1" dirty="0"/>
          </a:p>
          <a:p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идеиподарков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подаркидляженщин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2050" name="Picture 2" descr="\\Filer\Artlife\Маркетинг\КОНТЕНТ-ПЛАН ДЛЯ СОЦ.СЕТЕЙ\2019\04 Апрель\макеты для соцсетей\Красота\Олеопре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9889" y="1425024"/>
            <a:ext cx="1763554" cy="1763554"/>
          </a:xfrm>
          <a:prstGeom prst="rect">
            <a:avLst/>
          </a:prstGeom>
          <a:noFill/>
        </p:spPr>
      </p:pic>
      <p:pic>
        <p:nvPicPr>
          <p:cNvPr id="2051" name="Picture 3" descr="\\Filer\Artlife\Маркетинг\КОНТЕНТ-ПЛАН ДЛЯ СОЦ.СЕТЕЙ\2019\04 Апрель\макеты для соцсетей\Красота\Aq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425024"/>
            <a:ext cx="1789230" cy="1789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150" cy="6857911"/>
            <a:chOff x="-150" y="89"/>
            <a:chExt cx="12192150" cy="685791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0" y="89"/>
              <a:ext cx="12192150" cy="6857911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2644351" y="1977448"/>
              <a:ext cx="4497449" cy="2367815"/>
              <a:chOff x="2644351" y="1977448"/>
              <a:chExt cx="4497449" cy="2367815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7144791" y="1977445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1_апрел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655" y="2177143"/>
            <a:ext cx="1959430" cy="1959430"/>
          </a:xfrm>
          <a:prstGeom prst="rect">
            <a:avLst/>
          </a:prstGeom>
        </p:spPr>
      </p:pic>
      <p:pic>
        <p:nvPicPr>
          <p:cNvPr id="16" name="Рисунок 15" descr="День_Спорт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7427" y="2177143"/>
            <a:ext cx="1986040" cy="1986040"/>
          </a:xfrm>
          <a:prstGeom prst="rect">
            <a:avLst/>
          </a:prstGeom>
        </p:spPr>
      </p:pic>
      <p:pic>
        <p:nvPicPr>
          <p:cNvPr id="17" name="Рисунок 16" descr="С Пасхой!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3600" y="2177143"/>
            <a:ext cx="1970313" cy="1970313"/>
          </a:xfrm>
          <a:prstGeom prst="rect">
            <a:avLst/>
          </a:prstGeom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360142"/>
              </p:ext>
            </p:extLst>
          </p:nvPr>
        </p:nvGraphicFramePr>
        <p:xfrm>
          <a:off x="2536704" y="4631188"/>
          <a:ext cx="6800748" cy="1127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1 АПРЕЛЯ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6 АПРЕЛЯ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28 АПРЕЛЯ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ДЕНЬ СМЕХА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ДЕНЬ СПОРТА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/>
                        <a:t>С ПАСХОЙ!</a:t>
                      </a:r>
                      <a:endParaRPr lang="ru-RU" sz="1200" b="1" baseline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367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150" y="89"/>
            <a:ext cx="12192150" cy="6857911"/>
            <a:chOff x="-150" y="89"/>
            <a:chExt cx="12192150" cy="685791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0" y="89"/>
              <a:ext cx="12192150" cy="6857911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2644351" y="1977448"/>
              <a:ext cx="4497449" cy="2367815"/>
              <a:chOff x="2644351" y="1977448"/>
              <a:chExt cx="4497449" cy="2367815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7205636" y="1977446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360142"/>
              </p:ext>
            </p:extLst>
          </p:nvPr>
        </p:nvGraphicFramePr>
        <p:xfrm>
          <a:off x="2602018" y="4609417"/>
          <a:ext cx="6800748" cy="1310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ВРАЧИ ЗА АРТЛАЙФ</a:t>
                      </a:r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СЕЗОННЫЙ КАТАЛОГ</a:t>
                      </a:r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</a:rPr>
                        <a:t> АПРЕЛЯ 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СБОРНИК ДОКЛАДОВ НАУЧНО-ПРАКТИЧЕСКОЙ КОНФЕРЕНЦИИ 2018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ВЕСНА-ЛЕТО 2019</a:t>
                      </a:r>
                      <a:endParaRPr lang="ru-RU" sz="1200" baseline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ВСЕМИРНЫЙ ДЕНЬ ЗДОРОВЬЯ</a:t>
                      </a:r>
                      <a:endParaRPr lang="ru-RU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381EA8-DEAC-47D0-8904-2414F824F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00" y="2182723"/>
            <a:ext cx="1989052" cy="19890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CFEA5C-7B0B-404F-9B78-58BF15FE8D1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8598" y="2182723"/>
            <a:ext cx="1989052" cy="1989052"/>
          </a:xfrm>
          <a:prstGeom prst="rect">
            <a:avLst/>
          </a:prstGeom>
        </p:spPr>
      </p:pic>
      <p:pic>
        <p:nvPicPr>
          <p:cNvPr id="14" name="Рисунок 13" descr="День_Здоровь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60769" y="2182722"/>
            <a:ext cx="2008277" cy="200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67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" y="89"/>
            <a:ext cx="12192150" cy="6857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54" y="2092642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8031" y="5744929"/>
            <a:ext cx="345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EDF794-E9E8-4887-9263-F939EF1EDB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557" y="1272075"/>
            <a:ext cx="1947529" cy="19475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5D0865-46A6-49AD-BC3B-3DC3AF02B685}"/>
              </a:ext>
            </a:extLst>
          </p:cNvPr>
          <p:cNvSpPr txBox="1"/>
          <p:nvPr/>
        </p:nvSpPr>
        <p:spPr>
          <a:xfrm>
            <a:off x="7434371" y="3234267"/>
            <a:ext cx="3454399" cy="2143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/>
              <a:t> </a:t>
            </a:r>
            <a:r>
              <a:rPr lang="ru-RU" sz="1000" b="1" i="1" dirty="0" smtClean="0"/>
              <a:t>Сезонный каталог Весна - Лето – 2019</a:t>
            </a:r>
          </a:p>
          <a:p>
            <a:endParaRPr lang="ru-RU" sz="1000" i="1" dirty="0" smtClean="0"/>
          </a:p>
          <a:p>
            <a:r>
              <a:rPr lang="ru-RU" sz="1000" i="1" dirty="0" smtClean="0"/>
              <a:t>Спрашивайте </a:t>
            </a:r>
            <a:r>
              <a:rPr lang="ru-RU" sz="1000" i="1" dirty="0"/>
              <a:t>каталог  Весна-Лето 2019 с программным подходом к оздоровлению во всех сервисных центрах Артлайф. Готовый комплекс  программ составлен из новинок и топ- продуктов Артлайф для оздоровления основных систем организма: сердечно-сосудистой, нервной, пищеварительной, опорно-двигательной, дыхательной и других. Будьте здоровы и счастливы круглый год</a:t>
            </a:r>
            <a:r>
              <a:rPr lang="ru-RU" sz="1000" i="1" dirty="0" smtClean="0"/>
              <a:t>!</a:t>
            </a:r>
          </a:p>
          <a:p>
            <a:endParaRPr lang="ru-RU" sz="1000" i="1" dirty="0" smtClean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сезонныйкаталог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летосартлайф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программыоздоровления</a:t>
            </a:r>
            <a:endParaRPr lang="ru-RU" sz="10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7AE015-B1AA-483F-89DC-2872B587FDF9}"/>
              </a:ext>
            </a:extLst>
          </p:cNvPr>
          <p:cNvSpPr txBox="1"/>
          <p:nvPr/>
        </p:nvSpPr>
        <p:spPr>
          <a:xfrm>
            <a:off x="2857233" y="3276600"/>
            <a:ext cx="34543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Врачи за Артлайф!</a:t>
            </a:r>
          </a:p>
          <a:p>
            <a:endParaRPr lang="ru-RU" sz="1000" b="1" i="1" dirty="0" smtClean="0"/>
          </a:p>
          <a:p>
            <a:r>
              <a:rPr lang="ru-RU" sz="1000" i="1" dirty="0" smtClean="0"/>
              <a:t>Лучше </a:t>
            </a:r>
            <a:r>
              <a:rPr lang="ru-RU" sz="1000" i="1" dirty="0"/>
              <a:t>всего об эффективности действия </a:t>
            </a:r>
            <a:r>
              <a:rPr lang="ru-RU" sz="1000" i="1" dirty="0" err="1"/>
              <a:t>биокомплексов</a:t>
            </a:r>
            <a:r>
              <a:rPr lang="ru-RU" sz="1000" i="1" dirty="0"/>
              <a:t> Артлайф узнать у экспертов. Новый Сборник докладов конференции отвечает на многие вопросы клиентов о результативности программ употребления продукции компании.  В издании даются профессиональные рекомендации от сторонников современной превентивной медицины, которая в нашей стране формируется, в том </a:t>
            </a:r>
            <a:r>
              <a:rPr lang="ru-RU" sz="1000" i="1" dirty="0" smtClean="0"/>
              <a:t>числе </a:t>
            </a:r>
            <a:r>
              <a:rPr lang="ru-RU" sz="1000" i="1" dirty="0"/>
              <a:t>благодаря инновационной продукции Артлайф. Мнение ученых, профессоров, узких специалистов  врачей из России, Болгарии, Казахстана и других стран едины: комплексное употребление БАД и продуктов функционального питания положительно влияет на сроки выздоровления, реабилитацию после заболевания и ведет к повышению качества жизни</a:t>
            </a:r>
            <a:r>
              <a:rPr lang="ru-RU" sz="1000" i="1" dirty="0" smtClean="0"/>
              <a:t>.</a:t>
            </a:r>
          </a:p>
          <a:p>
            <a:endParaRPr lang="ru-RU" sz="1000" i="1" dirty="0" smtClean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артлайфнаука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конференцияартлайф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врачиза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C765AC-6032-4654-A148-533DC3B086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513" y="1272075"/>
            <a:ext cx="1947530" cy="194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0" cy="6857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54" y="209264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4868" y="2954867"/>
            <a:ext cx="3454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i="1" dirty="0" smtClean="0"/>
          </a:p>
          <a:p>
            <a:r>
              <a:rPr lang="ru-RU" sz="1000" i="1" dirty="0" smtClean="0"/>
              <a:t>Смех продлевает жизнь!  </a:t>
            </a:r>
          </a:p>
          <a:p>
            <a:r>
              <a:rPr lang="ru-RU" sz="1000" i="1" dirty="0" smtClean="0"/>
              <a:t>С 1 апреля!</a:t>
            </a:r>
          </a:p>
          <a:p>
            <a:endParaRPr lang="ru-RU" sz="1000" dirty="0" smtClean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будьвесел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артлайфулыбнись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деньсмеха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2201" y="2980267"/>
            <a:ext cx="34940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i="1" dirty="0"/>
          </a:p>
          <a:p>
            <a:r>
              <a:rPr lang="ru-RU" sz="1000" b="1" i="1" dirty="0" smtClean="0"/>
              <a:t>6 апреля — Международный день спорта!</a:t>
            </a:r>
          </a:p>
          <a:p>
            <a:endParaRPr lang="ru-RU" sz="1000" b="1" i="1" dirty="0" smtClean="0"/>
          </a:p>
          <a:p>
            <a:r>
              <a:rPr lang="ru-RU" sz="1000" i="1" dirty="0" smtClean="0"/>
              <a:t>Спорт — это:</a:t>
            </a:r>
          </a:p>
          <a:p>
            <a:r>
              <a:rPr lang="ru-RU" sz="1000" i="1" dirty="0" smtClean="0"/>
              <a:t>- командный дух,</a:t>
            </a:r>
          </a:p>
          <a:p>
            <a:r>
              <a:rPr lang="ru-RU" sz="1000" i="1" dirty="0" smtClean="0"/>
              <a:t>- физическое развитие,</a:t>
            </a:r>
          </a:p>
          <a:p>
            <a:r>
              <a:rPr lang="ru-RU" sz="1000" i="1" dirty="0" smtClean="0"/>
              <a:t>- здоровая конкуренция,</a:t>
            </a:r>
          </a:p>
          <a:p>
            <a:r>
              <a:rPr lang="ru-RU" sz="1000" i="1" dirty="0" smtClean="0"/>
              <a:t>- умение достойно проигрывать,</a:t>
            </a:r>
          </a:p>
          <a:p>
            <a:r>
              <a:rPr lang="ru-RU" sz="1000" i="1" dirty="0" smtClean="0"/>
              <a:t>- умение добиваться побед!</a:t>
            </a:r>
          </a:p>
          <a:p>
            <a:r>
              <a:rPr lang="ru-RU" sz="1000" i="1" dirty="0" smtClean="0"/>
              <a:t>Спорт объединяет людей разных статусов, национальностей, убеждений.</a:t>
            </a:r>
          </a:p>
          <a:p>
            <a:r>
              <a:rPr lang="ru-RU" sz="1000" i="1" dirty="0" smtClean="0"/>
              <a:t>Спорт делает нас сильными, учит работать в команде, работать на результат.</a:t>
            </a:r>
          </a:p>
          <a:p>
            <a:r>
              <a:rPr lang="ru-RU" sz="1000" i="1" dirty="0" smtClean="0"/>
              <a:t>С Международным днём спорта!</a:t>
            </a:r>
          </a:p>
          <a:p>
            <a:endParaRPr lang="ru-RU" sz="1000" i="1" dirty="0" smtClean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деньспорта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артлайфзаспорт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артлайфчемпион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Рисунок 8" descr="1_апрел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799" y="1288142"/>
            <a:ext cx="1653419" cy="1653419"/>
          </a:xfrm>
          <a:prstGeom prst="rect">
            <a:avLst/>
          </a:prstGeom>
        </p:spPr>
      </p:pic>
      <p:pic>
        <p:nvPicPr>
          <p:cNvPr id="10" name="Рисунок 9" descr="День_Спорт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2669" y="1288142"/>
            <a:ext cx="1641326" cy="1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"/>
            <a:ext cx="12192154" cy="6857913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449483"/>
              </p:ext>
            </p:extLst>
          </p:nvPr>
        </p:nvGraphicFramePr>
        <p:xfrm>
          <a:off x="3724736" y="1288748"/>
          <a:ext cx="8361970" cy="511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394">
                  <a:extLst>
                    <a:ext uri="{9D8B030D-6E8A-4147-A177-3AD203B41FA5}">
                      <a16:colId xmlns:a16="http://schemas.microsoft.com/office/drawing/2014/main" val="1434599515"/>
                    </a:ext>
                  </a:extLst>
                </a:gridCol>
                <a:gridCol w="1672394">
                  <a:extLst>
                    <a:ext uri="{9D8B030D-6E8A-4147-A177-3AD203B41FA5}">
                      <a16:colId xmlns:a16="http://schemas.microsoft.com/office/drawing/2014/main" val="1417411202"/>
                    </a:ext>
                  </a:extLst>
                </a:gridCol>
                <a:gridCol w="1683951">
                  <a:extLst>
                    <a:ext uri="{9D8B030D-6E8A-4147-A177-3AD203B41FA5}">
                      <a16:colId xmlns:a16="http://schemas.microsoft.com/office/drawing/2014/main" val="131708005"/>
                    </a:ext>
                  </a:extLst>
                </a:gridCol>
                <a:gridCol w="1660837">
                  <a:extLst>
                    <a:ext uri="{9D8B030D-6E8A-4147-A177-3AD203B41FA5}">
                      <a16:colId xmlns:a16="http://schemas.microsoft.com/office/drawing/2014/main" val="2962886020"/>
                    </a:ext>
                  </a:extLst>
                </a:gridCol>
                <a:gridCol w="1672394">
                  <a:extLst>
                    <a:ext uri="{9D8B030D-6E8A-4147-A177-3AD203B41FA5}">
                      <a16:colId xmlns:a16="http://schemas.microsoft.com/office/drawing/2014/main" val="2025986808"/>
                    </a:ext>
                  </a:extLst>
                </a:gridCol>
              </a:tblGrid>
              <a:tr h="2945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ПТ-ВС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467785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1.04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2.04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3.04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4.04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5.04/7.04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573356"/>
                  </a:ext>
                </a:extLst>
              </a:tr>
              <a:tr h="7991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</a:rPr>
                        <a:t>ДЕНЬ СМЕХА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/>
                        <a:t>АКЦИЯ</a:t>
                      </a:r>
                      <a:r>
                        <a:rPr lang="ru-RU" sz="1100" b="1" baseline="0" dirty="0"/>
                        <a:t> 12 МЕСЯЦЕВ ЗДОРОВЬЯ С АРТЛАЙФ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/>
                        <a:t>КРАСОТА.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/>
                        <a:t>АКВА</a:t>
                      </a:r>
                      <a:r>
                        <a:rPr lang="ru-RU" sz="1100" b="1" baseline="0" dirty="0"/>
                        <a:t> ДРИМ</a:t>
                      </a:r>
                      <a:endParaRPr lang="ru-RU" sz="11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/>
                        <a:t>ПИТАНИЕ. </a:t>
                      </a:r>
                      <a:r>
                        <a:rPr lang="ru-RU" sz="1100" b="1" dirty="0" smtClean="0"/>
                        <a:t>ДЕНЬ СУПА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ПИТАНИЕ. ДИЕТАЛИКА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</a:rPr>
                        <a:t>ЗДОРОВЬЕ.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</a:rPr>
                        <a:t>7 АПРЕЛЯ – ВСЕМИРНЫЙ ПРАЗДНИК ЗДОРОВЬЯ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92386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8.04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9.04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10.04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11.04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12.04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016551"/>
                  </a:ext>
                </a:extLst>
              </a:tr>
              <a:tr h="6796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/>
                        <a:t>ЗДОРОВЬЕ.</a:t>
                      </a:r>
                      <a:r>
                        <a:rPr lang="ru-RU" sz="1100" b="1" baseline="0" dirty="0"/>
                        <a:t> </a:t>
                      </a:r>
                      <a:r>
                        <a:rPr lang="ru-RU" sz="1100" b="1" baseline="0" dirty="0" smtClean="0"/>
                        <a:t>КОМПЛЕКС ФЕРМЕНТОВ </a:t>
                      </a:r>
                      <a:r>
                        <a:rPr lang="ru-RU" sz="1100" b="1" baseline="0" dirty="0"/>
                        <a:t>БИОКАСКАД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ВРАЧИ ЗА АРТЛАЙФ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/>
                        <a:t>КРАСОТА. </a:t>
                      </a:r>
                      <a:endParaRPr lang="en-US" sz="11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/>
                        <a:t>UniQ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СЕЗОННЫЙ</a:t>
                      </a:r>
                      <a:r>
                        <a:rPr lang="ru-RU" sz="1100" b="1" baseline="0" dirty="0" smtClean="0"/>
                        <a:t> КАТАЛОГ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/>
                        <a:t>ДЕНЬ АВИАЦИИ</a:t>
                      </a:r>
                      <a:r>
                        <a:rPr lang="ru-RU" sz="1100" b="1" baseline="0" dirty="0"/>
                        <a:t> И </a:t>
                      </a:r>
                      <a:r>
                        <a:rPr lang="ru-RU" sz="1100" b="1" baseline="0" dirty="0" smtClean="0"/>
                        <a:t>КОСМОНАВТИКИ. РУДВИТОЛ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17438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15.04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16.04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17.04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18.04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19.04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725704"/>
                  </a:ext>
                </a:extLst>
              </a:tr>
              <a:tr h="6398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/>
                        <a:t>ЗДОРОВЬЕ. СОРОКОТРАВНИК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dirty="0" smtClean="0"/>
                        <a:t>ПИТАНИЕ. СОК ЧАГИ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baseline="0" dirty="0"/>
                        <a:t>КРАСОТА. </a:t>
                      </a:r>
                      <a:endParaRPr lang="en-US" sz="1100" b="1" baseline="0" dirty="0"/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baseline="0" dirty="0"/>
                        <a:t>БАЛЬЗАМ ДЛЯ ГУБ </a:t>
                      </a:r>
                      <a:r>
                        <a:rPr lang="en-US" sz="1100" b="1" baseline="0" dirty="0"/>
                        <a:t>NATURASEPT</a:t>
                      </a:r>
                      <a:endParaRPr lang="ru-RU" sz="1100" b="1" baseline="0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ПИТАНИЕ. ПАНТОГЕМКА ПЛЮС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PR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001399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22.04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23.04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23.04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25.04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26.04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50172"/>
                  </a:ext>
                </a:extLst>
              </a:tr>
              <a:tr h="6796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</a:rPr>
                        <a:t>КРАСОТА. ПРОБИОКОСМЕТИКС</a:t>
                      </a:r>
                      <a:endParaRPr lang="ru-RU" sz="1100" b="1" kern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ПИТАНИЕ. </a:t>
                      </a:r>
                      <a:r>
                        <a:rPr lang="en-US" sz="1100" b="1" dirty="0" smtClean="0"/>
                        <a:t>ART</a:t>
                      </a:r>
                      <a:r>
                        <a:rPr lang="en-US" sz="1100" b="1" baseline="0" dirty="0" smtClean="0"/>
                        <a:t> TEA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/>
                        <a:t>КРАСОТА.</a:t>
                      </a:r>
                      <a:endParaRPr lang="en-US" sz="11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/>
                        <a:t>OLEOPREN BEAUTE DERM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ЗДОРОВЬЕ.</a:t>
                      </a:r>
                      <a:r>
                        <a:rPr lang="ru-RU" sz="1100" b="1" baseline="0" dirty="0" smtClean="0"/>
                        <a:t> БИФИДОБАК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ПАСХА</a:t>
                      </a:r>
                      <a:endParaRPr lang="ru-RU" sz="11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984306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29.04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30.04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D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513518"/>
                  </a:ext>
                </a:extLst>
              </a:tr>
              <a:tr h="64458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dirty="0"/>
                        <a:t>ЗДОРОВЬЕ.</a:t>
                      </a:r>
                      <a:r>
                        <a:rPr lang="ru-RU" sz="1100" b="1" baseline="0" dirty="0"/>
                        <a:t> 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baseline="0" dirty="0"/>
                        <a:t>ДЕНЬ ТАНЦА</a:t>
                      </a:r>
                      <a:endParaRPr lang="ru-RU" sz="11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589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327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0" cy="6857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20" y="2092643"/>
            <a:ext cx="4174958" cy="47653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4868" y="2988733"/>
            <a:ext cx="34543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7 апреля – Всемирный день здоровья!</a:t>
            </a:r>
          </a:p>
          <a:p>
            <a:endParaRPr lang="ru-RU" sz="1000" i="1" dirty="0" smtClean="0"/>
          </a:p>
          <a:p>
            <a:r>
              <a:rPr lang="ru-RU" sz="1000" i="1" dirty="0" smtClean="0"/>
              <a:t>Всемирный день здоровья в 2019 году посвящен теме «Всеобщий охват услугами здравоохранения». Ей во многом отвечает разветвлённая сеть Сервисных центров Артлайф. Сервисные центры нашей компании становятся местом притяжения для людей, которым нужна деятельная и эффективная помощь на пути к здоровью. Там, где они открываются (будь то крупный город или небольшой посёлок) — люди получают доступ к лучшим продуктам для красоты и здоровья и экспертную поддержку в их применении. </a:t>
            </a:r>
          </a:p>
          <a:p>
            <a:r>
              <a:rPr lang="ru-RU" sz="1000" i="1" dirty="0" smtClean="0"/>
              <a:t>С днём здоровья, друзья!</a:t>
            </a:r>
          </a:p>
          <a:p>
            <a:endParaRPr lang="ru-RU" sz="1000" i="1" dirty="0" smtClean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всемирныйденьздоровья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будьздоровсартлайф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артлайфпомогает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1877" y="2980267"/>
            <a:ext cx="3454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28 апреля – Пасха</a:t>
            </a:r>
          </a:p>
          <a:p>
            <a:endParaRPr lang="ru-RU" sz="1000" i="1" dirty="0" smtClean="0"/>
          </a:p>
          <a:p>
            <a:r>
              <a:rPr lang="ru-RU" sz="1000" i="1" dirty="0" smtClean="0"/>
              <a:t>Пасха — красивый, радостный и светлый праздник, несущий в себе идею торжества жизни над смертью, света над тьмой. Корни пасхальных традиций уходят далеко в прошлое. Одни из них забылись или поменялись с течением времени, а другие остались неизменными по сей день. Но, как и раньше, Пасха является символом жизни и обновления. </a:t>
            </a:r>
          </a:p>
          <a:p>
            <a:r>
              <a:rPr lang="ru-RU" sz="1000" i="1" dirty="0" smtClean="0"/>
              <a:t>С Пасхой!</a:t>
            </a:r>
          </a:p>
          <a:p>
            <a:endParaRPr lang="ru-RU" sz="1000" i="1" dirty="0" smtClean="0"/>
          </a:p>
          <a:p>
            <a:r>
              <a:rPr lang="ru-RU" sz="1000" i="1" dirty="0" smtClean="0"/>
              <a:t>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артлайфпоздравляет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праздниксартлайф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Рисунок 8" descr="День_Здоровь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0836" y="1211944"/>
            <a:ext cx="1764698" cy="1764698"/>
          </a:xfrm>
          <a:prstGeom prst="rect">
            <a:avLst/>
          </a:prstGeom>
        </p:spPr>
      </p:pic>
      <p:pic>
        <p:nvPicPr>
          <p:cNvPr id="10" name="Рисунок 9" descr="С Пасхой!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4934" y="1211944"/>
            <a:ext cx="1751390" cy="175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6"/>
            <a:ext cx="12192154" cy="685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9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4" cy="68579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34373" y="572656"/>
            <a:ext cx="3561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СОК ЧАГИ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90940" y="4200934"/>
            <a:ext cx="52713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/>
              <a:t>СОК ЧАГИ КЛЕТОЧНЫЙ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i="1" dirty="0" smtClean="0"/>
              <a:t>Уникальный продукт, в котором соединились вековой опыт применения в народной медицине и новые технологии извлечения полезных веществ.</a:t>
            </a:r>
          </a:p>
          <a:p>
            <a:endParaRPr lang="ru-RU" sz="1000" i="1" dirty="0" smtClean="0"/>
          </a:p>
          <a:p>
            <a:r>
              <a:rPr lang="ru-RU" sz="1000" i="1" dirty="0" smtClean="0"/>
              <a:t>Чага как средство от 100 недугов известна давно. Есть медицинские препараты на основе чаги, используемые для профилактики и лечения даже такого сложного заболевания, как  рак. Также чага широко известна, как средство для восстановления работы желудочно-кишечного тракта, сердечно-сосудистой системы, иммунной системы.  Компания Артлайф смогла получить уникальный продукт - клеточный сок чаги, применив </a:t>
            </a:r>
            <a:r>
              <a:rPr lang="en-US" sz="1000" i="1" dirty="0" smtClean="0"/>
              <a:t>UTM-</a:t>
            </a:r>
            <a:r>
              <a:rPr lang="ru-RU" sz="1000" i="1" dirty="0" smtClean="0"/>
              <a:t>технологию, благодаря которой из чаги  извлекается все  содержимое клетки, а не просто вытяжка. Поэтому сок чаги содержит максимум полезных веществ, которые накопила чага за долгие годы. </a:t>
            </a:r>
          </a:p>
          <a:p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сокчаги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#иммунитет #профилактика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чага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Рисунок 10" descr="plakat mediaplan 04_2019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1981" y="1673283"/>
            <a:ext cx="3314096" cy="4687842"/>
          </a:xfrm>
          <a:prstGeom prst="rect">
            <a:avLst/>
          </a:prstGeom>
        </p:spPr>
      </p:pic>
      <p:pic>
        <p:nvPicPr>
          <p:cNvPr id="12" name="Рисунок 11" descr="plakat mediaplan 04_2019-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0257" y="1673283"/>
            <a:ext cx="2179562" cy="217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7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52" y="0"/>
            <a:ext cx="12192152" cy="6857913"/>
            <a:chOff x="0" y="86"/>
            <a:chExt cx="12192152" cy="685791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6"/>
              <a:ext cx="12192152" cy="6857913"/>
            </a:xfrm>
            <a:prstGeom prst="rect">
              <a:avLst/>
            </a:prstGeom>
          </p:spPr>
        </p:pic>
        <p:grpSp>
          <p:nvGrpSpPr>
            <p:cNvPr id="6" name="Группа 5"/>
            <p:cNvGrpSpPr/>
            <p:nvPr/>
          </p:nvGrpSpPr>
          <p:grpSpPr>
            <a:xfrm>
              <a:off x="2644351" y="1977448"/>
              <a:ext cx="9067662" cy="2367815"/>
              <a:chOff x="2644351" y="1977448"/>
              <a:chExt cx="9067662" cy="2367815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949967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7214565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261961"/>
              </p:ext>
            </p:extLst>
          </p:nvPr>
        </p:nvGraphicFramePr>
        <p:xfrm>
          <a:off x="2644351" y="4626350"/>
          <a:ext cx="9067664" cy="111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ПЕРВЫЕ</a:t>
                      </a:r>
                      <a:r>
                        <a:rPr lang="ru-RU" sz="1200" b="1" baseline="0" dirty="0" smtClean="0"/>
                        <a:t> БЛЮДА </a:t>
                      </a:r>
                      <a:r>
                        <a:rPr lang="en-US" sz="1200" b="1" baseline="0" dirty="0" smtClean="0"/>
                        <a:t>ARTFOOD</a:t>
                      </a:r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ART</a:t>
                      </a:r>
                      <a:r>
                        <a:rPr lang="en-US" sz="1200" b="1" baseline="0" dirty="0"/>
                        <a:t> TEA</a:t>
                      </a:r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ДИЕТАЛИКА - ЗЕЛЕНЫЙ</a:t>
                      </a:r>
                      <a:r>
                        <a:rPr lang="ru-RU" sz="1200" b="1" baseline="0" dirty="0" smtClean="0"/>
                        <a:t> СВЕТ ТВОИМ СПОРТИВНЫМ УСПЕХАМ!</a:t>
                      </a:r>
                      <a:endParaRPr lang="ru-RU" sz="1200" b="1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ПАНТОГЕМКА ПЛЮС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73970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5 апреля – Международный день супа!</a:t>
                      </a:r>
                      <a:endParaRPr lang="ru-RU" sz="1200" baseline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baseline="0" dirty="0" smtClean="0">
                          <a:solidFill>
                            <a:schemeClr val="tx1"/>
                          </a:solidFill>
                        </a:rPr>
                        <a:t>Чаепитие с пользой для здоровья!</a:t>
                      </a:r>
                      <a:endParaRPr lang="ru-RU" sz="110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апреля  - Международный день спорта!</a:t>
                      </a:r>
                      <a:endParaRPr lang="ru-RU" sz="1200" baseline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Против</a:t>
                      </a:r>
                      <a:r>
                        <a:rPr lang="ru-RU" sz="1200" baseline="0" dirty="0" smtClean="0"/>
                        <a:t> весенней усталости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pic>
        <p:nvPicPr>
          <p:cNvPr id="10" name="Picture 2" descr="C:\Users\Chizhova\Desktop\Пантогемка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0358" y="2157789"/>
            <a:ext cx="2033211" cy="2033211"/>
          </a:xfrm>
          <a:prstGeom prst="rect">
            <a:avLst/>
          </a:prstGeom>
          <a:noFill/>
        </p:spPr>
      </p:pic>
      <p:pic>
        <p:nvPicPr>
          <p:cNvPr id="2050" name="Picture 2" descr="C:\Users\Chizhova\Desktop\День_спорта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6733" y="2166255"/>
            <a:ext cx="2033693" cy="2033693"/>
          </a:xfrm>
          <a:prstGeom prst="rect">
            <a:avLst/>
          </a:prstGeom>
          <a:noFill/>
        </p:spPr>
      </p:pic>
      <p:pic>
        <p:nvPicPr>
          <p:cNvPr id="12" name="Рисунок 11" descr="Art tea inst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8312" y="2166256"/>
            <a:ext cx="2013858" cy="2013858"/>
          </a:xfrm>
          <a:prstGeom prst="rect">
            <a:avLst/>
          </a:prstGeom>
        </p:spPr>
      </p:pic>
      <p:pic>
        <p:nvPicPr>
          <p:cNvPr id="13" name="Picture 2" descr="C:\Users\Chizhova\Desktop\Суп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0133" y="2174721"/>
            <a:ext cx="2023533" cy="20235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609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54" y="2092643"/>
            <a:ext cx="4174958" cy="47653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18072" y="2929467"/>
            <a:ext cx="4053840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pPr>
              <a:lnSpc>
                <a:spcPts val="1100"/>
              </a:lnSpc>
            </a:pPr>
            <a:endParaRPr lang="ru-RU" sz="1000" i="1" dirty="0" smtClean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21889" y="2988293"/>
            <a:ext cx="3792353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b="1" i="1" dirty="0" smtClean="0"/>
              <a:t>Чаепитие с пользой для здоровья!</a:t>
            </a:r>
          </a:p>
          <a:p>
            <a:pPr>
              <a:lnSpc>
                <a:spcPts val="1100"/>
              </a:lnSpc>
            </a:pPr>
            <a:endParaRPr lang="ru-RU" sz="1000" b="1" i="1" dirty="0" smtClean="0"/>
          </a:p>
          <a:p>
            <a:pPr>
              <a:lnSpc>
                <a:spcPts val="1100"/>
              </a:lnSpc>
            </a:pPr>
            <a:r>
              <a:rPr lang="ru-RU" sz="1000" i="1" dirty="0" smtClean="0"/>
              <a:t>Линия чаев </a:t>
            </a:r>
            <a:r>
              <a:rPr lang="en-US" sz="1000" i="1" dirty="0" smtClean="0"/>
              <a:t>ART TEA</a:t>
            </a:r>
            <a:r>
              <a:rPr lang="ru-RU" sz="1000" i="1" dirty="0" smtClean="0"/>
              <a:t> – это сочетание приятного  с полезным. Популярные чаи с разных концов света  дополнены необычными добавками, усиливающими их полезные свойства .</a:t>
            </a:r>
          </a:p>
          <a:p>
            <a:pPr>
              <a:lnSpc>
                <a:spcPts val="1100"/>
              </a:lnSpc>
            </a:pPr>
            <a:endParaRPr lang="ru-RU" sz="1000" i="1" dirty="0" smtClean="0"/>
          </a:p>
          <a:p>
            <a:pPr>
              <a:lnSpc>
                <a:spcPts val="1100"/>
              </a:lnSpc>
              <a:buFont typeface="Arial" pitchFamily="34" charset="0"/>
              <a:buChar char="•"/>
            </a:pPr>
            <a:r>
              <a:rPr lang="ru-RU" sz="1000" b="1" i="1" dirty="0" smtClean="0"/>
              <a:t>Кенийский черный с можжевельником и баданом . </a:t>
            </a:r>
            <a:r>
              <a:rPr lang="ru-RU" sz="1000" i="1" dirty="0" smtClean="0"/>
              <a:t>Бодрость и активация иммунитета.</a:t>
            </a:r>
          </a:p>
          <a:p>
            <a:pPr>
              <a:lnSpc>
                <a:spcPts val="1100"/>
              </a:lnSpc>
              <a:buFont typeface="Arial" pitchFamily="34" charset="0"/>
              <a:buChar char="•"/>
            </a:pPr>
            <a:r>
              <a:rPr lang="ru-RU" sz="1000" b="1" i="1" dirty="0" err="1" smtClean="0"/>
              <a:t>Пуэр</a:t>
            </a:r>
            <a:r>
              <a:rPr lang="ru-RU" sz="1000" b="1" i="1" dirty="0" smtClean="0"/>
              <a:t> с чагой. </a:t>
            </a:r>
            <a:r>
              <a:rPr lang="ru-RU" sz="1000" i="1" dirty="0" smtClean="0"/>
              <a:t>Энергия и защита от свободных радикалов, стимулирование пищеварения.</a:t>
            </a:r>
          </a:p>
          <a:p>
            <a:pPr>
              <a:lnSpc>
                <a:spcPts val="1100"/>
              </a:lnSpc>
              <a:buFont typeface="Arial" pitchFamily="34" charset="0"/>
              <a:buChar char="•"/>
            </a:pPr>
            <a:r>
              <a:rPr lang="ru-RU" sz="1000" b="1" i="1" dirty="0" err="1" smtClean="0"/>
              <a:t>Матэ</a:t>
            </a:r>
            <a:r>
              <a:rPr lang="ru-RU" sz="1000" b="1" i="1" dirty="0" smtClean="0"/>
              <a:t> с </a:t>
            </a:r>
            <a:r>
              <a:rPr lang="ru-RU" sz="1000" b="1" i="1" dirty="0" err="1" smtClean="0"/>
              <a:t>гинкго</a:t>
            </a:r>
            <a:r>
              <a:rPr lang="ru-RU" sz="1000" b="1" i="1" dirty="0" smtClean="0"/>
              <a:t> </a:t>
            </a:r>
            <a:r>
              <a:rPr lang="ru-RU" sz="1000" b="1" i="1" dirty="0" err="1" smtClean="0"/>
              <a:t>билоба</a:t>
            </a:r>
            <a:r>
              <a:rPr lang="ru-RU" sz="1000" i="1" dirty="0" smtClean="0"/>
              <a:t>. Повышение памяти и внимания.</a:t>
            </a:r>
          </a:p>
          <a:p>
            <a:pPr>
              <a:lnSpc>
                <a:spcPts val="1100"/>
              </a:lnSpc>
              <a:buFont typeface="Arial" pitchFamily="34" charset="0"/>
              <a:buChar char="•"/>
            </a:pPr>
            <a:r>
              <a:rPr lang="ru-RU" sz="1000" b="1" i="1" dirty="0" smtClean="0"/>
              <a:t>Зеленый вьетнамский с  жасмином и ромашкой. </a:t>
            </a:r>
            <a:r>
              <a:rPr lang="ru-RU" sz="1000" i="1" dirty="0" smtClean="0"/>
              <a:t>Вкусный </a:t>
            </a:r>
            <a:r>
              <a:rPr lang="ru-RU" sz="1000" b="1" i="1" dirty="0" err="1" smtClean="0"/>
              <a:t>а</a:t>
            </a:r>
            <a:r>
              <a:rPr lang="ru-RU" sz="1000" i="1" dirty="0" err="1" smtClean="0"/>
              <a:t>нтиоксидантный</a:t>
            </a:r>
            <a:r>
              <a:rPr lang="ru-RU" sz="1000" i="1" dirty="0" smtClean="0"/>
              <a:t> напиток.</a:t>
            </a:r>
          </a:p>
          <a:p>
            <a:pPr>
              <a:lnSpc>
                <a:spcPts val="1100"/>
              </a:lnSpc>
              <a:buFont typeface="Arial" pitchFamily="34" charset="0"/>
              <a:buChar char="•"/>
            </a:pPr>
            <a:r>
              <a:rPr lang="ru-RU" sz="1000" b="1" i="1" dirty="0" err="1" smtClean="0"/>
              <a:t>Ройбуш</a:t>
            </a:r>
            <a:r>
              <a:rPr lang="ru-RU" sz="1000" b="1" i="1" dirty="0" smtClean="0"/>
              <a:t> с шиповником и гибискусом</a:t>
            </a:r>
            <a:r>
              <a:rPr lang="ru-RU" sz="1000" i="1" dirty="0" smtClean="0"/>
              <a:t>. Кладезь витамина С. Не содержит кофеина и теина. Можно пить даже перед сном.</a:t>
            </a:r>
          </a:p>
          <a:p>
            <a:pPr>
              <a:lnSpc>
                <a:spcPts val="1100"/>
              </a:lnSpc>
              <a:buFont typeface="Arial" pitchFamily="34" charset="0"/>
              <a:buChar char="•"/>
            </a:pPr>
            <a:r>
              <a:rPr lang="ru-RU" sz="1000" b="1" i="1" dirty="0" smtClean="0"/>
              <a:t>Чай индийский </a:t>
            </a:r>
            <a:r>
              <a:rPr lang="ru-RU" sz="1000" b="1" i="1" dirty="0" err="1" smtClean="0"/>
              <a:t>масала</a:t>
            </a:r>
            <a:r>
              <a:rPr lang="ru-RU" sz="1000" b="1" i="1" dirty="0" smtClean="0"/>
              <a:t> со специями</a:t>
            </a:r>
            <a:r>
              <a:rPr lang="ru-RU" sz="1000" i="1" dirty="0" smtClean="0"/>
              <a:t>. Согревающий эффект и профилактика простудных заболеваний.</a:t>
            </a:r>
          </a:p>
          <a:p>
            <a:pPr>
              <a:lnSpc>
                <a:spcPts val="1100"/>
              </a:lnSpc>
            </a:pPr>
            <a:endParaRPr lang="ru-RU" sz="1000" i="1" dirty="0" smtClean="0"/>
          </a:p>
          <a:p>
            <a:pPr>
              <a:lnSpc>
                <a:spcPts val="1100"/>
              </a:lnSpc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чай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бадан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ЗОЖ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пуэр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матэ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гинкгобилоба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зеленыйчай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ройбуш</a:t>
            </a:r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40828" y="1272432"/>
            <a:ext cx="1579539" cy="1583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936653" y="1301007"/>
            <a:ext cx="1579539" cy="1583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619230" y="2963334"/>
            <a:ext cx="3792353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i="1" dirty="0" smtClean="0"/>
              <a:t>6 апреля – Международный День спорта!</a:t>
            </a:r>
          </a:p>
          <a:p>
            <a:pPr lvl="0"/>
            <a:endParaRPr lang="ru-RU" sz="1000" i="1" dirty="0" smtClean="0"/>
          </a:p>
          <a:p>
            <a:r>
              <a:rPr lang="ru-RU" sz="1000" i="1" dirty="0" smtClean="0"/>
              <a:t>Спорт – важнейшая часть здорового образа жизни! Регулярные физические нагрузки улучшают настроение, повышают самооценку, укрепляют иммунитет, выносливость, поддерживают скорость обмена веществ, улучшают качество сна и состояние сердечно-сосудистой системы. И, конечно же, спорт – эффективное средство для борьбы с лишним весом и укрепления мышц!  </a:t>
            </a:r>
          </a:p>
          <a:p>
            <a:r>
              <a:rPr lang="ru-RU" sz="1000" i="1" dirty="0" smtClean="0"/>
              <a:t>Чтобы физические тренировки приводили к ощутимым результатам, необходимо правильно питаться, снабжая  организм достаточным количеством питательных веществ. Незаменимым помощником для людей, ведущих активный образ жизни, станут продукты быстрого приготовления  </a:t>
            </a:r>
            <a:r>
              <a:rPr lang="ru-RU" sz="1000" i="1" dirty="0" err="1" smtClean="0"/>
              <a:t>Dietalika</a:t>
            </a:r>
            <a:r>
              <a:rPr lang="ru-RU" sz="1000" i="1" dirty="0" smtClean="0"/>
              <a:t>. Белковые коктейли и полезные перекусы помогут снизить количество жировой ткани и увеличить объем мышечной, уменьшить тягу к сладкому и обеспечат чувство сытости, где бы вы ни находились.</a:t>
            </a:r>
          </a:p>
          <a:p>
            <a:endParaRPr lang="ru-RU" sz="1000" i="1" dirty="0" smtClean="0"/>
          </a:p>
          <a:p>
            <a:pPr>
              <a:lnSpc>
                <a:spcPts val="1100"/>
              </a:lnSpc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диеталика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протеин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полезныйперекус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фитнеспитание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белковыйкоктейль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фруктовыебатончики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протеиновыебатончики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похудеть  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100"/>
              </a:lnSpc>
            </a:pPr>
            <a:endParaRPr lang="ru-RU" sz="1000" i="1" dirty="0"/>
          </a:p>
        </p:txBody>
      </p:sp>
      <p:pic>
        <p:nvPicPr>
          <p:cNvPr id="12" name="Picture 2" descr="C:\Users\Chizhova\Desktop\День_спорта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4401" y="1165980"/>
            <a:ext cx="1735666" cy="1735666"/>
          </a:xfrm>
          <a:prstGeom prst="rect">
            <a:avLst/>
          </a:prstGeom>
          <a:noFill/>
        </p:spPr>
      </p:pic>
      <p:pic>
        <p:nvPicPr>
          <p:cNvPr id="13" name="Рисунок 12" descr="Art tea inst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49534" y="1165980"/>
            <a:ext cx="1738086" cy="173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8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54" y="2092643"/>
            <a:ext cx="4174958" cy="47653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92" y="2092643"/>
            <a:ext cx="4174958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72287" y="3029219"/>
            <a:ext cx="3824292" cy="314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endParaRPr lang="ru-RU" sz="1000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47467" y="3005667"/>
            <a:ext cx="3750733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pPr>
              <a:lnSpc>
                <a:spcPts val="1100"/>
              </a:lnSpc>
            </a:pPr>
            <a:endParaRPr lang="ru-RU" sz="1000" i="1" dirty="0"/>
          </a:p>
          <a:p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пантогемка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#здоровье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длядетей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полезныеконфеты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поддержкаиммунитета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лизаты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пантогематоген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витаминыдлядетей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#биотехнологии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19230" y="2895600"/>
            <a:ext cx="3792353" cy="3465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i="1" dirty="0" smtClean="0"/>
              <a:t>5 апреля – Международный день супа!</a:t>
            </a:r>
          </a:p>
          <a:p>
            <a:endParaRPr lang="ru-RU" sz="1000" i="1" dirty="0" smtClean="0"/>
          </a:p>
          <a:p>
            <a:r>
              <a:rPr lang="ru-RU" sz="1000" i="1" dirty="0" smtClean="0"/>
              <a:t>Привычка </a:t>
            </a:r>
            <a:r>
              <a:rPr lang="ru-RU" sz="1000" i="1" dirty="0"/>
              <a:t>начинать обед с супа воспитывается в нашей стране с раннего детства, по количеству употребления горячей жидкой пищи россияне уступаю только Китаю</a:t>
            </a:r>
            <a:r>
              <a:rPr lang="ru-RU" sz="1000" i="1" dirty="0" smtClean="0"/>
              <a:t>! </a:t>
            </a:r>
            <a:r>
              <a:rPr lang="ru-RU" sz="1000" i="1" dirty="0" smtClean="0">
                <a:sym typeface="Wingdings" panose="05000000000000000000" pitchFamily="2" charset="2"/>
              </a:rPr>
              <a:t></a:t>
            </a:r>
            <a:endParaRPr lang="ru-RU" sz="1000" i="1" dirty="0" smtClean="0"/>
          </a:p>
          <a:p>
            <a:r>
              <a:rPr lang="ru-RU" sz="1000" i="1" dirty="0"/>
              <a:t>Суп на обед или ужин — отличный вариант горячего питания или дополнительный приём жидкости</a:t>
            </a:r>
            <a:r>
              <a:rPr lang="ru-RU" sz="1000" i="1" dirty="0" smtClean="0"/>
              <a:t>. Минусов </a:t>
            </a:r>
            <a:r>
              <a:rPr lang="ru-RU" sz="1000" i="1" dirty="0"/>
              <a:t>в употреблении супов </a:t>
            </a:r>
            <a:r>
              <a:rPr lang="ru-RU" sz="1000" i="1" dirty="0" smtClean="0"/>
              <a:t>нет (конечно, если этот суп сварен не на очень жирном бульоне или не содержит какие-то вредные приправы). Питательная жидкость, которую представляет собой суп, быстро заполняет желудок, снижая чувство голода, и легко усваивается, не оказывая нагрузки на пищеварительную систему. </a:t>
            </a:r>
          </a:p>
          <a:p>
            <a:r>
              <a:rPr lang="ru-RU" sz="1000" i="1" dirty="0" smtClean="0"/>
              <a:t>Компания Артлайф продолжает расширять линейку вкусных и полезных супов. Первые блюда </a:t>
            </a:r>
            <a:r>
              <a:rPr lang="ru-RU" sz="1000" i="1" dirty="0" err="1" smtClean="0"/>
              <a:t>Artfood</a:t>
            </a:r>
            <a:r>
              <a:rPr lang="ru-RU" sz="1000" i="1" dirty="0" smtClean="0"/>
              <a:t> -  ваш  здоровый обед, где бы вы ни находились! </a:t>
            </a:r>
          </a:p>
          <a:p>
            <a:endParaRPr lang="ru-RU" sz="1000" i="1" dirty="0" smtClean="0"/>
          </a:p>
          <a:p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функциональноепитание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супбыстрогоприготовления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супсвитаминами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ru-RU" sz="1000" i="1" dirty="0" smtClean="0"/>
          </a:p>
          <a:p>
            <a:endParaRPr lang="ru-RU" sz="1000" i="1" dirty="0" smtClean="0"/>
          </a:p>
          <a:p>
            <a:pPr>
              <a:lnSpc>
                <a:spcPts val="1100"/>
              </a:lnSpc>
            </a:pPr>
            <a:endParaRPr lang="ru-RU" sz="10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157363" y="2921000"/>
            <a:ext cx="3792353" cy="3475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b="1" i="1" dirty="0" smtClean="0"/>
              <a:t>Пантогемка Плюс против весенней усталости!</a:t>
            </a:r>
            <a:endParaRPr lang="ru-RU" sz="1000" i="1" dirty="0" smtClean="0"/>
          </a:p>
          <a:p>
            <a:r>
              <a:rPr lang="ru-RU" sz="1000" b="1" i="1" dirty="0" smtClean="0"/>
              <a:t> </a:t>
            </a:r>
            <a:endParaRPr lang="ru-RU" sz="1000" i="1" dirty="0" smtClean="0"/>
          </a:p>
          <a:p>
            <a:r>
              <a:rPr lang="ru-RU" sz="1000" i="1" dirty="0" smtClean="0"/>
              <a:t>В последней школьной четверти детям гораздо тяжелее учиться, чем в первые три. К накопившейся за  учебный год усталости добавляется весенний авитаминоз и недостаток солнечного света. Все это в комплексе может снижать желание учить уроки,  а также увеличивать частоту респираторных заболеваний.</a:t>
            </a:r>
          </a:p>
          <a:p>
            <a:r>
              <a:rPr lang="ru-RU" sz="1000" i="1" dirty="0" smtClean="0"/>
              <a:t>В этот период вашим детям особенно пригодятся обогащенные конфеты «Пантогемка Плюс» со вкусом клубничного мороженого или бананового коктейля. Они содержат комплекс ежедневно необходимых витаминов, в том числе витамин D3, нехватка которого провоцирует утомляемость и снижение иммунитета. Пантогематоген повышает защитные силы организма, общий тонус и познавательные способности. </a:t>
            </a:r>
            <a:r>
              <a:rPr lang="ru-RU" sz="1000" i="1" dirty="0" err="1" smtClean="0"/>
              <a:t>Лизат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пропионовокислых</a:t>
            </a:r>
            <a:r>
              <a:rPr lang="ru-RU" sz="1000" i="1" dirty="0" smtClean="0"/>
              <a:t> бактерий стимулирует активность иммунной системы. Конфеты «Пантогемка Плюс» – самый вкусный способ помочь детскому организму справиться с весенней усталостью!</a:t>
            </a:r>
          </a:p>
          <a:p>
            <a:r>
              <a:rPr lang="ru-RU" sz="1000" dirty="0" smtClean="0"/>
              <a:t> </a:t>
            </a:r>
          </a:p>
          <a:p>
            <a:endParaRPr lang="ru-RU" sz="1000" i="1" dirty="0" smtClean="0"/>
          </a:p>
          <a:p>
            <a:pPr>
              <a:lnSpc>
                <a:spcPts val="1100"/>
              </a:lnSpc>
            </a:pPr>
            <a:endParaRPr lang="ru-RU" sz="1000" i="1" dirty="0"/>
          </a:p>
        </p:txBody>
      </p:sp>
      <p:pic>
        <p:nvPicPr>
          <p:cNvPr id="1026" name="Picture 2" descr="C:\Users\Chizhova\Desktop\Пантогемка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180" y="1213926"/>
            <a:ext cx="1693332" cy="1693332"/>
          </a:xfrm>
          <a:prstGeom prst="rect">
            <a:avLst/>
          </a:prstGeom>
          <a:noFill/>
        </p:spPr>
      </p:pic>
      <p:pic>
        <p:nvPicPr>
          <p:cNvPr id="4" name="Picture 2" descr="C:\Users\Chizhova\Desktop\Су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8713" y="1213926"/>
            <a:ext cx="1693333" cy="1693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609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527799" y="4165601"/>
            <a:ext cx="56643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КОМПЛЕКС ФЕРМЕНТОВ БИОКАСКАД </a:t>
            </a:r>
            <a:endParaRPr lang="ru-RU" sz="1000" b="1" dirty="0" smtClean="0"/>
          </a:p>
          <a:p>
            <a:endParaRPr lang="ru-RU" sz="1000" b="1" dirty="0"/>
          </a:p>
          <a:p>
            <a:r>
              <a:rPr lang="ru-RU" sz="1000" dirty="0"/>
              <a:t>Вы наверняка знаете, что ферменты улучшают работу системы пищеварения, ускоряют выздоровление при воспалительных заболеваниях и оказывают системное воздействие на организм</a:t>
            </a:r>
            <a:r>
              <a:rPr lang="ru-RU" sz="1000" dirty="0" smtClean="0"/>
              <a:t>. Принимая </a:t>
            </a:r>
            <a:r>
              <a:rPr lang="ru-RU" sz="1000" i="1" dirty="0"/>
              <a:t>Комплекс ферментов Биокаскад</a:t>
            </a:r>
            <a:r>
              <a:rPr lang="ru-RU" sz="1000" dirty="0"/>
              <a:t>, мало кто задумывается, что держит в руках не просто таблетку, а уникальное технологическое решение! Ферменты – это катализаторы реакций и совместить их в одной таблетке сложная задача. Специалисты Артлайф решили её, создав уникальную мультиструктурную форму. Ферменты в таблетке расположены на разных уровнях в зависимости от порядка их высвобождения в организме, а метаболические ферменты дополнительно защищены микрокапсулами. Благодаря этому ферменты в составе </a:t>
            </a:r>
            <a:r>
              <a:rPr lang="ru-RU" sz="1000" i="1" dirty="0"/>
              <a:t>Комплекса ферментов Биокаскад </a:t>
            </a:r>
            <a:r>
              <a:rPr lang="ru-RU" sz="1000" dirty="0"/>
              <a:t>регулируют пищеварение на протяжении всего желудочно-кишечного тракта и рефлекторно стимулируют выработку собственных пищеварительных соков по вертикальному принципу.</a:t>
            </a:r>
          </a:p>
          <a:p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#ферменты 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#здоровье 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пищеварение #энзимы  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#иммунитет  </a:t>
            </a:r>
            <a:endParaRPr lang="ru-RU" sz="1000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63450" y="449517"/>
            <a:ext cx="3196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КОМПЛЕКС ФЕРМЕНТОВ БИОКАСКАД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52" y="1629766"/>
            <a:ext cx="2149434" cy="21494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64" y="1629766"/>
            <a:ext cx="3469917" cy="48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9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"/>
            <a:ext cx="12192152" cy="685791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753453" y="588376"/>
            <a:ext cx="4786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АКЦИЯ </a:t>
            </a:r>
            <a:r>
              <a:rPr lang="ru-RU" b="1" dirty="0">
                <a:solidFill>
                  <a:srgbClr val="FF0000"/>
                </a:solidFill>
              </a:rPr>
              <a:t>12 МЕСЯЦЕВ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27647" y="4101995"/>
            <a:ext cx="5664353" cy="272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ВНИМАНИЕ! АКЦИЯ ОТ АРТЛАЙФ! </a:t>
            </a:r>
          </a:p>
          <a:p>
            <a:r>
              <a:rPr lang="ru-RU" sz="900" i="1" dirty="0"/>
              <a:t>Сезон зимней спячки закончился. Пора помочь организму очистить органы от шлаков и токсинов, скорректировать нарушения работы пищеварительной системы, вызванные неправильным питанием и малоподвижным образом жизни, активизировать обменные процессы. Включите комплексы Артлайф в ежегодную «генеральную уборку» организма: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i="1" dirty="0" err="1"/>
              <a:t>Токсфайтер</a:t>
            </a:r>
            <a:r>
              <a:rPr lang="ru-RU" sz="900" i="1" dirty="0"/>
              <a:t> Люкс – комплексный сорбент. Помогает вывести токсины из организма, нормализовать уровень холестерина, улучшить обмен веществ.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i="1" dirty="0"/>
              <a:t>Батончики Легкое настроение – улучшают моторику кишечника, оказывают мягкое слабительное действие.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i="1" dirty="0" err="1"/>
              <a:t>Холегон</a:t>
            </a:r>
            <a:r>
              <a:rPr lang="ru-RU" sz="900" i="1" dirty="0"/>
              <a:t> – улучшает работу печени, желчевыделительную функцию, способствует профилактике паразитарных заболеваний.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i="1" dirty="0" err="1"/>
              <a:t>Гастригель</a:t>
            </a:r>
            <a:r>
              <a:rPr lang="ru-RU" sz="900" i="1" dirty="0"/>
              <a:t> на основе пектинов и </a:t>
            </a:r>
            <a:r>
              <a:rPr lang="ru-RU" sz="900" i="1" dirty="0" err="1"/>
              <a:t>купажного</a:t>
            </a:r>
            <a:r>
              <a:rPr lang="ru-RU" sz="900" i="1" dirty="0"/>
              <a:t> экстракта трав– помогает уменьшить дискомфорт в системе пищеварения.</a:t>
            </a:r>
          </a:p>
          <a:p>
            <a:r>
              <a:rPr lang="ru-RU" sz="900" i="1" dirty="0"/>
              <a:t>Участвуй в акции «12 месяцев здоровья с Артлайф» и получи легкость, прекрасное самочувствие и работоспособность!  Срок проведения акции с  1 апреля по 31 мая 2019 года. Подробности акции узнавайте в сервисных центрах компании Артлайф. </a:t>
            </a:r>
            <a:endParaRPr lang="ru-RU" sz="900" i="1" dirty="0" smtClean="0"/>
          </a:p>
          <a:p>
            <a:endParaRPr lang="ru-RU" sz="900" i="1" dirty="0"/>
          </a:p>
          <a:p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9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9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акцияартлайф</a:t>
            </a:r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12месяцевздоровья 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очищение 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детокс 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похудение </a:t>
            </a:r>
            <a:r>
              <a:rPr lang="en-US" sz="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9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акцияартлайф</a:t>
            </a:r>
            <a:endParaRPr lang="ru-RU" sz="900" i="1" dirty="0"/>
          </a:p>
          <a:p>
            <a:pPr>
              <a:lnSpc>
                <a:spcPts val="1000"/>
              </a:lnSpc>
            </a:pPr>
            <a:endParaRPr lang="ru-RU" sz="9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8E5508-FB52-4D23-BE05-57FABCFBC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234" y="1664329"/>
            <a:ext cx="2004877" cy="200487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DF33A1-25D7-4CD2-AE63-442948FE56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962" y="1664329"/>
            <a:ext cx="3231454" cy="454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15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52" y="0"/>
            <a:ext cx="12192152" cy="6857912"/>
            <a:chOff x="0" y="86"/>
            <a:chExt cx="12192152" cy="685791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6"/>
              <a:ext cx="12192152" cy="6857912"/>
            </a:xfrm>
            <a:prstGeom prst="rect">
              <a:avLst/>
            </a:prstGeom>
          </p:spPr>
        </p:pic>
        <p:grpSp>
          <p:nvGrpSpPr>
            <p:cNvPr id="11" name="Группа 10"/>
            <p:cNvGrpSpPr/>
            <p:nvPr/>
          </p:nvGrpSpPr>
          <p:grpSpPr>
            <a:xfrm>
              <a:off x="2644351" y="1977448"/>
              <a:ext cx="9067662" cy="2367815"/>
              <a:chOff x="2644351" y="1977448"/>
              <a:chExt cx="9067662" cy="2367815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4929458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949967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7214565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2644351" y="1977448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964545"/>
              </p:ext>
            </p:extLst>
          </p:nvPr>
        </p:nvGraphicFramePr>
        <p:xfrm>
          <a:off x="2644351" y="4626350"/>
          <a:ext cx="9067664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/>
                        <a:t>БИФИДОБАК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/>
                        <a:t>12 </a:t>
                      </a:r>
                      <a:r>
                        <a:rPr lang="ru-RU" sz="1200" baseline="0" dirty="0" smtClean="0"/>
                        <a:t>АПРЕЛЯ - 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ДЕНЬ КОСМОНАВТИКИ</a:t>
                      </a:r>
                      <a:endParaRPr lang="ru-RU" sz="1200" baseline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29 </a:t>
                      </a:r>
                      <a:r>
                        <a:rPr lang="ru-RU" sz="1200" dirty="0" smtClean="0"/>
                        <a:t>АПРЕЛЯ</a:t>
                      </a:r>
                      <a:r>
                        <a:rPr lang="ru-RU" sz="1200" baseline="0" dirty="0" smtClean="0"/>
                        <a:t> - 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pPr algn="ctr"/>
                      <a:r>
                        <a:rPr lang="ru-RU" sz="1200" dirty="0" smtClean="0"/>
                        <a:t>ДЕНЬ ТАНЦА </a:t>
                      </a:r>
                      <a:endParaRPr lang="ru-RU" sz="120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СОРОКОТРАВНИК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Активная поддержка пищеварения</a:t>
                      </a:r>
                      <a:endParaRPr lang="ru-RU" sz="1200" baseline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Рудвитол –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здоровье как у космонавта!</a:t>
                      </a:r>
                      <a:endParaRPr lang="ru-RU" sz="1200" baseline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Танцуй с Артлайф!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baseline="0" dirty="0" smtClean="0">
                          <a:solidFill>
                            <a:schemeClr val="tx1"/>
                          </a:solidFill>
                        </a:rPr>
                        <a:t>Ваша ежедневная ложка здоровья</a:t>
                      </a:r>
                      <a:endParaRPr lang="ru-RU" sz="1200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pic>
        <p:nvPicPr>
          <p:cNvPr id="13313" name="Picture 1" descr="C:\Users\Chizhova\Desktop\Сорокотрав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0095" y="2235200"/>
            <a:ext cx="1888067" cy="1888067"/>
          </a:xfrm>
          <a:prstGeom prst="rect">
            <a:avLst/>
          </a:prstGeom>
          <a:noFill/>
        </p:spPr>
      </p:pic>
      <p:pic>
        <p:nvPicPr>
          <p:cNvPr id="15" name="Picture 1" descr="C:\Users\Chizhova\Desktop\Сорокотравн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7469" y="2177143"/>
            <a:ext cx="2038773" cy="2038773"/>
          </a:xfrm>
          <a:prstGeom prst="rect">
            <a:avLst/>
          </a:prstGeom>
          <a:noFill/>
        </p:spPr>
      </p:pic>
      <p:pic>
        <p:nvPicPr>
          <p:cNvPr id="17" name="Рисунок 16" descr="Бифидоба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8882" y="2177143"/>
            <a:ext cx="2002976" cy="2002976"/>
          </a:xfrm>
          <a:prstGeom prst="rect">
            <a:avLst/>
          </a:prstGeom>
        </p:spPr>
      </p:pic>
      <p:pic>
        <p:nvPicPr>
          <p:cNvPr id="18" name="Рисунок 17" descr="Танц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2177143"/>
            <a:ext cx="2039255" cy="2039255"/>
          </a:xfrm>
          <a:prstGeom prst="rect">
            <a:avLst/>
          </a:prstGeom>
        </p:spPr>
      </p:pic>
      <p:pic>
        <p:nvPicPr>
          <p:cNvPr id="20" name="Рисунок 19" descr="Рудвитол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7428" y="2177143"/>
            <a:ext cx="2024745" cy="202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989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9948</TotalTime>
  <Words>2417</Words>
  <Application>Microsoft Office PowerPoint</Application>
  <PresentationFormat>Широкоэкранный</PresentationFormat>
  <Paragraphs>316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Ноябрь - медиапланирование</dc:title>
  <dc:creator>Анна Шушпанова</dc:creator>
  <cp:lastModifiedBy>Анна Шушпанова</cp:lastModifiedBy>
  <cp:revision>950</cp:revision>
  <cp:lastPrinted>2019-03-27T05:57:34Z</cp:lastPrinted>
  <dcterms:created xsi:type="dcterms:W3CDTF">2018-10-19T03:44:59Z</dcterms:created>
  <dcterms:modified xsi:type="dcterms:W3CDTF">2019-03-29T09:35:47Z</dcterms:modified>
</cp:coreProperties>
</file>