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77" r:id="rId4"/>
    <p:sldId id="287" r:id="rId5"/>
    <p:sldId id="258" r:id="rId6"/>
    <p:sldId id="279" r:id="rId7"/>
    <p:sldId id="290" r:id="rId8"/>
    <p:sldId id="275" r:id="rId9"/>
    <p:sldId id="280" r:id="rId10"/>
    <p:sldId id="281" r:id="rId11"/>
    <p:sldId id="283" r:id="rId12"/>
    <p:sldId id="291" r:id="rId13"/>
    <p:sldId id="292" r:id="rId14"/>
    <p:sldId id="293" r:id="rId15"/>
    <p:sldId id="299" r:id="rId16"/>
    <p:sldId id="300" r:id="rId17"/>
    <p:sldId id="284" r:id="rId18"/>
    <p:sldId id="285" r:id="rId19"/>
    <p:sldId id="286" r:id="rId20"/>
    <p:sldId id="282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33" r:id="rId38"/>
    <p:sldId id="335" r:id="rId39"/>
    <p:sldId id="33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5AC"/>
    <a:srgbClr val="F05228"/>
    <a:srgbClr val="6AC259"/>
    <a:srgbClr val="EC1B30"/>
    <a:srgbClr val="EAEFF7"/>
    <a:srgbClr val="D2DEEF"/>
    <a:srgbClr val="0D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D79AA"/>
              </a:solidFill>
            </c:spPr>
            <c:extLst>
              <c:ext xmlns:c16="http://schemas.microsoft.com/office/drawing/2014/chart" uri="{C3380CC4-5D6E-409C-BE32-E72D297353CC}">
                <c16:uniqueId val="{00000000-927B-42C2-B2B0-0520F97B84B7}"/>
              </c:ext>
            </c:extLst>
          </c:dPt>
          <c:dPt>
            <c:idx val="1"/>
            <c:bubble3D val="0"/>
            <c:spPr>
              <a:solidFill>
                <a:srgbClr val="00B5AC"/>
              </a:solidFill>
            </c:spPr>
            <c:extLst>
              <c:ext xmlns:c16="http://schemas.microsoft.com/office/drawing/2014/chart" uri="{C3380CC4-5D6E-409C-BE32-E72D297353CC}">
                <c16:uniqueId val="{00000002-927B-42C2-B2B0-0520F97B84B7}"/>
              </c:ext>
            </c:extLst>
          </c:dPt>
          <c:dPt>
            <c:idx val="2"/>
            <c:bubble3D val="0"/>
            <c:spPr>
              <a:solidFill>
                <a:srgbClr val="EC1B30"/>
              </a:solidFill>
            </c:spPr>
            <c:extLst>
              <c:ext xmlns:c16="http://schemas.microsoft.com/office/drawing/2014/chart" uri="{C3380CC4-5D6E-409C-BE32-E72D297353CC}">
                <c16:uniqueId val="{00000001-927B-42C2-B2B0-0520F97B84B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27B-42C2-B2B0-0520F97B84B7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4-927B-42C2-B2B0-0520F97B84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Полезный</c:v>
                </c:pt>
                <c:pt idx="1">
                  <c:v>Развлекательный</c:v>
                </c:pt>
                <c:pt idx="2">
                  <c:v>Имиджевый</c:v>
                </c:pt>
                <c:pt idx="3">
                  <c:v>Вовлекающий</c:v>
                </c:pt>
                <c:pt idx="4">
                  <c:v>Рекламный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20</c:v>
                </c:pt>
                <c:pt idx="3">
                  <c:v>20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C-4833-9C49-6150CBDC19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72404808094628"/>
          <c:y val="0.26148922469364594"/>
          <c:w val="0.26901519569320548"/>
          <c:h val="0.58201982930307872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538DF-6327-4945-B6F8-2188801A3F3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B6C8D529-8C05-4157-A256-B12447F926E2}">
      <dgm:prSet phldrT="[Текст]" custT="1"/>
      <dgm:spPr>
        <a:solidFill>
          <a:srgbClr val="EC1B30"/>
        </a:solidFill>
      </dgm:spPr>
      <dgm:t>
        <a:bodyPr/>
        <a:lstStyle/>
        <a:p>
          <a:endParaRPr lang="ru-RU" sz="2000" b="1" dirty="0" smtClean="0">
            <a:solidFill>
              <a:schemeClr val="bg1"/>
            </a:solidFill>
          </a:endParaRPr>
        </a:p>
        <a:p>
          <a:endParaRPr lang="ru-RU" sz="2000" b="1" dirty="0" smtClean="0">
            <a:solidFill>
              <a:schemeClr val="bg1"/>
            </a:solidFill>
          </a:endParaRPr>
        </a:p>
        <a:p>
          <a:r>
            <a:rPr lang="ru-RU" sz="2000" b="1" dirty="0" smtClean="0">
              <a:solidFill>
                <a:schemeClr val="bg1"/>
              </a:solidFill>
            </a:rPr>
            <a:t>Бизнес-цели</a:t>
          </a:r>
          <a:endParaRPr lang="ru-RU" sz="2000" b="1" dirty="0">
            <a:solidFill>
              <a:schemeClr val="bg1"/>
            </a:solidFill>
          </a:endParaRPr>
        </a:p>
      </dgm:t>
    </dgm:pt>
    <dgm:pt modelId="{18A7DA83-A2A6-4644-AEFF-3106804E7826}" type="parTrans" cxnId="{77B85076-358F-45BC-94E6-9F5B8DB9B6A2}">
      <dgm:prSet/>
      <dgm:spPr/>
      <dgm:t>
        <a:bodyPr/>
        <a:lstStyle/>
        <a:p>
          <a:endParaRPr lang="ru-RU"/>
        </a:p>
      </dgm:t>
    </dgm:pt>
    <dgm:pt modelId="{3CE63F6D-AFB5-4F6C-85BE-2008B60102B8}" type="sibTrans" cxnId="{77B85076-358F-45BC-94E6-9F5B8DB9B6A2}">
      <dgm:prSet/>
      <dgm:spPr/>
      <dgm:t>
        <a:bodyPr/>
        <a:lstStyle/>
        <a:p>
          <a:endParaRPr lang="ru-RU"/>
        </a:p>
      </dgm:t>
    </dgm:pt>
    <dgm:pt modelId="{CC720FE3-28EA-4317-B590-D5AE8F1A4042}">
      <dgm:prSet phldrT="[Текст]" custT="1"/>
      <dgm:spPr>
        <a:solidFill>
          <a:srgbClr val="0D79AA"/>
        </a:solidFill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</a:rPr>
            <a:t>Маркетинговые цели</a:t>
          </a:r>
          <a:endParaRPr lang="ru-RU" sz="2800" b="1" dirty="0">
            <a:solidFill>
              <a:schemeClr val="bg1"/>
            </a:solidFill>
          </a:endParaRPr>
        </a:p>
      </dgm:t>
    </dgm:pt>
    <dgm:pt modelId="{A59115C4-1890-4E8B-AAA5-4E8558E1EF2C}" type="parTrans" cxnId="{FFCF41FD-7091-4436-B80A-509DE4791A80}">
      <dgm:prSet/>
      <dgm:spPr/>
      <dgm:t>
        <a:bodyPr/>
        <a:lstStyle/>
        <a:p>
          <a:endParaRPr lang="ru-RU"/>
        </a:p>
      </dgm:t>
    </dgm:pt>
    <dgm:pt modelId="{7691BF6B-BA38-4E2A-B0A2-98D5542EF0AC}" type="sibTrans" cxnId="{FFCF41FD-7091-4436-B80A-509DE4791A80}">
      <dgm:prSet/>
      <dgm:spPr/>
      <dgm:t>
        <a:bodyPr/>
        <a:lstStyle/>
        <a:p>
          <a:endParaRPr lang="ru-RU"/>
        </a:p>
      </dgm:t>
    </dgm:pt>
    <dgm:pt modelId="{EF1C15A7-F299-4FC6-BC12-146CC90E5578}">
      <dgm:prSet phldrT="[Текст]"/>
      <dgm:spPr>
        <a:solidFill>
          <a:srgbClr val="00B5AC"/>
        </a:solidFill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Коммуникационные цели</a:t>
          </a:r>
          <a:endParaRPr lang="ru-RU" b="1" dirty="0">
            <a:solidFill>
              <a:schemeClr val="bg1"/>
            </a:solidFill>
          </a:endParaRPr>
        </a:p>
      </dgm:t>
    </dgm:pt>
    <dgm:pt modelId="{F5340F59-682B-4A32-A83D-608EAC669D02}" type="parTrans" cxnId="{F0FA083A-4A75-47E2-9ACC-836561C632E4}">
      <dgm:prSet/>
      <dgm:spPr/>
      <dgm:t>
        <a:bodyPr/>
        <a:lstStyle/>
        <a:p>
          <a:endParaRPr lang="ru-RU"/>
        </a:p>
      </dgm:t>
    </dgm:pt>
    <dgm:pt modelId="{25CACBCC-47BA-4A67-9BB0-89DA77885B58}" type="sibTrans" cxnId="{F0FA083A-4A75-47E2-9ACC-836561C632E4}">
      <dgm:prSet/>
      <dgm:spPr/>
      <dgm:t>
        <a:bodyPr/>
        <a:lstStyle/>
        <a:p>
          <a:endParaRPr lang="ru-RU"/>
        </a:p>
      </dgm:t>
    </dgm:pt>
    <dgm:pt modelId="{AC64C952-0074-4BBE-94EA-07F773D2E7CE}" type="pres">
      <dgm:prSet presAssocID="{59E538DF-6327-4945-B6F8-2188801A3F37}" presName="Name0" presStyleCnt="0">
        <dgm:presLayoutVars>
          <dgm:dir/>
          <dgm:animLvl val="lvl"/>
          <dgm:resizeHandles val="exact"/>
        </dgm:presLayoutVars>
      </dgm:prSet>
      <dgm:spPr/>
    </dgm:pt>
    <dgm:pt modelId="{61181414-CEA6-441E-9206-5F60598C60DE}" type="pres">
      <dgm:prSet presAssocID="{B6C8D529-8C05-4157-A256-B12447F926E2}" presName="Name8" presStyleCnt="0"/>
      <dgm:spPr/>
    </dgm:pt>
    <dgm:pt modelId="{6508E4B4-6F00-4099-B14F-7F1D58016E4B}" type="pres">
      <dgm:prSet presAssocID="{B6C8D529-8C05-4157-A256-B12447F926E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20C4A-7698-48EC-9889-CA702F077182}" type="pres">
      <dgm:prSet presAssocID="{B6C8D529-8C05-4157-A256-B12447F926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548BF-D723-4A12-ABB7-56BEC552D579}" type="pres">
      <dgm:prSet presAssocID="{CC720FE3-28EA-4317-B590-D5AE8F1A4042}" presName="Name8" presStyleCnt="0"/>
      <dgm:spPr/>
    </dgm:pt>
    <dgm:pt modelId="{85C0A800-E977-4A25-ABD5-08B9DB16E3A4}" type="pres">
      <dgm:prSet presAssocID="{CC720FE3-28EA-4317-B590-D5AE8F1A404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0CD78-226A-4A5E-92EC-4302D05D5658}" type="pres">
      <dgm:prSet presAssocID="{CC720FE3-28EA-4317-B590-D5AE8F1A404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4465E-1443-4DE8-903F-DB91E64A25EF}" type="pres">
      <dgm:prSet presAssocID="{EF1C15A7-F299-4FC6-BC12-146CC90E5578}" presName="Name8" presStyleCnt="0"/>
      <dgm:spPr/>
    </dgm:pt>
    <dgm:pt modelId="{5E7EC7D9-E538-48D5-A6BB-8ED4C5546777}" type="pres">
      <dgm:prSet presAssocID="{EF1C15A7-F299-4FC6-BC12-146CC90E557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04923-3EE4-4332-B233-16E499A07C49}" type="pres">
      <dgm:prSet presAssocID="{EF1C15A7-F299-4FC6-BC12-146CC90E55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3DA58C-0A6D-4F35-92B4-DF7FE34EE549}" type="presOf" srcId="{B6C8D529-8C05-4157-A256-B12447F926E2}" destId="{6508E4B4-6F00-4099-B14F-7F1D58016E4B}" srcOrd="0" destOrd="0" presId="urn:microsoft.com/office/officeart/2005/8/layout/pyramid1"/>
    <dgm:cxn modelId="{CDA0E011-1FA0-4F7C-9F53-E76D442E33A2}" type="presOf" srcId="{CC720FE3-28EA-4317-B590-D5AE8F1A4042}" destId="{85C0A800-E977-4A25-ABD5-08B9DB16E3A4}" srcOrd="0" destOrd="0" presId="urn:microsoft.com/office/officeart/2005/8/layout/pyramid1"/>
    <dgm:cxn modelId="{67365BBB-A65A-400F-AA75-92A3142314F7}" type="presOf" srcId="{59E538DF-6327-4945-B6F8-2188801A3F37}" destId="{AC64C952-0074-4BBE-94EA-07F773D2E7CE}" srcOrd="0" destOrd="0" presId="urn:microsoft.com/office/officeart/2005/8/layout/pyramid1"/>
    <dgm:cxn modelId="{1C97B919-5213-492C-91F1-B6F5FF8B2D30}" type="presOf" srcId="{B6C8D529-8C05-4157-A256-B12447F926E2}" destId="{01720C4A-7698-48EC-9889-CA702F077182}" srcOrd="1" destOrd="0" presId="urn:microsoft.com/office/officeart/2005/8/layout/pyramid1"/>
    <dgm:cxn modelId="{363C98FC-F235-4E9C-813D-37D59F5EE1BD}" type="presOf" srcId="{EF1C15A7-F299-4FC6-BC12-146CC90E5578}" destId="{5E7EC7D9-E538-48D5-A6BB-8ED4C5546777}" srcOrd="0" destOrd="0" presId="urn:microsoft.com/office/officeart/2005/8/layout/pyramid1"/>
    <dgm:cxn modelId="{F0FA083A-4A75-47E2-9ACC-836561C632E4}" srcId="{59E538DF-6327-4945-B6F8-2188801A3F37}" destId="{EF1C15A7-F299-4FC6-BC12-146CC90E5578}" srcOrd="2" destOrd="0" parTransId="{F5340F59-682B-4A32-A83D-608EAC669D02}" sibTransId="{25CACBCC-47BA-4A67-9BB0-89DA77885B58}"/>
    <dgm:cxn modelId="{2B095DB8-2BD0-47A8-BF09-9601E2EF73A4}" type="presOf" srcId="{CC720FE3-28EA-4317-B590-D5AE8F1A4042}" destId="{C530CD78-226A-4A5E-92EC-4302D05D5658}" srcOrd="1" destOrd="0" presId="urn:microsoft.com/office/officeart/2005/8/layout/pyramid1"/>
    <dgm:cxn modelId="{C2E28316-6CC4-473F-97E9-3EBBBAE4B7E3}" type="presOf" srcId="{EF1C15A7-F299-4FC6-BC12-146CC90E5578}" destId="{31204923-3EE4-4332-B233-16E499A07C49}" srcOrd="1" destOrd="0" presId="urn:microsoft.com/office/officeart/2005/8/layout/pyramid1"/>
    <dgm:cxn modelId="{FFCF41FD-7091-4436-B80A-509DE4791A80}" srcId="{59E538DF-6327-4945-B6F8-2188801A3F37}" destId="{CC720FE3-28EA-4317-B590-D5AE8F1A4042}" srcOrd="1" destOrd="0" parTransId="{A59115C4-1890-4E8B-AAA5-4E8558E1EF2C}" sibTransId="{7691BF6B-BA38-4E2A-B0A2-98D5542EF0AC}"/>
    <dgm:cxn modelId="{77B85076-358F-45BC-94E6-9F5B8DB9B6A2}" srcId="{59E538DF-6327-4945-B6F8-2188801A3F37}" destId="{B6C8D529-8C05-4157-A256-B12447F926E2}" srcOrd="0" destOrd="0" parTransId="{18A7DA83-A2A6-4644-AEFF-3106804E7826}" sibTransId="{3CE63F6D-AFB5-4F6C-85BE-2008B60102B8}"/>
    <dgm:cxn modelId="{4B50F370-D951-4474-8126-AB6AEBDE15C9}" type="presParOf" srcId="{AC64C952-0074-4BBE-94EA-07F773D2E7CE}" destId="{61181414-CEA6-441E-9206-5F60598C60DE}" srcOrd="0" destOrd="0" presId="urn:microsoft.com/office/officeart/2005/8/layout/pyramid1"/>
    <dgm:cxn modelId="{1FACB23F-E741-470F-81A8-D40EA98F5331}" type="presParOf" srcId="{61181414-CEA6-441E-9206-5F60598C60DE}" destId="{6508E4B4-6F00-4099-B14F-7F1D58016E4B}" srcOrd="0" destOrd="0" presId="urn:microsoft.com/office/officeart/2005/8/layout/pyramid1"/>
    <dgm:cxn modelId="{997ED22E-347D-4F4D-90C4-C6A15B6F6149}" type="presParOf" srcId="{61181414-CEA6-441E-9206-5F60598C60DE}" destId="{01720C4A-7698-48EC-9889-CA702F077182}" srcOrd="1" destOrd="0" presId="urn:microsoft.com/office/officeart/2005/8/layout/pyramid1"/>
    <dgm:cxn modelId="{84A9495B-CE21-49DA-B9C7-E782009553F8}" type="presParOf" srcId="{AC64C952-0074-4BBE-94EA-07F773D2E7CE}" destId="{96F548BF-D723-4A12-ABB7-56BEC552D579}" srcOrd="1" destOrd="0" presId="urn:microsoft.com/office/officeart/2005/8/layout/pyramid1"/>
    <dgm:cxn modelId="{CAE2EAF4-0362-40BA-980F-4C7E91090161}" type="presParOf" srcId="{96F548BF-D723-4A12-ABB7-56BEC552D579}" destId="{85C0A800-E977-4A25-ABD5-08B9DB16E3A4}" srcOrd="0" destOrd="0" presId="urn:microsoft.com/office/officeart/2005/8/layout/pyramid1"/>
    <dgm:cxn modelId="{F4C4F45B-6C49-41D2-948D-334D7A7C6391}" type="presParOf" srcId="{96F548BF-D723-4A12-ABB7-56BEC552D579}" destId="{C530CD78-226A-4A5E-92EC-4302D05D5658}" srcOrd="1" destOrd="0" presId="urn:microsoft.com/office/officeart/2005/8/layout/pyramid1"/>
    <dgm:cxn modelId="{B84FDF83-F686-41B6-BE20-23173C0B03B0}" type="presParOf" srcId="{AC64C952-0074-4BBE-94EA-07F773D2E7CE}" destId="{9D44465E-1443-4DE8-903F-DB91E64A25EF}" srcOrd="2" destOrd="0" presId="urn:microsoft.com/office/officeart/2005/8/layout/pyramid1"/>
    <dgm:cxn modelId="{C8187FDC-F434-4F9B-AE3E-0D266F5A4B40}" type="presParOf" srcId="{9D44465E-1443-4DE8-903F-DB91E64A25EF}" destId="{5E7EC7D9-E538-48D5-A6BB-8ED4C5546777}" srcOrd="0" destOrd="0" presId="urn:microsoft.com/office/officeart/2005/8/layout/pyramid1"/>
    <dgm:cxn modelId="{E62F3BAB-EC78-45F6-B628-53D5C2402199}" type="presParOf" srcId="{9D44465E-1443-4DE8-903F-DB91E64A25EF}" destId="{31204923-3EE4-4332-B233-16E499A07C4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8E4B4-6F00-4099-B14F-7F1D58016E4B}">
      <dsp:nvSpPr>
        <dsp:cNvPr id="0" name=""/>
        <dsp:cNvSpPr/>
      </dsp:nvSpPr>
      <dsp:spPr>
        <a:xfrm>
          <a:off x="2003424" y="0"/>
          <a:ext cx="2003424" cy="1421871"/>
        </a:xfrm>
        <a:prstGeom prst="trapezoid">
          <a:avLst>
            <a:gd name="adj" fmla="val 70450"/>
          </a:avLst>
        </a:prstGeom>
        <a:solidFill>
          <a:srgbClr val="EC1B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Бизнес-цели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003424" y="0"/>
        <a:ext cx="2003424" cy="1421871"/>
      </dsp:txXfrm>
    </dsp:sp>
    <dsp:sp modelId="{85C0A800-E977-4A25-ABD5-08B9DB16E3A4}">
      <dsp:nvSpPr>
        <dsp:cNvPr id="0" name=""/>
        <dsp:cNvSpPr/>
      </dsp:nvSpPr>
      <dsp:spPr>
        <a:xfrm>
          <a:off x="1001712" y="1421870"/>
          <a:ext cx="4006849" cy="1421871"/>
        </a:xfrm>
        <a:prstGeom prst="trapezoid">
          <a:avLst>
            <a:gd name="adj" fmla="val 70450"/>
          </a:avLst>
        </a:prstGeom>
        <a:solidFill>
          <a:srgbClr val="0D79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Маркетинговые цели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1702910" y="1421870"/>
        <a:ext cx="2604452" cy="1421871"/>
      </dsp:txXfrm>
    </dsp:sp>
    <dsp:sp modelId="{5E7EC7D9-E538-48D5-A6BB-8ED4C5546777}">
      <dsp:nvSpPr>
        <dsp:cNvPr id="0" name=""/>
        <dsp:cNvSpPr/>
      </dsp:nvSpPr>
      <dsp:spPr>
        <a:xfrm>
          <a:off x="0" y="2843741"/>
          <a:ext cx="6010274" cy="1421871"/>
        </a:xfrm>
        <a:prstGeom prst="trapezoid">
          <a:avLst>
            <a:gd name="adj" fmla="val 70450"/>
          </a:avLst>
        </a:prstGeom>
        <a:solidFill>
          <a:srgbClr val="00B5A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chemeClr val="bg1"/>
              </a:solidFill>
            </a:rPr>
            <a:t>Коммуникационные цели</a:t>
          </a:r>
          <a:endParaRPr lang="ru-RU" sz="3300" b="1" kern="1200" dirty="0">
            <a:solidFill>
              <a:schemeClr val="bg1"/>
            </a:solidFill>
          </a:endParaRPr>
        </a:p>
      </dsp:txBody>
      <dsp:txXfrm>
        <a:off x="1051797" y="2843741"/>
        <a:ext cx="3906678" cy="1421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4A0C2-130C-42C6-B40D-BC99B4BC8D6C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B7106-CE0C-4FA3-BBCA-3485CADBFD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4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7106-CE0C-4FA3-BBCA-3485CADBFD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6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B7106-CE0C-4FA3-BBCA-3485CADBFD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56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8913-CD24-4054-ABE4-A657EF6459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8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1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4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06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3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22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71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1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76DAA-FE2F-4D91-96B0-28F78E4F6978}" type="datetimeFigureOut">
              <a:rPr lang="ru-RU" smtClean="0"/>
              <a:t>10.06.2019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124F-96C9-43DA-91A8-AB0194878D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4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s.icons8.com/" TargetMode="External"/><Relationship Id="rId3" Type="http://schemas.openxmlformats.org/officeDocument/2006/relationships/hyperlink" Target="http://streetwill.co/" TargetMode="External"/><Relationship Id="rId7" Type="http://schemas.openxmlformats.org/officeDocument/2006/relationships/hyperlink" Target="http://everypixel.com/" TargetMode="External"/><Relationship Id="rId2" Type="http://schemas.openxmlformats.org/officeDocument/2006/relationships/hyperlink" Target="https://stocksnap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xambo.com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pixabay.com/" TargetMode="External"/><Relationship Id="rId10" Type="http://schemas.openxmlformats.org/officeDocument/2006/relationships/image" Target="../media/image40.png"/><Relationship Id="rId4" Type="http://schemas.openxmlformats.org/officeDocument/2006/relationships/hyperlink" Target="https://www.pexels.com/" TargetMode="External"/><Relationship Id="rId9" Type="http://schemas.openxmlformats.org/officeDocument/2006/relationships/hyperlink" Target="http://barnimages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ilda.education/articles-images-for-social#vk" TargetMode="External"/><Relationship Id="rId2" Type="http://schemas.openxmlformats.org/officeDocument/2006/relationships/hyperlink" Target="http://tilda.education/articles-images-for-social#face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41.gif"/><Relationship Id="rId4" Type="http://schemas.openxmlformats.org/officeDocument/2006/relationships/hyperlink" Target="http://tilda.education/articles-images-for-social#instagram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nstaplus.m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6586" cy="6861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625" y="1879644"/>
            <a:ext cx="9914792" cy="2387600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РАБОТА В ИНТЕРНЕТ-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ПРОСТРАНСТВЕ. 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bg1"/>
                </a:solidFill>
                <a:latin typeface="+mn-lt"/>
              </a:rPr>
              <a:t>СОЦИАЛЬНЫЕ СЕТИ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300" y="5576443"/>
            <a:ext cx="4603507" cy="101342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Юрьев Николай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Контент-менеджер</a:t>
            </a:r>
            <a:r>
              <a:rPr lang="ru-RU" sz="1600" dirty="0">
                <a:solidFill>
                  <a:schemeClr val="bg1"/>
                </a:solidFill>
              </a:rPr>
              <a:t>,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</a:t>
            </a:r>
            <a:r>
              <a:rPr lang="ru-RU" sz="1600" dirty="0" smtClean="0">
                <a:solidFill>
                  <a:schemeClr val="bg1"/>
                </a:solidFill>
              </a:rPr>
              <a:t>тдел цифрового маркетинга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1" y="5576443"/>
            <a:ext cx="611472" cy="61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22997"/>
            <a:ext cx="10515600" cy="315862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Кто вы?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О чём вы?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dirty="0"/>
              <a:t>Зачем вы нужны аудитории?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Концепция сообщества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29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99464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Репутационный</a:t>
            </a:r>
            <a:r>
              <a:rPr lang="ru-RU" dirty="0"/>
              <a:t> блог Компании с </a:t>
            </a:r>
            <a:r>
              <a:rPr lang="ru-RU" dirty="0" smtClean="0"/>
              <a:t>качественным, интересным, полезным </a:t>
            </a:r>
            <a:r>
              <a:rPr lang="ru-RU" dirty="0"/>
              <a:t>контентом и его оформлением.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сообществах три основных </a:t>
            </a:r>
            <a:r>
              <a:rPr lang="ru-RU" b="1" dirty="0" err="1"/>
              <a:t>продуктово</a:t>
            </a:r>
            <a:r>
              <a:rPr lang="ru-RU" b="1" dirty="0"/>
              <a:t>-контентных направления: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Здоровье </a:t>
            </a:r>
            <a:r>
              <a:rPr lang="ru-RU" dirty="0"/>
              <a:t>(</a:t>
            </a:r>
            <a:r>
              <a:rPr lang="ru-RU" dirty="0" err="1"/>
              <a:t>БАДы</a:t>
            </a:r>
            <a:r>
              <a:rPr lang="ru-RU" dirty="0"/>
              <a:t>)</a:t>
            </a:r>
          </a:p>
          <a:p>
            <a:pPr lvl="0"/>
            <a:r>
              <a:rPr lang="ru-RU" dirty="0" smtClean="0"/>
              <a:t>Красота и уход за собой </a:t>
            </a:r>
            <a:r>
              <a:rPr lang="ru-RU" dirty="0"/>
              <a:t>(</a:t>
            </a:r>
            <a:r>
              <a:rPr lang="ru-RU" dirty="0" err="1"/>
              <a:t>Космецевтика</a:t>
            </a:r>
            <a:r>
              <a:rPr lang="ru-RU" dirty="0"/>
              <a:t>)</a:t>
            </a:r>
          </a:p>
          <a:p>
            <a:pPr lvl="0"/>
            <a:r>
              <a:rPr lang="ru-RU" dirty="0" smtClean="0"/>
              <a:t>Правильное и полезное питание (</a:t>
            </a:r>
            <a:r>
              <a:rPr lang="ru-RU" dirty="0"/>
              <a:t>Функциональное питание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И два дополнительных: </a:t>
            </a:r>
            <a:endParaRPr lang="ru-RU" dirty="0"/>
          </a:p>
          <a:p>
            <a:r>
              <a:rPr lang="ru-RU" dirty="0" smtClean="0"/>
              <a:t>Бизнес </a:t>
            </a:r>
            <a:r>
              <a:rPr lang="ru-RU" dirty="0"/>
              <a:t>с </a:t>
            </a:r>
            <a:r>
              <a:rPr lang="ru-RU" dirty="0" err="1"/>
              <a:t>АртЛайф</a:t>
            </a:r>
            <a:r>
              <a:rPr lang="ru-RU" dirty="0"/>
              <a:t> </a:t>
            </a:r>
            <a:r>
              <a:rPr lang="ru-RU" dirty="0" smtClean="0"/>
              <a:t>(партнёрская </a:t>
            </a:r>
            <a:r>
              <a:rPr lang="ru-RU" dirty="0"/>
              <a:t>сеть, развитие)</a:t>
            </a:r>
          </a:p>
          <a:p>
            <a:r>
              <a:rPr lang="ru-RU" dirty="0" smtClean="0"/>
              <a:t>Внутренний </a:t>
            </a:r>
            <a:r>
              <a:rPr lang="ru-RU" dirty="0"/>
              <a:t>мир компании</a:t>
            </a:r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Концепция сообщества на примере </a:t>
            </a:r>
            <a:r>
              <a:rPr lang="ru-RU" sz="4000" b="1" dirty="0" err="1" smtClean="0">
                <a:solidFill>
                  <a:srgbClr val="EC1B30"/>
                </a:solidFill>
                <a:latin typeface="+mn-lt"/>
              </a:rPr>
              <a:t>Артлайф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9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7850"/>
            <a:ext cx="689414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Сегменты аудитории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Детальные портреты каждого сегмента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Какие боли, проблемы?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Учесть лестницу выгод, теорию поколений, поведение в </a:t>
            </a:r>
            <a:r>
              <a:rPr lang="en-US" dirty="0" smtClean="0"/>
              <a:t>digital </a:t>
            </a:r>
            <a:r>
              <a:rPr lang="ru-RU" dirty="0" smtClean="0"/>
              <a:t>и мотивацию к покупке</a:t>
            </a:r>
          </a:p>
          <a:p>
            <a:pPr>
              <a:lnSpc>
                <a:spcPct val="100000"/>
              </a:lnSpc>
            </a:pP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Определить Ц/А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506" y="3933825"/>
            <a:ext cx="3929063" cy="2928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Что </a:t>
            </a:r>
            <a:r>
              <a:rPr lang="ru-RU" sz="1800" b="1" dirty="0"/>
              <a:t>нужно смотреть? </a:t>
            </a:r>
          </a:p>
          <a:p>
            <a:pPr marL="0" indent="0">
              <a:buNone/>
            </a:pPr>
            <a:r>
              <a:rPr lang="ru-RU" sz="1800" dirty="0"/>
              <a:t>- О чем пишут?</a:t>
            </a:r>
          </a:p>
          <a:p>
            <a:pPr marL="0" indent="0">
              <a:buNone/>
            </a:pPr>
            <a:r>
              <a:rPr lang="ru-RU" sz="1800" dirty="0"/>
              <a:t>- Как расходится контент</a:t>
            </a:r>
          </a:p>
          <a:p>
            <a:pPr marL="0" indent="0">
              <a:buNone/>
            </a:pPr>
            <a:r>
              <a:rPr lang="ru-RU" sz="1800" dirty="0"/>
              <a:t>- Какие форматы используют</a:t>
            </a:r>
          </a:p>
          <a:p>
            <a:pPr marL="0" indent="0">
              <a:buNone/>
            </a:pPr>
            <a:r>
              <a:rPr lang="ru-RU" sz="1800" dirty="0"/>
              <a:t>- Частота постинга</a:t>
            </a:r>
          </a:p>
          <a:p>
            <a:pPr marL="0" indent="0">
              <a:buNone/>
            </a:pPr>
            <a:r>
              <a:rPr lang="ru-RU" sz="1800" dirty="0"/>
              <a:t>- Анализ на показатели</a:t>
            </a:r>
          </a:p>
          <a:p>
            <a:pPr>
              <a:buFontTx/>
              <a:buChar char="-"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Исследовать репутацию бренда </a:t>
            </a:r>
          </a:p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и проанализировать конкурентов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496" y="2320590"/>
            <a:ext cx="907732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Какой </a:t>
            </a:r>
            <a:r>
              <a:rPr lang="ru-RU" sz="2500" dirty="0"/>
              <a:t>образ закреплён за компанией?</a:t>
            </a:r>
          </a:p>
          <a:p>
            <a:r>
              <a:rPr lang="ru-RU" sz="2500" dirty="0" smtClean="0"/>
              <a:t>Какие </a:t>
            </a:r>
            <a:r>
              <a:rPr lang="ru-RU" sz="2500" dirty="0"/>
              <a:t>проблемы и боли Ц/А и чего бы она желала от бренда?</a:t>
            </a:r>
          </a:p>
          <a:p>
            <a:r>
              <a:rPr lang="ru-RU" sz="2500" dirty="0" smtClean="0"/>
              <a:t>УТП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00525" y="3933825"/>
            <a:ext cx="67056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ru-RU" b="1" dirty="0"/>
              <a:t>Кого нужно смотреть?</a:t>
            </a:r>
          </a:p>
          <a:p>
            <a:pPr lvl="0">
              <a:lnSpc>
                <a:spcPts val="2400"/>
              </a:lnSpc>
            </a:pPr>
            <a:r>
              <a:rPr lang="ru-RU" dirty="0"/>
              <a:t>- </a:t>
            </a:r>
            <a:r>
              <a:rPr lang="ru-RU" dirty="0" smtClean="0"/>
              <a:t>Прямые </a:t>
            </a:r>
            <a:r>
              <a:rPr lang="ru-RU" dirty="0"/>
              <a:t>конкуренты</a:t>
            </a:r>
          </a:p>
          <a:p>
            <a:pPr lvl="0">
              <a:lnSpc>
                <a:spcPts val="2400"/>
              </a:lnSpc>
            </a:pPr>
            <a:r>
              <a:rPr lang="ru-RU" dirty="0"/>
              <a:t>- </a:t>
            </a:r>
            <a:r>
              <a:rPr lang="ru-RU" dirty="0" smtClean="0"/>
              <a:t>Косвенные </a:t>
            </a:r>
            <a:r>
              <a:rPr lang="ru-RU" dirty="0"/>
              <a:t>конкуренты</a:t>
            </a:r>
          </a:p>
          <a:p>
            <a:pPr lvl="0">
              <a:lnSpc>
                <a:spcPts val="2400"/>
              </a:lnSpc>
            </a:pPr>
            <a:r>
              <a:rPr lang="ru-RU" dirty="0" smtClean="0"/>
              <a:t>- Конкуренты </a:t>
            </a:r>
            <a:r>
              <a:rPr lang="ru-RU" dirty="0"/>
              <a:t>за </a:t>
            </a:r>
            <a:r>
              <a:rPr lang="ru-RU" dirty="0" smtClean="0"/>
              <a:t>внимание</a:t>
            </a:r>
          </a:p>
          <a:p>
            <a:pPr lvl="0">
              <a:lnSpc>
                <a:spcPts val="2400"/>
              </a:lnSpc>
            </a:pPr>
            <a:r>
              <a:rPr lang="ru-RU" dirty="0" smtClean="0"/>
              <a:t>(похожие </a:t>
            </a:r>
            <a:r>
              <a:rPr lang="ru-RU" dirty="0"/>
              <a:t>по контенту для Ц/А)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" y="2329272"/>
            <a:ext cx="338806" cy="3388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9" y="2720131"/>
            <a:ext cx="338806" cy="338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4" y="3110990"/>
            <a:ext cx="338806" cy="3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9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1971675"/>
            <a:ext cx="557642" cy="55764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843390" y="2075761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Формируем контент-стратегию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3167" y="188204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Знаковые даты и события компании</a:t>
            </a:r>
          </a:p>
          <a:p>
            <a:pPr>
              <a:lnSpc>
                <a:spcPct val="150000"/>
              </a:lnSpc>
            </a:pPr>
            <a:r>
              <a:rPr lang="ru-RU" sz="2800" dirty="0" err="1"/>
              <a:t>Инфоповоды</a:t>
            </a:r>
            <a:r>
              <a:rPr lang="ru-RU" sz="2800" dirty="0"/>
              <a:t>, праздники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Конкурсы и другие активации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5" y="2629725"/>
            <a:ext cx="557642" cy="557642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824741" y="2733811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3298815"/>
            <a:ext cx="557642" cy="557642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843390" y="3402901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5" y="1972117"/>
            <a:ext cx="557642" cy="557642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605311" y="2076203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6" y="2630167"/>
            <a:ext cx="557642" cy="557642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586662" y="2734253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45" y="3299257"/>
            <a:ext cx="557642" cy="55764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5605311" y="3403343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11246" y="1877239"/>
            <a:ext cx="6096000" cy="1964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Придумать рубрики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Концепцию сообщества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Темы героев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64946"/>
              </p:ext>
            </p:extLst>
          </p:nvPr>
        </p:nvGraphicFramePr>
        <p:xfrm>
          <a:off x="742950" y="1837591"/>
          <a:ext cx="10601325" cy="445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3406">
                  <a:extLst>
                    <a:ext uri="{9D8B030D-6E8A-4147-A177-3AD203B41FA5}">
                      <a16:colId xmlns:a16="http://schemas.microsoft.com/office/drawing/2014/main" val="3016721707"/>
                    </a:ext>
                  </a:extLst>
                </a:gridCol>
                <a:gridCol w="3533406">
                  <a:extLst>
                    <a:ext uri="{9D8B030D-6E8A-4147-A177-3AD203B41FA5}">
                      <a16:colId xmlns:a16="http://schemas.microsoft.com/office/drawing/2014/main" val="198934695"/>
                    </a:ext>
                  </a:extLst>
                </a:gridCol>
                <a:gridCol w="3534513">
                  <a:extLst>
                    <a:ext uri="{9D8B030D-6E8A-4147-A177-3AD203B41FA5}">
                      <a16:colId xmlns:a16="http://schemas.microsoft.com/office/drawing/2014/main" val="2696948065"/>
                    </a:ext>
                  </a:extLst>
                </a:gridCol>
              </a:tblGrid>
              <a:tr h="55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Рациональные мотивы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Эмоциональные мотивы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Поведенческие мотивы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992698"/>
                  </a:ext>
                </a:extLst>
              </a:tr>
              <a:tr h="1114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Акции и активации 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Внимание и поддержка</a:t>
                      </a:r>
                      <a:endParaRPr lang="ru-RU" sz="14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Потребление динамического контента</a:t>
                      </a:r>
                      <a:endParaRPr lang="ru-RU" sz="14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48488"/>
                  </a:ext>
                </a:extLst>
              </a:tr>
              <a:tr h="55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Информационная поддержка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Вдохновение</a:t>
                      </a:r>
                      <a:endParaRPr lang="ru-RU" sz="14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2840798"/>
                  </a:ext>
                </a:extLst>
              </a:tr>
              <a:tr h="55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Полезный контент</a:t>
                      </a:r>
                      <a:endParaRPr lang="ru-RU" sz="18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Общение с кругом равных</a:t>
                      </a:r>
                      <a:endParaRPr lang="ru-RU" sz="14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Отвлечься от рутины</a:t>
                      </a:r>
                      <a:endParaRPr lang="ru-RU" sz="140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4915613"/>
                  </a:ext>
                </a:extLst>
              </a:tr>
              <a:tr h="1114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Обсуждение волнующих вопросов</a:t>
                      </a:r>
                      <a:endParaRPr lang="ru-RU" sz="140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Пестрая лента</a:t>
                      </a:r>
                      <a:endParaRPr lang="ru-RU" sz="140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645103"/>
                  </a:ext>
                </a:extLst>
              </a:tr>
              <a:tr h="55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Обмен идеями и эмоциями</a:t>
                      </a:r>
                      <a:endParaRPr lang="ru-RU" sz="140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Fedra Sans Alt Pro Light"/>
                        <a:ea typeface="Fedra Sans Alt Pro Ligh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39537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Почему люди подписываются на вас?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94351"/>
            <a:ext cx="6627440" cy="4324595"/>
          </a:xfrm>
        </p:spPr>
        <p:txBody>
          <a:bodyPr/>
          <a:lstStyle/>
          <a:p>
            <a:r>
              <a:rPr lang="ru-RU" dirty="0" err="1" smtClean="0"/>
              <a:t>Имиджевый</a:t>
            </a:r>
            <a:endParaRPr lang="ru-RU" dirty="0" smtClean="0"/>
          </a:p>
          <a:p>
            <a:r>
              <a:rPr lang="ru-RU" dirty="0" smtClean="0"/>
              <a:t>Полезный</a:t>
            </a:r>
          </a:p>
          <a:p>
            <a:r>
              <a:rPr lang="ru-RU" dirty="0" smtClean="0"/>
              <a:t>Развлекательный</a:t>
            </a:r>
          </a:p>
          <a:p>
            <a:r>
              <a:rPr lang="ru-RU" dirty="0" smtClean="0"/>
              <a:t>Вовлекающий</a:t>
            </a:r>
          </a:p>
          <a:p>
            <a:r>
              <a:rPr lang="ru-RU" dirty="0" smtClean="0"/>
              <a:t>Рекламный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300" b="1" dirty="0" smtClean="0">
                <a:solidFill>
                  <a:srgbClr val="EC1B30"/>
                </a:solidFill>
                <a:latin typeface="+mn-lt"/>
              </a:rPr>
              <a:t>Какие</a:t>
            </a: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 виды контента </a:t>
            </a:r>
          </a:p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существуют?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90" y="4540755"/>
            <a:ext cx="1714500" cy="17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27" y="645675"/>
            <a:ext cx="17145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469" y="645675"/>
            <a:ext cx="1714500" cy="1714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427" y="2820453"/>
            <a:ext cx="1720302" cy="1720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90" y="2360175"/>
            <a:ext cx="1709707" cy="17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791196"/>
              </p:ext>
            </p:extLst>
          </p:nvPr>
        </p:nvGraphicFramePr>
        <p:xfrm>
          <a:off x="-1041153" y="1857375"/>
          <a:ext cx="9086851" cy="47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1411529"/>
            <a:ext cx="497931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Оптимальное сочетание контента в сообществе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Контент стратегия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4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202394"/>
              </p:ext>
            </p:extLst>
          </p:nvPr>
        </p:nvGraphicFramePr>
        <p:xfrm>
          <a:off x="685800" y="1346865"/>
          <a:ext cx="11010899" cy="496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971">
                  <a:extLst>
                    <a:ext uri="{9D8B030D-6E8A-4147-A177-3AD203B41FA5}">
                      <a16:colId xmlns:a16="http://schemas.microsoft.com/office/drawing/2014/main" val="836044228"/>
                    </a:ext>
                  </a:extLst>
                </a:gridCol>
                <a:gridCol w="2190396">
                  <a:extLst>
                    <a:ext uri="{9D8B030D-6E8A-4147-A177-3AD203B41FA5}">
                      <a16:colId xmlns:a16="http://schemas.microsoft.com/office/drawing/2014/main" val="176487709"/>
                    </a:ext>
                  </a:extLst>
                </a:gridCol>
                <a:gridCol w="2249310">
                  <a:extLst>
                    <a:ext uri="{9D8B030D-6E8A-4147-A177-3AD203B41FA5}">
                      <a16:colId xmlns:a16="http://schemas.microsoft.com/office/drawing/2014/main" val="1623262484"/>
                    </a:ext>
                  </a:extLst>
                </a:gridCol>
                <a:gridCol w="2196290">
                  <a:extLst>
                    <a:ext uri="{9D8B030D-6E8A-4147-A177-3AD203B41FA5}">
                      <a16:colId xmlns:a16="http://schemas.microsoft.com/office/drawing/2014/main" val="1002150262"/>
                    </a:ext>
                  </a:extLst>
                </a:gridCol>
                <a:gridCol w="2193932">
                  <a:extLst>
                    <a:ext uri="{9D8B030D-6E8A-4147-A177-3AD203B41FA5}">
                      <a16:colId xmlns:a16="http://schemas.microsoft.com/office/drawing/2014/main" val="1170326297"/>
                    </a:ext>
                  </a:extLst>
                </a:gridCol>
              </a:tblGrid>
              <a:tr h="45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>
                          <a:effectLst/>
                        </a:rPr>
                        <a:t>Имиджевый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Полезный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Развлекательный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Вовлекающий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effectLst/>
                        </a:rPr>
                        <a:t>Рекламный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51536"/>
                  </a:ext>
                </a:extLst>
              </a:tr>
              <a:tr h="62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Отзыв клиента о продукте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Советы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Цитаты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Опрос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Новость о компании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237607"/>
                  </a:ext>
                </a:extLst>
              </a:tr>
              <a:tr h="62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Клиентский кейс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Рецепты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Видео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Конкурс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Новость о продукте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701186"/>
                  </a:ext>
                </a:extLst>
              </a:tr>
              <a:tr h="62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Было – стало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Инструкции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Шутки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Обсуждение в комментариях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Рекламное предложение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8970413"/>
                  </a:ext>
                </a:extLst>
              </a:tr>
              <a:tr h="5077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Интервью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Лайфхаки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Календарные посты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Вопрос аудитории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Акция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05052"/>
                  </a:ext>
                </a:extLst>
              </a:tr>
              <a:tr h="918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Мнение о чем-либо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Факт о …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Ситуативный постинг (адаптация под какие-то тренды или новости)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Вопрос-ответ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Скидка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7495004"/>
                  </a:ext>
                </a:extLst>
              </a:tr>
              <a:tr h="45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Статья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Правда или миф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724534"/>
                  </a:ext>
                </a:extLst>
              </a:tr>
              <a:tr h="4360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Глоссарий</a:t>
                      </a:r>
                      <a:endParaRPr lang="ru-RU" sz="1600" b="0" baseline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020675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Подборка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6666239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21247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Примеры рубрик по категориям контента: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1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33352"/>
            <a:ext cx="10799390" cy="10540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брать в расчёт 45 постов в месяц (при частоте 1-2 поста в день), то в пересчёте на процентном отношении к графику это будет так: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29493"/>
              </p:ext>
            </p:extLst>
          </p:nvPr>
        </p:nvGraphicFramePr>
        <p:xfrm>
          <a:off x="715382" y="2716704"/>
          <a:ext cx="4961518" cy="300737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25817">
                  <a:extLst>
                    <a:ext uri="{9D8B030D-6E8A-4147-A177-3AD203B41FA5}">
                      <a16:colId xmlns:a16="http://schemas.microsoft.com/office/drawing/2014/main" val="570232945"/>
                    </a:ext>
                  </a:extLst>
                </a:gridCol>
                <a:gridCol w="1335701">
                  <a:extLst>
                    <a:ext uri="{9D8B030D-6E8A-4147-A177-3AD203B41FA5}">
                      <a16:colId xmlns:a16="http://schemas.microsoft.com/office/drawing/2014/main" val="2780526294"/>
                    </a:ext>
                  </a:extLst>
                </a:gridCol>
              </a:tblGrid>
              <a:tr h="61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Полезный пост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518008"/>
                  </a:ext>
                </a:extLst>
              </a:tr>
              <a:tr h="580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Развлекательный пост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772976"/>
                  </a:ext>
                </a:extLst>
              </a:tr>
              <a:tr h="61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Имиджевый пост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080070"/>
                  </a:ext>
                </a:extLst>
              </a:tr>
              <a:tr h="580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Вовлекающий пост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840611"/>
                  </a:ext>
                </a:extLst>
              </a:tr>
              <a:tr h="615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Рекламный пост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3-5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33483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283047" y="2587380"/>
            <a:ext cx="4928831" cy="226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же, не забываем учитывать 5 направлений тематики сообщества: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(25%)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Красота и уход за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собой (25%)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питание (25%)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 с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АртЛайф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(7,5%)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мир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(7,5%)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Контент стратегия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6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0"/>
            <a:ext cx="12186587" cy="6861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04" y="2468909"/>
            <a:ext cx="2982836" cy="21988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556" y="2468909"/>
            <a:ext cx="2822870" cy="2414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7026" y="2468909"/>
            <a:ext cx="3253054" cy="20189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3742" y="2468909"/>
            <a:ext cx="2556945" cy="2405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1" y="1729594"/>
            <a:ext cx="507122" cy="5071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17331" y="1799177"/>
            <a:ext cx="369752" cy="367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75" y="1812608"/>
            <a:ext cx="341094" cy="3410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85" y="1792414"/>
            <a:ext cx="383185" cy="38148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11560" y="736481"/>
            <a:ext cx="7272808" cy="523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Социальные сети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4126" y="179848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artlife.official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37497" y="179848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artlife.official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73670" y="1798489"/>
            <a:ext cx="1423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artlife.official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812145" y="1798489"/>
            <a:ext cx="136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artlife.tomsk</a:t>
            </a:r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49301"/>
            <a:ext cx="610819" cy="6108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8" y="4463903"/>
            <a:ext cx="568959" cy="568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2" y="4449300"/>
            <a:ext cx="610819" cy="6108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220" y="4463903"/>
            <a:ext cx="568959" cy="5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487762"/>
              </p:ext>
            </p:extLst>
          </p:nvPr>
        </p:nvGraphicFramePr>
        <p:xfrm>
          <a:off x="723900" y="1638196"/>
          <a:ext cx="10829925" cy="4638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799">
                  <a:extLst>
                    <a:ext uri="{9D8B030D-6E8A-4147-A177-3AD203B41FA5}">
                      <a16:colId xmlns:a16="http://schemas.microsoft.com/office/drawing/2014/main" val="15719723"/>
                    </a:ext>
                  </a:extLst>
                </a:gridCol>
                <a:gridCol w="1599077">
                  <a:extLst>
                    <a:ext uri="{9D8B030D-6E8A-4147-A177-3AD203B41FA5}">
                      <a16:colId xmlns:a16="http://schemas.microsoft.com/office/drawing/2014/main" val="446817560"/>
                    </a:ext>
                  </a:extLst>
                </a:gridCol>
                <a:gridCol w="1576669">
                  <a:extLst>
                    <a:ext uri="{9D8B030D-6E8A-4147-A177-3AD203B41FA5}">
                      <a16:colId xmlns:a16="http://schemas.microsoft.com/office/drawing/2014/main" val="1270982510"/>
                    </a:ext>
                  </a:extLst>
                </a:gridCol>
                <a:gridCol w="1587872">
                  <a:extLst>
                    <a:ext uri="{9D8B030D-6E8A-4147-A177-3AD203B41FA5}">
                      <a16:colId xmlns:a16="http://schemas.microsoft.com/office/drawing/2014/main" val="1744829977"/>
                    </a:ext>
                  </a:extLst>
                </a:gridCol>
                <a:gridCol w="1631669">
                  <a:extLst>
                    <a:ext uri="{9D8B030D-6E8A-4147-A177-3AD203B41FA5}">
                      <a16:colId xmlns:a16="http://schemas.microsoft.com/office/drawing/2014/main" val="1596550655"/>
                    </a:ext>
                  </a:extLst>
                </a:gridCol>
                <a:gridCol w="1689724">
                  <a:extLst>
                    <a:ext uri="{9D8B030D-6E8A-4147-A177-3AD203B41FA5}">
                      <a16:colId xmlns:a16="http://schemas.microsoft.com/office/drawing/2014/main" val="2738178966"/>
                    </a:ext>
                  </a:extLst>
                </a:gridCol>
                <a:gridCol w="1161115">
                  <a:extLst>
                    <a:ext uri="{9D8B030D-6E8A-4147-A177-3AD203B41FA5}">
                      <a16:colId xmlns:a16="http://schemas.microsoft.com/office/drawing/2014/main" val="3486230817"/>
                    </a:ext>
                  </a:extLst>
                </a:gridCol>
              </a:tblGrid>
              <a:tr h="45730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АПРЕЛЬ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00B5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54738"/>
                  </a:ext>
                </a:extLst>
              </a:tr>
              <a:tr h="409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ПН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СР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ЧТ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ПТ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СБ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</a:rPr>
                        <a:t>ВС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84686221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Польз. /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Вовл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Имидж.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 /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Рекл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Рекл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 / Польз.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Вовл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Польз. / Имидж.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9832147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Польз. /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Вовл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/Имидж.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Рекл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Польз/Имидж.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Развл. / Вовл.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Польз.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78039136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Польз. / Рекл.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Развл. / Вовл.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Польз.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Имидж. / Вовл.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Имидж.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1961925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 / Имидж.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Развл. / Рекл.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Имидж. / Вовл.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Развл / Имидж.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Польз.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Развл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3901270"/>
                  </a:ext>
                </a:extLst>
              </a:tr>
              <a:tr h="7543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Польз. /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Вовл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Развл./ Рекл.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793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88221" y="864173"/>
            <a:ext cx="6537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Возьмём, к примеру, месяц, в котором 30 дней. Получим такое бинго соотношения рубрик к количеству постов в месяц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Контент стратегия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9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200530"/>
              </p:ext>
            </p:extLst>
          </p:nvPr>
        </p:nvGraphicFramePr>
        <p:xfrm>
          <a:off x="605835" y="605692"/>
          <a:ext cx="10163908" cy="6296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5966">
                  <a:extLst>
                    <a:ext uri="{9D8B030D-6E8A-4147-A177-3AD203B41FA5}">
                      <a16:colId xmlns:a16="http://schemas.microsoft.com/office/drawing/2014/main" val="2820738772"/>
                    </a:ext>
                  </a:extLst>
                </a:gridCol>
                <a:gridCol w="3228780">
                  <a:extLst>
                    <a:ext uri="{9D8B030D-6E8A-4147-A177-3AD203B41FA5}">
                      <a16:colId xmlns:a16="http://schemas.microsoft.com/office/drawing/2014/main" val="3411645411"/>
                    </a:ext>
                  </a:extLst>
                </a:gridCol>
                <a:gridCol w="3239162">
                  <a:extLst>
                    <a:ext uri="{9D8B030D-6E8A-4147-A177-3AD203B41FA5}">
                      <a16:colId xmlns:a16="http://schemas.microsoft.com/office/drawing/2014/main" val="3092489748"/>
                    </a:ext>
                  </a:extLst>
                </a:gridCol>
              </a:tblGrid>
              <a:tr h="781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Здоровье (профилактика заболеваний).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БАДЫ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Красота и уход за собой </a:t>
                      </a:r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космецевтика</a:t>
                      </a:r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Правильное и полезное питание (функциональное питание)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>
                    <a:solidFill>
                      <a:srgbClr val="00B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941061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 err="1">
                          <a:effectLst/>
                        </a:rPr>
                        <a:t>Имунитет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Коллагены (Дефецит)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Здоровое питание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20031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>
                          <a:effectLst/>
                        </a:rPr>
                        <a:t>Паразиты и вредные микробы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Масло льна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ЖКТ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44272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>
                          <a:effectLst/>
                        </a:rPr>
                        <a:t>Молочнокислые бактерии (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бифидо</a:t>
                      </a:r>
                      <a:r>
                        <a:rPr lang="ru-RU" sz="1400" u="none" strike="noStrike" dirty="0" smtClean="0">
                          <a:effectLst/>
                        </a:rPr>
                        <a:t>- </a:t>
                      </a:r>
                      <a:r>
                        <a:rPr lang="ru-RU" sz="1400" u="none" strike="noStrike" dirty="0">
                          <a:effectLst/>
                        </a:rPr>
                        <a:t>и </a:t>
                      </a:r>
                      <a:r>
                        <a:rPr lang="ru-RU" sz="1400" u="none" strike="noStrike" dirty="0" smtClean="0">
                          <a:effectLst/>
                        </a:rPr>
                        <a:t>лакто-)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Зимний и летний уходы (сезонность)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Микрофлора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7182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>
                          <a:effectLst/>
                        </a:rPr>
                        <a:t>Преждевременное старение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Антиоксиданты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Нутриенты в рационе (не менее 600)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6876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>
                          <a:effectLst/>
                        </a:rPr>
                        <a:t>Дисбактериоз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Натуральные масла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Макронутриенты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312195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Диабет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Полезные для кожи витамины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Микронутриенты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570916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Атеросклероз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Действие </a:t>
                      </a:r>
                      <a:r>
                        <a:rPr lang="ru-RU" sz="1400" u="none" strike="noStrike" dirty="0" err="1">
                          <a:effectLst/>
                        </a:rPr>
                        <a:t>полипренолов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Аминокислоты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09015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Стресс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Целлюлит, эффект апельсиновой корки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Витамины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280763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Генетика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Проблемные зоны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>
                          <a:effectLst/>
                        </a:rPr>
                        <a:t>Сезонность витаминов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431412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Обмен веществ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 err="1">
                          <a:effectLst/>
                        </a:rPr>
                        <a:t>Полинасыщенные</a:t>
                      </a:r>
                      <a:r>
                        <a:rPr lang="ru-RU" sz="1400" u="none" strike="noStrike" dirty="0">
                          <a:effectLst/>
                        </a:rPr>
                        <a:t> жирные кислоты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174990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>
                          <a:effectLst/>
                        </a:rPr>
                        <a:t>Умные таблетки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Микроэлементы (кальций, магний и т.д.)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3634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marL="216000" lvl="1" algn="l" fontAlgn="b"/>
                      <a:r>
                        <a:rPr lang="ru-RU" sz="1400" u="none" strike="noStrike" dirty="0" err="1">
                          <a:effectLst/>
                        </a:rPr>
                        <a:t>Психо</a:t>
                      </a:r>
                      <a:r>
                        <a:rPr lang="ru-RU" sz="1400" u="none" strike="noStrike" dirty="0">
                          <a:effectLst/>
                        </a:rPr>
                        <a:t>-эмоциональный фон и стресс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 err="1">
                          <a:effectLst/>
                        </a:rPr>
                        <a:t>Антинутриенты</a:t>
                      </a:r>
                      <a:r>
                        <a:rPr lang="ru-RU" sz="1400" u="none" strike="noStrike" dirty="0">
                          <a:effectLst/>
                        </a:rPr>
                        <a:t> (ксенобиотики)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040248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Нитраты, нитриты, </a:t>
                      </a:r>
                      <a:r>
                        <a:rPr lang="ru-RU" sz="1400" u="none" strike="noStrike" dirty="0" err="1">
                          <a:effectLst/>
                        </a:rPr>
                        <a:t>нитрозоамины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6602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Пестициды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05991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 err="1">
                          <a:effectLst/>
                        </a:rPr>
                        <a:t>Диоксины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430099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Микро и макро элементы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15527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 err="1">
                          <a:effectLst/>
                        </a:rPr>
                        <a:t>Нутригенетика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78050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 err="1">
                          <a:effectLst/>
                        </a:rPr>
                        <a:t>Нутригеномика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01535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Консервированная пища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607634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Рафинированная пища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64802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Антибиотики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244490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Клетчатка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1262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Белки, жиры, углеводы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776501"/>
                  </a:ext>
                </a:extLst>
              </a:tr>
              <a:tr h="216027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fontAlgn="b"/>
                      <a:r>
                        <a:rPr lang="ru-RU" sz="1400" u="none" strike="noStrike" dirty="0">
                          <a:effectLst/>
                        </a:rPr>
                        <a:t>Употребление витаминов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58756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833" y="0"/>
            <a:ext cx="6537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Составляйте заметки для потенциальных материалов для рубрик. Пример.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5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4357" y="2576449"/>
            <a:ext cx="6027365" cy="8783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Рассказывать то, что интересно услышать / узнать аудитории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3875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Вещи, которые нужно </a:t>
            </a:r>
          </a:p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помнить: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2302"/>
            <a:ext cx="742797" cy="7427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69052"/>
            <a:ext cx="742797" cy="742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47761"/>
            <a:ext cx="742797" cy="74279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750" y="3635961"/>
            <a:ext cx="527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Говорить на их </a:t>
            </a:r>
            <a:r>
              <a:rPr lang="ru-RU" sz="2800" dirty="0" smtClean="0"/>
              <a:t>языке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749" y="4493058"/>
            <a:ext cx="5476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Весь контент продумывать с точки зрения интереса конкретного человека, его проблем, </a:t>
            </a:r>
            <a:r>
              <a:rPr lang="ru-RU" sz="2800" dirty="0" smtClean="0"/>
              <a:t>болей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201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3750"/>
            <a:ext cx="6429376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/>
              <a:t>Ваш личный и профессиональный опыт</a:t>
            </a:r>
          </a:p>
          <a:p>
            <a:pPr>
              <a:lnSpc>
                <a:spcPct val="100000"/>
              </a:lnSpc>
            </a:pPr>
            <a:r>
              <a:rPr lang="ru-RU" dirty="0"/>
              <a:t>Конкуренты (прямые, косвенные, </a:t>
            </a:r>
            <a:r>
              <a:rPr lang="ru-RU" dirty="0" smtClean="0"/>
              <a:t>       за </a:t>
            </a:r>
            <a:r>
              <a:rPr lang="ru-RU" dirty="0"/>
              <a:t>внимание)</a:t>
            </a:r>
          </a:p>
          <a:p>
            <a:pPr>
              <a:lnSpc>
                <a:spcPct val="150000"/>
              </a:lnSpc>
            </a:pPr>
            <a:r>
              <a:rPr lang="ru-RU" dirty="0"/>
              <a:t>Блоги, форумы, сайты-</a:t>
            </a:r>
            <a:r>
              <a:rPr lang="ru-RU" dirty="0" err="1"/>
              <a:t>отзывики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err="1"/>
              <a:t>Блогеры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Где брать идеи для контента?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17" y="964363"/>
            <a:ext cx="4001058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92274"/>
            <a:ext cx="7684715" cy="50514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Кто вы? Интересы, убеждения, желания.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какой области вы эксперт?</a:t>
            </a:r>
          </a:p>
          <a:p>
            <a:pPr marL="514350" indent="-514350">
              <a:buAutoNum type="arabicPeriod"/>
            </a:pPr>
            <a:r>
              <a:rPr lang="ru-RU" dirty="0" smtClean="0"/>
              <a:t>Личные качества и жизненный опыт.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Ваши цели. К чему вы стремитесь?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Ваша история успеха, падений, достижений.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Чем вы отличаетесь от других? 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Ваш портрет. Образ, внешность, стиль, манера общения.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Портрет аудитории. Кто эти люди?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Аккаунты и личный бренд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86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387" y="5157227"/>
            <a:ext cx="2764363" cy="93006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Взаимодействие с подписчиками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5 шагов по созданию личного бренда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21664" y="1441003"/>
            <a:ext cx="839276" cy="136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 smtClean="0">
                <a:solidFill>
                  <a:srgbClr val="D2DEEF"/>
                </a:solidFill>
                <a:latin typeface="+mn-lt"/>
              </a:rPr>
              <a:t>1</a:t>
            </a:r>
            <a:endParaRPr lang="ru-RU" sz="9600" b="1" dirty="0">
              <a:solidFill>
                <a:srgbClr val="D2DEEF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43759" y="1441003"/>
            <a:ext cx="839276" cy="136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 smtClean="0">
                <a:solidFill>
                  <a:srgbClr val="D2DEEF"/>
                </a:solidFill>
                <a:latin typeface="+mn-lt"/>
              </a:rPr>
              <a:t>2</a:t>
            </a:r>
            <a:endParaRPr lang="ru-RU" sz="9600" b="1" dirty="0">
              <a:solidFill>
                <a:srgbClr val="D2DEEF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43759" y="3868568"/>
            <a:ext cx="839276" cy="136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 smtClean="0">
                <a:solidFill>
                  <a:srgbClr val="D2DEEF"/>
                </a:solidFill>
                <a:latin typeface="+mn-lt"/>
              </a:rPr>
              <a:t>5</a:t>
            </a:r>
            <a:endParaRPr lang="ru-RU" sz="9600" b="1" dirty="0">
              <a:solidFill>
                <a:srgbClr val="D2DEEF"/>
              </a:solidFill>
              <a:latin typeface="+mn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721664" y="3868568"/>
            <a:ext cx="839276" cy="136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 smtClean="0">
                <a:solidFill>
                  <a:srgbClr val="D2DEEF"/>
                </a:solidFill>
                <a:latin typeface="+mn-lt"/>
              </a:rPr>
              <a:t>4</a:t>
            </a:r>
            <a:endParaRPr lang="ru-RU" sz="9600" b="1" dirty="0">
              <a:solidFill>
                <a:srgbClr val="D2DEEF"/>
              </a:solidFill>
              <a:latin typeface="+mn-l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965853" y="1441003"/>
            <a:ext cx="839276" cy="13687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9600" b="1" dirty="0" smtClean="0">
                <a:solidFill>
                  <a:srgbClr val="D2DEEF"/>
                </a:solidFill>
                <a:latin typeface="+mn-lt"/>
              </a:rPr>
              <a:t>3</a:t>
            </a:r>
            <a:endParaRPr lang="ru-RU" sz="9600" b="1" dirty="0">
              <a:solidFill>
                <a:srgbClr val="D2DEEF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9752" y="2731263"/>
            <a:ext cx="305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Создание ключевого посыла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22461" y="2731263"/>
            <a:ext cx="3113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Выбор платформ размещения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84404" y="2731263"/>
            <a:ext cx="340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Представление визуального образа и описания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9809" y="5107107"/>
            <a:ext cx="2878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Создание контент-плана </a:t>
            </a:r>
          </a:p>
        </p:txBody>
      </p:sp>
    </p:spTree>
    <p:extLst>
      <p:ext uri="{BB962C8B-B14F-4D97-AF65-F5344CB8AC3E}">
        <p14:creationId xmlns:p14="http://schemas.microsoft.com/office/powerpoint/2010/main" val="235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785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Экспертное мнение (советы, рекомендации, обзоры)</a:t>
            </a:r>
          </a:p>
          <a:p>
            <a:r>
              <a:rPr lang="ru-RU" dirty="0" smtClean="0"/>
              <a:t>Клиентские кейсы и отзывы</a:t>
            </a:r>
          </a:p>
          <a:p>
            <a:r>
              <a:rPr lang="ru-RU" dirty="0" err="1" smtClean="0"/>
              <a:t>Видеоуроки</a:t>
            </a:r>
            <a:r>
              <a:rPr lang="ru-RU" dirty="0" smtClean="0"/>
              <a:t>, трансляции с мероприятий</a:t>
            </a:r>
          </a:p>
          <a:p>
            <a:r>
              <a:rPr lang="ru-RU" dirty="0" smtClean="0"/>
              <a:t>Пища для ума (тесты, задачки, головоломки)</a:t>
            </a:r>
          </a:p>
          <a:p>
            <a:r>
              <a:rPr lang="ru-RU" dirty="0" smtClean="0"/>
              <a:t>Личное мнение по поводу важных событий</a:t>
            </a:r>
          </a:p>
          <a:p>
            <a:r>
              <a:rPr lang="ru-RU" dirty="0" smtClean="0"/>
              <a:t>Истории из жизни, воспоминания, интересные факты</a:t>
            </a:r>
          </a:p>
          <a:p>
            <a:r>
              <a:rPr lang="ru-RU" dirty="0" smtClean="0"/>
              <a:t>Фотографии с семьей и друзьями в нерабочей обстановке</a:t>
            </a:r>
          </a:p>
          <a:p>
            <a:r>
              <a:rPr lang="ru-RU" dirty="0" smtClean="0"/>
              <a:t>Рассказы о вещах, которые вас вдохновляют и мотивируют</a:t>
            </a:r>
          </a:p>
          <a:p>
            <a:r>
              <a:rPr lang="ru-RU" dirty="0" err="1" smtClean="0"/>
              <a:t>Закулисье</a:t>
            </a:r>
            <a:r>
              <a:rPr lang="ru-RU" dirty="0" smtClean="0"/>
              <a:t> (рабочие процессы, которые обычно за кадром)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Виды контента для личного бренда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62300" y="3438525"/>
            <a:ext cx="10553699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700" b="1" dirty="0">
                <a:solidFill>
                  <a:srgbClr val="EAEFF7"/>
                </a:solidFill>
              </a:rPr>
              <a:t>4+2+1</a:t>
            </a:r>
            <a:endParaRPr lang="ru-RU" sz="28700" dirty="0">
              <a:solidFill>
                <a:srgbClr val="EAEFF7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40962"/>
            <a:ext cx="10515600" cy="5512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Нужен </a:t>
            </a:r>
            <a:r>
              <a:rPr lang="ru-RU" sz="2400" dirty="0"/>
              <a:t>баланс, для этого существует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B5AC"/>
                </a:solidFill>
              </a:rPr>
              <a:t>формула </a:t>
            </a:r>
            <a:r>
              <a:rPr lang="ru-RU" sz="2400" b="1" dirty="0" smtClean="0">
                <a:solidFill>
                  <a:srgbClr val="00B5AC"/>
                </a:solidFill>
              </a:rPr>
              <a:t>4+2+1</a:t>
            </a:r>
            <a:endParaRPr lang="ru-RU" sz="2400" dirty="0">
              <a:solidFill>
                <a:srgbClr val="00B5AC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00B5AC"/>
                </a:solidFill>
              </a:rPr>
              <a:t>«</a:t>
            </a:r>
            <a:r>
              <a:rPr lang="ru-RU" sz="2400" b="1" dirty="0" smtClean="0">
                <a:solidFill>
                  <a:srgbClr val="00B5AC"/>
                </a:solidFill>
              </a:rPr>
              <a:t>4» </a:t>
            </a:r>
            <a:r>
              <a:rPr lang="ru-RU" sz="2400" b="1" dirty="0" smtClean="0"/>
              <a:t>- </a:t>
            </a:r>
            <a:r>
              <a:rPr lang="ru-RU" sz="2400" dirty="0" smtClean="0"/>
              <a:t>4 </a:t>
            </a:r>
            <a:r>
              <a:rPr lang="ru-RU" sz="2400" dirty="0"/>
              <a:t>дня в неделю вы пишите про все, что вам интересно в жизни. 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B5AC"/>
                </a:solidFill>
              </a:rPr>
              <a:t>«2» </a:t>
            </a:r>
            <a:r>
              <a:rPr lang="ru-RU" sz="2400" b="1" dirty="0" smtClean="0"/>
              <a:t>- </a:t>
            </a:r>
            <a:r>
              <a:rPr lang="ru-RU" sz="2400" dirty="0" smtClean="0"/>
              <a:t>2 </a:t>
            </a:r>
            <a:r>
              <a:rPr lang="ru-RU" sz="2400" dirty="0"/>
              <a:t>дня в неделю вы делаете посты, которые косвенно связаны с </a:t>
            </a:r>
            <a:r>
              <a:rPr lang="ru-RU" sz="2400" dirty="0" err="1" smtClean="0"/>
              <a:t>Артлайф</a:t>
            </a:r>
            <a:r>
              <a:rPr lang="ru-RU" sz="2400" dirty="0" smtClean="0"/>
              <a:t>. Или </a:t>
            </a:r>
            <a:r>
              <a:rPr lang="ru-RU" sz="2400" dirty="0"/>
              <a:t>ваша фотография на каком-то мероприятии </a:t>
            </a:r>
            <a:r>
              <a:rPr lang="ru-RU" sz="2400" dirty="0" err="1" smtClean="0"/>
              <a:t>Артлайф</a:t>
            </a:r>
            <a:r>
              <a:rPr lang="ru-RU" sz="2400" dirty="0" smtClean="0"/>
              <a:t>. Или текст поста раскрывает тему, косвенно связанную с бизнесом или нашими продуктами</a:t>
            </a:r>
            <a:r>
              <a:rPr lang="ru-RU" sz="2400" dirty="0"/>
              <a:t>. Но этот пост ни к чему людей не призывает</a:t>
            </a:r>
            <a:r>
              <a:rPr lang="ru-RU" sz="24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00B5AC"/>
                </a:solidFill>
              </a:rPr>
              <a:t>«1» </a:t>
            </a:r>
            <a:r>
              <a:rPr lang="ru-RU" sz="2400" b="1" dirty="0" smtClean="0"/>
              <a:t>- </a:t>
            </a:r>
            <a:r>
              <a:rPr lang="ru-RU" sz="2400" dirty="0" smtClean="0"/>
              <a:t>1 </a:t>
            </a:r>
            <a:r>
              <a:rPr lang="ru-RU" sz="2400" dirty="0"/>
              <a:t>день в неделю это БУУУМ💣. Эмоциональный, яркий пост, призывающий вашу аудиторию начать работать с вами или пользоваться нашими продуктами.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Формула </a:t>
            </a:r>
            <a:r>
              <a:rPr lang="ru-RU" sz="2400" dirty="0"/>
              <a:t>4+2+1 распространяется так же и на </a:t>
            </a:r>
            <a:r>
              <a:rPr lang="ru-RU" sz="2400" dirty="0" err="1"/>
              <a:t>Stories</a:t>
            </a:r>
            <a:r>
              <a:rPr lang="ru-RU" sz="2400" dirty="0"/>
              <a:t>! Обязательно используйте </a:t>
            </a:r>
            <a:r>
              <a:rPr lang="ru-RU" sz="2400" dirty="0" err="1"/>
              <a:t>Stories</a:t>
            </a:r>
            <a:r>
              <a:rPr lang="ru-RU" sz="2400" dirty="0"/>
              <a:t>, сегодня их смотрят даже чаще, чем ленту новостей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Аккаунты и личный бренд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7850"/>
            <a:ext cx="6236915" cy="4351338"/>
          </a:xfrm>
        </p:spPr>
        <p:txBody>
          <a:bodyPr/>
          <a:lstStyle/>
          <a:p>
            <a:r>
              <a:rPr lang="ru-RU" dirty="0"/>
              <a:t>Составьте список 10-20 тем, которые были интересны вам до знакомства </a:t>
            </a:r>
            <a:r>
              <a:rPr lang="ru-RU" dirty="0" smtClean="0"/>
              <a:t>  с </a:t>
            </a:r>
            <a:r>
              <a:rPr lang="ru-RU" dirty="0"/>
              <a:t>сетевым бизнесом. </a:t>
            </a:r>
            <a:endParaRPr lang="en-US" dirty="0" smtClean="0"/>
          </a:p>
          <a:p>
            <a:r>
              <a:rPr lang="ru-RU" dirty="0" smtClean="0"/>
              <a:t>Затем </a:t>
            </a:r>
            <a:r>
              <a:rPr lang="ru-RU" dirty="0"/>
              <a:t>вы будете использовать его для создания постов по </a:t>
            </a:r>
            <a:r>
              <a:rPr lang="ru-RU" b="1" dirty="0"/>
              <a:t>формуле 4+2+1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Домашнее задание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2"/>
          <a:stretch/>
        </p:blipFill>
        <p:spPr>
          <a:xfrm>
            <a:off x="898393" y="4620059"/>
            <a:ext cx="5663248" cy="20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Правила текста в </a:t>
            </a:r>
            <a:r>
              <a:rPr lang="ru-RU" dirty="0" err="1" smtClean="0"/>
              <a:t>соц.сетях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Как проверить текст (инструменты)</a:t>
            </a:r>
          </a:p>
          <a:p>
            <a:pPr marL="0" indent="0">
              <a:buNone/>
            </a:pPr>
            <a:r>
              <a:rPr lang="ru-RU" dirty="0" smtClean="0"/>
              <a:t>Формулы продающих текстов</a:t>
            </a:r>
          </a:p>
          <a:p>
            <a:pPr marL="0" indent="0">
              <a:buNone/>
            </a:pPr>
            <a:r>
              <a:rPr lang="ru-RU" dirty="0" err="1" smtClean="0"/>
              <a:t>Инфостиль</a:t>
            </a:r>
            <a:r>
              <a:rPr lang="ru-RU" dirty="0" smtClean="0"/>
              <a:t> в тексте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Создание контента. Текст.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04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Наименования аккаунтов сервисных центров 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85" y="1569739"/>
            <a:ext cx="976826" cy="976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6" y="4388207"/>
            <a:ext cx="976826" cy="976826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2660" y="1570007"/>
            <a:ext cx="3531815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F05228"/>
                </a:solidFill>
                <a:latin typeface="+mn-lt"/>
              </a:rPr>
              <a:t>Запрещается:</a:t>
            </a:r>
            <a:endParaRPr lang="ru-RU" sz="2800" b="1" dirty="0">
              <a:solidFill>
                <a:srgbClr val="F05228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2660" y="2038282"/>
            <a:ext cx="71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Использовать  </a:t>
            </a:r>
            <a:r>
              <a:rPr lang="ru-RU" dirty="0"/>
              <a:t>в названии аккаунтов доменные имена, связанные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err="1"/>
              <a:t>Артлайф</a:t>
            </a:r>
            <a:r>
              <a:rPr lang="ru-RU" dirty="0"/>
              <a:t>, или те, что могут быть связаны с </a:t>
            </a:r>
            <a:r>
              <a:rPr lang="ru-RU" dirty="0" err="1"/>
              <a:t>Артлайф</a:t>
            </a:r>
            <a:r>
              <a:rPr lang="ru-RU" dirty="0"/>
              <a:t> в теории.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740634" y="1569739"/>
            <a:ext cx="3531815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F05228"/>
                </a:solidFill>
                <a:latin typeface="+mn-lt"/>
              </a:rPr>
              <a:t>Например:</a:t>
            </a:r>
            <a:endParaRPr lang="ru-RU" sz="2800" b="1" dirty="0">
              <a:solidFill>
                <a:srgbClr val="F05228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0694" y="2038825"/>
            <a:ext cx="2823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artlife.ru, artlife.com</a:t>
            </a:r>
          </a:p>
          <a:p>
            <a:r>
              <a:rPr lang="ru-RU" sz="2000" dirty="0" err="1" smtClean="0"/>
              <a:t>артлайф.ру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92659" y="2794863"/>
            <a:ext cx="7303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названии приставки "официальный" (официальный аккаунт, официальный представитель и проч.)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2659" y="3515483"/>
            <a:ext cx="7303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спользовать </a:t>
            </a:r>
            <a:r>
              <a:rPr lang="ru-RU" dirty="0"/>
              <a:t>с  вышеперечисленным наименования компания в измененном до степени крайней похожести названия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780693" y="3340432"/>
            <a:ext cx="2823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</a:t>
            </a:r>
            <a:r>
              <a:rPr lang="ru-RU" sz="2000" dirty="0" err="1" smtClean="0"/>
              <a:t>rtlaif</a:t>
            </a:r>
            <a:r>
              <a:rPr lang="ru-RU" sz="2000" dirty="0" smtClean="0"/>
              <a:t>, </a:t>
            </a:r>
            <a:r>
              <a:rPr lang="ru-RU" sz="2000" dirty="0" err="1" smtClean="0"/>
              <a:t>art</a:t>
            </a:r>
            <a:r>
              <a:rPr lang="ru-RU" sz="2000" dirty="0" smtClean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life</a:t>
            </a:r>
            <a:r>
              <a:rPr lang="ru-RU" sz="2000" dirty="0"/>
              <a:t> </a:t>
            </a:r>
          </a:p>
          <a:p>
            <a:r>
              <a:rPr lang="ru-RU" sz="2000" dirty="0" err="1"/>
              <a:t>art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 smtClean="0"/>
              <a:t>laif</a:t>
            </a:r>
            <a:r>
              <a:rPr lang="ru-RU" sz="2000" dirty="0" smtClean="0"/>
              <a:t>,  </a:t>
            </a:r>
            <a:r>
              <a:rPr lang="ru-RU" sz="2000" dirty="0" err="1" smtClean="0"/>
              <a:t>артлаиф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2659" y="4943892"/>
            <a:ext cx="308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названиях аккаунтов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социальных сетях делать указания на регион,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котором вы работаете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792660" y="4388207"/>
            <a:ext cx="3531815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6AC259"/>
                </a:solidFill>
                <a:latin typeface="+mn-lt"/>
              </a:rPr>
              <a:t>Рекомендуется:</a:t>
            </a:r>
            <a:endParaRPr lang="ru-RU" sz="2800" b="1" dirty="0">
              <a:solidFill>
                <a:srgbClr val="6AC259"/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95875" y="4943892"/>
            <a:ext cx="3028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Артлайф</a:t>
            </a:r>
            <a:r>
              <a:rPr lang="ru-RU" sz="2000" dirty="0"/>
              <a:t>-Вологда </a:t>
            </a:r>
          </a:p>
          <a:p>
            <a:r>
              <a:rPr lang="ru-RU" sz="2000" dirty="0" err="1"/>
              <a:t>artlife_vologda</a:t>
            </a:r>
            <a:endParaRPr lang="ru-RU" sz="2000" dirty="0"/>
          </a:p>
          <a:p>
            <a:r>
              <a:rPr lang="ru-RU" sz="2000" dirty="0"/>
              <a:t>Сервисный центр </a:t>
            </a:r>
            <a:r>
              <a:rPr lang="ru-RU" sz="2000" dirty="0" err="1"/>
              <a:t>Артлайф</a:t>
            </a:r>
            <a:r>
              <a:rPr lang="ru-RU" sz="2000" dirty="0"/>
              <a:t> в </a:t>
            </a:r>
            <a:r>
              <a:rPr lang="ru-RU" sz="2000" dirty="0" err="1" smtClean="0"/>
              <a:t>г.Вологда</a:t>
            </a:r>
            <a:endParaRPr lang="ru-RU" sz="20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095875" y="4376801"/>
            <a:ext cx="3531815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6AC259"/>
                </a:solidFill>
                <a:latin typeface="+mn-lt"/>
              </a:rPr>
              <a:t>Например:</a:t>
            </a:r>
            <a:endParaRPr lang="ru-RU" sz="2800" b="1" dirty="0">
              <a:solidFill>
                <a:srgbClr val="6AC25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55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775"/>
            <a:ext cx="10515600" cy="484822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Заголовок должен цеплять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Форматируйте текст (абзац, </a:t>
            </a:r>
            <a:r>
              <a:rPr lang="ru-RU" dirty="0" err="1" smtClean="0"/>
              <a:t>эмоджи</a:t>
            </a:r>
            <a:r>
              <a:rPr lang="ru-RU" dirty="0" smtClean="0"/>
              <a:t>) </a:t>
            </a:r>
            <a:endParaRPr lang="ru-RU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M</a:t>
            </a:r>
            <a:r>
              <a:rPr lang="ru-RU" dirty="0" err="1" smtClean="0"/>
              <a:t>ини</a:t>
            </a:r>
            <a:r>
              <a:rPr lang="ru-RU" dirty="0" err="1"/>
              <a:t>м</a:t>
            </a:r>
            <a:r>
              <a:rPr lang="en-US" dirty="0" smtClean="0"/>
              <a:t>a</a:t>
            </a:r>
            <a:r>
              <a:rPr lang="ru-RU" dirty="0" err="1"/>
              <a:t>льн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ru-RU" dirty="0" err="1"/>
              <a:t>к</a:t>
            </a:r>
            <a:r>
              <a:rPr lang="en-US" dirty="0" smtClean="0"/>
              <a:t>o</a:t>
            </a:r>
            <a:r>
              <a:rPr lang="ru-RU" dirty="0" err="1"/>
              <a:t>лич</a:t>
            </a:r>
            <a:r>
              <a:rPr lang="en-US" dirty="0" err="1"/>
              <a:t>ec</a:t>
            </a:r>
            <a:r>
              <a:rPr lang="ru-RU" dirty="0" err="1"/>
              <a:t>тв</a:t>
            </a:r>
            <a:r>
              <a:rPr lang="en-US" dirty="0"/>
              <a:t>o c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/>
              <a:t>в.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П</a:t>
            </a:r>
            <a:r>
              <a:rPr lang="en-US" dirty="0"/>
              <a:t>pa</a:t>
            </a:r>
            <a:r>
              <a:rPr lang="ru-RU" dirty="0" err="1"/>
              <a:t>вд</a:t>
            </a:r>
            <a:r>
              <a:rPr lang="en-US" dirty="0"/>
              <a:t>a </a:t>
            </a:r>
            <a:r>
              <a:rPr lang="ru-RU" dirty="0"/>
              <a:t>и т</a:t>
            </a:r>
            <a:r>
              <a:rPr lang="en-US" dirty="0"/>
              <a:t>o</a:t>
            </a:r>
            <a:r>
              <a:rPr lang="ru-RU" dirty="0" err="1" smtClean="0"/>
              <a:t>ль</a:t>
            </a:r>
            <a:r>
              <a:rPr lang="ru-RU" dirty="0" err="1"/>
              <a:t>к</a:t>
            </a:r>
            <a:r>
              <a:rPr lang="en-US" dirty="0" smtClean="0"/>
              <a:t>o </a:t>
            </a:r>
            <a:r>
              <a:rPr lang="ru-RU" dirty="0"/>
              <a:t>п</a:t>
            </a:r>
            <a:r>
              <a:rPr lang="en-US" dirty="0"/>
              <a:t>pa</a:t>
            </a:r>
            <a:r>
              <a:rPr lang="ru-RU" dirty="0" err="1"/>
              <a:t>вд</a:t>
            </a:r>
            <a:r>
              <a:rPr lang="en-US" dirty="0"/>
              <a:t>a. </a:t>
            </a:r>
            <a:endParaRPr lang="ru-RU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err="1" smtClean="0"/>
              <a:t>Уби</a:t>
            </a:r>
            <a:r>
              <a:rPr lang="en-US" dirty="0" err="1" smtClean="0"/>
              <a:t>pae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en-US" dirty="0"/>
              <a:t>“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/>
              <a:t>д</a:t>
            </a:r>
            <a:r>
              <a:rPr lang="en-US" dirty="0"/>
              <a:t>y” </a:t>
            </a:r>
            <a:r>
              <a:rPr lang="ru-RU" dirty="0"/>
              <a:t>из н</a:t>
            </a:r>
            <a:r>
              <a:rPr lang="en-US" dirty="0"/>
              <a:t>a</a:t>
            </a:r>
            <a:r>
              <a:rPr lang="ru-RU" dirty="0" err="1"/>
              <a:t>ших</a:t>
            </a:r>
            <a:r>
              <a:rPr lang="ru-RU" dirty="0"/>
              <a:t> т</a:t>
            </a:r>
            <a:r>
              <a:rPr lang="en-US" dirty="0" smtClean="0"/>
              <a:t>e</a:t>
            </a:r>
            <a:r>
              <a:rPr lang="ru-RU" dirty="0" smtClean="0"/>
              <a:t>к</a:t>
            </a:r>
            <a:r>
              <a:rPr lang="en-US" dirty="0" smtClean="0"/>
              <a:t>c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в. 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err="1" smtClean="0"/>
              <a:t>Ув</a:t>
            </a:r>
            <a:r>
              <a:rPr lang="en-US" dirty="0"/>
              <a:t>a</a:t>
            </a:r>
            <a:r>
              <a:rPr lang="ru-RU" dirty="0"/>
              <a:t>ж</a:t>
            </a:r>
            <a:r>
              <a:rPr lang="en-US" dirty="0"/>
              <a:t>e</a:t>
            </a:r>
            <a:r>
              <a:rPr lang="ru-RU" dirty="0"/>
              <a:t>ни</a:t>
            </a:r>
            <a:r>
              <a:rPr lang="en-US" dirty="0"/>
              <a:t>e </a:t>
            </a:r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ru-RU" dirty="0"/>
              <a:t>п</a:t>
            </a:r>
            <a:r>
              <a:rPr lang="en-US" dirty="0"/>
              <a:t>o</a:t>
            </a:r>
            <a:r>
              <a:rPr lang="ru-RU" dirty="0" err="1"/>
              <a:t>льз</a:t>
            </a:r>
            <a:r>
              <a:rPr lang="en-US" dirty="0"/>
              <a:t>o</a:t>
            </a:r>
            <a:r>
              <a:rPr lang="ru-RU" dirty="0"/>
              <a:t>в</a:t>
            </a:r>
            <a:r>
              <a:rPr lang="en-US" dirty="0"/>
              <a:t>a</a:t>
            </a:r>
            <a:r>
              <a:rPr lang="ru-RU" dirty="0"/>
              <a:t>т</a:t>
            </a:r>
            <a:r>
              <a:rPr lang="en-US" dirty="0"/>
              <a:t>e</a:t>
            </a:r>
            <a:r>
              <a:rPr lang="ru-RU" dirty="0" err="1" smtClean="0"/>
              <a:t>ля</a:t>
            </a:r>
            <a:r>
              <a:rPr lang="ru-RU" dirty="0" err="1"/>
              <a:t>м</a:t>
            </a:r>
            <a:r>
              <a:rPr lang="en-US" dirty="0" smtClean="0"/>
              <a:t>. </a:t>
            </a:r>
            <a:r>
              <a:rPr lang="en-US" dirty="0"/>
              <a:t>Co</a:t>
            </a:r>
            <a:r>
              <a:rPr lang="ru-RU" dirty="0" err="1"/>
              <a:t>ци</a:t>
            </a:r>
            <a:r>
              <a:rPr lang="en-US" dirty="0"/>
              <a:t>a</a:t>
            </a:r>
            <a:r>
              <a:rPr lang="ru-RU" dirty="0"/>
              <a:t>льны</a:t>
            </a:r>
            <a:r>
              <a:rPr lang="en-US" dirty="0"/>
              <a:t>e </a:t>
            </a:r>
            <a:r>
              <a:rPr lang="en-US" dirty="0" err="1"/>
              <a:t>ce</a:t>
            </a:r>
            <a:r>
              <a:rPr lang="ru-RU" dirty="0" err="1"/>
              <a:t>ти</a:t>
            </a:r>
            <a:r>
              <a:rPr lang="ru-RU" dirty="0"/>
              <a:t> и</a:t>
            </a:r>
            <a:r>
              <a:rPr lang="en-US" dirty="0" smtClean="0"/>
              <a:t>c</a:t>
            </a:r>
            <a:r>
              <a:rPr lang="ru-RU" dirty="0" smtClean="0"/>
              <a:t>ключ</a:t>
            </a:r>
            <a:r>
              <a:rPr lang="en-US" dirty="0"/>
              <a:t>a</a:t>
            </a:r>
            <a:r>
              <a:rPr lang="ru-RU" dirty="0"/>
              <a:t>ют длит</a:t>
            </a:r>
            <a:r>
              <a:rPr lang="en-US" dirty="0"/>
              <a:t>e</a:t>
            </a:r>
            <a:r>
              <a:rPr lang="ru-RU" dirty="0"/>
              <a:t>льны</a:t>
            </a:r>
            <a:r>
              <a:rPr lang="en-US" dirty="0"/>
              <a:t>e </a:t>
            </a:r>
            <a:r>
              <a:rPr lang="ru-RU" dirty="0"/>
              <a:t>в</a:t>
            </a:r>
            <a:r>
              <a:rPr lang="en-US" dirty="0"/>
              <a:t>c</a:t>
            </a:r>
            <a:r>
              <a:rPr lang="ru-RU" dirty="0"/>
              <a:t>т</a:t>
            </a:r>
            <a:r>
              <a:rPr lang="en-US" dirty="0"/>
              <a:t>y</a:t>
            </a:r>
            <a:r>
              <a:rPr lang="ru-RU" dirty="0" err="1"/>
              <a:t>пл</a:t>
            </a:r>
            <a:r>
              <a:rPr lang="en-US" dirty="0"/>
              <a:t>e</a:t>
            </a:r>
            <a:r>
              <a:rPr lang="ru-RU" dirty="0" err="1"/>
              <a:t>ния</a:t>
            </a:r>
            <a:r>
              <a:rPr lang="ru-RU" dirty="0"/>
              <a:t>. В</a:t>
            </a:r>
            <a:r>
              <a:rPr lang="en-US" dirty="0" err="1"/>
              <a:t>ce</a:t>
            </a:r>
            <a:r>
              <a:rPr lang="en-US" dirty="0"/>
              <a:t> c</a:t>
            </a:r>
            <a:r>
              <a:rPr lang="ru-RU" dirty="0"/>
              <a:t>в</a:t>
            </a:r>
            <a:r>
              <a:rPr lang="en-US" dirty="0"/>
              <a:t>o</a:t>
            </a:r>
            <a:r>
              <a:rPr lang="ru-RU" dirty="0"/>
              <a:t>и пи</a:t>
            </a:r>
            <a:r>
              <a:rPr lang="en-US" dirty="0"/>
              <a:t>c</a:t>
            </a:r>
            <a:r>
              <a:rPr lang="ru-RU" dirty="0" err="1" smtClean="0"/>
              <a:t>ь</a:t>
            </a:r>
            <a:r>
              <a:rPr lang="ru-RU" dirty="0" err="1"/>
              <a:t>м</a:t>
            </a:r>
            <a:r>
              <a:rPr lang="en-US" dirty="0" smtClean="0"/>
              <a:t>e</a:t>
            </a:r>
            <a:r>
              <a:rPr lang="ru-RU" dirty="0" err="1"/>
              <a:t>нны</a:t>
            </a:r>
            <a:r>
              <a:rPr lang="en-US" dirty="0"/>
              <a:t>e </a:t>
            </a:r>
            <a:r>
              <a:rPr lang="ru-RU" dirty="0" err="1"/>
              <a:t>изл</a:t>
            </a:r>
            <a:r>
              <a:rPr lang="en-US" dirty="0"/>
              <a:t>o</a:t>
            </a:r>
            <a:r>
              <a:rPr lang="ru-RU" dirty="0"/>
              <a:t>ж</a:t>
            </a:r>
            <a:r>
              <a:rPr lang="en-US" dirty="0"/>
              <a:t>e</a:t>
            </a:r>
            <a:r>
              <a:rPr lang="ru-RU" dirty="0" err="1"/>
              <a:t>ния</a:t>
            </a:r>
            <a:r>
              <a:rPr lang="ru-RU" dirty="0"/>
              <a:t> н</a:t>
            </a:r>
            <a:r>
              <a:rPr lang="en-US" dirty="0"/>
              <a:t>y</a:t>
            </a:r>
            <a:r>
              <a:rPr lang="ru-RU" dirty="0" err="1"/>
              <a:t>жн</a:t>
            </a:r>
            <a:r>
              <a:rPr lang="en-US" dirty="0"/>
              <a:t>o </a:t>
            </a:r>
            <a:r>
              <a:rPr lang="ru-RU" dirty="0"/>
              <a:t>н</a:t>
            </a:r>
            <a:r>
              <a:rPr lang="en-US" dirty="0"/>
              <a:t>a</a:t>
            </a:r>
            <a:r>
              <a:rPr lang="ru-RU" dirty="0"/>
              <a:t>чин</a:t>
            </a:r>
            <a:r>
              <a:rPr lang="en-US" dirty="0"/>
              <a:t>a</a:t>
            </a:r>
            <a:r>
              <a:rPr lang="ru-RU" dirty="0" err="1"/>
              <a:t>ть</a:t>
            </a:r>
            <a:r>
              <a:rPr lang="ru-RU" dirty="0"/>
              <a:t> </a:t>
            </a:r>
            <a:r>
              <a:rPr lang="en-US" dirty="0"/>
              <a:t>c </a:t>
            </a:r>
            <a:r>
              <a:rPr lang="en-US" dirty="0" err="1" smtClean="0"/>
              <a:t>pac</a:t>
            </a:r>
            <a:r>
              <a:rPr lang="ru-RU" dirty="0" smtClean="0"/>
              <a:t>к</a:t>
            </a:r>
            <a:r>
              <a:rPr lang="en-US" dirty="0" smtClean="0"/>
              <a:t>p</a:t>
            </a:r>
            <a:r>
              <a:rPr lang="ru-RU" dirty="0" err="1"/>
              <a:t>ытия</a:t>
            </a:r>
            <a:r>
              <a:rPr lang="ru-RU" dirty="0"/>
              <a:t> т</a:t>
            </a:r>
            <a:r>
              <a:rPr lang="en-US" dirty="0"/>
              <a:t>o</a:t>
            </a:r>
            <a:r>
              <a:rPr lang="ru-RU" dirty="0"/>
              <a:t>г</a:t>
            </a:r>
            <a:r>
              <a:rPr lang="en-US" dirty="0"/>
              <a:t>o, </a:t>
            </a:r>
            <a:r>
              <a:rPr lang="ru-RU" dirty="0" err="1"/>
              <a:t>чт</a:t>
            </a:r>
            <a:r>
              <a:rPr lang="en-US" dirty="0"/>
              <a:t>o </a:t>
            </a:r>
            <a:r>
              <a:rPr lang="ru-RU" dirty="0"/>
              <a:t>н</a:t>
            </a:r>
            <a:r>
              <a:rPr lang="en-US" dirty="0"/>
              <a:t>a</a:t>
            </a:r>
            <a:r>
              <a:rPr lang="ru-RU" dirty="0"/>
              <a:t>пи</a:t>
            </a:r>
            <a:r>
              <a:rPr lang="en-US" dirty="0"/>
              <a:t>ca</a:t>
            </a:r>
            <a:r>
              <a:rPr lang="ru-RU" dirty="0"/>
              <a:t>н</a:t>
            </a:r>
            <a:r>
              <a:rPr lang="en-US" dirty="0"/>
              <a:t>o </a:t>
            </a:r>
            <a:r>
              <a:rPr lang="ru-RU" dirty="0"/>
              <a:t>в з</a:t>
            </a:r>
            <a:r>
              <a:rPr lang="en-US" dirty="0"/>
              <a:t>a</a:t>
            </a:r>
            <a:r>
              <a:rPr lang="ru-RU" dirty="0"/>
              <a:t>г</a:t>
            </a:r>
            <a:r>
              <a:rPr lang="en-US" dirty="0"/>
              <a:t>o</a:t>
            </a:r>
            <a:r>
              <a:rPr lang="ru-RU" dirty="0"/>
              <a:t>л</a:t>
            </a:r>
            <a:r>
              <a:rPr lang="en-US" dirty="0"/>
              <a:t>o</a:t>
            </a:r>
            <a:r>
              <a:rPr lang="ru-RU" dirty="0" err="1" smtClean="0"/>
              <a:t>в</a:t>
            </a:r>
            <a:r>
              <a:rPr lang="ru-RU" dirty="0" err="1"/>
              <a:t>к</a:t>
            </a:r>
            <a:r>
              <a:rPr lang="en-US" dirty="0" smtClean="0"/>
              <a:t>e.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П</a:t>
            </a:r>
            <a:r>
              <a:rPr lang="en-US" dirty="0" err="1"/>
              <a:t>poc</a:t>
            </a:r>
            <a:r>
              <a:rPr lang="ru-RU" dirty="0"/>
              <a:t>т</a:t>
            </a:r>
            <a:r>
              <a:rPr lang="en-US" dirty="0"/>
              <a:t>o</a:t>
            </a:r>
            <a:r>
              <a:rPr lang="ru-RU" dirty="0"/>
              <a:t>т</a:t>
            </a:r>
            <a:r>
              <a:rPr lang="en-US" dirty="0"/>
              <a:t>a o</a:t>
            </a:r>
            <a:r>
              <a:rPr lang="ru-RU" dirty="0" err="1"/>
              <a:t>бщ</a:t>
            </a:r>
            <a:r>
              <a:rPr lang="en-US" dirty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, живой язык, эмоции.</a:t>
            </a:r>
            <a:endParaRPr lang="ru-RU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O</a:t>
            </a:r>
            <a:r>
              <a:rPr lang="ru-RU" dirty="0"/>
              <a:t>дин т</a:t>
            </a:r>
            <a:r>
              <a:rPr lang="en-US" dirty="0" smtClean="0"/>
              <a:t>e</a:t>
            </a:r>
            <a:r>
              <a:rPr lang="ru-RU" dirty="0" smtClean="0"/>
              <a:t>к</a:t>
            </a:r>
            <a:r>
              <a:rPr lang="en-US" dirty="0" smtClean="0"/>
              <a:t>c</a:t>
            </a:r>
            <a:r>
              <a:rPr lang="ru-RU" dirty="0"/>
              <a:t>т — </a:t>
            </a:r>
            <a:r>
              <a:rPr lang="en-US" dirty="0"/>
              <a:t>o</a:t>
            </a:r>
            <a:r>
              <a:rPr lang="ru-RU" dirty="0" err="1"/>
              <a:t>дн</a:t>
            </a:r>
            <a:r>
              <a:rPr lang="en-US" dirty="0"/>
              <a:t>a </a:t>
            </a:r>
            <a:r>
              <a:rPr lang="ru-RU" dirty="0" smtClean="0"/>
              <a:t>мы</a:t>
            </a:r>
            <a:r>
              <a:rPr lang="en-US" dirty="0"/>
              <a:t>c</a:t>
            </a:r>
            <a:r>
              <a:rPr lang="ru-RU" dirty="0"/>
              <a:t>ль. 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/>
              <a:t>Не перехваливайте себя 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Девять «золотых» правил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24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24513"/>
            <a:ext cx="5932115" cy="47158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Заголовок </a:t>
            </a:r>
            <a:r>
              <a:rPr lang="ru-RU" b="1" dirty="0"/>
              <a:t>нужен:</a:t>
            </a:r>
            <a:endParaRPr lang="ru-RU" dirty="0"/>
          </a:p>
          <a:p>
            <a:r>
              <a:rPr lang="ru-RU" dirty="0"/>
              <a:t>если у вас полезный контент, полностью размещаемый в теле поста;</a:t>
            </a:r>
          </a:p>
          <a:p>
            <a:r>
              <a:rPr lang="ru-RU" dirty="0"/>
              <a:t>подборка контента, к примеру «Топ-8 </a:t>
            </a:r>
            <a:r>
              <a:rPr lang="ru-RU" dirty="0" smtClean="0"/>
              <a:t>составляющих», </a:t>
            </a:r>
            <a:r>
              <a:rPr lang="ru-RU" dirty="0"/>
              <a:t>«10 полезных </a:t>
            </a:r>
            <a:r>
              <a:rPr lang="ru-RU" dirty="0" err="1" smtClean="0"/>
              <a:t>ингридентов</a:t>
            </a:r>
            <a:r>
              <a:rPr lang="ru-RU" dirty="0" smtClean="0"/>
              <a:t>», </a:t>
            </a:r>
            <a:r>
              <a:rPr lang="ru-RU" dirty="0"/>
              <a:t>«5 </a:t>
            </a:r>
            <a:r>
              <a:rPr lang="ru-RU" dirty="0" smtClean="0"/>
              <a:t>лучших способов»;</a:t>
            </a:r>
            <a:endParaRPr lang="ru-RU" dirty="0"/>
          </a:p>
          <a:p>
            <a:r>
              <a:rPr lang="ru-RU" dirty="0"/>
              <a:t>в случае, если текст поста скрывается под «показать полностью»;</a:t>
            </a:r>
          </a:p>
          <a:p>
            <a:r>
              <a:rPr lang="ru-RU" dirty="0" err="1"/>
              <a:t>инфографика</a:t>
            </a:r>
            <a:r>
              <a:rPr lang="ru-RU" dirty="0"/>
              <a:t>, подборка документов, аудио или видеозаписей.</a:t>
            </a:r>
          </a:p>
          <a:p>
            <a:endParaRPr lang="ru-RU" dirty="0"/>
          </a:p>
        </p:txBody>
      </p:sp>
      <p:pic>
        <p:nvPicPr>
          <p:cNvPr id="5122" name="Picture 2" descr="Ð¢ÐµÐºÑÑÑ Ð´Ð»Ñ ÑÐ¾ÑÑ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83" y="971550"/>
            <a:ext cx="4011121" cy="5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Заголовок должен цеплять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566924"/>
            <a:ext cx="11066091" cy="1228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Модуль состоит из введения, </a:t>
            </a:r>
            <a:r>
              <a:rPr lang="ru-RU" b="1" dirty="0" smtClean="0"/>
              <a:t>основной </a:t>
            </a:r>
            <a:r>
              <a:rPr lang="ru-RU" b="1" dirty="0"/>
              <a:t>части и </a:t>
            </a:r>
            <a:r>
              <a:rPr lang="ru-RU" b="1" dirty="0" smtClean="0"/>
              <a:t>заключения</a:t>
            </a:r>
            <a:endParaRPr lang="ru-RU" b="1" dirty="0"/>
          </a:p>
        </p:txBody>
      </p:sp>
      <p:pic>
        <p:nvPicPr>
          <p:cNvPr id="6146" name="Picture 2" descr="Ð¡ÑÑÑÐºÑÑÑÐ° ÑÐµÐºÑÑÐ° Ð´Ð»Ñ ÑÐ¾ÑÑÐµÑÐµ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41"/>
          <a:stretch/>
        </p:blipFill>
        <p:spPr bwMode="auto">
          <a:xfrm>
            <a:off x="711640" y="2123698"/>
            <a:ext cx="3880459" cy="435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Структура поста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56040" y="2866354"/>
            <a:ext cx="2626940" cy="81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Вступление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756040" y="3474794"/>
            <a:ext cx="2626940" cy="81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Основная часть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756039" y="4161019"/>
            <a:ext cx="7036035" cy="1003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Вывод + призыв к целевому действию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4486275" y="2767623"/>
            <a:ext cx="1269765" cy="322629"/>
          </a:xfrm>
          <a:prstGeom prst="straightConnector1">
            <a:avLst/>
          </a:prstGeom>
          <a:ln w="88900">
            <a:solidFill>
              <a:srgbClr val="EC1B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607331" y="3714750"/>
            <a:ext cx="1148708" cy="755434"/>
          </a:xfrm>
          <a:prstGeom prst="straightConnector1">
            <a:avLst/>
          </a:prstGeom>
          <a:ln w="889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599715" y="4421690"/>
            <a:ext cx="1156324" cy="1788610"/>
          </a:xfrm>
          <a:prstGeom prst="straightConnector1">
            <a:avLst/>
          </a:prstGeom>
          <a:ln w="889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5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pic>
        <p:nvPicPr>
          <p:cNvPr id="7170" name="Picture 2" descr="ÐÐµÑÑÑÐºÐ° Ð°Ð±Ð·Ð°ÑÐµÐ² ÑÐµÐºÑÑÐ° Ð´Ð»Ñ ÑÐ¾ÑÑÐµÑ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9" y="1994322"/>
            <a:ext cx="5530807" cy="3669975"/>
          </a:xfrm>
          <a:prstGeom prst="rect">
            <a:avLst/>
          </a:prstGeom>
          <a:ln w="63500">
            <a:solidFill>
              <a:srgbClr val="6AC259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172" name="Picture 4" descr="ÐÑÐ¸Ð¼ÐµÑ ÑÐµÐºÑÑÐ° Ð±ÐµÐ· Ð²ÐµÑÑÑÐºÐ¸ Ð°Ð±Ð·Ð°ÑÐµÐ² ÑÐµÐºÑÑ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9" y="1962150"/>
            <a:ext cx="5582497" cy="2956657"/>
          </a:xfrm>
          <a:prstGeom prst="rect">
            <a:avLst/>
          </a:prstGeom>
          <a:ln w="63500">
            <a:solidFill>
              <a:srgbClr val="F05228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Вёрстка поста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4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6698" y="474872"/>
            <a:ext cx="4156683" cy="6079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81" y="1620166"/>
            <a:ext cx="5162550" cy="49339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Маркирование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2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80980"/>
            <a:ext cx="546539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Оптимальная подводка – до 400 символов с пробелами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dirty="0" smtClean="0"/>
              <a:t>2-5 строк на абзац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Чередовать короткий и длинный абзацы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Количество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75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895475"/>
            <a:ext cx="10885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B5AC"/>
                </a:solidFill>
              </a:rPr>
              <a:t>Glvrd.ru</a:t>
            </a:r>
            <a:r>
              <a:rPr lang="ru-RU" sz="2400" dirty="0" smtClean="0"/>
              <a:t> – проверка текста на грамотность, воду, соответствие </a:t>
            </a:r>
            <a:r>
              <a:rPr lang="ru-RU" sz="2400" dirty="0" err="1" smtClean="0"/>
              <a:t>инфостилю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5AC"/>
                </a:solidFill>
              </a:rPr>
              <a:t>emojio.ru</a:t>
            </a:r>
            <a:r>
              <a:rPr lang="ru-RU" sz="2400" dirty="0" smtClean="0"/>
              <a:t> </a:t>
            </a:r>
            <a:r>
              <a:rPr lang="ru-RU" sz="2400" dirty="0"/>
              <a:t>– </a:t>
            </a:r>
            <a:r>
              <a:rPr lang="ru-RU" sz="2400" dirty="0" smtClean="0"/>
              <a:t>удобный и большой выбор подходящих </a:t>
            </a:r>
            <a:r>
              <a:rPr lang="ru-RU" sz="2400" dirty="0" err="1" smtClean="0"/>
              <a:t>эмоджи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4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5AC"/>
                </a:solidFill>
              </a:rPr>
              <a:t>Bitly.com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– сервис для сокращения ссылок </a:t>
            </a:r>
            <a:br>
              <a:rPr lang="ru-RU" sz="2400" dirty="0" smtClean="0"/>
            </a:br>
            <a:endParaRPr lang="ru-RU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B5AC"/>
                </a:solidFill>
              </a:rPr>
              <a:t>@text4instabot </a:t>
            </a:r>
            <a:r>
              <a:rPr lang="ru-RU" sz="2400" dirty="0" smtClean="0"/>
              <a:t>– бот для </a:t>
            </a:r>
            <a:r>
              <a:rPr lang="en-US" sz="2400" dirty="0" smtClean="0"/>
              <a:t>Telegram </a:t>
            </a:r>
            <a:r>
              <a:rPr lang="ru-RU" sz="2400" dirty="0" smtClean="0"/>
              <a:t>для создания </a:t>
            </a:r>
          </a:p>
          <a:p>
            <a:pPr marL="0" indent="0">
              <a:buNone/>
            </a:pPr>
            <a:r>
              <a:rPr lang="ru-RU" sz="2400" dirty="0" smtClean="0"/>
              <a:t>абзацев в </a:t>
            </a:r>
            <a:r>
              <a:rPr lang="en-US" sz="2400" dirty="0" smtClean="0"/>
              <a:t>Instagram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err="1" smtClean="0">
                <a:solidFill>
                  <a:srgbClr val="EC1B30"/>
                </a:solidFill>
                <a:latin typeface="+mn-lt"/>
              </a:rPr>
              <a:t>Лайфхаки</a:t>
            </a: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 для текстов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38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"/>
            <a:ext cx="12186587" cy="68610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193431"/>
            <a:ext cx="10515600" cy="121590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Формулы продающих текстов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92369" y="1151873"/>
            <a:ext cx="11473962" cy="57287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Продающая формула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3 «Почему»</a:t>
            </a:r>
            <a: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/>
            </a:r>
            <a:br>
              <a:rPr kumimoji="0" lang="ru-RU" altLang="ru-RU" sz="14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lang="ru-RU" altLang="ru-RU" sz="14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Почему вы лучшие?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Почему вам стоит верить?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Почему нужно действовать сразу?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Пример готового заголовка или </a:t>
            </a:r>
            <a:r>
              <a:rPr kumimoji="0" lang="ru-RU" altLang="ru-RU" sz="1800" b="1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лида</a:t>
            </a: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:</a:t>
            </a: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Настраиваем рекламу с 2005 года. Запустили уже 1.500 успешных кампаний. Закажите вы, пока не заказали конкуренты!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Продающая формула «Звезда. Цепочка. Крючок»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Звезда – ваш товар или услуга.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Цепь – сильные доводы.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Крючок – наживка, которую схватят.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Пример готового заголовка или </a:t>
            </a:r>
            <a:r>
              <a:rPr kumimoji="0" lang="ru-RU" altLang="ru-RU" sz="1800" b="1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лида</a:t>
            </a: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:</a:t>
            </a: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Мы создали сервис, который ежедневно приводит до 300 клиентов. Хотите узнать больше?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Продающая формула ПУР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 – проблема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У – усугубление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Р – решение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Немного поясним. Наша цель – </a:t>
            </a:r>
            <a:r>
              <a:rPr kumimoji="0" lang="ru-RU" altLang="ru-RU" sz="1800" b="0" u="sng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показать проблему</a:t>
            </a: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, а затем дать два варианта решения – негативное (усугубление) и позитивное (решение).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Пример готового заголовка или </a:t>
            </a:r>
            <a:r>
              <a:rPr kumimoji="0" lang="ru-RU" altLang="ru-RU" sz="1800" b="1" u="none" strike="noStrike" cap="none" normalizeH="0" baseline="0" dirty="0" err="1" smtClean="0">
                <a:ln>
                  <a:noFill/>
                </a:ln>
                <a:effectLst/>
                <a:latin typeface="+mn-lt"/>
              </a:rPr>
              <a:t>лида</a:t>
            </a:r>
            <a:r>
              <a:rPr kumimoji="0" lang="ru-RU" altLang="ru-RU" sz="1800" b="1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:</a:t>
            </a:r>
            <a:endParaRPr kumimoji="0" lang="ru-RU" altLang="ru-RU" sz="1800" b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Не идут клиенты? Вы можете потерять бизнес или начать действовать по-новому! Выбирайте</a:t>
            </a:r>
            <a:r>
              <a:rPr kumimoji="0" lang="ru-RU" altLang="ru-RU" sz="1800" b="0" u="none" strike="noStrike" cap="none" normalizeH="0" baseline="0" dirty="0" smtClean="0">
                <a:ln>
                  <a:noFill/>
                </a:ln>
                <a:solidFill>
                  <a:srgbClr val="637280"/>
                </a:solidFill>
                <a:effectLst/>
                <a:latin typeface="+mn-lt"/>
              </a:rPr>
              <a:t>!</a:t>
            </a:r>
            <a:endParaRPr kumimoji="0" lang="ru-RU" alt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97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"/>
            <a:ext cx="12186587" cy="6861049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74784" y="1047858"/>
            <a:ext cx="11412416" cy="58327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altLang="ru-RU" b="1" dirty="0" smtClean="0">
                <a:latin typeface="+mn-lt"/>
              </a:rPr>
              <a:t>Продающая </a:t>
            </a:r>
            <a:r>
              <a:rPr lang="ru-RU" altLang="ru-RU" b="1" dirty="0">
                <a:latin typeface="+mn-lt"/>
              </a:rPr>
              <a:t>формула </a:t>
            </a:r>
            <a:r>
              <a:rPr lang="ru-RU" altLang="ru-RU" b="1" dirty="0" smtClean="0">
                <a:latin typeface="+mn-lt"/>
              </a:rPr>
              <a:t>ПУДР</a:t>
            </a:r>
            <a:r>
              <a:rPr lang="ru-RU" altLang="ru-RU" sz="1400" b="1" dirty="0" smtClean="0">
                <a:latin typeface="+mn-lt"/>
              </a:rPr>
              <a:t/>
            </a:r>
            <a:br>
              <a:rPr lang="ru-RU" altLang="ru-RU" sz="1400" b="1" dirty="0" smtClean="0">
                <a:latin typeface="+mn-lt"/>
              </a:rPr>
            </a:b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П </a:t>
            </a:r>
            <a:r>
              <a:rPr lang="ru-RU" altLang="ru-RU" sz="1800" dirty="0">
                <a:latin typeface="+mn-lt"/>
              </a:rPr>
              <a:t>– проблема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У </a:t>
            </a:r>
            <a:r>
              <a:rPr lang="ru-RU" altLang="ru-RU" sz="1800" dirty="0">
                <a:latin typeface="+mn-lt"/>
              </a:rPr>
              <a:t>– усугубление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Д </a:t>
            </a:r>
            <a:r>
              <a:rPr lang="ru-RU" altLang="ru-RU" sz="1800" dirty="0">
                <a:latin typeface="+mn-lt"/>
              </a:rPr>
              <a:t>– дискредитация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Р </a:t>
            </a:r>
            <a:r>
              <a:rPr lang="ru-RU" altLang="ru-RU" sz="1800" dirty="0">
                <a:latin typeface="+mn-lt"/>
              </a:rPr>
              <a:t>– решение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>
                <a:latin typeface="+mn-lt"/>
              </a:rPr>
              <a:t>Всё так же, только мы еще дискредитируем неверное решение.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b="1" dirty="0">
                <a:latin typeface="+mn-lt"/>
              </a:rPr>
              <a:t>Пример готового заголовка или </a:t>
            </a:r>
            <a:r>
              <a:rPr lang="ru-RU" altLang="ru-RU" sz="1800" b="1" dirty="0" err="1">
                <a:latin typeface="+mn-lt"/>
              </a:rPr>
              <a:t>лида</a:t>
            </a:r>
            <a:r>
              <a:rPr lang="ru-RU" altLang="ru-RU" sz="1800" b="1" dirty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>
                <a:latin typeface="+mn-lt"/>
              </a:rPr>
              <a:t>Не идут клиенты? Можно бездарно и глупо потерять бизнес или действовать по-новому! Выбирайте!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b="1" dirty="0" smtClean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b="1" dirty="0" smtClean="0">
                <a:latin typeface="+mn-lt"/>
              </a:rPr>
              <a:t>Продающая </a:t>
            </a:r>
            <a:r>
              <a:rPr lang="ru-RU" altLang="ru-RU" b="1" dirty="0">
                <a:latin typeface="+mn-lt"/>
              </a:rPr>
              <a:t>формула AIDA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Внимание</a:t>
            </a:r>
            <a:endParaRPr lang="ru-RU" altLang="ru-RU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Интерес</a:t>
            </a:r>
            <a:endParaRPr lang="ru-RU" altLang="ru-RU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Желание</a:t>
            </a:r>
            <a:endParaRPr lang="ru-RU" altLang="ru-RU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Действие</a:t>
            </a:r>
            <a:endParaRPr lang="ru-RU" altLang="ru-RU" sz="18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b="1" dirty="0">
                <a:latin typeface="+mn-lt"/>
              </a:rPr>
              <a:t>Пример готового заголовка или </a:t>
            </a:r>
            <a:r>
              <a:rPr lang="ru-RU" altLang="ru-RU" sz="1800" b="1" dirty="0" err="1">
                <a:latin typeface="+mn-lt"/>
              </a:rPr>
              <a:t>лида</a:t>
            </a:r>
            <a:r>
              <a:rPr lang="ru-RU" altLang="ru-RU" sz="1800" b="1" dirty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>
                <a:latin typeface="+mn-lt"/>
              </a:rPr>
              <a:t>Свершилось! Теперь клиенты идут потоком. Хотите так же? Жмите!</a:t>
            </a:r>
            <a:endParaRPr kumimoji="0" lang="ru-RU" altLang="ru-RU" sz="18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b="1" dirty="0" smtClean="0">
                <a:latin typeface="+mn-lt"/>
              </a:rPr>
              <a:t>Продающая </a:t>
            </a:r>
            <a:r>
              <a:rPr lang="ru-RU" altLang="ru-RU" b="1" dirty="0">
                <a:latin typeface="+mn-lt"/>
              </a:rPr>
              <a:t>формула «Мостик</a:t>
            </a:r>
            <a:r>
              <a:rPr lang="ru-RU" altLang="ru-RU" b="1" dirty="0" smtClean="0">
                <a:latin typeface="+mn-lt"/>
              </a:rPr>
              <a:t>»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 smtClean="0">
                <a:latin typeface="+mn-lt"/>
              </a:rPr>
              <a:t>Принцип </a:t>
            </a:r>
            <a:r>
              <a:rPr lang="ru-RU" altLang="ru-RU" sz="1800" dirty="0">
                <a:latin typeface="+mn-lt"/>
              </a:rPr>
              <a:t>крайне прост: показываем сначала «</a:t>
            </a:r>
            <a:r>
              <a:rPr lang="ru-RU" altLang="ru-RU" sz="1800" dirty="0" err="1">
                <a:latin typeface="+mn-lt"/>
              </a:rPr>
              <a:t>до»,а</a:t>
            </a:r>
            <a:r>
              <a:rPr lang="ru-RU" altLang="ru-RU" sz="1800" dirty="0">
                <a:latin typeface="+mn-lt"/>
              </a:rPr>
              <a:t> затем – «после». Главный герой – мостик, который соединяет «до» и «после».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b="1" dirty="0">
                <a:latin typeface="+mn-lt"/>
              </a:rPr>
              <a:t>Пример готового заголовка или </a:t>
            </a:r>
            <a:r>
              <a:rPr lang="ru-RU" altLang="ru-RU" sz="1800" b="1" dirty="0" err="1">
                <a:latin typeface="+mn-lt"/>
              </a:rPr>
              <a:t>лида</a:t>
            </a:r>
            <a:r>
              <a:rPr lang="ru-RU" altLang="ru-RU" sz="1800" b="1" dirty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800" dirty="0">
                <a:latin typeface="+mn-lt"/>
              </a:rPr>
              <a:t>От конверсии 3 % до 15 % за месяц. Узнайте как!</a:t>
            </a:r>
            <a:endParaRPr kumimoji="0" lang="ru-RU" altLang="ru-RU" sz="18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74784" y="105508"/>
            <a:ext cx="10515600" cy="121590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Формулы продающих текстов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0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708" y="8377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+mn-lt"/>
              </a:rPr>
              <a:t>Формулы продающих текстов</a:t>
            </a:r>
            <a:endParaRPr lang="ru-RU" sz="4000" b="1" dirty="0">
              <a:latin typeface="+mn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14254" y="1095589"/>
            <a:ext cx="11472945" cy="6586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2600" b="1" dirty="0">
                <a:latin typeface="+mn-lt"/>
              </a:rPr>
              <a:t>Продающая формула «Особенности и преимущества»</a:t>
            </a:r>
            <a:r>
              <a:rPr lang="ru-RU" altLang="ru-RU" sz="1400" b="1" dirty="0" smtClean="0">
                <a:latin typeface="+mn-lt"/>
              </a:rPr>
              <a:t/>
            </a:r>
            <a:br>
              <a:rPr lang="ru-RU" altLang="ru-RU" sz="1400" b="1" dirty="0" smtClean="0">
                <a:latin typeface="+mn-lt"/>
              </a:rPr>
            </a:br>
            <a:endParaRPr lang="ru-RU" altLang="ru-RU" sz="18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Ответьте на три вопроса</a:t>
            </a:r>
            <a:r>
              <a:rPr lang="ru-RU" altLang="ru-RU" sz="1600" dirty="0" smtClean="0">
                <a:latin typeface="+mn-lt"/>
              </a:rPr>
              <a:t>:</a:t>
            </a:r>
            <a:endParaRPr lang="ru-RU" altLang="ru-RU" sz="16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В чем особенность</a:t>
            </a:r>
            <a:r>
              <a:rPr lang="ru-RU" altLang="ru-RU" sz="1600" dirty="0" smtClean="0">
                <a:latin typeface="+mn-lt"/>
              </a:rPr>
              <a:t>?</a:t>
            </a:r>
            <a:endParaRPr lang="ru-RU" altLang="ru-RU" sz="16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Какие преимущества</a:t>
            </a:r>
            <a:r>
              <a:rPr lang="ru-RU" altLang="ru-RU" sz="1600" dirty="0" smtClean="0">
                <a:latin typeface="+mn-lt"/>
              </a:rPr>
              <a:t>?</a:t>
            </a:r>
            <a:endParaRPr lang="ru-RU" altLang="ru-RU" sz="1600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Какие преимущества получит читатель?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b="1" dirty="0">
                <a:latin typeface="+mn-lt"/>
              </a:rPr>
              <a:t>Пример готового заголовка или </a:t>
            </a:r>
            <a:r>
              <a:rPr lang="ru-RU" altLang="ru-RU" sz="1600" b="1" dirty="0" err="1">
                <a:latin typeface="+mn-lt"/>
              </a:rPr>
              <a:t>лида</a:t>
            </a:r>
            <a:r>
              <a:rPr lang="ru-RU" altLang="ru-RU" sz="1600" b="1" dirty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Новый сервис по самому быстрому поиску клиентов для бизнеса. Кликните, чтобы получить скидку 80 % на первый </a:t>
            </a:r>
            <a:r>
              <a:rPr lang="ru-RU" altLang="ru-RU" sz="1600" dirty="0" smtClean="0">
                <a:latin typeface="+mn-lt"/>
              </a:rPr>
              <a:t>месяц!</a:t>
            </a:r>
            <a:endParaRPr kumimoji="0" lang="ru-RU" altLang="ru-RU" sz="16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b="1" dirty="0" smtClean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b="1" dirty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2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2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sz="2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2600" b="1" dirty="0" smtClean="0">
                <a:latin typeface="+mn-lt"/>
              </a:rPr>
              <a:t>Продающая </a:t>
            </a:r>
            <a:r>
              <a:rPr lang="ru-RU" sz="2600" b="1" dirty="0">
                <a:latin typeface="+mn-lt"/>
              </a:rPr>
              <a:t>формула «Нить жемчуга»</a:t>
            </a:r>
            <a:endParaRPr lang="ru-RU" altLang="ru-RU" sz="2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Здесь совсем все просто: мы нанизываем одно преимущество за другим, чтобы у читателя не было ни одного шанса уйти</a:t>
            </a:r>
            <a:r>
              <a:rPr lang="ru-RU" altLang="ru-RU" sz="1600" b="1" dirty="0" smtClean="0">
                <a:latin typeface="+mn-lt"/>
              </a:rPr>
              <a:t>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b="1" dirty="0">
                <a:latin typeface="+mn-lt"/>
              </a:rPr>
              <a:t>Пример готового заголовка или </a:t>
            </a:r>
            <a:r>
              <a:rPr lang="ru-RU" altLang="ru-RU" sz="1600" b="1" dirty="0" err="1">
                <a:latin typeface="+mn-lt"/>
              </a:rPr>
              <a:t>лида</a:t>
            </a:r>
            <a:r>
              <a:rPr lang="ru-RU" altLang="ru-RU" sz="1600" b="1" dirty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>
                <a:latin typeface="+mn-lt"/>
              </a:rPr>
              <a:t>Клиенты – каждый день. Много. Для любого бизнеса. Первый результат – через 30 минут. Пора начинать!</a:t>
            </a:r>
            <a:endParaRPr kumimoji="0" lang="ru-RU" altLang="ru-RU" sz="16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 smtClean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b="1" dirty="0" smtClean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2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2600" b="1" dirty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2600" b="1" dirty="0" smtClean="0">
                <a:latin typeface="+mn-lt"/>
              </a:rPr>
              <a:t>Продающая </a:t>
            </a:r>
            <a:r>
              <a:rPr lang="ru-RU" altLang="ru-RU" sz="2600" b="1" dirty="0">
                <a:latin typeface="+mn-lt"/>
              </a:rPr>
              <a:t>формула «7 грехов»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400" b="1" dirty="0">
              <a:solidFill>
                <a:srgbClr val="FF0000"/>
              </a:solidFill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Помните 7 главных грехов? Вот они: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Жадность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Гордыня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Блуд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Зависть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Чревоугодие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Гнев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Праздность (уныние)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Задача в идеале – показать возможность совершить все семь..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b="1" dirty="0" smtClean="0">
                <a:latin typeface="+mn-lt"/>
              </a:rPr>
              <a:t>Пример готового заголовка или </a:t>
            </a:r>
            <a:r>
              <a:rPr lang="ru-RU" altLang="ru-RU" sz="1600" b="1" dirty="0" err="1" smtClean="0">
                <a:latin typeface="+mn-lt"/>
              </a:rPr>
              <a:t>лида</a:t>
            </a:r>
            <a:r>
              <a:rPr lang="ru-RU" altLang="ru-RU" sz="1600" b="1" dirty="0" smtClean="0">
                <a:latin typeface="+mn-lt"/>
              </a:rPr>
              <a:t>:</a:t>
            </a:r>
          </a:p>
          <a:p>
            <a:pPr marL="0" lvl="0" indent="0">
              <a:lnSpc>
                <a:spcPct val="100000"/>
              </a:lnSpc>
              <a:buNone/>
            </a:pPr>
            <a:endParaRPr lang="ru-RU" altLang="ru-RU" sz="1600" b="1" dirty="0" smtClean="0">
              <a:latin typeface="+mn-lt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altLang="ru-RU" sz="1600" dirty="0" smtClean="0">
                <a:latin typeface="+mn-lt"/>
              </a:rPr>
              <a:t>Не хотите много платить, но быть первым в бизнесе? Хотите, чтобы вам завидовали конкуренты? Один клик – и это реально</a:t>
            </a:r>
            <a:r>
              <a:rPr lang="ru-RU" altLang="ru-RU" sz="1800" dirty="0" smtClean="0">
                <a:latin typeface="+mn-lt"/>
              </a:rPr>
              <a:t>!</a:t>
            </a:r>
            <a:endParaRPr kumimoji="0" lang="ru-RU" altLang="ru-RU" sz="180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2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097652"/>
              </p:ext>
            </p:extLst>
          </p:nvPr>
        </p:nvGraphicFramePr>
        <p:xfrm>
          <a:off x="404446" y="969856"/>
          <a:ext cx="11246215" cy="55303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992836944"/>
                    </a:ext>
                  </a:extLst>
                </a:gridCol>
                <a:gridCol w="2282092">
                  <a:extLst>
                    <a:ext uri="{9D8B030D-6E8A-4147-A177-3AD203B41FA5}">
                      <a16:colId xmlns:a16="http://schemas.microsoft.com/office/drawing/2014/main" val="592458798"/>
                    </a:ext>
                  </a:extLst>
                </a:gridCol>
                <a:gridCol w="2532185">
                  <a:extLst>
                    <a:ext uri="{9D8B030D-6E8A-4147-A177-3AD203B41FA5}">
                      <a16:colId xmlns:a16="http://schemas.microsoft.com/office/drawing/2014/main" val="4192744881"/>
                    </a:ext>
                  </a:extLst>
                </a:gridCol>
                <a:gridCol w="2610339">
                  <a:extLst>
                    <a:ext uri="{9D8B030D-6E8A-4147-A177-3AD203B41FA5}">
                      <a16:colId xmlns:a16="http://schemas.microsoft.com/office/drawing/2014/main" val="4034647531"/>
                    </a:ext>
                  </a:extLst>
                </a:gridCol>
                <a:gridCol w="2475399">
                  <a:extLst>
                    <a:ext uri="{9D8B030D-6E8A-4147-A177-3AD203B41FA5}">
                      <a16:colId xmlns:a16="http://schemas.microsoft.com/office/drawing/2014/main" val="4194396708"/>
                    </a:ext>
                  </a:extLst>
                </a:gridCol>
              </a:tblGrid>
              <a:tr h="5149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Вконтакте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64 %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Одноклассники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34%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14%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4,7 %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45107"/>
                  </a:ext>
                </a:extLst>
              </a:tr>
              <a:tr h="99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аудитория молодая: 63% от 18 до 34 лет;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Несмотря на то, что мы воспринимаем ее как соц.сеть для тех, кто «постарше» - 50% аудитории моложе 35 лет.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аудитория молодая: 67% от 18 до 34 лет;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 от 25 до 44 лет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655016"/>
                  </a:ext>
                </a:extLst>
              </a:tr>
              <a:tr h="1992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Характер-</a:t>
                      </a:r>
                      <a:r>
                        <a:rPr lang="ru-RU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разношёрстная ц/а, всех возрастов, уровня образования и дохода;</a:t>
                      </a:r>
                      <a:b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Нужный нам сегмент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FMCG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преобладает, значит есть большая доля заинтересованной аудитории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сильно критично настроены, не придирчивы к выбору источника информации, не важно качество контента. </a:t>
                      </a:r>
                      <a:b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 аудитории – пользователи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Android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Это говорит о высоком уровне потребления моб. контента.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Эстетская аудитория, очень важна визуальная составляющая контента. Очень активная.</a:t>
                      </a:r>
                      <a:b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Самая пишущая и читающая аудитория из всех представленных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соц.сетей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Любят выражать свое мнение.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Очень пишущая аудитория. Соц.сеть в основном используют для установления деловых контактов.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294729"/>
                  </a:ext>
                </a:extLst>
              </a:tr>
              <a:tr h="99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</a:t>
                      </a: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Из-за большей доли молодёжной аудитории аудитория нет однозначных данных.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- низкий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Платёжеспособная аудитория.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Luxury </a:t>
                      </a: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сегмент. Самая платёжеспособная категория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7289121"/>
                  </a:ext>
                </a:extLst>
              </a:tr>
              <a:tr h="5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Вся Россия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Преобладает региональная 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Вся Россия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всей аудитории РФ - Москвичи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684399"/>
                  </a:ext>
                </a:extLst>
              </a:tr>
              <a:tr h="51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Конкуренты</a:t>
                      </a:r>
                    </a:p>
                  </a:txBody>
                  <a:tcPr marL="68580" marR="68580" marT="0" marB="0">
                    <a:solidFill>
                      <a:srgbClr val="00B5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практически все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Мало кто есть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 практически все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Есть, но далеко не все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7369092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611560" y="325009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Особенности социальных сетей в России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57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33539"/>
            <a:ext cx="6827465" cy="515302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500" b="1" dirty="0" err="1" smtClean="0">
                <a:solidFill>
                  <a:srgbClr val="00B5AC"/>
                </a:solidFill>
              </a:rPr>
              <a:t>Детокс</a:t>
            </a:r>
            <a:r>
              <a:rPr lang="ru-RU" sz="4500" b="1" dirty="0" smtClean="0">
                <a:solidFill>
                  <a:srgbClr val="00B5AC"/>
                </a:solidFill>
              </a:rPr>
              <a:t> </a:t>
            </a:r>
            <a:r>
              <a:rPr lang="ru-RU" sz="4500" b="1" dirty="0">
                <a:solidFill>
                  <a:srgbClr val="00B5AC"/>
                </a:solidFill>
              </a:rPr>
              <a:t>контента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У</a:t>
            </a:r>
            <a:r>
              <a:rPr lang="ru-RU" dirty="0" smtClean="0"/>
              <a:t>далите фото</a:t>
            </a:r>
            <a:r>
              <a:rPr lang="ru-RU" dirty="0"/>
              <a:t>, которые не вписываются в </a:t>
            </a:r>
            <a:r>
              <a:rPr lang="ru-RU" dirty="0" smtClean="0"/>
              <a:t>новую систему (темные</a:t>
            </a:r>
            <a:r>
              <a:rPr lang="ru-RU" dirty="0"/>
              <a:t>, шумные, желтые и нечеткие </a:t>
            </a:r>
            <a:r>
              <a:rPr lang="ru-RU" dirty="0" smtClean="0"/>
              <a:t>фото, рекламные </a:t>
            </a:r>
            <a:r>
              <a:rPr lang="ru-RU" dirty="0"/>
              <a:t>баннеры, </a:t>
            </a:r>
            <a:r>
              <a:rPr lang="ru-RU" dirty="0" err="1"/>
              <a:t>перепосты</a:t>
            </a:r>
            <a:r>
              <a:rPr lang="ru-RU" dirty="0"/>
              <a:t> конкурсов, картинки, перегруженные </a:t>
            </a:r>
            <a:r>
              <a:rPr lang="ru-RU" dirty="0" smtClean="0"/>
              <a:t>текстом) </a:t>
            </a:r>
            <a:endParaRPr lang="ru-RU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ru-RU" sz="4500" b="1" dirty="0" smtClean="0">
                <a:solidFill>
                  <a:srgbClr val="00B5AC"/>
                </a:solidFill>
              </a:rPr>
              <a:t>Как </a:t>
            </a:r>
            <a:r>
              <a:rPr lang="ru-RU" sz="4500" b="1" dirty="0">
                <a:solidFill>
                  <a:srgbClr val="00B5AC"/>
                </a:solidFill>
              </a:rPr>
              <a:t>сделать хорошее фото </a:t>
            </a:r>
            <a:endParaRPr lang="ru-RU" sz="4500" dirty="0" smtClean="0">
              <a:solidFill>
                <a:srgbClr val="00B5AC"/>
              </a:solidFill>
            </a:endParaRPr>
          </a:p>
          <a:p>
            <a:pPr>
              <a:lnSpc>
                <a:spcPct val="120000"/>
              </a:lnSpc>
            </a:pPr>
            <a:r>
              <a:rPr lang="ru-RU" dirty="0" smtClean="0"/>
              <a:t>Место должно быть хорошо освещено</a:t>
            </a:r>
          </a:p>
          <a:p>
            <a:pPr>
              <a:lnSpc>
                <a:spcPct val="120000"/>
              </a:lnSpc>
            </a:pPr>
            <a:r>
              <a:rPr lang="ru-RU" dirty="0"/>
              <a:t>П</a:t>
            </a:r>
            <a:r>
              <a:rPr lang="ru-RU" dirty="0" smtClean="0"/>
              <a:t>ротирайте камеру, </a:t>
            </a:r>
            <a:r>
              <a:rPr lang="ru-RU" dirty="0"/>
              <a:t>чтобы </a:t>
            </a:r>
            <a:r>
              <a:rPr lang="ru-RU" dirty="0" smtClean="0"/>
              <a:t>избежать размытия</a:t>
            </a:r>
            <a:endParaRPr lang="ru-RU" dirty="0"/>
          </a:p>
          <a:p>
            <a:pPr>
              <a:lnSpc>
                <a:spcPct val="120000"/>
              </a:lnSpc>
            </a:pPr>
            <a:r>
              <a:rPr lang="ru-RU" dirty="0" smtClean="0"/>
              <a:t>Не </a:t>
            </a:r>
            <a:r>
              <a:rPr lang="ru-RU" dirty="0"/>
              <a:t>делайте фото при ярком </a:t>
            </a:r>
            <a:r>
              <a:rPr lang="ru-RU" dirty="0" smtClean="0"/>
              <a:t>солнце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Не </a:t>
            </a:r>
            <a:r>
              <a:rPr lang="ru-RU" dirty="0"/>
              <a:t>делайте фото против </a:t>
            </a:r>
            <a:r>
              <a:rPr lang="ru-RU" dirty="0" smtClean="0"/>
              <a:t>света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Нажмите </a:t>
            </a:r>
            <a:r>
              <a:rPr lang="ru-RU" dirty="0"/>
              <a:t>на экране на элемент, который должен быть в </a:t>
            </a:r>
            <a:r>
              <a:rPr lang="ru-RU" dirty="0" smtClean="0"/>
              <a:t>фокусе</a:t>
            </a:r>
          </a:p>
          <a:p>
            <a:pPr>
              <a:lnSpc>
                <a:spcPct val="120000"/>
              </a:lnSpc>
            </a:pPr>
            <a:r>
              <a:rPr lang="ru-RU" dirty="0" smtClean="0"/>
              <a:t>Используйте </a:t>
            </a:r>
            <a:r>
              <a:rPr lang="ru-RU" dirty="0"/>
              <a:t>нехитрую аппаратуру: гибкий </a:t>
            </a:r>
            <a:r>
              <a:rPr lang="ru-RU" dirty="0" smtClean="0"/>
              <a:t>штатив, </a:t>
            </a:r>
            <a:r>
              <a:rPr lang="ru-RU" dirty="0"/>
              <a:t>кольцевая </a:t>
            </a:r>
            <a:r>
              <a:rPr lang="ru-RU" dirty="0" err="1"/>
              <a:t>селфи</a:t>
            </a:r>
            <a:r>
              <a:rPr lang="ru-RU" dirty="0"/>
              <a:t> лампа улучшит </a:t>
            </a:r>
            <a:r>
              <a:rPr lang="ru-RU" dirty="0" smtClean="0"/>
              <a:t>портреты, фото-фоны.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Создание контента. Визуальное.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52" y="1533526"/>
            <a:ext cx="3165720" cy="316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76425"/>
            <a:ext cx="10515600" cy="4351338"/>
          </a:xfrm>
        </p:spPr>
        <p:txBody>
          <a:bodyPr/>
          <a:lstStyle/>
          <a:p>
            <a:r>
              <a:rPr lang="ru-RU" dirty="0" smtClean="0"/>
              <a:t>Где брать изображения? </a:t>
            </a:r>
          </a:p>
          <a:p>
            <a:r>
              <a:rPr lang="ru-RU" dirty="0" smtClean="0"/>
              <a:t>Размер </a:t>
            </a:r>
            <a:r>
              <a:rPr lang="ru-RU" dirty="0"/>
              <a:t>изображений</a:t>
            </a:r>
          </a:p>
          <a:p>
            <a:r>
              <a:rPr lang="ru-RU" dirty="0"/>
              <a:t>Цветовое решение</a:t>
            </a:r>
          </a:p>
          <a:p>
            <a:r>
              <a:rPr lang="ru-RU" dirty="0"/>
              <a:t>Правильный поиск картинок</a:t>
            </a:r>
          </a:p>
          <a:p>
            <a:r>
              <a:rPr lang="ru-RU" dirty="0"/>
              <a:t>Текст на картинке</a:t>
            </a:r>
          </a:p>
          <a:p>
            <a:r>
              <a:rPr lang="ru-RU" dirty="0"/>
              <a:t>Сервисы-помощники для создания картинок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Визуальная составляющая поста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03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80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Ресурсы с бесплатными фото: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://stocksnap.io/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3"/>
              </a:rPr>
              <a:t>http://streetwill.co/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4"/>
              </a:rPr>
              <a:t>https://www.pexels.com/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5"/>
              </a:rPr>
              <a:t>https://pixabay.com/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6"/>
              </a:rPr>
              <a:t>http://pixambo.com</a:t>
            </a:r>
            <a:r>
              <a:rPr lang="ru-RU" u="sng" dirty="0" smtClean="0">
                <a:hlinkClick r:id="rId6"/>
              </a:rPr>
              <a:t>/</a:t>
            </a:r>
            <a:endParaRPr lang="ru-RU" dirty="0"/>
          </a:p>
          <a:p>
            <a:pPr marL="0" indent="0" fontAlgn="base">
              <a:buNone/>
            </a:pPr>
            <a:r>
              <a:rPr lang="ru-RU" u="sng" dirty="0">
                <a:hlinkClick r:id="rId7"/>
              </a:rPr>
              <a:t>everypixel.com</a:t>
            </a:r>
            <a:r>
              <a:rPr lang="ru-RU" dirty="0"/>
              <a:t> </a:t>
            </a:r>
          </a:p>
          <a:p>
            <a:pPr marL="0" indent="0" fontAlgn="base">
              <a:buNone/>
            </a:pPr>
            <a:r>
              <a:rPr lang="ru-RU" u="sng" dirty="0" smtClean="0">
                <a:hlinkClick r:id="rId8"/>
              </a:rPr>
              <a:t>photos.icons8.com</a:t>
            </a:r>
            <a:r>
              <a:rPr lang="ru-RU" dirty="0" smtClean="0"/>
              <a:t> </a:t>
            </a:r>
            <a:endParaRPr lang="ru-RU" dirty="0"/>
          </a:p>
          <a:p>
            <a:pPr marL="0" indent="0" fontAlgn="base">
              <a:buNone/>
            </a:pPr>
            <a:r>
              <a:rPr lang="ru-RU" u="sng" dirty="0">
                <a:hlinkClick r:id="rId9"/>
              </a:rPr>
              <a:t>barnimages.com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1053" y="2532227"/>
            <a:ext cx="6665793" cy="3306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Где брать изображения?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36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78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Facebook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Картинка / видео для </a:t>
            </a:r>
            <a:r>
              <a:rPr lang="ru-RU" dirty="0"/>
              <a:t>поста: 1200 x 630 </a:t>
            </a:r>
            <a:r>
              <a:rPr lang="ru-RU" dirty="0" err="1" smtClean="0"/>
              <a:t>px</a:t>
            </a:r>
            <a:endParaRPr lang="ru-RU" dirty="0"/>
          </a:p>
          <a:p>
            <a:pPr marL="0" indent="0">
              <a:buNone/>
            </a:pPr>
            <a:r>
              <a:rPr lang="ru-RU" b="1" dirty="0" err="1" smtClean="0">
                <a:hlinkClick r:id="rId3"/>
              </a:rPr>
              <a:t>Вконтакте</a:t>
            </a:r>
            <a:endParaRPr lang="ru-RU" b="1" dirty="0" smtClean="0"/>
          </a:p>
          <a:p>
            <a:pPr marL="0" indent="0">
              <a:buNone/>
            </a:pPr>
            <a:r>
              <a:rPr lang="ru-RU" dirty="0"/>
              <a:t>Картинка </a:t>
            </a:r>
            <a:r>
              <a:rPr lang="ru-RU" dirty="0" smtClean="0"/>
              <a:t>/ видео для </a:t>
            </a:r>
            <a:r>
              <a:rPr lang="ru-RU" dirty="0"/>
              <a:t>поста: 700</a:t>
            </a:r>
            <a:r>
              <a:rPr lang="ru-RU" b="1" dirty="0"/>
              <a:t> </a:t>
            </a:r>
            <a:r>
              <a:rPr lang="ru-RU" dirty="0"/>
              <a:t>x 500 </a:t>
            </a:r>
            <a:r>
              <a:rPr lang="ru-RU" dirty="0" err="1" smtClean="0"/>
              <a:t>px</a:t>
            </a:r>
            <a:endParaRPr lang="ru-RU" dirty="0" smtClean="0"/>
          </a:p>
          <a:p>
            <a:pPr marL="0" indent="0">
              <a:buNone/>
            </a:pPr>
            <a:r>
              <a:rPr lang="en-US" b="1" dirty="0" smtClean="0">
                <a:hlinkClick r:id="rId4"/>
              </a:rPr>
              <a:t>Instagram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Картинка / видео  </a:t>
            </a:r>
            <a:r>
              <a:rPr lang="ru-RU" dirty="0"/>
              <a:t>для поста: 1080 x 1080 </a:t>
            </a:r>
            <a:r>
              <a:rPr lang="ru-RU" dirty="0" err="1" smtClean="0"/>
              <a:t>px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Картинка / видео для </a:t>
            </a:r>
            <a:r>
              <a:rPr lang="en-US" dirty="0" smtClean="0"/>
              <a:t>Stories </a:t>
            </a:r>
            <a:r>
              <a:rPr lang="ru-RU" dirty="0"/>
              <a:t>1080 х </a:t>
            </a:r>
            <a:r>
              <a:rPr lang="ru-RU" dirty="0" smtClean="0"/>
              <a:t>1920 </a:t>
            </a:r>
            <a:r>
              <a:rPr lang="en-US" dirty="0" err="1" smtClean="0"/>
              <a:t>px</a:t>
            </a:r>
            <a:endParaRPr lang="ru-RU" dirty="0"/>
          </a:p>
          <a:p>
            <a:pPr marL="0" indent="0">
              <a:buNone/>
            </a:pPr>
            <a:r>
              <a:rPr lang="ru-RU" b="1" u="sng" dirty="0" smtClean="0">
                <a:solidFill>
                  <a:schemeClr val="accent5"/>
                </a:solidFill>
              </a:rPr>
              <a:t>Одноклассники</a:t>
            </a:r>
          </a:p>
          <a:p>
            <a:pPr marL="0" indent="0">
              <a:buNone/>
            </a:pPr>
            <a:r>
              <a:rPr lang="ru-RU" dirty="0" smtClean="0"/>
              <a:t>Картинка / видео </a:t>
            </a:r>
            <a:r>
              <a:rPr lang="ru-RU" dirty="0"/>
              <a:t>для поста: 1680 х 1680 </a:t>
            </a:r>
            <a:r>
              <a:rPr lang="ru-RU" dirty="0" err="1"/>
              <a:t>px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Рекомендованные размеры изображений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2" y="1847850"/>
            <a:ext cx="3537973" cy="40473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7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047750"/>
            <a:ext cx="11075615" cy="5810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 err="1" smtClean="0">
                <a:solidFill>
                  <a:srgbClr val="00B5AC"/>
                </a:solidFill>
              </a:rPr>
              <a:t>Snapseed</a:t>
            </a:r>
            <a:endParaRPr lang="ru-RU" sz="2400" b="1" dirty="0">
              <a:solidFill>
                <a:srgbClr val="00B5A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В нем есть Кисть, с помощью которой вы можете изменять яркость, насыщенность, температуру и экспозицию конкретной области фотографии. Также, в </a:t>
            </a:r>
            <a:r>
              <a:rPr lang="ru-RU" sz="1400" dirty="0" err="1"/>
              <a:t>Snapseed</a:t>
            </a:r>
            <a:r>
              <a:rPr lang="ru-RU" sz="1400" dirty="0"/>
              <a:t> очень удобная функция Поворот/Обрезка, используя которую вы можете изменить вертикальную и горизонтальную перспективу кадра, не теряя его размер. Есть удобная точечная и выборочная коррекция.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rgbClr val="00B5AC"/>
                </a:solidFill>
              </a:rPr>
              <a:t>Lightroom</a:t>
            </a:r>
            <a:endParaRPr lang="en-US" sz="2400" b="1" dirty="0">
              <a:solidFill>
                <a:srgbClr val="00B5A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Приложение, где, нажав всего одну кнопку Освещение -&gt; Авто, фотографию можно по-настоящему преобразить. Именно с этого приложения мы начинаем обрабатывать фотографии. С помощью функции Цвет можно приглушить те оттенки, которые вам не нравятся и усилить насыщенность других.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smtClean="0">
                <a:solidFill>
                  <a:srgbClr val="00B5AC"/>
                </a:solidFill>
              </a:rPr>
              <a:t>VSCO</a:t>
            </a:r>
            <a:endParaRPr lang="ru-RU" sz="2400" b="1" dirty="0" smtClean="0">
              <a:solidFill>
                <a:srgbClr val="00B5AC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 smtClean="0"/>
              <a:t>Приложение </a:t>
            </a:r>
            <a:r>
              <a:rPr lang="ru-RU" sz="1400" dirty="0"/>
              <a:t>VSCO, наверное, самое популярное из всех предложений по обработке фотографий. В приложении VSCO можно найти фильтр на любой вкус и цвет.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rgbClr val="00B5AC"/>
                </a:solidFill>
              </a:rPr>
              <a:t>Facetune</a:t>
            </a:r>
            <a:r>
              <a:rPr lang="en-US" sz="2400" b="1" dirty="0">
                <a:solidFill>
                  <a:srgbClr val="00B5AC"/>
                </a:solidFill>
              </a:rPr>
              <a:t> 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Это приложение знаменито инструментом «Отбелить», который может сделать любое более «холодным» и монохромным. С помощью функции «Детали» можно сделать отдельные части фотографии более четкими, а «Сочность» и «Матовость» доведет кожу до совершенства.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B5AC"/>
                </a:solidFill>
              </a:rPr>
              <a:t>Adobe Photoshop Fix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/>
              <a:t>Лучшее приложение для удаления лишних элементов на фото с помощью заплатки и коррекции черт лица. В отличие от остальных приложений, здесь эти функции работают корректно и бесплатно.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256323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Сервисы для обработки </a:t>
            </a:r>
            <a:r>
              <a:rPr lang="ru-RU" sz="4000" b="1" dirty="0">
                <a:solidFill>
                  <a:srgbClr val="EC1B30"/>
                </a:solidFill>
                <a:latin typeface="+mn-lt"/>
              </a:rPr>
              <a:t>ф</a:t>
            </a: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ото на смартфоне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59" y="2133599"/>
            <a:ext cx="5109935" cy="4505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377" y="2048918"/>
            <a:ext cx="3815224" cy="1874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376" y="4789605"/>
            <a:ext cx="3815225" cy="18493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523909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5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Pinterest.com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5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087" y="1523909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5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Dribble.com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5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1376" y="4194764"/>
            <a:ext cx="225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5A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Behance.net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5A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307254"/>
            <a:ext cx="10885115" cy="1406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Цветовое решение и композиция. </a:t>
            </a:r>
          </a:p>
          <a:p>
            <a:pPr algn="l">
              <a:lnSpc>
                <a:spcPts val="4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Где вдохновляться?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941" y="19700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B5AC"/>
                </a:solidFill>
              </a:rPr>
              <a:t>Canva.com</a:t>
            </a:r>
          </a:p>
          <a:p>
            <a:pPr marL="0" indent="0">
              <a:buNone/>
            </a:pPr>
            <a:endParaRPr lang="en-US" b="1" dirty="0">
              <a:solidFill>
                <a:srgbClr val="00B5AC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B5AC"/>
                </a:solidFill>
              </a:rPr>
              <a:t>Crello.com</a:t>
            </a:r>
            <a:endParaRPr lang="ru-RU" b="1" dirty="0">
              <a:solidFill>
                <a:srgbClr val="00B5A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02" y="2471022"/>
            <a:ext cx="8258175" cy="397264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Сервисы-помощники для создания картинок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2"/>
          <a:stretch/>
        </p:blipFill>
        <p:spPr>
          <a:xfrm>
            <a:off x="898393" y="4620059"/>
            <a:ext cx="5663248" cy="20710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2444390"/>
            <a:ext cx="606546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Оформите свой профиль: выберите яркую </a:t>
            </a:r>
            <a:r>
              <a:rPr lang="ru-RU" dirty="0" err="1"/>
              <a:t>аватарку</a:t>
            </a:r>
            <a:r>
              <a:rPr lang="ru-RU" dirty="0"/>
              <a:t>, составьте описание профиля, сделайте </a:t>
            </a:r>
            <a:r>
              <a:rPr lang="ru-RU" dirty="0" err="1"/>
              <a:t>детокс</a:t>
            </a:r>
            <a:r>
              <a:rPr lang="ru-RU" dirty="0"/>
              <a:t> контента.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Домашнее задание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74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772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Правила хорошего тона (</a:t>
            </a:r>
            <a:r>
              <a:rPr lang="en-US" dirty="0" smtClean="0"/>
              <a:t>TOV</a:t>
            </a:r>
            <a:r>
              <a:rPr lang="ru-RU" dirty="0" smtClean="0"/>
              <a:t>, скорость, открытость)</a:t>
            </a:r>
          </a:p>
          <a:p>
            <a:pPr marL="0" indent="0">
              <a:buNone/>
            </a:pPr>
            <a:r>
              <a:rPr lang="ru-RU" dirty="0" smtClean="0"/>
              <a:t>Механизмы конкурсов</a:t>
            </a:r>
          </a:p>
          <a:p>
            <a:pPr marL="0" indent="0">
              <a:buNone/>
            </a:pPr>
            <a:r>
              <a:rPr lang="ru-RU" dirty="0" err="1" smtClean="0"/>
              <a:t>Амбассадоры</a:t>
            </a:r>
            <a:r>
              <a:rPr lang="ru-RU" dirty="0"/>
              <a:t> </a:t>
            </a:r>
            <a:r>
              <a:rPr lang="ru-RU" dirty="0" smtClean="0"/>
              <a:t>бренда и пользовательский контент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Работа с сообществом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44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08" y="2762251"/>
            <a:ext cx="5095142" cy="4386263"/>
          </a:xfrm>
        </p:spPr>
        <p:txBody>
          <a:bodyPr numCol="1">
            <a:normAutofit/>
          </a:bodyPr>
          <a:lstStyle/>
          <a:p>
            <a:pPr fontAlgn="base"/>
            <a:r>
              <a:rPr lang="ru-RU" sz="1800" dirty="0" smtClean="0"/>
              <a:t>Позитив</a:t>
            </a:r>
            <a:r>
              <a:rPr lang="ru-RU" sz="1800" dirty="0"/>
              <a:t>, дружелюбие (добрая, мягкая, располагающая смысловая подача). Например, после ответа на вопрос, можно пожелать пользователю "хорошего дня";</a:t>
            </a:r>
          </a:p>
          <a:p>
            <a:pPr fontAlgn="base"/>
            <a:r>
              <a:rPr lang="ru-RU" sz="1800" dirty="0"/>
              <a:t>Стиль общения – дружелюбный, на «Вы» или на «ты», возможно использование смайликов и </a:t>
            </a:r>
            <a:r>
              <a:rPr lang="ru-RU" sz="1800" dirty="0" err="1"/>
              <a:t>эмоджи</a:t>
            </a:r>
            <a:r>
              <a:rPr lang="ru-RU" sz="1800" dirty="0"/>
              <a:t> (но без фанатизма);</a:t>
            </a:r>
          </a:p>
          <a:p>
            <a:pPr fontAlgn="base"/>
            <a:r>
              <a:rPr lang="ru-RU" sz="1800" dirty="0"/>
              <a:t>Юмор (умение пошутить с пользователем, но без фанатизма);</a:t>
            </a:r>
          </a:p>
          <a:p>
            <a:pPr fontAlgn="base"/>
            <a:r>
              <a:rPr lang="ru-RU" sz="1800" dirty="0"/>
              <a:t>Оптимизм («стакан наполовину полон»);</a:t>
            </a:r>
          </a:p>
          <a:p>
            <a:pPr marL="0" indent="0">
              <a:buNone/>
            </a:pPr>
            <a:r>
              <a:rPr lang="ru-RU" sz="1800" u="sng" dirty="0"/>
              <a:t/>
            </a:r>
            <a:br>
              <a:rPr lang="ru-RU" sz="1800" u="sng" dirty="0"/>
            </a:b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pPr marL="0" indent="0">
              <a:buNone/>
            </a:pPr>
            <a:endParaRPr lang="ru-RU" sz="1800" u="sng" dirty="0" smtClean="0"/>
          </a:p>
          <a:p>
            <a:pPr marL="0" indent="0">
              <a:buNone/>
            </a:pPr>
            <a:endParaRPr lang="ru-RU" sz="1800" u="sng" dirty="0"/>
          </a:p>
          <a:p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EC1B30"/>
                </a:solidFill>
                <a:latin typeface="+mn-lt"/>
              </a:rPr>
              <a:t>Tone of voice (</a:t>
            </a: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Эмоциональный тон</a:t>
            </a:r>
            <a:r>
              <a:rPr lang="en-US" sz="4000" b="1" dirty="0" smtClean="0">
                <a:solidFill>
                  <a:srgbClr val="EC1B30"/>
                </a:solidFill>
                <a:latin typeface="+mn-lt"/>
              </a:rPr>
              <a:t>)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12178" y="277965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Ответный негатив (нивелирование, уточнение причин, направленность на выход из конфликтной ситуации);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Осуждение</a:t>
            </a:r>
            <a:r>
              <a:rPr lang="ru-RU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Отстраненность (эмоциональная вялость);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Поверхностность (не содержательные ответы);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Чрезмерная серьезность;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Чрезмерная витиеватость;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Наигранность;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Заискивание (угодливое поведение с целью добиться расположения к бренду);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Панибратский тон;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Жаргон, в том числе сленг;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Частое и обильное употребление </a:t>
            </a:r>
            <a:r>
              <a:rPr lang="ru-RU" dirty="0" err="1"/>
              <a:t>смайлов</a:t>
            </a:r>
            <a:r>
              <a:rPr lang="ru-RU" dirty="0"/>
              <a:t> «:)))».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736135" y="1847851"/>
            <a:ext cx="3531815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F05228"/>
                </a:solidFill>
                <a:latin typeface="+mn-lt"/>
              </a:rPr>
              <a:t>НЕТ</a:t>
            </a:r>
            <a:endParaRPr lang="ru-RU" sz="2800" b="1" dirty="0">
              <a:solidFill>
                <a:srgbClr val="F05228"/>
              </a:solidFill>
              <a:latin typeface="+mn-lt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36944" y="1847850"/>
            <a:ext cx="1769690" cy="555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2800" b="1" dirty="0" smtClean="0">
                <a:solidFill>
                  <a:srgbClr val="6AC259"/>
                </a:solidFill>
                <a:latin typeface="+mn-lt"/>
              </a:rPr>
              <a:t>ДА</a:t>
            </a:r>
            <a:endParaRPr lang="ru-RU" sz="2800" b="1" dirty="0">
              <a:solidFill>
                <a:srgbClr val="6AC259"/>
              </a:solidFill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78" y="1718033"/>
            <a:ext cx="815320" cy="8153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7" y="1718033"/>
            <a:ext cx="815320" cy="8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5730" y="226768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Контент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с сообществом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Продвижение / реклама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67" y="2191486"/>
            <a:ext cx="879864" cy="671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155" y="3654730"/>
            <a:ext cx="777730" cy="7140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678" y="5199322"/>
            <a:ext cx="692478" cy="619371"/>
          </a:xfrm>
          <a:prstGeom prst="rect">
            <a:avLst/>
          </a:prstGeom>
        </p:spPr>
      </p:pic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265831" y="2029486"/>
            <a:ext cx="687273" cy="324000"/>
          </a:xfrm>
          <a:prstGeom prst="bentConnector2">
            <a:avLst/>
          </a:prstGeom>
          <a:ln w="44450">
            <a:solidFill>
              <a:srgbClr val="00B5AC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357579" y="2643741"/>
            <a:ext cx="2160000" cy="576000"/>
          </a:xfrm>
          <a:prstGeom prst="bentConnector2">
            <a:avLst/>
          </a:prstGeom>
          <a:ln w="50800">
            <a:solidFill>
              <a:srgbClr val="00B5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-580789" y="3291741"/>
            <a:ext cx="3780000" cy="900000"/>
          </a:xfrm>
          <a:prstGeom prst="bentConnector2">
            <a:avLst/>
          </a:prstGeom>
          <a:ln w="50800">
            <a:solidFill>
              <a:srgbClr val="00B5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3 направления работы</a:t>
            </a:r>
          </a:p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 соц. сетях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3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847850"/>
            <a:ext cx="9818315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B5AC"/>
                </a:solidFill>
              </a:rPr>
              <a:t>Безбюджетное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Instagram – </a:t>
            </a:r>
            <a:r>
              <a:rPr lang="ru-RU" dirty="0" err="1" smtClean="0"/>
              <a:t>массфолловинг</a:t>
            </a:r>
            <a:r>
              <a:rPr lang="ru-RU" dirty="0" smtClean="0"/>
              <a:t>, </a:t>
            </a:r>
            <a:r>
              <a:rPr lang="ru-RU" dirty="0" err="1" smtClean="0"/>
              <a:t>масслайкинг</a:t>
            </a:r>
            <a:r>
              <a:rPr lang="ru-RU" dirty="0" smtClean="0"/>
              <a:t>, комментарии, в </a:t>
            </a:r>
            <a:r>
              <a:rPr lang="ru-RU" dirty="0" err="1" smtClean="0"/>
              <a:t>т.ч</a:t>
            </a:r>
            <a:r>
              <a:rPr lang="ru-RU" dirty="0" smtClean="0"/>
              <a:t>. на крупных профильных страницах</a:t>
            </a:r>
          </a:p>
          <a:p>
            <a:pPr marL="0" indent="0">
              <a:buNone/>
            </a:pPr>
            <a:r>
              <a:rPr lang="ru-RU" dirty="0" smtClean="0"/>
              <a:t>Одноклассники – приглашение в группы</a:t>
            </a:r>
          </a:p>
          <a:p>
            <a:pPr marL="0" indent="0">
              <a:buNone/>
            </a:pPr>
            <a:r>
              <a:rPr lang="ru-RU" dirty="0" err="1" smtClean="0"/>
              <a:t>Фейсбук</a:t>
            </a:r>
            <a:r>
              <a:rPr lang="ru-RU" dirty="0" smtClean="0"/>
              <a:t> – добавление в друзья, приглашение в сообщество</a:t>
            </a:r>
          </a:p>
          <a:p>
            <a:pPr marL="0" indent="0">
              <a:buNone/>
            </a:pPr>
            <a:r>
              <a:rPr lang="ru-RU" dirty="0" smtClean="0"/>
              <a:t>ВК – комментарии в других сообществах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Продвижение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7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8" y="1847849"/>
            <a:ext cx="10437442" cy="42481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Найдите </a:t>
            </a:r>
            <a:r>
              <a:rPr lang="ru-RU" dirty="0"/>
              <a:t>похожие по тематике </a:t>
            </a:r>
            <a:r>
              <a:rPr lang="ru-RU" dirty="0" smtClean="0"/>
              <a:t>аккаунты. Комментируйте </a:t>
            </a:r>
            <a:r>
              <a:rPr lang="ru-RU" dirty="0"/>
              <a:t>их, </a:t>
            </a:r>
            <a:r>
              <a:rPr lang="ru-RU" dirty="0" err="1"/>
              <a:t>лайкайте</a:t>
            </a:r>
            <a:r>
              <a:rPr lang="ru-RU" dirty="0"/>
              <a:t> и подписывайтесь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Комментируйте </a:t>
            </a:r>
            <a:r>
              <a:rPr lang="ru-RU" dirty="0"/>
              <a:t>и </a:t>
            </a:r>
            <a:r>
              <a:rPr lang="ru-RU" dirty="0" smtClean="0"/>
              <a:t>ставьте </a:t>
            </a:r>
            <a:r>
              <a:rPr lang="ru-RU" dirty="0"/>
              <a:t>лайки на фото ваших подписчиков и им обязательно захочется ответить вам тем же! </a:t>
            </a:r>
            <a:endParaRPr lang="ru-RU" dirty="0" smtClean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Задавайте </a:t>
            </a:r>
            <a:r>
              <a:rPr lang="ru-RU" dirty="0"/>
              <a:t>в посте вопрос аудитории. Отвечайте на комментарии под постом как можно скорее, это поможет вывести фото в топ </a:t>
            </a:r>
            <a:r>
              <a:rPr lang="ru-RU" dirty="0" err="1" smtClean="0"/>
              <a:t>Instagram</a:t>
            </a:r>
            <a:endParaRPr lang="ru-R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Используйте </a:t>
            </a:r>
            <a:r>
              <a:rPr lang="ru-RU" dirty="0"/>
              <a:t>сервисы, которые могут ставить от вашего аккаунта лайки и комментарии другим людям автоматически. </a:t>
            </a:r>
            <a:r>
              <a:rPr lang="ru-RU" dirty="0" smtClean="0"/>
              <a:t>(Пример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instaplus.me</a:t>
            </a:r>
            <a:r>
              <a:rPr lang="ru-RU" dirty="0" smtClean="0"/>
              <a:t>)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Как увеличить вашу аудиторию?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2"/>
          <a:stretch/>
        </p:blipFill>
        <p:spPr>
          <a:xfrm>
            <a:off x="898393" y="4620059"/>
            <a:ext cx="5663248" cy="207102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Домашнее задание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689317"/>
            <a:ext cx="6694115" cy="32035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Найдите </a:t>
            </a:r>
            <a:r>
              <a:rPr lang="ru-RU" dirty="0" err="1"/>
              <a:t>блогера</a:t>
            </a:r>
            <a:r>
              <a:rPr lang="ru-RU" dirty="0"/>
              <a:t> с большой аудиторией в </a:t>
            </a:r>
            <a:r>
              <a:rPr lang="ru-RU" dirty="0" err="1"/>
              <a:t>Instagram</a:t>
            </a:r>
            <a:r>
              <a:rPr lang="ru-RU" dirty="0"/>
              <a:t>, который вам нравится. Зайдите в его пост, откройте комментарии и найдите те комментарии, которые вам понравились. </a:t>
            </a:r>
          </a:p>
          <a:p>
            <a:pPr>
              <a:lnSpc>
                <a:spcPct val="120000"/>
              </a:lnSpc>
            </a:pPr>
            <a:r>
              <a:rPr lang="ru-RU" dirty="0"/>
              <a:t>Ответьте на эти комментарии (присоединитесь к мнению этого человека или выскажите свое мнение по этому поводу).</a:t>
            </a:r>
          </a:p>
        </p:txBody>
      </p:sp>
    </p:spTree>
    <p:extLst>
      <p:ext uri="{BB962C8B-B14F-4D97-AF65-F5344CB8AC3E}">
        <p14:creationId xmlns:p14="http://schemas.microsoft.com/office/powerpoint/2010/main" val="1749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5"/>
          <a:stretch/>
        </p:blipFill>
        <p:spPr>
          <a:xfrm>
            <a:off x="6392985" y="0"/>
            <a:ext cx="5799014" cy="68654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Базовая настройка рекламы. </a:t>
            </a:r>
          </a:p>
          <a:p>
            <a:pPr marL="0" indent="0">
              <a:buNone/>
            </a:pPr>
            <a:r>
              <a:rPr lang="ru-RU" dirty="0" smtClean="0"/>
              <a:t>Шаг 1. Определим Ц/А (метод)</a:t>
            </a:r>
          </a:p>
          <a:p>
            <a:pPr marL="0" indent="0">
              <a:buNone/>
            </a:pPr>
            <a:r>
              <a:rPr lang="ru-RU" dirty="0" smtClean="0"/>
              <a:t>Шаг 2. Составим сообщение по формуле</a:t>
            </a:r>
          </a:p>
          <a:p>
            <a:pPr marL="0" indent="0">
              <a:buNone/>
            </a:pPr>
            <a:r>
              <a:rPr lang="ru-RU" dirty="0" smtClean="0"/>
              <a:t>Шаг 3. Создаем креатив</a:t>
            </a:r>
          </a:p>
          <a:p>
            <a:pPr marL="0" indent="0">
              <a:buNone/>
            </a:pPr>
            <a:r>
              <a:rPr lang="ru-RU" dirty="0" smtClean="0"/>
              <a:t>Шаг 4. Настройка </a:t>
            </a:r>
            <a:r>
              <a:rPr lang="ru-RU" dirty="0" err="1" smtClean="0"/>
              <a:t>таргета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Бюджет, как завести деньги и т.д.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85115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Реклама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67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0916" y="20979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Новые правила работы в </a:t>
            </a:r>
            <a:r>
              <a:rPr lang="ru-RU" dirty="0" err="1" smtClean="0"/>
              <a:t>соц.сетях</a:t>
            </a:r>
            <a:r>
              <a:rPr lang="ru-RU" dirty="0" smtClean="0"/>
              <a:t> – алгоритмы и умные ленты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Лояльность аудитории и любовь к бренду / человеку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Формирование образа эксперта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Доверие больше, чем к прямой рекламе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Почему важно делать хороший контент?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1971675"/>
            <a:ext cx="557642" cy="557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3004959"/>
            <a:ext cx="557642" cy="557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4052101"/>
            <a:ext cx="557642" cy="557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4" y="5099243"/>
            <a:ext cx="557642" cy="557642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843390" y="2075761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843390" y="3101683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43390" y="4148825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49739" y="5191029"/>
            <a:ext cx="401209" cy="460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" y="-3049"/>
            <a:ext cx="12186587" cy="68610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7285" y="185737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Идеология проекта и идея сообщества </a:t>
            </a:r>
            <a:endParaRPr lang="ru-RU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Учесть </a:t>
            </a:r>
            <a:r>
              <a:rPr lang="ru-RU" dirty="0"/>
              <a:t>бизнес-план и концепцию продвижения компании/продукта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ключевые идеи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Определить </a:t>
            </a:r>
            <a:r>
              <a:rPr lang="ru-RU" dirty="0"/>
              <a:t>конкурентов и </a:t>
            </a:r>
            <a:r>
              <a:rPr lang="ru-RU" dirty="0" smtClean="0"/>
              <a:t>УТП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Оптимальная частота и время постинга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Создание </a:t>
            </a:r>
            <a:r>
              <a:rPr lang="en-US" sz="4000" b="1" dirty="0" smtClean="0">
                <a:solidFill>
                  <a:srgbClr val="EC1B30"/>
                </a:solidFill>
                <a:latin typeface="+mn-lt"/>
              </a:rPr>
              <a:t>SMM-</a:t>
            </a: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стратегии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3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40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50769"/>
            <a:ext cx="2903165" cy="539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Воронка </a:t>
            </a:r>
            <a:r>
              <a:rPr lang="ru-RU" dirty="0" smtClean="0"/>
              <a:t>целей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60541220"/>
              </p:ext>
            </p:extLst>
          </p:nvPr>
        </p:nvGraphicFramePr>
        <p:xfrm>
          <a:off x="509588" y="2055581"/>
          <a:ext cx="6010274" cy="426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Стратегия </a:t>
            </a:r>
          </a:p>
          <a:p>
            <a:pPr algn="l"/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в социальных сетях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8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869" y="1534259"/>
            <a:ext cx="10089906" cy="54072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/>
              <a:t>Бизнес-цели</a:t>
            </a:r>
            <a:endParaRPr lang="ru-RU" sz="36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Наращивать </a:t>
            </a:r>
            <a:r>
              <a:rPr lang="ru-RU" dirty="0"/>
              <a:t>сбыт продукции </a:t>
            </a:r>
            <a:r>
              <a:rPr lang="ru-RU" dirty="0" smtClean="0"/>
              <a:t>в сети, привлекать новых дистрибьюторов.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Продвигать </a:t>
            </a:r>
            <a:r>
              <a:rPr lang="ru-RU" dirty="0"/>
              <a:t>в массы товары компании, информировать об их преимуществах.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Наращивать величину сети, бренда </a:t>
            </a:r>
            <a:r>
              <a:rPr lang="ru-RU" dirty="0"/>
              <a:t>и </a:t>
            </a:r>
            <a:r>
              <a:rPr lang="ru-RU" dirty="0" smtClean="0"/>
              <a:t>узнаваемость.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sz="3600" b="1" dirty="0"/>
              <a:t>Маркетинговые </a:t>
            </a:r>
            <a:r>
              <a:rPr lang="ru-RU" sz="3600" b="1" dirty="0" smtClean="0"/>
              <a:t>цели</a:t>
            </a:r>
            <a:endParaRPr lang="ru-RU" sz="29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Поддержка партнёрских структур.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Статусные якорные позиции - </a:t>
            </a:r>
            <a:r>
              <a:rPr lang="ru-RU" dirty="0" err="1" smtClean="0"/>
              <a:t>БАДы</a:t>
            </a:r>
            <a:r>
              <a:rPr lang="ru-RU" dirty="0" smtClean="0"/>
              <a:t>, кисели.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Меньший </a:t>
            </a:r>
            <a:r>
              <a:rPr lang="ru-RU" dirty="0"/>
              <a:t>упор на то, что люди знают и любят, и больше – на то, что хотелось бы продвигать (</a:t>
            </a:r>
            <a:r>
              <a:rPr lang="ru-RU" dirty="0" smtClean="0"/>
              <a:t>косметика</a:t>
            </a:r>
            <a:r>
              <a:rPr lang="ru-RU" dirty="0"/>
              <a:t>, функциональное </a:t>
            </a:r>
            <a:r>
              <a:rPr lang="ru-RU" dirty="0" smtClean="0"/>
              <a:t>питание).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lvl="0" indent="0">
              <a:buNone/>
            </a:pPr>
            <a:r>
              <a:rPr lang="ru-RU" sz="3600" b="1" dirty="0" smtClean="0"/>
              <a:t>Коммуникационные цели</a:t>
            </a:r>
            <a:endParaRPr lang="ru-RU" sz="3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Е</a:t>
            </a:r>
            <a:r>
              <a:rPr lang="ru-RU" dirty="0" smtClean="0"/>
              <a:t>диный </a:t>
            </a:r>
            <a:r>
              <a:rPr lang="ru-RU" dirty="0"/>
              <a:t>и четкий канал коммуникации, </a:t>
            </a:r>
            <a:r>
              <a:rPr lang="ru-RU" dirty="0" smtClean="0"/>
              <a:t>официальный источник </a:t>
            </a:r>
            <a:r>
              <a:rPr lang="ru-RU" dirty="0"/>
              <a:t>информации о компании, ее продуктах, </a:t>
            </a:r>
            <a:r>
              <a:rPr lang="ru-RU" dirty="0" smtClean="0"/>
              <a:t>сфере.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Легитимировать </a:t>
            </a:r>
            <a:r>
              <a:rPr lang="ru-RU" dirty="0"/>
              <a:t>деятельность </a:t>
            </a:r>
            <a:r>
              <a:rPr lang="ru-RU" dirty="0" smtClean="0"/>
              <a:t>компании </a:t>
            </a:r>
            <a:r>
              <a:rPr lang="ru-RU" dirty="0"/>
              <a:t>в социальных сетях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Информационный ориентир </a:t>
            </a:r>
            <a:r>
              <a:rPr lang="ru-RU" dirty="0"/>
              <a:t>для конечных потребителей.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Маятник </a:t>
            </a:r>
            <a:r>
              <a:rPr lang="ru-RU" dirty="0"/>
              <a:t>для потребителей, которые общались только с </a:t>
            </a:r>
            <a:r>
              <a:rPr lang="ru-RU" dirty="0" smtClean="0"/>
              <a:t>партнёрами, </a:t>
            </a:r>
            <a:r>
              <a:rPr lang="ru-RU" dirty="0"/>
              <a:t>не имея прямого контакта с Компанией.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Проявить </a:t>
            </a:r>
            <a:r>
              <a:rPr lang="ru-RU" dirty="0"/>
              <a:t>экспертизу, показать компанию в лицах и открыть двери, заинтересовать читателей.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36481"/>
            <a:ext cx="10875590" cy="11113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ru-RU" sz="4000" b="1" dirty="0" smtClean="0">
                <a:solidFill>
                  <a:srgbClr val="EC1B30"/>
                </a:solidFill>
                <a:latin typeface="+mn-lt"/>
              </a:rPr>
              <a:t>Стратегия на примере </a:t>
            </a:r>
            <a:r>
              <a:rPr lang="ru-RU" sz="4000" b="1" dirty="0" err="1" smtClean="0">
                <a:solidFill>
                  <a:srgbClr val="EC1B30"/>
                </a:solidFill>
                <a:latin typeface="+mn-lt"/>
              </a:rPr>
              <a:t>Артлайф</a:t>
            </a:r>
            <a:endParaRPr lang="ru-RU" sz="4000" b="1" dirty="0">
              <a:solidFill>
                <a:srgbClr val="EC1B3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8" b="82344"/>
          <a:stretch/>
        </p:blipFill>
        <p:spPr>
          <a:xfrm>
            <a:off x="10996246" y="0"/>
            <a:ext cx="1195754" cy="12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2395</Words>
  <Application>Microsoft Office PowerPoint</Application>
  <PresentationFormat>Широкоэкранный</PresentationFormat>
  <Paragraphs>661</Paragraphs>
  <Slides>53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Fedra Sans Alt Pro Light</vt:lpstr>
      <vt:lpstr>Times New Roman</vt:lpstr>
      <vt:lpstr>Wingdings</vt:lpstr>
      <vt:lpstr>Тема Office</vt:lpstr>
      <vt:lpstr>РАБОТА В ИНТЕРНЕТ- ПРОСТРАНСТВЕ.  СОЦИАЛЬНЫЕ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Формулы продающих текстов</vt:lpstr>
      <vt:lpstr>Формулы продающих текстов</vt:lpstr>
      <vt:lpstr>Формулы продающих текстов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Подтемы. </dc:title>
  <dc:creator>Николай Юрьев</dc:creator>
  <cp:lastModifiedBy>Николай Юрьев</cp:lastModifiedBy>
  <cp:revision>75</cp:revision>
  <dcterms:created xsi:type="dcterms:W3CDTF">2019-06-03T04:10:42Z</dcterms:created>
  <dcterms:modified xsi:type="dcterms:W3CDTF">2019-06-10T02:54:28Z</dcterms:modified>
</cp:coreProperties>
</file>