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80" r:id="rId2"/>
    <p:sldId id="263" r:id="rId3"/>
    <p:sldId id="272" r:id="rId4"/>
    <p:sldId id="264" r:id="rId5"/>
    <p:sldId id="265" r:id="rId6"/>
    <p:sldId id="279" r:id="rId7"/>
    <p:sldId id="266" r:id="rId8"/>
    <p:sldId id="269" r:id="rId9"/>
    <p:sldId id="268" r:id="rId10"/>
    <p:sldId id="274" r:id="rId11"/>
    <p:sldId id="276" r:id="rId12"/>
    <p:sldId id="27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40BCB-62D1-43B7-B1DD-3E18C99AAF65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665F1-8D90-4ACB-AF48-8F54D3E9B4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0200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26.09.2016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26.09.2016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26.09.2016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26.09.2016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26.09.2016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26.09.2016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26.09.2016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26.09.2016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26.09.2016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26.09.2016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26.09.2016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26.09.2016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Untitled-1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2051720" y="2420888"/>
            <a:ext cx="6877272" cy="223224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ПРИНЦИПЫ СОСТАВЛЕНИЯ ЭФФЕКТИВНЫХ ОЗДОРОВИТЕЛЬНЫХ ПРОГРАММ «АРТЛАЙФ»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CC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203848" y="5301208"/>
            <a:ext cx="5688632" cy="1224136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R="0" lvl="0" algn="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2400" b="1" dirty="0" smtClean="0"/>
              <a:t>Канд. мед. наук  </a:t>
            </a:r>
            <a:r>
              <a:rPr lang="ru-RU" sz="2400" b="1" dirty="0" err="1" smtClean="0"/>
              <a:t>Галимов</a:t>
            </a:r>
            <a:r>
              <a:rPr lang="ru-RU" sz="2400" b="1" dirty="0" smtClean="0"/>
              <a:t> Р.Р.</a:t>
            </a:r>
          </a:p>
          <a:p>
            <a:pPr marR="0" lvl="0" algn="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ru-RU" sz="2400" b="1" dirty="0" smtClean="0"/>
              <a:t>Кафедра восстановительного лечения и клинической </a:t>
            </a:r>
            <a:r>
              <a:rPr lang="ru-RU" sz="2400" b="1" dirty="0" err="1" smtClean="0"/>
              <a:t>нутрициологии</a:t>
            </a:r>
            <a:r>
              <a:rPr lang="ru-RU" sz="2400" b="1" dirty="0" smtClean="0"/>
              <a:t> КУВМ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 descr="Untitled-1-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2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СХЕМА ДИНАМИКИ </a:t>
            </a:r>
            <a:r>
              <a:rPr lang="en-US" sz="2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/>
            </a:r>
            <a:br>
              <a:rPr lang="en-US" sz="2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</a:br>
            <a:r>
              <a:rPr lang="ru-RU" sz="2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ПЕРЕХОДНЫХ СОСТОЯНИЙ ОРГАНИЗМА</a:t>
            </a:r>
            <a:endParaRPr lang="ru-RU" sz="29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683568" y="2132856"/>
            <a:ext cx="0" cy="38884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83568" y="6021288"/>
            <a:ext cx="702017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827584" y="2132856"/>
            <a:ext cx="1152128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979712" y="4149080"/>
            <a:ext cx="1800200" cy="13354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779912" y="5484529"/>
            <a:ext cx="2376264" cy="176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Левая фигурная скобка 36"/>
          <p:cNvSpPr/>
          <p:nvPr/>
        </p:nvSpPr>
        <p:spPr>
          <a:xfrm rot="18892496">
            <a:off x="689622" y="3003418"/>
            <a:ext cx="2143560" cy="3863525"/>
          </a:xfrm>
          <a:prstGeom prst="leftBrace">
            <a:avLst>
              <a:gd name="adj1" fmla="val 27907"/>
              <a:gd name="adj2" fmla="val 5127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4574161" y="5055567"/>
            <a:ext cx="3202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Состояние болезни</a:t>
            </a:r>
            <a:endParaRPr lang="ru-RU" sz="24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1547664" y="436510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50-70% населения</a:t>
            </a:r>
            <a:endParaRPr lang="ru-RU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1132931" y="2133190"/>
            <a:ext cx="3060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Состояние</a:t>
            </a:r>
            <a:r>
              <a:rPr lang="ru-RU" sz="2400" dirty="0" smtClean="0"/>
              <a:t> </a:t>
            </a:r>
            <a:r>
              <a:rPr lang="ru-RU" sz="2400" b="1" dirty="0" smtClean="0"/>
              <a:t>здоровья</a:t>
            </a:r>
            <a:endParaRPr lang="ru-RU" sz="24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1763688" y="2751311"/>
            <a:ext cx="601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Состояние утомления и переутомления</a:t>
            </a:r>
            <a:endParaRPr lang="ru-RU" sz="24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2267744" y="3356992"/>
            <a:ext cx="5453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Состояние адаптации</a:t>
            </a:r>
            <a:endParaRPr lang="ru-RU" sz="24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2825999" y="3861048"/>
            <a:ext cx="4877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Состояние </a:t>
            </a:r>
            <a:r>
              <a:rPr lang="ru-RU" sz="2400" b="1" dirty="0" err="1" smtClean="0"/>
              <a:t>дезадаптации</a:t>
            </a:r>
            <a:endParaRPr lang="ru-RU" sz="24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3491880" y="4437112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Состояние предболезни</a:t>
            </a:r>
            <a:endParaRPr lang="ru-RU" sz="2400" b="1" dirty="0"/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0" y="1196752"/>
            <a:ext cx="8532441" cy="13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4654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  <p:bldP spid="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Untitled-1-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92697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ВОССТАНОВЛЕНИЕ ЗДОРОВЬЯ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683568" y="2132856"/>
            <a:ext cx="0" cy="38884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83568" y="6021288"/>
            <a:ext cx="702017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827584" y="2132856"/>
            <a:ext cx="1152128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979712" y="4149080"/>
            <a:ext cx="1800200" cy="13354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779912" y="5484529"/>
            <a:ext cx="2376264" cy="176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456384" y="4911551"/>
            <a:ext cx="5868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Состояние болезни</a:t>
            </a:r>
            <a:endParaRPr lang="ru-RU" sz="24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1132931" y="2133190"/>
            <a:ext cx="70394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Состояние здоровья</a:t>
            </a:r>
            <a:endParaRPr lang="ru-RU" sz="24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1403648" y="2751311"/>
            <a:ext cx="5796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Состояние утомления и переутомления </a:t>
            </a:r>
            <a:endParaRPr lang="ru-RU" sz="24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1979712" y="3356992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Состояние адаптации</a:t>
            </a:r>
            <a:endParaRPr lang="ru-RU" sz="24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2457471" y="3867065"/>
            <a:ext cx="3899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Состояние </a:t>
            </a:r>
            <a:r>
              <a:rPr lang="ru-RU" sz="2400" b="1" dirty="0" err="1" smtClean="0"/>
              <a:t>дезадаптации</a:t>
            </a:r>
            <a:endParaRPr lang="ru-RU" sz="24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2951820" y="4385965"/>
            <a:ext cx="5220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Состояние предболезни</a:t>
            </a:r>
            <a:endParaRPr lang="ru-RU" sz="2400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 flipV="1">
            <a:off x="3851920" y="5733256"/>
            <a:ext cx="2160240" cy="144016"/>
          </a:xfrm>
          <a:prstGeom prst="straightConnector1">
            <a:avLst/>
          </a:prstGeom>
          <a:ln w="88900">
            <a:solidFill>
              <a:schemeClr val="tx2">
                <a:lumMod val="75000"/>
              </a:schemeClr>
            </a:solidFill>
            <a:tailEnd type="arrow"/>
          </a:ln>
          <a:effectLst>
            <a:outerShdw blurRad="50800" dist="50800" dir="5400000" algn="ctr" rotWithShape="0">
              <a:schemeClr val="tx1">
                <a:lumMod val="75000"/>
                <a:lumOff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 flipV="1">
            <a:off x="1835696" y="4394722"/>
            <a:ext cx="1800200" cy="1338534"/>
          </a:xfrm>
          <a:prstGeom prst="straightConnector1">
            <a:avLst/>
          </a:prstGeom>
          <a:ln w="88900">
            <a:solidFill>
              <a:srgbClr val="CC0066"/>
            </a:solidFill>
            <a:tailEnd type="arrow"/>
          </a:ln>
          <a:effectLst>
            <a:outerShdw blurRad="50800" dist="50800" dir="5400000" algn="ctr" rotWithShape="0">
              <a:schemeClr val="tx1">
                <a:lumMod val="65000"/>
                <a:lumOff val="3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 flipV="1">
            <a:off x="827584" y="2594855"/>
            <a:ext cx="936104" cy="1554225"/>
          </a:xfrm>
          <a:prstGeom prst="straightConnector1">
            <a:avLst/>
          </a:prstGeom>
          <a:ln w="88900">
            <a:solidFill>
              <a:srgbClr val="00B0F0"/>
            </a:solidFill>
            <a:tailEnd type="arrow"/>
          </a:ln>
          <a:effectLst>
            <a:outerShdw blurRad="50800" dist="50800" dir="5400000" algn="ctr" rotWithShape="0">
              <a:schemeClr val="tx1">
                <a:lumMod val="75000"/>
                <a:lumOff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081968" y="223363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(БАК + ФП 2-4 раза в год)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020272" y="284364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(БАК + </a:t>
            </a:r>
            <a:r>
              <a:rPr lang="ru-RU" dirty="0" smtClean="0"/>
              <a:t>ФП)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5076056" y="342900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(БАК + </a:t>
            </a:r>
            <a:r>
              <a:rPr lang="ru-RU" dirty="0" smtClean="0"/>
              <a:t>ФП)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6012160" y="393305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(БАК + </a:t>
            </a:r>
            <a:r>
              <a:rPr lang="ru-RU" dirty="0" smtClean="0"/>
              <a:t>ФП)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6356968" y="4470203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(БАК + </a:t>
            </a:r>
            <a:r>
              <a:rPr lang="ru-RU" dirty="0" smtClean="0"/>
              <a:t>ФП)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6195352" y="4931876"/>
            <a:ext cx="2841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(</a:t>
            </a:r>
            <a:r>
              <a:rPr lang="ru-RU" sz="2000" dirty="0" err="1"/>
              <a:t>Лекарства+БАК+ФП</a:t>
            </a:r>
            <a:r>
              <a:rPr lang="ru-RU" sz="2000" dirty="0" smtClean="0"/>
              <a:t>)</a:t>
            </a:r>
            <a:endParaRPr lang="ru-RU" sz="2000" dirty="0"/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0" y="1196752"/>
            <a:ext cx="8532441" cy="13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7339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4" grpId="0"/>
      <p:bldP spid="35" grpId="0"/>
      <p:bldP spid="36" grpId="0"/>
      <p:bldP spid="38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одержимое 10" descr="Untitled-1-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1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92697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C0066"/>
                </a:solidFill>
              </a:rPr>
              <a:t>СПАСИБО ЗА ВНИМАНИЕ</a:t>
            </a:r>
            <a:r>
              <a:rPr lang="en-US" b="1" dirty="0" smtClean="0">
                <a:solidFill>
                  <a:srgbClr val="CC0066"/>
                </a:solidFill>
              </a:rPr>
              <a:t>!</a:t>
            </a:r>
            <a:endParaRPr lang="ru-RU" b="1" dirty="0">
              <a:solidFill>
                <a:srgbClr val="CC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547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новое-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РЕЗЕРВНЫЕ ВОЗМОЖНОСТИ ОРГАНИЗМА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err="1" smtClean="0"/>
              <a:t>Саморегуляция</a:t>
            </a:r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Самовосстановление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err="1" smtClean="0"/>
              <a:t>Самовоспроизводство</a:t>
            </a:r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Адаптационные свойства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Компенсаторные возможности</a:t>
            </a:r>
          </a:p>
          <a:p>
            <a:pPr marL="514350" indent="-514350">
              <a:buFont typeface="+mj-lt"/>
              <a:buAutoNum type="arabicPeriod"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… Смерть человека до 150 летнего возраста – это всегда насильственная смерть!</a:t>
            </a:r>
            <a:endParaRPr lang="en-US" sz="2800" dirty="0"/>
          </a:p>
          <a:p>
            <a:pPr marL="0" indent="0">
              <a:buNone/>
            </a:pPr>
            <a:r>
              <a:rPr lang="ru-RU" sz="2800" dirty="0" smtClean="0"/>
              <a:t>Илья Мечников</a:t>
            </a:r>
            <a:endParaRPr lang="en-US" sz="2800" dirty="0" smtClean="0"/>
          </a:p>
          <a:p>
            <a:pPr marL="0" indent="0">
              <a:buNone/>
            </a:pPr>
            <a:r>
              <a:rPr lang="ru-RU" sz="2800" dirty="0" smtClean="0">
                <a:latin typeface="+mj-lt"/>
              </a:rPr>
              <a:t>1845-1916г</a:t>
            </a:r>
            <a:endParaRPr lang="ru-RU" sz="2800" dirty="0">
              <a:latin typeface="+mj-lt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0" y="1052736"/>
            <a:ext cx="9144000" cy="14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8082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Untitled-1-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77809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ЧТО ОПРЕДЕЛЯЕТ НАШЕ ЗДОРОВЬЕ И ДОЛГОЛЕТИЕ?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Основные факторы, определяющие уровень здоровья:</a:t>
            </a:r>
          </a:p>
          <a:p>
            <a:r>
              <a:rPr lang="ru-RU" dirty="0" smtClean="0"/>
              <a:t>Наследственность </a:t>
            </a:r>
          </a:p>
          <a:p>
            <a:r>
              <a:rPr lang="ru-RU" dirty="0"/>
              <a:t>Э</a:t>
            </a:r>
            <a:r>
              <a:rPr lang="ru-RU" dirty="0" smtClean="0"/>
              <a:t>кологическая обстановка </a:t>
            </a:r>
          </a:p>
          <a:p>
            <a:r>
              <a:rPr lang="ru-RU" dirty="0" smtClean="0"/>
              <a:t>Питание </a:t>
            </a:r>
          </a:p>
          <a:p>
            <a:r>
              <a:rPr lang="ru-RU" dirty="0" smtClean="0"/>
              <a:t>Стрессы</a:t>
            </a:r>
          </a:p>
          <a:p>
            <a:r>
              <a:rPr lang="ru-RU" dirty="0" smtClean="0"/>
              <a:t>Профессиональные вредности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Заключение</a:t>
            </a:r>
            <a:r>
              <a:rPr lang="en-US" dirty="0" smtClean="0"/>
              <a:t>: </a:t>
            </a:r>
            <a:r>
              <a:rPr lang="ru-RU" dirty="0" smtClean="0"/>
              <a:t>мы реально можем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повлиять лишь на структуру питания.</a:t>
            </a:r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-2" y="1065914"/>
            <a:ext cx="8532441" cy="13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7069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ntitled-1-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86409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МЕСТО НУТРИЦИОЛОГИИ В ЛЕЧЕБНО-ОЗДОРОВИТЕЛЬНЫХ МЕТОДИКАХ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36004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Лекарственная терапия</a:t>
            </a:r>
          </a:p>
          <a:p>
            <a:r>
              <a:rPr lang="ru-RU" sz="3600" dirty="0" smtClean="0"/>
              <a:t>Фитотерапия</a:t>
            </a:r>
          </a:p>
          <a:p>
            <a:r>
              <a:rPr lang="ru-RU" sz="3600" dirty="0" smtClean="0"/>
              <a:t>Нутрициология</a:t>
            </a:r>
          </a:p>
          <a:p>
            <a:r>
              <a:rPr lang="ru-RU" sz="3600" dirty="0" smtClean="0"/>
              <a:t>Диетотерапия</a:t>
            </a:r>
          </a:p>
          <a:p>
            <a:r>
              <a:rPr lang="ru-RU" sz="3600" dirty="0" smtClean="0"/>
              <a:t>Физиотерапия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0" y="1196752"/>
            <a:ext cx="8532441" cy="13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4288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10" descr="Untitled-1-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9208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ОБЛАСТЬ ПРИМЕНЕНИЯ НУТРИЦИОЛОГИИ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7128792" cy="3615680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 smtClean="0"/>
              <a:t>Профилактика заболеваний                          </a:t>
            </a:r>
            <a:r>
              <a:rPr lang="ru-RU" sz="2400" dirty="0" smtClean="0"/>
              <a:t>(сохранение здоровья)</a:t>
            </a:r>
          </a:p>
          <a:p>
            <a:endParaRPr lang="ru-RU" sz="3200" dirty="0" smtClean="0"/>
          </a:p>
          <a:p>
            <a:r>
              <a:rPr lang="ru-RU" sz="3200" dirty="0" smtClean="0"/>
              <a:t>Восстановление                                                         </a:t>
            </a:r>
            <a:r>
              <a:rPr lang="ru-RU" sz="2400" dirty="0" smtClean="0"/>
              <a:t>(0стрый период заболеваний в сочетании с лекарственной терапией) </a:t>
            </a:r>
          </a:p>
          <a:p>
            <a:endParaRPr lang="ru-RU" sz="2400" dirty="0" smtClean="0"/>
          </a:p>
          <a:p>
            <a:r>
              <a:rPr lang="ru-RU" sz="3200" dirty="0" smtClean="0"/>
              <a:t>Реабилитация</a:t>
            </a:r>
            <a:r>
              <a:rPr lang="ru-RU" sz="2400" dirty="0" smtClean="0"/>
              <a:t>(после перенесенных острых состояний)</a:t>
            </a:r>
            <a:endParaRPr lang="ru-RU" sz="24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0" y="1196752"/>
            <a:ext cx="8532441" cy="13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0210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5" descr="Untitled-1-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ОБЛАСТЬ ПРИМЕНЕНИЯ НУТРИЦИОЛОГИИ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6851104" cy="511256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 состав продукции входят только натуральные компоненты.</a:t>
            </a:r>
          </a:p>
          <a:p>
            <a:endParaRPr lang="ru-RU" dirty="0" smtClean="0"/>
          </a:p>
          <a:p>
            <a:r>
              <a:rPr lang="ru-RU" dirty="0" smtClean="0"/>
              <a:t>Безвредны для человека. Передозировка и отравления невозможны. </a:t>
            </a:r>
            <a:r>
              <a:rPr lang="ru-RU" dirty="0" err="1" smtClean="0"/>
              <a:t>Гипоаллергенны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Эффективность продукции подтверждена клиническими апробациями.</a:t>
            </a:r>
          </a:p>
          <a:p>
            <a:endParaRPr lang="ru-RU" dirty="0" smtClean="0"/>
          </a:p>
          <a:p>
            <a:r>
              <a:rPr lang="ru-RU" dirty="0" smtClean="0"/>
              <a:t>В состав входят основные и наиболее эффективные компоненты в оптимальных</a:t>
            </a:r>
            <a:r>
              <a:rPr lang="en-US" dirty="0" smtClean="0"/>
              <a:t> </a:t>
            </a:r>
            <a:r>
              <a:rPr lang="ru-RU" dirty="0" smtClean="0"/>
              <a:t>дозировках, они оказывают максимальный эффект, обладают постепенным и мягким действием.</a:t>
            </a:r>
          </a:p>
          <a:p>
            <a:endParaRPr lang="ru-RU" dirty="0" smtClean="0"/>
          </a:p>
          <a:p>
            <a:r>
              <a:rPr lang="ru-RU" dirty="0" smtClean="0"/>
              <a:t>Влияют на механизмы развития заболеваний. </a:t>
            </a:r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323528" y="1052736"/>
            <a:ext cx="6336704" cy="97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2086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ntitled-1-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4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КЛАССИФИКАЦИЯ</a:t>
            </a:r>
            <a:r>
              <a:rPr lang="ru-RU" sz="4200" dirty="0" smtClean="0"/>
              <a:t> </a:t>
            </a:r>
            <a:r>
              <a:rPr lang="ru-RU" sz="4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БАД</a:t>
            </a:r>
            <a:endParaRPr lang="ru-RU" sz="4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000" dirty="0" err="1" smtClean="0"/>
              <a:t>Энтеросорбенты</a:t>
            </a:r>
            <a:endParaRPr lang="ru-RU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4000" dirty="0" err="1" smtClean="0"/>
              <a:t>Нутрицевтики</a:t>
            </a:r>
            <a:endParaRPr lang="ru-RU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4000" dirty="0" err="1" smtClean="0"/>
              <a:t>Парафармацевтики</a:t>
            </a:r>
            <a:r>
              <a:rPr lang="ru-RU" sz="4000" dirty="0" smtClean="0"/>
              <a:t> </a:t>
            </a:r>
            <a:r>
              <a:rPr lang="ru-RU" sz="2400" dirty="0" smtClean="0"/>
              <a:t>(Биорегуляторы)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err="1" smtClean="0"/>
              <a:t>Эубиотики</a:t>
            </a:r>
            <a:r>
              <a:rPr lang="ru-RU" sz="4000" dirty="0" smtClean="0"/>
              <a:t> </a:t>
            </a:r>
            <a:r>
              <a:rPr lang="ru-RU" sz="2400" dirty="0" smtClean="0"/>
              <a:t>(</a:t>
            </a:r>
            <a:r>
              <a:rPr lang="ru-RU" sz="2400" dirty="0" err="1" smtClean="0"/>
              <a:t>Пребиотики</a:t>
            </a:r>
            <a:r>
              <a:rPr lang="ru-RU" sz="2400" dirty="0" smtClean="0"/>
              <a:t>, </a:t>
            </a:r>
            <a:r>
              <a:rPr lang="ru-RU" sz="2400" dirty="0" err="1" smtClean="0"/>
              <a:t>Пробиотики</a:t>
            </a:r>
            <a:r>
              <a:rPr lang="ru-RU" sz="2400" dirty="0" smtClean="0"/>
              <a:t>)</a:t>
            </a:r>
          </a:p>
          <a:p>
            <a:pPr marL="0" indent="0">
              <a:buNone/>
            </a:pPr>
            <a:endParaRPr lang="ru-RU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338415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ntitled-1-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88064"/>
            <a:ext cx="8363272" cy="92471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ЭТАПЫ ОЗДОРОВЛЕНИЯ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 </a:t>
            </a:r>
            <a:b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</a:b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И РЕШАЕМЫЕ ЗАДАЧИ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4400" dirty="0" smtClean="0"/>
              <a:t>Очищение </a:t>
            </a:r>
          </a:p>
          <a:p>
            <a:pPr marL="0" indent="0">
              <a:buNone/>
            </a:pPr>
            <a:r>
              <a:rPr lang="ru-RU" sz="3000" dirty="0" smtClean="0"/>
              <a:t>(от эндо и экзотоксинов)</a:t>
            </a:r>
            <a:endParaRPr lang="ru-RU" sz="3000" dirty="0"/>
          </a:p>
          <a:p>
            <a:endParaRPr lang="ru-RU" sz="4400" dirty="0"/>
          </a:p>
          <a:p>
            <a:r>
              <a:rPr lang="ru-RU" sz="4400" dirty="0"/>
              <a:t>Восполнение</a:t>
            </a:r>
          </a:p>
          <a:p>
            <a:pPr marL="0" indent="0">
              <a:buNone/>
            </a:pPr>
            <a:r>
              <a:rPr lang="ru-RU" sz="2800" dirty="0" smtClean="0"/>
              <a:t>(макро и микронутриентов</a:t>
            </a:r>
            <a:r>
              <a:rPr lang="ru-RU" sz="2800" dirty="0"/>
              <a:t>)</a:t>
            </a:r>
            <a:r>
              <a:rPr lang="ru-RU" sz="4400" dirty="0"/>
              <a:t> </a:t>
            </a:r>
          </a:p>
          <a:p>
            <a:endParaRPr lang="ru-RU" sz="4400" dirty="0"/>
          </a:p>
          <a:p>
            <a:r>
              <a:rPr lang="ru-RU" sz="4400" dirty="0"/>
              <a:t>Восстановление</a:t>
            </a:r>
          </a:p>
          <a:p>
            <a:pPr marL="0" indent="0">
              <a:buNone/>
            </a:pPr>
            <a:r>
              <a:rPr lang="ru-RU" sz="2800" dirty="0"/>
              <a:t>(функций пораженных </a:t>
            </a:r>
            <a:r>
              <a:rPr lang="ru-RU" sz="2800" dirty="0" smtClean="0"/>
              <a:t>органов)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59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новое-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9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395770149"/>
              </p:ext>
            </p:extLst>
          </p:nvPr>
        </p:nvGraphicFramePr>
        <p:xfrm>
          <a:off x="683568" y="1916832"/>
          <a:ext cx="8229600" cy="39014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14800"/>
                <a:gridCol w="4114800"/>
              </a:tblGrid>
              <a:tr h="324036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Очищение</a:t>
                      </a:r>
                    </a:p>
                    <a:p>
                      <a:endParaRPr lang="ru-RU" sz="4800" dirty="0" smtClean="0"/>
                    </a:p>
                    <a:p>
                      <a:r>
                        <a:rPr lang="ru-RU" sz="2800" dirty="0" smtClean="0"/>
                        <a:t>Восполнение</a:t>
                      </a:r>
                      <a:endParaRPr lang="ru-RU" sz="2800" dirty="0" smtClean="0"/>
                    </a:p>
                    <a:p>
                      <a:r>
                        <a:rPr lang="ru-RU" sz="1600" dirty="0" smtClean="0"/>
                        <a:t>(макро</a:t>
                      </a:r>
                      <a:r>
                        <a:rPr lang="ru-RU" sz="1600" baseline="0" dirty="0" smtClean="0"/>
                        <a:t> и </a:t>
                      </a:r>
                      <a:r>
                        <a:rPr lang="ru-RU" sz="1600" dirty="0" smtClean="0"/>
                        <a:t>микронутриентов)</a:t>
                      </a:r>
                      <a:r>
                        <a:rPr lang="ru-RU" sz="2800" dirty="0" smtClean="0"/>
                        <a:t> </a:t>
                      </a:r>
                    </a:p>
                    <a:p>
                      <a:endParaRPr lang="ru-RU" sz="3600" dirty="0" smtClean="0"/>
                    </a:p>
                    <a:p>
                      <a:r>
                        <a:rPr lang="ru-RU" sz="2800" dirty="0" smtClean="0"/>
                        <a:t>Восстановление</a:t>
                      </a:r>
                    </a:p>
                    <a:p>
                      <a:r>
                        <a:rPr lang="ru-RU" sz="1600" dirty="0" smtClean="0"/>
                        <a:t>(функций пораженных органов)</a:t>
                      </a:r>
                    </a:p>
                    <a:p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2800" dirty="0" err="1" smtClean="0"/>
                        <a:t>Энтеросорбенты</a:t>
                      </a:r>
                      <a:endParaRPr lang="ru-RU" sz="28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48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2800" dirty="0" err="1" smtClean="0"/>
                        <a:t>Нутрицевтики</a:t>
                      </a:r>
                      <a:endParaRPr lang="ru-RU" sz="28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54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2800" dirty="0" err="1" smtClean="0"/>
                        <a:t>Парафармацевтики</a:t>
                      </a:r>
                      <a:endParaRPr lang="ru-RU" sz="2800" dirty="0" smtClean="0"/>
                    </a:p>
                    <a:p>
                      <a:r>
                        <a:rPr lang="ru-RU" sz="2800" dirty="0" err="1" smtClean="0"/>
                        <a:t>Эубиотики</a:t>
                      </a:r>
                      <a:endParaRPr lang="ru-RU" sz="2800" dirty="0" smtClean="0"/>
                    </a:p>
                    <a:p>
                      <a:r>
                        <a:rPr lang="ru-RU" sz="1800" dirty="0" smtClean="0"/>
                        <a:t>(</a:t>
                      </a:r>
                      <a:r>
                        <a:rPr lang="ru-RU" sz="1800" b="0" dirty="0" err="1" smtClean="0"/>
                        <a:t>пребиотики</a:t>
                      </a:r>
                      <a:r>
                        <a:rPr lang="ru-RU" sz="1800" dirty="0" smtClean="0"/>
                        <a:t>,</a:t>
                      </a:r>
                      <a:r>
                        <a:rPr lang="en-US" sz="1800" dirty="0" smtClean="0"/>
                        <a:t> </a:t>
                      </a:r>
                      <a:r>
                        <a:rPr lang="ru-RU" sz="1800" b="0" dirty="0" err="1" smtClean="0"/>
                        <a:t>пробиотики</a:t>
                      </a:r>
                      <a:r>
                        <a:rPr lang="ru-RU" sz="1800" dirty="0" smtClean="0"/>
                        <a:t>)</a:t>
                      </a:r>
                      <a:endParaRPr lang="ru-RU" sz="1200" dirty="0" smtClean="0"/>
                    </a:p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78296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ПРИНЦИПЫ СОСТАВЛЕНИЯ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/>
            </a:r>
            <a:b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</a:b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ОЗДОРОВИТЕЛЬНЫХ ПРОГРАММ  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0" y="1196752"/>
            <a:ext cx="8532441" cy="13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трелка влево 11"/>
          <p:cNvSpPr/>
          <p:nvPr/>
        </p:nvSpPr>
        <p:spPr>
          <a:xfrm>
            <a:off x="3059832" y="2132856"/>
            <a:ext cx="1224136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лево 12"/>
          <p:cNvSpPr/>
          <p:nvPr/>
        </p:nvSpPr>
        <p:spPr>
          <a:xfrm>
            <a:off x="3491880" y="3284984"/>
            <a:ext cx="792088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лево 13"/>
          <p:cNvSpPr/>
          <p:nvPr/>
        </p:nvSpPr>
        <p:spPr>
          <a:xfrm>
            <a:off x="3779912" y="4653136"/>
            <a:ext cx="576064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714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663</TotalTime>
  <Words>305</Words>
  <Application>Microsoft Office PowerPoint</Application>
  <PresentationFormat>Экран (4:3)</PresentationFormat>
  <Paragraphs>96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РЕЗЕРВНЫЕ ВОЗМОЖНОСТИ ОРГАНИЗМА</vt:lpstr>
      <vt:lpstr>ЧТО ОПРЕДЕЛЯЕТ НАШЕ ЗДОРОВЬЕ И ДОЛГОЛЕТИЕ?</vt:lpstr>
      <vt:lpstr>МЕСТО НУТРИЦИОЛОГИИ В ЛЕЧЕБНО-ОЗДОРОВИТЕЛЬНЫХ МЕТОДИКАХ</vt:lpstr>
      <vt:lpstr>ОБЛАСТЬ ПРИМЕНЕНИЯ НУТРИЦИОЛОГИИ</vt:lpstr>
      <vt:lpstr>ОБЛАСТЬ ПРИМЕНЕНИЯ НУТРИЦИОЛОГИИ</vt:lpstr>
      <vt:lpstr>КЛАССИФИКАЦИЯ БАД</vt:lpstr>
      <vt:lpstr>ЭТАПЫ ОЗДОРОВЛЕНИЯ  И РЕШАЕМЫЕ ЗАДАЧИ</vt:lpstr>
      <vt:lpstr>ПРИНЦИПЫ СОСТАВЛЕНИЯ  ОЗДОРОВИТЕЛЬНЫХ ПРОГРАММ   </vt:lpstr>
      <vt:lpstr>СХЕМА ДИНАМИКИ  ПЕРЕХОДНЫХ СОСТОЯНИЙ ОРГАНИЗМА</vt:lpstr>
      <vt:lpstr>ВОССТАНОВЛЕНИЕ ЗДОРОВЬЯ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ptv</cp:lastModifiedBy>
  <cp:revision>83</cp:revision>
  <dcterms:created xsi:type="dcterms:W3CDTF">2016-05-20T14:41:14Z</dcterms:created>
  <dcterms:modified xsi:type="dcterms:W3CDTF">2016-09-26T10:26:23Z</dcterms:modified>
</cp:coreProperties>
</file>