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31" r:id="rId4"/>
    <p:sldId id="324" r:id="rId5"/>
    <p:sldId id="335" r:id="rId6"/>
    <p:sldId id="326" r:id="rId7"/>
    <p:sldId id="327" r:id="rId8"/>
    <p:sldId id="344" r:id="rId9"/>
    <p:sldId id="341" r:id="rId10"/>
    <p:sldId id="342" r:id="rId11"/>
    <p:sldId id="275" r:id="rId12"/>
    <p:sldId id="302" r:id="rId13"/>
    <p:sldId id="314" r:id="rId14"/>
    <p:sldId id="347" r:id="rId15"/>
    <p:sldId id="348" r:id="rId16"/>
    <p:sldId id="316" r:id="rId17"/>
    <p:sldId id="285" r:id="rId18"/>
    <p:sldId id="336" r:id="rId19"/>
    <p:sldId id="301" r:id="rId20"/>
    <p:sldId id="349" r:id="rId21"/>
    <p:sldId id="295" r:id="rId22"/>
    <p:sldId id="289" r:id="rId23"/>
    <p:sldId id="350" r:id="rId24"/>
    <p:sldId id="287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4"/>
    <a:srgbClr val="F7BECA"/>
    <a:srgbClr val="6C4796"/>
    <a:srgbClr val="FF0000"/>
    <a:srgbClr val="EC1B30"/>
    <a:srgbClr val="32AAA7"/>
    <a:srgbClr val="91DFDD"/>
    <a:srgbClr val="DEE2F3"/>
    <a:srgbClr val="DEF6F3"/>
    <a:srgbClr val="FFE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9.jpeg"/><Relationship Id="rId4" Type="http://schemas.openxmlformats.org/officeDocument/2006/relationships/hyperlink" Target="http://media.artlife.ru/ru/category/1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 smtClean="0"/>
                <a:t>НОЯБРЬ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4" cy="6857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421007" y="469558"/>
            <a:ext cx="3352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АКЦИЯ! ПРЯНОСТИ И СЛАДОСТИ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7892" y="3581401"/>
            <a:ext cx="5497841" cy="3016210"/>
          </a:xfrm>
          <a:prstGeom prst="rect">
            <a:avLst/>
          </a:prstGeom>
          <a:solidFill>
            <a:srgbClr val="D1D2D4"/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ВНИМАНИЕ! АКЦИЯ! ПРЯНОСТИ И СЛАДОСТИ!</a:t>
            </a:r>
          </a:p>
          <a:p>
            <a:endParaRPr lang="ru-RU" sz="1000" dirty="0" smtClean="0"/>
          </a:p>
          <a:p>
            <a:r>
              <a:rPr lang="ru-RU" sz="1000" dirty="0" smtClean="0"/>
              <a:t>При </a:t>
            </a:r>
            <a:r>
              <a:rPr lang="ru-RU" sz="1000" dirty="0" smtClean="0"/>
              <a:t>покупке: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 Суп </a:t>
            </a:r>
            <a:r>
              <a:rPr lang="ru-RU" sz="1000" dirty="0" err="1" smtClean="0"/>
              <a:t>по-тайски</a:t>
            </a:r>
            <a:r>
              <a:rPr lang="ru-RU" sz="1000" dirty="0" smtClean="0"/>
              <a:t> «Том </a:t>
            </a:r>
            <a:r>
              <a:rPr lang="ru-RU" sz="1000" dirty="0" smtClean="0"/>
              <a:t>Ям </a:t>
            </a:r>
            <a:r>
              <a:rPr lang="ru-RU" sz="1000" dirty="0" smtClean="0"/>
              <a:t>с </a:t>
            </a:r>
            <a:r>
              <a:rPr lang="ru-RU" sz="1000" dirty="0" err="1" smtClean="0"/>
              <a:t>лемонграссом</a:t>
            </a:r>
            <a:r>
              <a:rPr lang="ru-RU" sz="1000" dirty="0" smtClean="0"/>
              <a:t>» (10 порций)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 Кисель «</a:t>
            </a:r>
            <a:r>
              <a:rPr lang="ru-RU" sz="1000" dirty="0" err="1" smtClean="0"/>
              <a:t>Гуава-Арония-Черника</a:t>
            </a:r>
            <a:r>
              <a:rPr lang="ru-RU" sz="1000" dirty="0" smtClean="0"/>
              <a:t>» (300г)</a:t>
            </a:r>
          </a:p>
          <a:p>
            <a:pPr lvl="0"/>
            <a:r>
              <a:rPr lang="ru-RU" sz="1000" b="1" dirty="0" smtClean="0"/>
              <a:t> </a:t>
            </a:r>
            <a:r>
              <a:rPr lang="ru-RU" sz="1000" b="1" dirty="0" smtClean="0"/>
              <a:t>В ПОДАРОК -  </a:t>
            </a:r>
            <a:r>
              <a:rPr lang="ru-RU" sz="1000" b="1" dirty="0" smtClean="0"/>
              <a:t>бодрящий чай «Мате с </a:t>
            </a:r>
            <a:r>
              <a:rPr lang="ru-RU" sz="1000" b="1" dirty="0" err="1" smtClean="0"/>
              <a:t>гинкго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билоба</a:t>
            </a:r>
            <a:r>
              <a:rPr lang="ru-RU" sz="1000" b="1" dirty="0" smtClean="0"/>
              <a:t>»! </a:t>
            </a:r>
            <a:endParaRPr lang="ru-RU" sz="1000" b="1" dirty="0" smtClean="0"/>
          </a:p>
          <a:p>
            <a:pPr lvl="0"/>
            <a:endParaRPr lang="ru-RU" sz="1000" b="1" dirty="0" smtClean="0"/>
          </a:p>
          <a:p>
            <a:r>
              <a:rPr lang="ru-RU" sz="1000" dirty="0" smtClean="0"/>
              <a:t>Вкусные и полезные блюда азиатской кухни - мощная защита против осенней серости и хандры! </a:t>
            </a:r>
            <a:r>
              <a:rPr lang="ru-RU" sz="1000" dirty="0" smtClean="0"/>
              <a:t>Легкий </a:t>
            </a:r>
            <a:r>
              <a:rPr lang="ru-RU" sz="1000" dirty="0" smtClean="0"/>
              <a:t>сливочный суп «Том </a:t>
            </a:r>
            <a:r>
              <a:rPr lang="ru-RU" sz="1000" dirty="0" smtClean="0"/>
              <a:t>Ям</a:t>
            </a:r>
            <a:r>
              <a:rPr lang="ru-RU" sz="1000" dirty="0" smtClean="0"/>
              <a:t>» с грибами и ароматом морепродуктов сочетает нежность сладковатого кокосового молока и кислинку лайма, цитрусовый аромат лимонного сорго и разжигающие аппетит пряные травы.  Высокопитательный и полезный для ЖКТ кисель «</a:t>
            </a:r>
            <a:r>
              <a:rPr lang="ru-RU" sz="1000" dirty="0" err="1" smtClean="0"/>
              <a:t>Гуава-Арония-Черника</a:t>
            </a:r>
            <a:r>
              <a:rPr lang="ru-RU" sz="1000" dirty="0" smtClean="0"/>
              <a:t>» создан на основе натуральных соков и обогащен витаминами</a:t>
            </a:r>
            <a:r>
              <a:rPr lang="ru-RU" sz="1000" dirty="0" smtClean="0"/>
              <a:t>. Чай «Мате с </a:t>
            </a:r>
            <a:r>
              <a:rPr lang="ru-RU" sz="1000" dirty="0" err="1" smtClean="0"/>
              <a:t>гинкго</a:t>
            </a:r>
            <a:r>
              <a:rPr lang="ru-RU" sz="1000" dirty="0" smtClean="0"/>
              <a:t> </a:t>
            </a:r>
            <a:r>
              <a:rPr lang="ru-RU" sz="1000" dirty="0" err="1" smtClean="0"/>
              <a:t>билоба</a:t>
            </a:r>
            <a:r>
              <a:rPr lang="ru-RU" sz="1000" dirty="0" smtClean="0"/>
              <a:t>» полезен для работы мозга, </a:t>
            </a:r>
            <a:r>
              <a:rPr lang="ru-RU" sz="1000" dirty="0" smtClean="0"/>
              <a:t>тонизирует и улучшает настроение.</a:t>
            </a:r>
            <a:endParaRPr lang="ru-RU" sz="1000" dirty="0" smtClean="0"/>
          </a:p>
          <a:p>
            <a:r>
              <a:rPr lang="ru-RU" sz="1000" dirty="0" smtClean="0"/>
              <a:t>Акция действует с 01.10.2019г по 30.11.2019 г. Количество товара ограничено.</a:t>
            </a:r>
          </a:p>
          <a:p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#кисель #ягоды #фрукты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приветлето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#витамины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71" name="Picture 3" descr="C:\Users\Chizhova\Desktop\Пряности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829" y="1622325"/>
            <a:ext cx="1972793" cy="1972793"/>
          </a:xfrm>
          <a:prstGeom prst="rect">
            <a:avLst/>
          </a:prstGeom>
          <a:noFill/>
        </p:spPr>
      </p:pic>
      <p:pic>
        <p:nvPicPr>
          <p:cNvPr id="32772" name="Picture 4" descr="C:\Users\Chizhova\Desktop\пряности_октябрь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289" y="1622325"/>
            <a:ext cx="3476574" cy="4919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871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52" y="87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611407"/>
              </p:ext>
            </p:extLst>
          </p:nvPr>
        </p:nvGraphicFramePr>
        <p:xfrm>
          <a:off x="2644351" y="4626350"/>
          <a:ext cx="9067664" cy="96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lvl="0" algn="ctr"/>
                      <a:r>
                        <a:rPr lang="ru-RU" sz="1200" i="0" dirty="0" smtClean="0"/>
                        <a:t>КАША</a:t>
                      </a:r>
                      <a:r>
                        <a:rPr lang="ru-RU" sz="1200" i="0" baseline="0" dirty="0" smtClean="0"/>
                        <a:t> ПО-ДОМАШНЕМУ</a:t>
                      </a:r>
                      <a:endParaRPr lang="ru-RU" sz="12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КИСЕЛЬ</a:t>
                      </a:r>
                      <a:r>
                        <a:rPr lang="ru-RU" sz="12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ОБЛЕПИХА</a:t>
                      </a:r>
                      <a:endParaRPr lang="ru-RU" sz="12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ЛЕДЕНЦЫ</a:t>
                      </a:r>
                      <a:r>
                        <a:rPr lang="ru-RU" sz="1200" b="1" baseline="0" dirty="0" smtClean="0"/>
                        <a:t> БЬЮТЕЛЬ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КОФЕ</a:t>
                      </a:r>
                      <a:r>
                        <a:rPr lang="ru-RU" sz="1200" b="1" baseline="0" dirty="0" smtClean="0"/>
                        <a:t> ЛАЙТ</a:t>
                      </a:r>
                      <a:endParaRPr lang="ru-RU" sz="12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lvl="0" algn="ctr"/>
                      <a:r>
                        <a:rPr lang="ru-RU" sz="1100" i="0" dirty="0" smtClean="0"/>
                        <a:t>Улучшенный вкус!</a:t>
                      </a:r>
                      <a:r>
                        <a:rPr lang="ru-RU" sz="1100" i="0" baseline="0" dirty="0" smtClean="0"/>
                        <a:t> </a:t>
                      </a:r>
                    </a:p>
                    <a:p>
                      <a:pPr lvl="0" algn="ctr"/>
                      <a:r>
                        <a:rPr lang="ru-RU" sz="1100" i="0" baseline="0" dirty="0" smtClean="0"/>
                        <a:t>Новый активный ингредиент!</a:t>
                      </a:r>
                      <a:endParaRPr lang="ru-RU" sz="1100" i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Уникальная ягода –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щедрый подарок природы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Зачем нужна гиалуроновая кислота?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тонусе, контролируй аппетит!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2050" name="Picture 2" descr="C:\Users\Chizhova\Desktop\Каша_по_домашне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908" y="2170805"/>
            <a:ext cx="1980924" cy="1980924"/>
          </a:xfrm>
          <a:prstGeom prst="rect">
            <a:avLst/>
          </a:prstGeom>
          <a:noFill/>
        </p:spPr>
      </p:pic>
      <p:pic>
        <p:nvPicPr>
          <p:cNvPr id="2051" name="Picture 3" descr="C:\Users\Chizhova\Desktop\кисель_облепи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790" y="2186872"/>
            <a:ext cx="2012595" cy="2012595"/>
          </a:xfrm>
          <a:prstGeom prst="rect">
            <a:avLst/>
          </a:prstGeom>
          <a:noFill/>
        </p:spPr>
      </p:pic>
      <p:pic>
        <p:nvPicPr>
          <p:cNvPr id="22" name="Picture 2" descr="C:\Users\Chizhova\Desktop\Кофе лай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2017" y="2186872"/>
            <a:ext cx="2047345" cy="2047345"/>
          </a:xfrm>
          <a:prstGeom prst="rect">
            <a:avLst/>
          </a:prstGeom>
          <a:noFill/>
        </p:spPr>
      </p:pic>
      <p:pic>
        <p:nvPicPr>
          <p:cNvPr id="23" name="Picture 3" descr="C:\Users\Chizhova\Desktop\Леденцы бьют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9899" y="2186872"/>
            <a:ext cx="2012595" cy="2012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09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554" y="2113664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0733" y="2995969"/>
            <a:ext cx="4133961" cy="37548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КАША ПО-ДОМАШНЕМУ: УЛУЧШЕННЫЙ ВКУС, НОВЫЙ АКТИВНЫЙ КОМПОНЕНТ! </a:t>
            </a:r>
            <a:endParaRPr lang="ru-RU" sz="1000" b="1" i="1" dirty="0" smtClean="0"/>
          </a:p>
          <a:p>
            <a:endParaRPr lang="ru-RU" sz="1000" b="1" i="1" dirty="0" smtClean="0"/>
          </a:p>
          <a:p>
            <a:r>
              <a:rPr lang="ru-RU" sz="1000" dirty="0" smtClean="0"/>
              <a:t>Компания  "Артлайф" постоянно работает над улучшением вкуса и качества своей продукции!  Специалисты цеха функциональных пищевых продуктов  недавно усовершенствовали рецептуру каши «По-домашнему с яблоками». Она по-прежнему содержит только натуральные компоненты, но стала еще вкуснее и полезней.  </a:t>
            </a:r>
          </a:p>
          <a:p>
            <a:r>
              <a:rPr lang="ru-RU" sz="1000" dirty="0" smtClean="0"/>
              <a:t>Основу каши составляют злаки без </a:t>
            </a:r>
            <a:r>
              <a:rPr lang="ru-RU" sz="1000" dirty="0" err="1" smtClean="0"/>
              <a:t>глютена</a:t>
            </a:r>
            <a:r>
              <a:rPr lang="ru-RU" sz="1000" dirty="0" smtClean="0"/>
              <a:t> -  кукуруза, гречка и рис. Технология приготовления хлопьев позволяет сохранить  все полезные свойства круп и приготовить  питательный завтрак или ужин всего за несколько минут!  Каша «По-домашнему с яблоками и льняной мукой» содержит ПНЖК, необходимые для здоровья  </a:t>
            </a:r>
            <a:r>
              <a:rPr lang="ru-RU" sz="1000" dirty="0" err="1" smtClean="0"/>
              <a:t>сердечно-сосудистой</a:t>
            </a:r>
            <a:r>
              <a:rPr lang="ru-RU" sz="1000" dirty="0" smtClean="0"/>
              <a:t> системы, нормального липидного обмена,  а значит, веса.  </a:t>
            </a:r>
          </a:p>
          <a:p>
            <a:r>
              <a:rPr lang="ru-RU" sz="1000" dirty="0" smtClean="0"/>
              <a:t>Теперь в состав продукта дополнительно входит </a:t>
            </a:r>
            <a:r>
              <a:rPr lang="ru-RU" sz="1000" dirty="0" err="1" smtClean="0"/>
              <a:t>лизат</a:t>
            </a:r>
            <a:r>
              <a:rPr lang="ru-RU" sz="1000" dirty="0" smtClean="0"/>
              <a:t> </a:t>
            </a:r>
            <a:r>
              <a:rPr lang="ru-RU" sz="1000" dirty="0" err="1" smtClean="0"/>
              <a:t>лактобактерий</a:t>
            </a:r>
            <a:r>
              <a:rPr lang="ru-RU" sz="1000" dirty="0" smtClean="0"/>
              <a:t>, стимулирующий активность иммунной системы. Это бактерии, расщепленные на мельчайшие «кусочки». Они воспринимаются организмом как сигнал </a:t>
            </a:r>
            <a:r>
              <a:rPr lang="ru-RU" sz="1000" dirty="0" smtClean="0"/>
              <a:t>запустить производство </a:t>
            </a:r>
            <a:r>
              <a:rPr lang="ru-RU" sz="1000" dirty="0" smtClean="0"/>
              <a:t>антибактериальных веществ</a:t>
            </a:r>
            <a:r>
              <a:rPr lang="ru-RU" sz="1000" dirty="0" smtClean="0"/>
              <a:t>, </a:t>
            </a:r>
            <a:r>
              <a:rPr lang="ru-RU" sz="1000" dirty="0" smtClean="0"/>
              <a:t>что снижает восприимчивость  организма к различным </a:t>
            </a:r>
            <a:r>
              <a:rPr lang="ru-RU" sz="1000" dirty="0" smtClean="0"/>
              <a:t>инфекциям.</a:t>
            </a:r>
            <a:endParaRPr lang="ru-RU" sz="1000" dirty="0" smtClean="0"/>
          </a:p>
          <a:p>
            <a:r>
              <a:rPr lang="ru-RU" sz="800" dirty="0" smtClean="0"/>
              <a:t> </a:t>
            </a:r>
          </a:p>
          <a:p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#функциональное питание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#ПНЖК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льняная_мука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лизаты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#биотехнологии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поддержка_иммунитета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каши_Артлайф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8133" y="3005668"/>
            <a:ext cx="40688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УНИКАЛЬНАЯ ЯГОДА – ЦАРСКИЙ ПОДАРОК ПРИРОДЫ</a:t>
            </a:r>
            <a:r>
              <a:rPr lang="ru-RU" sz="1000" b="1" i="1" dirty="0" smtClean="0"/>
              <a:t>!</a:t>
            </a:r>
          </a:p>
          <a:p>
            <a:endParaRPr lang="ru-RU" sz="1000" b="1" i="1" dirty="0" smtClean="0"/>
          </a:p>
          <a:p>
            <a:r>
              <a:rPr lang="ru-RU" sz="1000" dirty="0" smtClean="0"/>
              <a:t>Золотое дерево, северный ананас, царская ягода! Эти названия  были с любовью придуманы разными народами для облепихи, уникальные свойства которой, согласно легендам, восхищали еще древних греков, поддерживали в походах воинов Чингисхана и сибирских казаков, использовались целителями Поднебесной.  Оранжевая ягода необыкновенно полезна и имеет потрясающе богатый состав – более 200 биологически активных компонентов.  Высокая концентрация жирных кислот, фенолов, стеринов и </a:t>
            </a:r>
            <a:r>
              <a:rPr lang="ru-RU" sz="1000" dirty="0" err="1" smtClean="0"/>
              <a:t>тритерпенов</a:t>
            </a:r>
            <a:r>
              <a:rPr lang="ru-RU" sz="1000" dirty="0" smtClean="0"/>
              <a:t> в составе облепихи обеспечивает ее противовоспалительные и регенерирующие свойства, способствует здоровью </a:t>
            </a:r>
            <a:r>
              <a:rPr lang="ru-RU" sz="1000" dirty="0" err="1" smtClean="0"/>
              <a:t>сердечно-сосудистой</a:t>
            </a:r>
            <a:r>
              <a:rPr lang="ru-RU" sz="1000" dirty="0" smtClean="0"/>
              <a:t> системы. Рекордное количество витаминов C, E, B12 и </a:t>
            </a:r>
            <a:r>
              <a:rPr lang="ru-RU" sz="1000" dirty="0" err="1" smtClean="0"/>
              <a:t>бета-каротина</a:t>
            </a:r>
            <a:r>
              <a:rPr lang="ru-RU" sz="1000" dirty="0" smtClean="0"/>
              <a:t> увеличивает защитные свойства организма. </a:t>
            </a:r>
          </a:p>
          <a:p>
            <a:r>
              <a:rPr lang="ru-RU" sz="1000" dirty="0" smtClean="0"/>
              <a:t>Натуральный сок облепихи  - основа одного из самых популярных киселей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.   Экстракты </a:t>
            </a:r>
            <a:r>
              <a:rPr lang="ru-RU" sz="1000" dirty="0" err="1" smtClean="0"/>
              <a:t>эхинацеи</a:t>
            </a:r>
            <a:r>
              <a:rPr lang="ru-RU" sz="1000" dirty="0" smtClean="0"/>
              <a:t> и шиповника усиливают его целебные свойства  и делают кисель великолепным средством для профилактики и лечения сезонных ОРВИ. </a:t>
            </a:r>
          </a:p>
          <a:p>
            <a:r>
              <a:rPr lang="ru-RU" sz="1000" b="1" dirty="0" smtClean="0"/>
              <a:t> </a:t>
            </a:r>
            <a:endParaRPr lang="ru-RU" sz="1000" dirty="0" smtClean="0"/>
          </a:p>
          <a:p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#функциональное питание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кисель_Артлайф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#облепиха #шиповник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эхинацея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поддержка_иммунитета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сезон_простуд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5974" y="1289110"/>
            <a:ext cx="1619249" cy="1619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27032" y="1274714"/>
            <a:ext cx="1619249" cy="1619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Chizhova\Desktop\Каша_по_домашнем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4470" y="1198035"/>
            <a:ext cx="1820332" cy="1820332"/>
          </a:xfrm>
          <a:prstGeom prst="rect">
            <a:avLst/>
          </a:prstGeom>
          <a:noFill/>
        </p:spPr>
      </p:pic>
      <p:pic>
        <p:nvPicPr>
          <p:cNvPr id="13" name="Picture 3" descr="C:\Users\Chizhova\Desktop\кисель_облепих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235" y="1193800"/>
            <a:ext cx="1807632" cy="180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918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554" y="2113664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23067" y="2929467"/>
            <a:ext cx="3988745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ЛЕДЕНЦЫ БЬЮТЕЛЬ – </a:t>
            </a:r>
            <a:r>
              <a:rPr lang="en-US" sz="1000" b="1" i="1" dirty="0" smtClean="0"/>
              <a:t>BEAUTY-</a:t>
            </a:r>
            <a:r>
              <a:rPr lang="ru-RU" sz="1000" b="1" i="1" dirty="0" smtClean="0"/>
              <a:t>ЭНЕРГИЯ ДЛЯ ВАШЕЙ КОЖИ</a:t>
            </a:r>
            <a:r>
              <a:rPr lang="ru-RU" sz="1000" b="1" i="1" dirty="0" smtClean="0"/>
              <a:t>!</a:t>
            </a:r>
          </a:p>
          <a:p>
            <a:endParaRPr lang="ru-RU" sz="1000" i="1" dirty="0" smtClean="0"/>
          </a:p>
          <a:p>
            <a:r>
              <a:rPr lang="ru-RU" sz="1000" dirty="0" smtClean="0"/>
              <a:t>Для чего коже нужна </a:t>
            </a:r>
            <a:r>
              <a:rPr lang="ru-RU" sz="1000" dirty="0" err="1" smtClean="0"/>
              <a:t>гиалуроновая</a:t>
            </a:r>
            <a:r>
              <a:rPr lang="ru-RU" sz="1000" dirty="0" smtClean="0"/>
              <a:t> кислота? Для упругости и увлажненности!</a:t>
            </a:r>
          </a:p>
          <a:p>
            <a:r>
              <a:rPr lang="ru-RU" sz="1000" dirty="0" smtClean="0"/>
              <a:t>Вообще состояние кожи зависит от трех веществ, которые вырабатывает дерма - ее  срединный слой. Строение дермы можно сравнить с комбинацией водного и пружинного матраса. Волокна коллагена и эластина - это пружинки, которые формируют прочный каркас. А </a:t>
            </a:r>
            <a:r>
              <a:rPr lang="ru-RU" sz="1000" dirty="0" err="1" smtClean="0"/>
              <a:t>гиалуроновая</a:t>
            </a:r>
            <a:r>
              <a:rPr lang="ru-RU" sz="1000" dirty="0" smtClean="0"/>
              <a:t> кислота притягивает к себе молекулы воды и образует гель, который наполняет этот каркас и придает ему упругость. </a:t>
            </a:r>
          </a:p>
          <a:p>
            <a:r>
              <a:rPr lang="ru-RU" sz="1000" dirty="0" smtClean="0"/>
              <a:t>С возрастом синтез </a:t>
            </a:r>
            <a:r>
              <a:rPr lang="ru-RU" sz="1000" dirty="0" err="1" smtClean="0"/>
              <a:t>гиалуроновой</a:t>
            </a:r>
            <a:r>
              <a:rPr lang="ru-RU" sz="1000" dirty="0" smtClean="0"/>
              <a:t> кислоты снижается, кожа теряет гладкость и тургор, образуются морщинки. Но  ее дефицит можно восполнить извне. Например, при помощи </a:t>
            </a:r>
            <a:r>
              <a:rPr lang="ru-RU" sz="1000" dirty="0" err="1" smtClean="0"/>
              <a:t>нутрикосметических</a:t>
            </a:r>
            <a:r>
              <a:rPr lang="ru-RU" sz="1000" dirty="0" smtClean="0"/>
              <a:t> леденцов </a:t>
            </a:r>
            <a:r>
              <a:rPr lang="en-US" sz="1000" dirty="0" err="1" smtClean="0"/>
              <a:t>Beautelle</a:t>
            </a:r>
            <a:r>
              <a:rPr lang="ru-RU" sz="1000" dirty="0" smtClean="0"/>
              <a:t>.   Кроме </a:t>
            </a:r>
            <a:r>
              <a:rPr lang="ru-RU" sz="1000" dirty="0" err="1" smtClean="0"/>
              <a:t>гиалуроновой</a:t>
            </a:r>
            <a:r>
              <a:rPr lang="ru-RU" sz="1000" dirty="0" smtClean="0"/>
              <a:t> кислоты, они содержат  и другие </a:t>
            </a:r>
            <a:r>
              <a:rPr lang="ru-RU" sz="1000" dirty="0" err="1" smtClean="0"/>
              <a:t>антиэйдж</a:t>
            </a:r>
            <a:r>
              <a:rPr lang="ru-RU" sz="1000" dirty="0" smtClean="0"/>
              <a:t> – ингредиенты: коллаген, </a:t>
            </a:r>
            <a:r>
              <a:rPr lang="ru-RU" sz="1000" dirty="0" err="1" smtClean="0"/>
              <a:t>коэнзим</a:t>
            </a:r>
            <a:r>
              <a:rPr lang="ru-RU" sz="1000" dirty="0" smtClean="0"/>
              <a:t> Q10, витамины A, E, C, масло кедрового ореха. Все они поддерживают красоту и молодость кожи, усиливают результат от омолаживающих косметологических процедур. 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#функциональное питание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бьютель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леденцыБьютель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гиалуроноваякислота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коэнзим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Q10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маслокедра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красота_кожи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омоложение_кожи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69576" y="2989214"/>
            <a:ext cx="37839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БУДЬ В ТОНУСЕ И КОНТРОЛИРУЙ СВОЙ АППЕТИТ</a:t>
            </a:r>
            <a:r>
              <a:rPr lang="ru-RU" sz="1000" b="1" i="1" dirty="0" smtClean="0"/>
              <a:t>!</a:t>
            </a:r>
          </a:p>
          <a:p>
            <a:endParaRPr lang="ru-RU" sz="1000" b="1" i="1" dirty="0" smtClean="0"/>
          </a:p>
          <a:p>
            <a:r>
              <a:rPr lang="ru-RU" sz="1000" dirty="0" smtClean="0"/>
              <a:t>Питание и энергия неразрывно связаны между собой. Мы испытываем голод, когда </a:t>
            </a:r>
            <a:r>
              <a:rPr lang="ru-RU" sz="1000" dirty="0" smtClean="0"/>
              <a:t>пора восполнить энергетический баланс. </a:t>
            </a:r>
            <a:r>
              <a:rPr lang="ru-RU" sz="1000" dirty="0" smtClean="0"/>
              <a:t>Однако чувство голода может быть вызвано не физиологической потребностью в энергии, а запахами, воображением или эмоциями. В этом случае правильнее говорить о повышенном аппетите. В современном мире от него страдает множество людей, появилось даже такое устойчивое  выражение как «заедание стрессов». </a:t>
            </a:r>
            <a:endParaRPr lang="ru-RU" sz="1000" dirty="0" smtClean="0"/>
          </a:p>
          <a:p>
            <a:r>
              <a:rPr lang="ru-RU" sz="1000" dirty="0" smtClean="0"/>
              <a:t>Бороться </a:t>
            </a:r>
            <a:r>
              <a:rPr lang="ru-RU" sz="1000" dirty="0" smtClean="0"/>
              <a:t>с повышенным аппетитом и набором лишнего веса поможет гарциния камбоджийская. Это растение содержит </a:t>
            </a:r>
            <a:r>
              <a:rPr lang="ru-RU" sz="1000" dirty="0" err="1" smtClean="0"/>
              <a:t>гидроксилимонную</a:t>
            </a:r>
            <a:r>
              <a:rPr lang="ru-RU" sz="1000" dirty="0" smtClean="0"/>
              <a:t> кислоту – вещество, которое снижает потребность в сладком, препятствует превращению углеводов в </a:t>
            </a:r>
            <a:r>
              <a:rPr lang="ru-RU" sz="1000" dirty="0" smtClean="0"/>
              <a:t>липиды </a:t>
            </a:r>
            <a:r>
              <a:rPr lang="ru-RU" sz="1000" dirty="0" smtClean="0"/>
              <a:t>и увеличивает использование жировых отложений в качестве энергии. Мы добавили гарцинию </a:t>
            </a:r>
            <a:r>
              <a:rPr lang="ru-RU" sz="1000" dirty="0" smtClean="0"/>
              <a:t>к первоклассному кофейному зерну, и </a:t>
            </a:r>
            <a:r>
              <a:rPr lang="ru-RU" sz="1000" dirty="0" smtClean="0"/>
              <a:t>получился кофе «</a:t>
            </a:r>
            <a:r>
              <a:rPr lang="ru-RU" sz="1000" dirty="0" err="1" smtClean="0"/>
              <a:t>Лайт</a:t>
            </a:r>
            <a:r>
              <a:rPr lang="ru-RU" sz="1000" dirty="0" smtClean="0"/>
              <a:t>» - ароматный, бодрящий </a:t>
            </a:r>
            <a:r>
              <a:rPr lang="ru-RU" sz="1000" dirty="0" smtClean="0"/>
              <a:t>напиток </a:t>
            </a:r>
            <a:r>
              <a:rPr lang="ru-RU" sz="1000" dirty="0" smtClean="0"/>
              <a:t>для тех, кто ведет активный образ жизни и контролирует массу тела. </a:t>
            </a: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#функциональное питание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КофеЛайт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пиколинатхрома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гарциния_камбоджийская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контрольвеса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#похудей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энерготоник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0574" y="1289110"/>
            <a:ext cx="1619249" cy="1619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27032" y="1274714"/>
            <a:ext cx="1619249" cy="1619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Chizhova\Desktop\Кофе лай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2" y="1178456"/>
            <a:ext cx="1767944" cy="1767944"/>
          </a:xfrm>
          <a:prstGeom prst="rect">
            <a:avLst/>
          </a:prstGeom>
          <a:noFill/>
        </p:spPr>
      </p:pic>
      <p:pic>
        <p:nvPicPr>
          <p:cNvPr id="1027" name="Picture 3" descr="C:\Users\Chizhova\Desktop\Леденцы бью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2934" y="1203853"/>
            <a:ext cx="1725614" cy="1725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74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75963" y="3716867"/>
            <a:ext cx="5396520" cy="3016210"/>
          </a:xfrm>
          <a:prstGeom prst="rect">
            <a:avLst/>
          </a:prstGeom>
          <a:solidFill>
            <a:srgbClr val="D1D2D4"/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НОВИНКА! ЗУБНАЯ ПАСТА «</a:t>
            </a:r>
            <a:r>
              <a:rPr lang="en-US" sz="1000" b="1" i="1" dirty="0" smtClean="0"/>
              <a:t>N-ZIM ARCTICA</a:t>
            </a:r>
            <a:r>
              <a:rPr lang="ru-RU" sz="1000" b="1" i="1" dirty="0" smtClean="0"/>
              <a:t>». </a:t>
            </a:r>
          </a:p>
          <a:p>
            <a:r>
              <a:rPr lang="ru-RU" sz="1000" b="1" i="1" dirty="0" smtClean="0"/>
              <a:t>АРКТИЧЕСКАЯ СВЕЖЕСТЬ И СИЯЮЩАЯ УЛЫБКА</a:t>
            </a:r>
            <a:r>
              <a:rPr lang="ru-RU" sz="1000" b="1" i="1" dirty="0" smtClean="0"/>
              <a:t>!</a:t>
            </a:r>
          </a:p>
          <a:p>
            <a:endParaRPr lang="ru-RU" sz="1000" b="1" i="1" dirty="0" smtClean="0"/>
          </a:p>
          <a:p>
            <a:r>
              <a:rPr lang="ru-RU" sz="1000" dirty="0" smtClean="0"/>
              <a:t>Лечебно-профилактическая зубная паста </a:t>
            </a:r>
            <a:r>
              <a:rPr lang="ru-RU" sz="1000" b="1" dirty="0" smtClean="0"/>
              <a:t>N-</a:t>
            </a:r>
            <a:r>
              <a:rPr lang="ru-RU" sz="1000" b="1" dirty="0" err="1" smtClean="0"/>
              <a:t>Zim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Arctiсa</a:t>
            </a:r>
            <a:r>
              <a:rPr lang="ru-RU" sz="1000" b="1" dirty="0" smtClean="0"/>
              <a:t> </a:t>
            </a:r>
            <a:r>
              <a:rPr lang="ru-RU" sz="1000" dirty="0" smtClean="0"/>
              <a:t>создана на основе экстрактов северных растений, ламинарии, морского коллагена и фермента папаина. </a:t>
            </a:r>
          </a:p>
          <a:p>
            <a:r>
              <a:rPr lang="ru-RU" sz="1000" b="1" dirty="0" smtClean="0"/>
              <a:t>Северные растения</a:t>
            </a:r>
            <a:r>
              <a:rPr lang="en-US" sz="1000" dirty="0" smtClean="0"/>
              <a:t> </a:t>
            </a:r>
            <a:r>
              <a:rPr lang="ru-RU" sz="1000" dirty="0" err="1" smtClean="0"/>
              <a:t>шикша</a:t>
            </a:r>
            <a:r>
              <a:rPr lang="ru-RU" sz="1000" dirty="0" smtClean="0"/>
              <a:t>, морошка, </a:t>
            </a:r>
            <a:r>
              <a:rPr lang="ru-RU" sz="1000" dirty="0" err="1" smtClean="0"/>
              <a:t>цетрария</a:t>
            </a:r>
            <a:r>
              <a:rPr lang="ru-RU" sz="1000" dirty="0" smtClean="0"/>
              <a:t>, арктическая ива содержат высокую концентрацию полезных веществ, которые мягко и эффективно отбеливают зубную эмаль, укрепляют ткани десен, защищают от кариеса и образования зубного налета. </a:t>
            </a:r>
          </a:p>
          <a:p>
            <a:r>
              <a:rPr lang="ru-RU" sz="1000" b="1" dirty="0" smtClean="0"/>
              <a:t>Фермент папаин</a:t>
            </a:r>
            <a:r>
              <a:rPr lang="ru-RU" sz="1000" dirty="0" smtClean="0"/>
              <a:t>, в отличие от абразивных веществ, не стирает зубную эмаль, а мягко расщепляет зубной налет, который является причиной образования зубного камня. </a:t>
            </a:r>
          </a:p>
          <a:p>
            <a:r>
              <a:rPr lang="ru-RU" sz="1000" b="1" dirty="0" smtClean="0"/>
              <a:t>Морской коллаген </a:t>
            </a:r>
            <a:r>
              <a:rPr lang="ru-RU" sz="1000" dirty="0" smtClean="0"/>
              <a:t>питает и укрепляет ткани десен. </a:t>
            </a:r>
          </a:p>
          <a:p>
            <a:r>
              <a:rPr lang="ru-RU" sz="1000" b="1" dirty="0" smtClean="0"/>
              <a:t>Ламинария</a:t>
            </a:r>
            <a:r>
              <a:rPr lang="ru-RU" sz="1000" dirty="0" smtClean="0"/>
              <a:t> способствует регенерации слизистой полости рта, обладает антисептическим действием , насыщает зубную эмаль и десны полезными микроэлементами.</a:t>
            </a:r>
          </a:p>
          <a:p>
            <a:r>
              <a:rPr lang="ru-RU" sz="1000" b="1" dirty="0" smtClean="0"/>
              <a:t>НЕ СОДЕРЖИТ ФТОРА. </a:t>
            </a:r>
          </a:p>
          <a:p>
            <a:r>
              <a:rPr lang="ru-RU" sz="1000" dirty="0" smtClean="0"/>
              <a:t>Для  усиления эффекта рекомендуется использовать совместно с </a:t>
            </a:r>
            <a:r>
              <a:rPr lang="ru-RU" sz="1000" dirty="0" err="1" smtClean="0"/>
              <a:t>ополаскивателем</a:t>
            </a:r>
            <a:r>
              <a:rPr lang="ru-RU" sz="1000" dirty="0" smtClean="0"/>
              <a:t> </a:t>
            </a:r>
          </a:p>
          <a:p>
            <a:r>
              <a:rPr lang="ru-RU" sz="1000" dirty="0" smtClean="0"/>
              <a:t>для полости рта </a:t>
            </a:r>
            <a:r>
              <a:rPr lang="ru-RU" sz="1000" b="1" dirty="0" smtClean="0"/>
              <a:t>ДЕНТА </a:t>
            </a:r>
            <a:r>
              <a:rPr lang="en-US" sz="1000" b="1" dirty="0" smtClean="0"/>
              <a:t>EXPERT</a:t>
            </a:r>
            <a:r>
              <a:rPr lang="ru-RU" sz="1000" b="1" dirty="0" smtClean="0"/>
              <a:t>.</a:t>
            </a: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#косметика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зубнаяпаста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nzim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арктика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кариес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парадонтоз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6" y="275843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23361" y="530475"/>
            <a:ext cx="397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НОВИНКА!</a:t>
            </a:r>
          </a:p>
          <a:p>
            <a:pPr algn="ctr"/>
            <a:r>
              <a:rPr lang="ru-RU" b="1" dirty="0" smtClean="0"/>
              <a:t>Зубная паста «</a:t>
            </a:r>
            <a:r>
              <a:rPr lang="en-US" b="1" dirty="0" smtClean="0"/>
              <a:t>N-ZIM ARCTI</a:t>
            </a:r>
            <a:r>
              <a:rPr lang="ru-RU" b="1" dirty="0" smtClean="0"/>
              <a:t>С</a:t>
            </a:r>
            <a:r>
              <a:rPr lang="en-US" b="1" dirty="0" smtClean="0"/>
              <a:t>A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2" name="Picture 2" descr="C:\Users\ptv\Desktop\ПРОДУКТЫ\КОСМЕТИКА\Линия N-Zim\Арктика\N-zim_Arctica_A4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0273" y="1676838"/>
            <a:ext cx="3394365" cy="4773325"/>
          </a:xfrm>
          <a:prstGeom prst="rect">
            <a:avLst/>
          </a:prstGeom>
          <a:noFill/>
        </p:spPr>
      </p:pic>
      <p:pic>
        <p:nvPicPr>
          <p:cNvPr id="12" name="Рисунок 11" descr="N-zim_Arctica 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1056" y="1676838"/>
            <a:ext cx="2014013" cy="20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64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10868" y="3691468"/>
            <a:ext cx="5562600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НОВИНКА! ПЕНКА ДЛЯ ИНТИМНОЙ ГИГИЕНЫ «ЦВЕТОК ЖЕНЩИНЫ»</a:t>
            </a:r>
          </a:p>
          <a:p>
            <a:r>
              <a:rPr lang="ru-RU" sz="1000" b="1" i="1" dirty="0" smtClean="0"/>
              <a:t>ЗАБОТА </a:t>
            </a:r>
            <a:r>
              <a:rPr lang="ru-RU" sz="1000" b="1" i="1" dirty="0" smtClean="0"/>
              <a:t>О САМОМ НЕЖНОМ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Пенка для интимной гигиены «Цветок женщины» – новая разработка </a:t>
            </a:r>
            <a:r>
              <a:rPr lang="ru-RU" sz="1000" i="1" dirty="0" err="1" smtClean="0"/>
              <a:t>биотехнологической</a:t>
            </a:r>
            <a:r>
              <a:rPr lang="ru-RU" sz="1000" i="1" dirty="0" smtClean="0"/>
              <a:t> лаборатории компании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 </a:t>
            </a:r>
          </a:p>
          <a:p>
            <a:r>
              <a:rPr lang="ru-RU" sz="1000" i="1" dirty="0" smtClean="0"/>
              <a:t>В ее составе </a:t>
            </a:r>
            <a:r>
              <a:rPr lang="ru-RU" sz="1000" i="1" dirty="0" err="1" smtClean="0"/>
              <a:t>ультрализаты</a:t>
            </a:r>
            <a:r>
              <a:rPr lang="ru-RU" sz="1000" i="1" dirty="0" smtClean="0"/>
              <a:t> бактерий, являющихся частью </a:t>
            </a:r>
            <a:r>
              <a:rPr lang="ru-RU" sz="1000" i="1" dirty="0" err="1" smtClean="0"/>
              <a:t>нормофлоры</a:t>
            </a:r>
            <a:r>
              <a:rPr lang="ru-RU" sz="1000" i="1" dirty="0" smtClean="0"/>
              <a:t> влагалища. </a:t>
            </a:r>
            <a:r>
              <a:rPr lang="ru-RU" sz="1000" i="1" dirty="0" err="1" smtClean="0"/>
              <a:t>Ультрализаты</a:t>
            </a:r>
            <a:r>
              <a:rPr lang="ru-RU" sz="1000" i="1" dirty="0" smtClean="0"/>
              <a:t> (фрагменты разрушенных клеток </a:t>
            </a:r>
            <a:r>
              <a:rPr lang="ru-RU" sz="1000" i="1" dirty="0" smtClean="0"/>
              <a:t>бактерий </a:t>
            </a:r>
            <a:r>
              <a:rPr lang="ru-RU" sz="1000" i="1" dirty="0" smtClean="0"/>
              <a:t>и их внутриклеточного содержимого) благоприятны для жизнедеятельности полезной </a:t>
            </a:r>
            <a:r>
              <a:rPr lang="ru-RU" sz="1000" i="1" dirty="0" smtClean="0"/>
              <a:t>микрофлоры, стимулируют местный иммунитет  </a:t>
            </a:r>
            <a:r>
              <a:rPr lang="ru-RU" sz="1000" i="1" dirty="0" smtClean="0"/>
              <a:t>и способствуют вытеснению </a:t>
            </a:r>
            <a:r>
              <a:rPr lang="ru-RU" sz="1000" i="1" dirty="0" smtClean="0"/>
              <a:t>патогенных бактерий. В </a:t>
            </a:r>
            <a:r>
              <a:rPr lang="ru-RU" sz="1000" i="1" dirty="0" smtClean="0"/>
              <a:t>составе пенки также присутствуют: молочная кислота, поддерживающая естественный уровень </a:t>
            </a:r>
            <a:r>
              <a:rPr lang="ru-RU" sz="1000" i="1" dirty="0" err="1" smtClean="0"/>
              <a:t>pH</a:t>
            </a:r>
            <a:r>
              <a:rPr lang="ru-RU" sz="1000" i="1" dirty="0" smtClean="0"/>
              <a:t>; экстракты ромашки и алоэ вера, </a:t>
            </a:r>
            <a:r>
              <a:rPr lang="ru-RU" sz="1000" i="1" dirty="0" smtClean="0"/>
              <a:t>обладающие обеззараживающим и успокаивающим действием;  </a:t>
            </a:r>
            <a:r>
              <a:rPr lang="ru-RU" sz="1000" i="1" dirty="0" err="1" smtClean="0"/>
              <a:t>аллантоин</a:t>
            </a:r>
            <a:r>
              <a:rPr lang="ru-RU" sz="1000" i="1" dirty="0" smtClean="0"/>
              <a:t>, бетаин и </a:t>
            </a:r>
            <a:r>
              <a:rPr lang="ru-RU" sz="1000" i="1" dirty="0" err="1" smtClean="0"/>
              <a:t>пантенол</a:t>
            </a:r>
            <a:r>
              <a:rPr lang="ru-RU" sz="1000" i="1" dirty="0" smtClean="0"/>
              <a:t>, которые </a:t>
            </a:r>
            <a:r>
              <a:rPr lang="ru-RU" sz="1000" i="1" dirty="0" smtClean="0"/>
              <a:t>отлично увлажняют и способствуют восстановлению слизистой. </a:t>
            </a:r>
          </a:p>
          <a:p>
            <a:r>
              <a:rPr lang="ru-RU" sz="1000" i="1" dirty="0" smtClean="0"/>
              <a:t>Пенка для интимной гигиены </a:t>
            </a:r>
            <a:r>
              <a:rPr lang="ru-RU" sz="1000" i="1" dirty="0" smtClean="0"/>
              <a:t>«Цветок женщины» </a:t>
            </a:r>
            <a:r>
              <a:rPr lang="ru-RU" sz="1000" i="1" dirty="0" smtClean="0"/>
              <a:t>подходит для ежедневного применения, в том числе в критические дни, после посещения сауны, бассейна, пляжа. Оказывает дезодорирующее, </a:t>
            </a:r>
            <a:r>
              <a:rPr lang="ru-RU" sz="1000" i="1" dirty="0" err="1" smtClean="0"/>
              <a:t>протективное</a:t>
            </a:r>
            <a:r>
              <a:rPr lang="ru-RU" sz="1000" i="1" dirty="0" smtClean="0"/>
              <a:t>, иммуностимулирующее действие и дарит ощущение комфорта на весь день.</a:t>
            </a:r>
          </a:p>
          <a:p>
            <a:endParaRPr lang="ru-RU" sz="800" i="1" dirty="0" smtClean="0"/>
          </a:p>
          <a:p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артлайфкосметикс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косметика #красота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цветокженщины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#интимная гигиена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6" y="275843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23361" y="530475"/>
            <a:ext cx="397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НОВИНКА! Пенка для интимной гигиены «Цветок женщины»</a:t>
            </a:r>
          </a:p>
        </p:txBody>
      </p:sp>
      <p:pic>
        <p:nvPicPr>
          <p:cNvPr id="8" name="Рисунок 7" descr="Penka_fleur de femme_A4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4214" y="1688020"/>
            <a:ext cx="3369372" cy="4738180"/>
          </a:xfrm>
          <a:prstGeom prst="rect">
            <a:avLst/>
          </a:prstGeom>
        </p:spPr>
      </p:pic>
      <p:pic>
        <p:nvPicPr>
          <p:cNvPr id="12" name="Рисунок 11" descr="Penka_fleur de femme 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2149" y="1696488"/>
            <a:ext cx="1932784" cy="19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64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88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5584401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ГОЛДЕН КОКОН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ПРОБИОКОСМЕТИКС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УХОД ЗА КОЖЕЙ</a:t>
                      </a:r>
                      <a:r>
                        <a:rPr lang="ru-RU" sz="12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В ХОЛОДНОЕ ВРЕМЯ ГОДА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МАСЛО ЧАЙНОГО ДЕРЕВА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/>
                        <a:t>Шелковое омоложение</a:t>
                      </a:r>
                      <a:endParaRPr lang="ru-RU" sz="1100" b="0" i="0" baseline="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Ингредиенты красоты</a:t>
                      </a:r>
                      <a:endParaRPr lang="ru-RU" sz="11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Питание и увлажнение кожи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Секреты для здоровья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22" name="Рисунок 21" descr="maslo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6982" y="2200257"/>
            <a:ext cx="1997717" cy="1997717"/>
          </a:xfrm>
          <a:prstGeom prst="rect">
            <a:avLst/>
          </a:prstGeom>
        </p:spPr>
      </p:pic>
      <p:pic>
        <p:nvPicPr>
          <p:cNvPr id="1026" name="Picture 2" descr="\\filer\Artlife\Маркетинг\КОНТЕНТ-ПЛАН ДЛЯ СОЦ.СЕТЕЙ\2019\11 Ноябрь\Макеты для соцсетей\Косметика\Golden_cocoon_кр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71" y="2190498"/>
            <a:ext cx="2007476" cy="2007476"/>
          </a:xfrm>
          <a:prstGeom prst="rect">
            <a:avLst/>
          </a:prstGeom>
          <a:noFill/>
        </p:spPr>
      </p:pic>
      <p:pic>
        <p:nvPicPr>
          <p:cNvPr id="1027" name="Picture 3" descr="\\filer\Artlife\Маркетинг\КОНТЕНТ-ПЛАН ДЛЯ СОЦ.СЕТЕЙ\2019\11 Ноябрь\Макеты для соцсетей\Косметика\Probiocosmet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3633" y="2190498"/>
            <a:ext cx="1995247" cy="1995247"/>
          </a:xfrm>
          <a:prstGeom prst="rect">
            <a:avLst/>
          </a:prstGeom>
          <a:noFill/>
        </p:spPr>
      </p:pic>
      <p:pic>
        <p:nvPicPr>
          <p:cNvPr id="1028" name="Picture 4" descr="\\filer\Artlife\Маркетинг\КОНТЕНТ-ПЛАН ДЛЯ СОЦ.СЕТЕЙ\2019\11 Ноябрь\Макеты для соцсетей\Косметика\Уход в холодное время го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901" y="2190498"/>
            <a:ext cx="1995247" cy="1995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730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81886" y="3056467"/>
            <a:ext cx="395937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ИНГРЕДИЕНТЫ </a:t>
            </a:r>
            <a:r>
              <a:rPr lang="ru-RU" sz="1000" b="1" i="1" dirty="0" smtClean="0"/>
              <a:t>КРАСОТЫ</a:t>
            </a:r>
          </a:p>
          <a:p>
            <a:endParaRPr lang="en-US" sz="800" b="1" i="1" dirty="0" smtClean="0"/>
          </a:p>
          <a:p>
            <a:r>
              <a:rPr lang="ru-RU" sz="1000" dirty="0" smtClean="0"/>
              <a:t>Каждый косметический продукт серии </a:t>
            </a:r>
            <a:r>
              <a:rPr lang="ru-RU" sz="1000" dirty="0" err="1" smtClean="0"/>
              <a:t>ProBioCosmetics</a:t>
            </a:r>
            <a:r>
              <a:rPr lang="ru-RU" sz="1000" dirty="0" smtClean="0"/>
              <a:t> – синергия ингредиентов красоты, направленных на ежедневную защиту вашей кожи, увлажнение и питание, поддержание молодости и упругости. </a:t>
            </a:r>
          </a:p>
          <a:p>
            <a:r>
              <a:rPr lang="ru-RU" sz="1000" dirty="0" smtClean="0"/>
              <a:t>Косметика серии </a:t>
            </a:r>
            <a:r>
              <a:rPr lang="ru-RU" sz="1000" dirty="0" err="1" smtClean="0"/>
              <a:t>ProBioСosmetics</a:t>
            </a:r>
            <a:r>
              <a:rPr lang="ru-RU" sz="1000" dirty="0" smtClean="0"/>
              <a:t> разработана на основе </a:t>
            </a:r>
            <a:r>
              <a:rPr lang="ru-RU" sz="1000" dirty="0" err="1" smtClean="0"/>
              <a:t>пробиотических</a:t>
            </a:r>
            <a:r>
              <a:rPr lang="ru-RU" sz="1000" dirty="0" smtClean="0"/>
              <a:t> культур. </a:t>
            </a:r>
            <a:r>
              <a:rPr lang="ru-RU" sz="1000" dirty="0" err="1" smtClean="0"/>
              <a:t>Лизаты</a:t>
            </a:r>
            <a:r>
              <a:rPr lang="ru-RU" sz="1000" dirty="0" smtClean="0"/>
              <a:t> </a:t>
            </a:r>
            <a:r>
              <a:rPr lang="ru-RU" sz="1000" dirty="0" err="1" smtClean="0"/>
              <a:t>бифидобактерий</a:t>
            </a:r>
            <a:r>
              <a:rPr lang="ru-RU" sz="1000" dirty="0" smtClean="0"/>
              <a:t> </a:t>
            </a:r>
            <a:r>
              <a:rPr lang="ru-RU" sz="1000" dirty="0" smtClean="0"/>
              <a:t>поддерживают </a:t>
            </a:r>
            <a:r>
              <a:rPr lang="ru-RU" sz="1000" dirty="0" smtClean="0"/>
              <a:t>здоровую микрофлору кожи, восстанавливают ее защитные функции, питают и успокаивают, снимают раздражения.</a:t>
            </a:r>
          </a:p>
          <a:p>
            <a:r>
              <a:rPr lang="ru-RU" sz="1000" dirty="0" smtClean="0"/>
              <a:t> Активный  комплекс </a:t>
            </a:r>
            <a:r>
              <a:rPr lang="ru-RU" sz="1000" dirty="0" err="1" smtClean="0"/>
              <a:t>ESSENSKINтм</a:t>
            </a:r>
            <a:r>
              <a:rPr lang="ru-RU" sz="1000" dirty="0" smtClean="0"/>
              <a:t> укрепляет и восстанавливает структуру чувствительной кожи, что особенно актуально при уходе за областью вокруг глаз. </a:t>
            </a:r>
          </a:p>
          <a:p>
            <a:r>
              <a:rPr lang="ru-RU" sz="1000" dirty="0" smtClean="0"/>
              <a:t>Витамины А и Е защищают клетки от свободных радикалов, препятствуя появлению морщин и старению кожи. </a:t>
            </a:r>
          </a:p>
          <a:p>
            <a:r>
              <a:rPr lang="ru-RU" sz="1000" dirty="0" smtClean="0"/>
              <a:t>Экстракт орхидеи наполняет кожу жизненной энергией, придает ей свежий и ухоженный вид.</a:t>
            </a:r>
          </a:p>
          <a:p>
            <a:endParaRPr lang="ru-RU" sz="8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probiocosmetics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пробиокосметикс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antiage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защитакожи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4393" y="3022600"/>
            <a:ext cx="3862440" cy="329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КРЕМ </a:t>
            </a:r>
            <a:r>
              <a:rPr lang="en-US" sz="1000" b="1" i="1" dirty="0" smtClean="0"/>
              <a:t>GOLDEN </a:t>
            </a:r>
            <a:r>
              <a:rPr lang="en-US" sz="1000" b="1" i="1" dirty="0" smtClean="0"/>
              <a:t>COCOON</a:t>
            </a:r>
            <a:endParaRPr lang="ru-RU" sz="1000" b="1" i="1" dirty="0" smtClean="0"/>
          </a:p>
          <a:p>
            <a:endParaRPr lang="ru-RU" sz="800" b="1" i="1" dirty="0" smtClean="0"/>
          </a:p>
          <a:p>
            <a:r>
              <a:rPr lang="ru-RU" sz="1000" dirty="0" smtClean="0"/>
              <a:t>Тусклый цвет лица, потеря упругости, морщинки – все это </a:t>
            </a:r>
            <a:r>
              <a:rPr lang="ru-RU" sz="1000" dirty="0" smtClean="0"/>
              <a:t>признаки не </a:t>
            </a:r>
            <a:r>
              <a:rPr lang="ru-RU" sz="1000" dirty="0" smtClean="0"/>
              <a:t>только </a:t>
            </a:r>
            <a:r>
              <a:rPr lang="ru-RU" sz="1000" dirty="0" smtClean="0"/>
              <a:t>старения </a:t>
            </a:r>
            <a:r>
              <a:rPr lang="ru-RU" sz="1000" dirty="0" smtClean="0"/>
              <a:t>кожи, но и отсутствия должного ухода. </a:t>
            </a:r>
            <a:r>
              <a:rPr lang="ru-RU" sz="1000" dirty="0" smtClean="0"/>
              <a:t>Линия </a:t>
            </a:r>
            <a:r>
              <a:rPr lang="ru-RU" sz="1000" dirty="0" smtClean="0"/>
              <a:t>косметики </a:t>
            </a:r>
            <a:r>
              <a:rPr lang="ru-RU" sz="1000" b="1" dirty="0" err="1" smtClean="0"/>
              <a:t>Golden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Coc</a:t>
            </a:r>
            <a:r>
              <a:rPr lang="en-US" sz="1000" b="1" dirty="0" smtClean="0"/>
              <a:t>o</a:t>
            </a:r>
            <a:r>
              <a:rPr lang="ru-RU" sz="1000" b="1" dirty="0" err="1" smtClean="0"/>
              <a:t>on</a:t>
            </a:r>
            <a:r>
              <a:rPr lang="ru-RU" sz="1000" b="1" dirty="0" smtClean="0"/>
              <a:t>, </a:t>
            </a:r>
            <a:r>
              <a:rPr lang="ru-RU" sz="1000" dirty="0" smtClean="0"/>
              <a:t>созданная совместно с корейскими партнерами, это шелковое омоложение и комфорт каждый день. Для ухода за кожей лица идеально подходит </a:t>
            </a:r>
            <a:r>
              <a:rPr lang="ru-RU" sz="1000" dirty="0" err="1" smtClean="0"/>
              <a:t>ревитализирующий</a:t>
            </a:r>
            <a:r>
              <a:rPr lang="ru-RU" sz="1000" dirty="0" smtClean="0"/>
              <a:t> крем </a:t>
            </a:r>
            <a:r>
              <a:rPr lang="ru-RU" sz="1000" b="1" dirty="0" err="1" smtClean="0"/>
              <a:t>Golden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Coc</a:t>
            </a:r>
            <a:r>
              <a:rPr lang="en-US" sz="1000" b="1" dirty="0" smtClean="0"/>
              <a:t>o</a:t>
            </a:r>
            <a:r>
              <a:rPr lang="ru-RU" sz="1000" b="1" dirty="0" err="1" smtClean="0"/>
              <a:t>on</a:t>
            </a:r>
            <a:r>
              <a:rPr lang="ru-RU" sz="1000" b="1" dirty="0" smtClean="0"/>
              <a:t>. </a:t>
            </a:r>
            <a:endParaRPr lang="ru-RU" sz="1000" dirty="0" smtClean="0"/>
          </a:p>
          <a:p>
            <a:r>
              <a:rPr lang="ru-RU" sz="1000" dirty="0" err="1" smtClean="0"/>
              <a:t>Серицин</a:t>
            </a:r>
            <a:r>
              <a:rPr lang="ru-RU" sz="1000" dirty="0" smtClean="0"/>
              <a:t> золотого шелка восстанавливает уровень увлажненности кожи, улучшает ее тургор и эластичность. </a:t>
            </a:r>
          </a:p>
          <a:p>
            <a:r>
              <a:rPr lang="ru-RU" sz="1000" dirty="0" smtClean="0"/>
              <a:t>Органический комплекс на основе 14 ферментированных экстрактов обладает </a:t>
            </a:r>
            <a:r>
              <a:rPr lang="ru-RU" sz="1000" dirty="0" err="1" smtClean="0"/>
              <a:t>лифтинг-эффектом</a:t>
            </a:r>
            <a:r>
              <a:rPr lang="ru-RU" sz="1000" dirty="0" smtClean="0"/>
              <a:t>, разглаживает морщины. </a:t>
            </a:r>
          </a:p>
          <a:p>
            <a:r>
              <a:rPr lang="ru-RU" sz="1000" dirty="0" err="1" smtClean="0"/>
              <a:t>Гиалуроновая</a:t>
            </a:r>
            <a:r>
              <a:rPr lang="ru-RU" sz="1000" dirty="0" smtClean="0"/>
              <a:t> кислота питает кожу, а микрокапсулы с витаминами С и Е </a:t>
            </a:r>
            <a:r>
              <a:rPr lang="ru-RU" sz="1000" dirty="0" smtClean="0"/>
              <a:t>придают </a:t>
            </a:r>
            <a:r>
              <a:rPr lang="ru-RU" sz="1000" dirty="0" smtClean="0"/>
              <a:t>ей сияние. </a:t>
            </a:r>
          </a:p>
          <a:p>
            <a:r>
              <a:rPr lang="ru-RU" sz="1000" dirty="0" err="1" smtClean="0"/>
              <a:t>Ревитализирующий</a:t>
            </a:r>
            <a:r>
              <a:rPr lang="ru-RU" sz="1000" dirty="0" smtClean="0"/>
              <a:t> крем </a:t>
            </a:r>
            <a:r>
              <a:rPr lang="ru-RU" sz="1000" b="1" dirty="0" err="1" smtClean="0"/>
              <a:t>Golden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Coc</a:t>
            </a:r>
            <a:r>
              <a:rPr lang="en-US" sz="1000" b="1" dirty="0" smtClean="0"/>
              <a:t>o</a:t>
            </a:r>
            <a:r>
              <a:rPr lang="ru-RU" sz="1000" b="1" dirty="0" err="1" smtClean="0"/>
              <a:t>on</a:t>
            </a:r>
            <a:r>
              <a:rPr lang="ru-RU" sz="1000" b="1" dirty="0" smtClean="0"/>
              <a:t> </a:t>
            </a:r>
            <a:r>
              <a:rPr lang="ru-RU" sz="1000" dirty="0" smtClean="0"/>
              <a:t>подходит для ежедневного ухода, а </a:t>
            </a:r>
            <a:r>
              <a:rPr lang="ru-RU" sz="1000" dirty="0" smtClean="0"/>
              <a:t>результаты </a:t>
            </a:r>
            <a:r>
              <a:rPr lang="ru-RU" sz="1000" dirty="0" smtClean="0"/>
              <a:t>от использования – сияние кожи и </a:t>
            </a:r>
            <a:r>
              <a:rPr lang="ru-RU" sz="1000" dirty="0" err="1" smtClean="0"/>
              <a:t>anti-age</a:t>
            </a:r>
            <a:r>
              <a:rPr lang="ru-RU" sz="1000" dirty="0" smtClean="0"/>
              <a:t> эффект - не заставят себя ждать! </a:t>
            </a:r>
          </a:p>
          <a:p>
            <a:endParaRPr lang="en-US" sz="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#косметика #красота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#увлажнение 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antiage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#питание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goldencocoon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0574" y="1289110"/>
            <a:ext cx="1619249" cy="16192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7032" y="1274714"/>
            <a:ext cx="1619249" cy="16192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\\filer\Artlife\Маркетинг\КОНТЕНТ-ПЛАН ДЛЯ СОЦ.СЕТЕЙ\2019\11 Ноябрь\Макеты для соцсетей\Косметика\Golden_cocoon_кр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9139" y="1229711"/>
            <a:ext cx="1755227" cy="1755227"/>
          </a:xfrm>
          <a:prstGeom prst="rect">
            <a:avLst/>
          </a:prstGeom>
          <a:noFill/>
        </p:spPr>
      </p:pic>
      <p:pic>
        <p:nvPicPr>
          <p:cNvPr id="13" name="Picture 3" descr="\\filer\Artlife\Маркетинг\КОНТЕНТ-ПЛАН ДЛЯ СОЦ.СЕТЕЙ\2019\11 Ноябрь\Макеты для соцсетей\Косметика\Probiocosmet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3179" y="1208691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355908" cy="4765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09771" y="3020599"/>
            <a:ext cx="410117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СЕКРЕТЫ ПРИМЕНЕНИЯ  МАСЛА </a:t>
            </a:r>
            <a:r>
              <a:rPr lang="ru-RU" sz="1000" b="1" i="1" dirty="0" smtClean="0"/>
              <a:t>ЧАЙНОГО </a:t>
            </a:r>
            <a:r>
              <a:rPr lang="ru-RU" sz="1000" b="1" i="1" dirty="0" smtClean="0"/>
              <a:t>ДЕРЕВА</a:t>
            </a:r>
          </a:p>
          <a:p>
            <a:endParaRPr lang="ru-RU" sz="1000" b="1" i="1" dirty="0" smtClean="0"/>
          </a:p>
          <a:p>
            <a:r>
              <a:rPr lang="ru-RU" sz="1000" dirty="0" smtClean="0"/>
              <a:t>Существует более 200 разновидностей чайного дерева, однако, только одно из них, </a:t>
            </a:r>
            <a:r>
              <a:rPr lang="en-US" sz="1000" dirty="0" err="1" smtClean="0"/>
              <a:t>Melaleuca</a:t>
            </a:r>
            <a:r>
              <a:rPr lang="ru-RU" sz="1000" dirty="0" smtClean="0"/>
              <a:t>  </a:t>
            </a:r>
            <a:r>
              <a:rPr lang="en-US" sz="1000" dirty="0" err="1" smtClean="0"/>
              <a:t>alternifolia</a:t>
            </a:r>
            <a:r>
              <a:rPr lang="ru-RU" sz="1000" dirty="0" smtClean="0"/>
              <a:t>, обладает целебными свойствами. В </a:t>
            </a:r>
            <a:r>
              <a:rPr lang="ru-RU" sz="1000" b="1" dirty="0" smtClean="0"/>
              <a:t>масле чайного дерева</a:t>
            </a:r>
            <a:r>
              <a:rPr lang="ru-RU" sz="1000" dirty="0" smtClean="0"/>
              <a:t> содержится около 48 активных ингредиентов, в том числе уникальный </a:t>
            </a:r>
            <a:r>
              <a:rPr lang="ru-RU" sz="1000" dirty="0" err="1" smtClean="0"/>
              <a:t>виридофлорен</a:t>
            </a:r>
            <a:r>
              <a:rPr lang="ru-RU" sz="1000" dirty="0" smtClean="0"/>
              <a:t>. Антисептический эффект </a:t>
            </a:r>
            <a:r>
              <a:rPr lang="ru-RU" sz="1000" b="1" dirty="0" smtClean="0"/>
              <a:t>масла чайного дерева</a:t>
            </a:r>
            <a:r>
              <a:rPr lang="ru-RU" sz="1000" dirty="0" smtClean="0"/>
              <a:t> в 8 раз сильнее, чем у карболовой кислоты, и в 12 раз — чем у фенола.</a:t>
            </a:r>
            <a:endParaRPr lang="ru-RU" sz="1000" b="1" i="1" dirty="0" smtClean="0"/>
          </a:p>
          <a:p>
            <a:r>
              <a:rPr lang="ru-RU" sz="1000" dirty="0" smtClean="0"/>
              <a:t>Это удивительно, в скольких случаях может быть полезно масло чайного дерева.  </a:t>
            </a:r>
            <a:r>
              <a:rPr lang="ru-RU" sz="1000" dirty="0" smtClean="0"/>
              <a:t>З</a:t>
            </a:r>
            <a:r>
              <a:rPr lang="ru-RU" sz="1000" dirty="0" smtClean="0"/>
              <a:t>нали ли вы, </a:t>
            </a:r>
            <a:r>
              <a:rPr lang="ru-RU" sz="1000" dirty="0" smtClean="0"/>
              <a:t>что с его помощью можно</a:t>
            </a:r>
            <a:r>
              <a:rPr lang="en-US" sz="1000" dirty="0" smtClean="0"/>
              <a:t>:</a:t>
            </a:r>
            <a:endParaRPr lang="ru-RU" sz="10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снять нервное напряжения, вдыхая аромат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 убрать болезненные ощущения,  в том числе при ревматизме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устранять последствия </a:t>
            </a:r>
            <a:r>
              <a:rPr lang="ru-RU" sz="1000" dirty="0" smtClean="0"/>
              <a:t>бактериального, вирусного </a:t>
            </a:r>
            <a:r>
              <a:rPr lang="ru-RU" sz="1000" dirty="0" smtClean="0"/>
              <a:t>и </a:t>
            </a:r>
            <a:r>
              <a:rPr lang="ru-RU" sz="1000" dirty="0" smtClean="0"/>
              <a:t>грибкового поражения тканей</a:t>
            </a:r>
            <a:endParaRPr lang="ru-RU" sz="10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устранить неприятные запахи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защитить себя от назойливых насекомых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устранить зуд и отечность кожи после укусов насекомых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восстановить пищеварение при его расстройстве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000" dirty="0" smtClean="0"/>
              <a:t> очистить кожу при угревой сыпи</a:t>
            </a:r>
          </a:p>
          <a:p>
            <a:r>
              <a:rPr lang="ru-RU" sz="1000" dirty="0" smtClean="0"/>
              <a:t>А какие  </a:t>
            </a:r>
            <a:r>
              <a:rPr lang="ru-RU" sz="1000" dirty="0" smtClean="0"/>
              <a:t>способы его использования знаете вы? Пишите в комментариях</a:t>
            </a:r>
            <a:r>
              <a:rPr lang="ru-RU" sz="1000" dirty="0" smtClean="0"/>
              <a:t>.</a:t>
            </a:r>
          </a:p>
          <a:p>
            <a:endParaRPr lang="ru-RU" sz="1000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маслочайногодерева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800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632952" y="2980267"/>
            <a:ext cx="3978055" cy="352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УХОД ЗА КОЖЕЙ  </a:t>
            </a:r>
            <a:r>
              <a:rPr lang="ru-RU" sz="1000" b="1" i="1" dirty="0" smtClean="0"/>
              <a:t>В ХОЛОДНОЕ ВРЕМЯ ГОДА </a:t>
            </a:r>
            <a:endParaRPr lang="ru-RU" sz="1000" b="1" i="1" dirty="0" smtClean="0"/>
          </a:p>
          <a:p>
            <a:endParaRPr lang="ru-RU" sz="800" i="1" dirty="0" smtClean="0"/>
          </a:p>
          <a:p>
            <a:r>
              <a:rPr lang="ru-RU" sz="1000" dirty="0" smtClean="0"/>
              <a:t>Кожа зимой страдает не только от мороза и </a:t>
            </a:r>
            <a:r>
              <a:rPr lang="ru-RU" sz="1000" dirty="0" smtClean="0"/>
              <a:t>ветра, она подвержена </a:t>
            </a:r>
            <a:r>
              <a:rPr lang="ru-RU" sz="1000" dirty="0" smtClean="0"/>
              <a:t>негативному влиянию сухого воздуха в помещениях. Перепады температур нарушают гидролипидный баланс, в результате кожа шелушится, краснеет, возникает дискомфорт. </a:t>
            </a:r>
          </a:p>
          <a:p>
            <a:r>
              <a:rPr lang="ru-RU" sz="1000" dirty="0" smtClean="0"/>
              <a:t>Какие косметические продукты помогут нашей коже зимой?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Крем для тела с коллагеном, алоэ вера и миндальным маслом обеспечит интенсивное увлажнение и повысит её эластичность.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Бальзам для рук линии </a:t>
            </a:r>
            <a:r>
              <a:rPr lang="ru-RU" sz="1000" dirty="0" err="1" smtClean="0"/>
              <a:t>Naturasept</a:t>
            </a:r>
            <a:r>
              <a:rPr lang="ru-RU" sz="1000" dirty="0" smtClean="0"/>
              <a:t> содержит </a:t>
            </a:r>
            <a:r>
              <a:rPr lang="ru-RU" sz="1000" dirty="0" err="1" smtClean="0"/>
              <a:t>D-пантенол</a:t>
            </a:r>
            <a:r>
              <a:rPr lang="ru-RU" sz="1000" dirty="0" smtClean="0"/>
              <a:t> </a:t>
            </a:r>
            <a:r>
              <a:rPr lang="ru-RU" sz="1000" dirty="0" smtClean="0"/>
              <a:t>– ингредиент, который не только питает и увлажняет кожу, но и способствует активному восстановлению.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Бальзам </a:t>
            </a:r>
            <a:r>
              <a:rPr lang="ru-RU" sz="1000" dirty="0" smtClean="0"/>
              <a:t>для ног линии </a:t>
            </a:r>
            <a:r>
              <a:rPr lang="ru-RU" sz="1000" dirty="0" err="1" smtClean="0"/>
              <a:t>Naturasept</a:t>
            </a:r>
            <a:r>
              <a:rPr lang="ru-RU" sz="1000" dirty="0" smtClean="0"/>
              <a:t> снимает воспаления и успокаивает кожу.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Чувствительная кожа губ в первую очередь страдает от ветра, снега и мороза. Для ее защиты используйте бальзам для губ </a:t>
            </a:r>
            <a:r>
              <a:rPr lang="ru-RU" sz="1000" dirty="0" err="1" smtClean="0"/>
              <a:t>Naturasept</a:t>
            </a:r>
            <a:r>
              <a:rPr lang="ru-RU" sz="1000" dirty="0" smtClean="0"/>
              <a:t>, он защищает </a:t>
            </a:r>
            <a:r>
              <a:rPr lang="ru-RU" sz="1000" dirty="0" smtClean="0"/>
              <a:t>кожу от </a:t>
            </a:r>
            <a:r>
              <a:rPr lang="ru-RU" sz="1000" dirty="0" smtClean="0"/>
              <a:t>сухости и </a:t>
            </a:r>
            <a:r>
              <a:rPr lang="ru-RU" sz="1000" dirty="0" smtClean="0"/>
              <a:t>растрескиваний, </a:t>
            </a:r>
            <a:r>
              <a:rPr lang="ru-RU" sz="1000" dirty="0" smtClean="0"/>
              <a:t>способствует ее восстановлению. </a:t>
            </a:r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#косметика #красота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#увлажнение 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naturasept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#питание 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artlifecosmetics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0574" y="1289110"/>
            <a:ext cx="1619249" cy="16192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maslo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0737" y="1279702"/>
            <a:ext cx="1687529" cy="1687529"/>
          </a:xfrm>
          <a:prstGeom prst="rect">
            <a:avLst/>
          </a:prstGeom>
        </p:spPr>
      </p:pic>
      <p:pic>
        <p:nvPicPr>
          <p:cNvPr id="13" name="Picture 4" descr="\\filer\Artlife\Маркетинг\КОНТЕНТ-ПЛАН ДЛЯ СОЦ.СЕТЕЙ\2019\11 Ноябрь\Макеты для соцсетей\Косметика\Уход в холодное время го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0671" y="1261241"/>
            <a:ext cx="1707929" cy="1707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536554" y="1977447"/>
              <a:ext cx="4506545" cy="2367815"/>
              <a:chOff x="2536554" y="1977447"/>
              <a:chExt cx="4506545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830757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3655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7091858" y="1977357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759261"/>
              </p:ext>
            </p:extLst>
          </p:nvPr>
        </p:nvGraphicFramePr>
        <p:xfrm>
          <a:off x="2505800" y="4484406"/>
          <a:ext cx="6800748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ДЕНЬ НАРОДНОГО ЕДИНСТВА РОССИИ</a:t>
                      </a:r>
                      <a:endParaRPr lang="ru-RU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НАУЧНО - ПРАКТИЧЕСКАЯ КОНФЕРЕНЦИЯ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ВСЕМИРНЫЙ ДЕНЬ РЕБЕНКА</a:t>
                      </a:r>
                      <a:endParaRPr lang="ru-RU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4 ноября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Итоги и новые планы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ноября</a:t>
                      </a: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638123" y="2211811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23230" y="2241611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08337" y="2219783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filer\Artlife\Маркетинг\КОНТЕНТ-ПЛАН ДЛЯ СОЦ.СЕТЕЙ\2019\11 Ноябрь\Макеты для соцсетей\Бизнес\день-единст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364" y="2184400"/>
            <a:ext cx="2006600" cy="2006600"/>
          </a:xfrm>
          <a:prstGeom prst="rect">
            <a:avLst/>
          </a:prstGeom>
          <a:noFill/>
        </p:spPr>
      </p:pic>
      <p:pic>
        <p:nvPicPr>
          <p:cNvPr id="1027" name="Picture 3" descr="\\filer\Artlife\Маркетинг\КОНТЕНТ-ПЛАН ДЛЯ СОЦ.СЕТЕЙ\2019\11 Ноябрь\Макеты для соцсетей\Бизнес\медконференция ито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8334" y="2177522"/>
            <a:ext cx="2091266" cy="2091266"/>
          </a:xfrm>
          <a:prstGeom prst="rect">
            <a:avLst/>
          </a:prstGeom>
          <a:noFill/>
        </p:spPr>
      </p:pic>
      <p:pic>
        <p:nvPicPr>
          <p:cNvPr id="1028" name="Picture 4" descr="\\filer\Artlife\Маркетинг\КОНТЕНТ-ПЛАН ДЛЯ СОЦ.СЕТЕЙ\2019\11 Ноябрь\Макеты для соцсетей\Бизнес\день ребе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175934"/>
            <a:ext cx="2048934" cy="204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83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749695"/>
              </p:ext>
            </p:extLst>
          </p:nvPr>
        </p:nvGraphicFramePr>
        <p:xfrm>
          <a:off x="3755215" y="1455002"/>
          <a:ext cx="8361970" cy="490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94">
                  <a:extLst>
                    <a:ext uri="{9D8B030D-6E8A-4147-A177-3AD203B41FA5}">
                      <a16:colId xmlns:a16="http://schemas.microsoft.com/office/drawing/2014/main" xmlns="" val="143459951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xmlns="" val="1417411202"/>
                    </a:ext>
                  </a:extLst>
                </a:gridCol>
                <a:gridCol w="1683951">
                  <a:extLst>
                    <a:ext uri="{9D8B030D-6E8A-4147-A177-3AD203B41FA5}">
                      <a16:colId xmlns:a16="http://schemas.microsoft.com/office/drawing/2014/main" xmlns="" val="131708005"/>
                    </a:ext>
                  </a:extLst>
                </a:gridCol>
                <a:gridCol w="1660837">
                  <a:extLst>
                    <a:ext uri="{9D8B030D-6E8A-4147-A177-3AD203B41FA5}">
                      <a16:colId xmlns:a16="http://schemas.microsoft.com/office/drawing/2014/main" xmlns="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xmlns="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ЧТ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ПТ-ВС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573356"/>
                  </a:ext>
                </a:extLst>
              </a:tr>
              <a:tr h="659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АКЦИЯ.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4.11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5.11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016551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БИЗНЕС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АКЦИИ.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ПИТАНИЕ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Авирол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НОВИНКА.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Зубная паста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</a:rPr>
                        <a:t>N-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</a:rPr>
                        <a:t>zim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kern="1200" baseline="0" dirty="0" err="1" smtClean="0">
                          <a:solidFill>
                            <a:schemeClr val="tx1"/>
                          </a:solidFill>
                        </a:rPr>
                        <a:t>Arctica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ПИТАНИЕ.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Каша по-домашнему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174600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11.11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12.11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14.11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7605744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НОВИНКА.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Кисель Мультизлаковый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Крем Голден кокон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БИЗНЕС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</a:rPr>
                        <a:t>Глюкосил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 Норма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</a:t>
                      </a:r>
                      <a:r>
                        <a:rPr lang="ru-RU" sz="1100" b="1" baseline="0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Леденцы </a:t>
                      </a:r>
                      <a:r>
                        <a:rPr lang="ru-RU" sz="1100" b="1" baseline="0" dirty="0" err="1" smtClean="0"/>
                        <a:t>Бьютель</a:t>
                      </a:r>
                      <a:endParaRPr lang="ru-RU" sz="1100" b="1" baseline="0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18.11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19.11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21.11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22.11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БИЗНЕС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ПИТАНИЕ.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Кофе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</a:rPr>
                        <a:t>лайт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Пульмоклинз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Масло чайного дерева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/>
                        <a:t>Пробиокосметикс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25.10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26.10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27.10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28.10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29.10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НОВИНКА.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err="1" smtClean="0"/>
                        <a:t>Хондро</a:t>
                      </a:r>
                      <a:r>
                        <a:rPr lang="ru-RU" sz="1100" b="1" baseline="0" dirty="0" smtClean="0"/>
                        <a:t> формула с </a:t>
                      </a:r>
                      <a:r>
                        <a:rPr lang="en-US" sz="1100" b="1" baseline="0" dirty="0" smtClean="0"/>
                        <a:t>MSM</a:t>
                      </a:r>
                      <a:r>
                        <a:rPr lang="ru-RU" sz="1100" b="1" baseline="0" dirty="0" smtClean="0"/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Уход за кожей зимой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/>
                        <a:t>Кордис</a:t>
                      </a:r>
                      <a:endParaRPr lang="ru-RU" sz="1100" b="1" baseline="0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Кисель</a:t>
                      </a:r>
                      <a:r>
                        <a:rPr lang="ru-RU" sz="1100" b="1" baseline="0" dirty="0" smtClean="0"/>
                        <a:t> Облепиха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НОВИНКА.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Пенка Цветок женщины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98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536554" y="1977447"/>
              <a:ext cx="4506545" cy="2367815"/>
              <a:chOff x="2536554" y="1977447"/>
              <a:chExt cx="4506545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830757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3655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759261"/>
              </p:ext>
            </p:extLst>
          </p:nvPr>
        </p:nvGraphicFramePr>
        <p:xfrm>
          <a:off x="2505800" y="4484406"/>
          <a:ext cx="6790599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533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3533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3533"/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КОМПАНИЯ СОЗДАЛА ПРОДУКТ БУДУЩЕГО</a:t>
                      </a:r>
                      <a:endParaRPr lang="ru-RU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ДЕНЬ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МАТЕРИ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ЭКСКУРСИЯ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«КРАСКИ ИНДИИ»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М.М. Гинзбург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24 ноября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Фестиваль 2019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638123" y="2211811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23230" y="2241611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filer\Artlife\Маркетинг\КОНТЕНТ-ПЛАН ДЛЯ СОЦ.СЕТЕЙ\2019\11 Ноябрь\Макеты для соцсетей\Бизнес\Гинзбург М.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667" y="2169053"/>
            <a:ext cx="2030413" cy="2030413"/>
          </a:xfrm>
          <a:prstGeom prst="rect">
            <a:avLst/>
          </a:prstGeom>
          <a:noFill/>
        </p:spPr>
      </p:pic>
      <p:pic>
        <p:nvPicPr>
          <p:cNvPr id="18" name="Picture 2" descr="\\filer\Artlife\Маркетинг\КОНТЕНТ-ПЛАН ДЛЯ СОЦ.СЕТЕЙ\2019\11 Ноябрь\Макеты для соцсетей\Бизнес\День матер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132" y="2180169"/>
            <a:ext cx="2019298" cy="201929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083039" y="1994291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 descr="\\filer\Artlife\Маркетинг\КОНТЕНТ-ПЛАН ДЛЯ СОЦ.СЕТЕЙ\2019\11 Ноябрь\Макеты для соцсетей\Бизнес\Фестиваль Экскурсия Краски Инд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0886" y="2198937"/>
            <a:ext cx="1958514" cy="1958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836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170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109269"/>
            <a:ext cx="4174958" cy="4765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5D0865-46A6-49AD-BC3B-3DC3AF02B685}"/>
              </a:ext>
            </a:extLst>
          </p:cNvPr>
          <p:cNvSpPr txBox="1"/>
          <p:nvPr/>
        </p:nvSpPr>
        <p:spPr>
          <a:xfrm>
            <a:off x="7315200" y="2827867"/>
            <a:ext cx="37761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000" b="1" i="1" dirty="0"/>
          </a:p>
          <a:p>
            <a:endParaRPr lang="ru-RU" sz="1000" dirty="0" smtClean="0"/>
          </a:p>
          <a:p>
            <a:r>
              <a:rPr lang="ru-RU" sz="1000" b="1" i="1" dirty="0" smtClean="0"/>
              <a:t>20 НОЯБРЯ – ВСЕМИРНЫЙ ДЕНЬ РЕБЕНКА</a:t>
            </a:r>
          </a:p>
          <a:p>
            <a:endParaRPr lang="ru-RU" sz="1000" dirty="0" smtClean="0"/>
          </a:p>
          <a:p>
            <a:r>
              <a:rPr lang="ru-RU" sz="1000" dirty="0" smtClean="0"/>
              <a:t>Этот </a:t>
            </a:r>
            <a:r>
              <a:rPr lang="ru-RU" sz="1000" dirty="0" smtClean="0"/>
              <a:t>международный праздник уже 60 лет является символом единства детей всего мира. </a:t>
            </a:r>
          </a:p>
          <a:p>
            <a:r>
              <a:rPr lang="ru-RU" sz="1000" dirty="0" smtClean="0"/>
              <a:t>Обеспечить ребёнку счастливое детство способны только мы, взрослые. Чтобы вырасти гармонично развитым и успешным человеком, ему необходимы  домашний уют и благоприятный психологический климат в семье, спорт, учёба, здоровое питание и сон. </a:t>
            </a:r>
          </a:p>
          <a:p>
            <a:r>
              <a:rPr lang="ru-RU" sz="1000" dirty="0" err="1" smtClean="0"/>
              <a:t>Артлайф</a:t>
            </a:r>
            <a:r>
              <a:rPr lang="ru-RU" sz="1000" dirty="0" smtClean="0"/>
              <a:t> всегда стоит на страже детского здоровья, поэтому особое внимание мы уделяем комплексам для здорового роста и развития детей, среди них – «</a:t>
            </a:r>
            <a:r>
              <a:rPr lang="ru-RU" sz="1000" dirty="0" err="1" smtClean="0"/>
              <a:t>МультиМегин</a:t>
            </a:r>
            <a:r>
              <a:rPr lang="ru-RU" sz="1000" dirty="0" smtClean="0"/>
              <a:t>», «Веселые </a:t>
            </a:r>
            <a:r>
              <a:rPr lang="ru-RU" sz="1000" dirty="0" err="1" smtClean="0"/>
              <a:t>витаминки</a:t>
            </a:r>
            <a:r>
              <a:rPr lang="ru-RU" sz="1000" dirty="0" smtClean="0"/>
              <a:t>», «</a:t>
            </a:r>
            <a:r>
              <a:rPr lang="ru-RU" sz="1000" dirty="0" err="1" smtClean="0"/>
              <a:t>Дискавери</a:t>
            </a:r>
            <a:r>
              <a:rPr lang="ru-RU" sz="1000" dirty="0" smtClean="0"/>
              <a:t> отличник» и новинка компании в этом году – детский </a:t>
            </a:r>
            <a:r>
              <a:rPr lang="ru-RU" sz="1000" dirty="0" err="1" smtClean="0"/>
              <a:t>пробиотик</a:t>
            </a:r>
            <a:r>
              <a:rPr lang="ru-RU" sz="1000" dirty="0" smtClean="0"/>
              <a:t> «</a:t>
            </a:r>
            <a:r>
              <a:rPr lang="ru-RU" sz="1000" dirty="0" err="1" smtClean="0"/>
              <a:t>Панбиолакт</a:t>
            </a:r>
            <a:r>
              <a:rPr lang="ru-RU" sz="1000" dirty="0" smtClean="0"/>
              <a:t> </a:t>
            </a:r>
            <a:r>
              <a:rPr lang="ru-RU" sz="1000" dirty="0" err="1" smtClean="0"/>
              <a:t>Кидс</a:t>
            </a:r>
            <a:r>
              <a:rPr lang="ru-RU" sz="1000" dirty="0" smtClean="0"/>
              <a:t>», который помогает укрепить иммунитет и улучшает пищеварение.</a:t>
            </a:r>
          </a:p>
          <a:p>
            <a:r>
              <a:rPr lang="ru-RU" sz="1000" dirty="0" smtClean="0"/>
              <a:t>Берегите своих детей и будьте здоровы</a:t>
            </a:r>
            <a:r>
              <a:rPr lang="ru-RU" sz="1000" dirty="0" smtClean="0"/>
              <a:t>!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артлайф_здоровье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питание_ребенка</a:t>
            </a: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7AE015-B1AA-483F-89DC-2872B587FDF9}"/>
              </a:ext>
            </a:extLst>
          </p:cNvPr>
          <p:cNvSpPr txBox="1"/>
          <p:nvPr/>
        </p:nvSpPr>
        <p:spPr>
          <a:xfrm>
            <a:off x="2779430" y="3183466"/>
            <a:ext cx="368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i="1" dirty="0" smtClean="0"/>
          </a:p>
          <a:p>
            <a:pPr fontAlgn="base"/>
            <a:r>
              <a:rPr lang="ru-RU" sz="1000" b="1" i="1" dirty="0" smtClean="0"/>
              <a:t>4 НОЯБРЯ – ДЕНЬ НАРОДНОГО ЕДИНСТВА РОССИИ</a:t>
            </a:r>
          </a:p>
          <a:p>
            <a:pPr fontAlgn="base"/>
            <a:endParaRPr lang="ru-RU" sz="1000" dirty="0" smtClean="0"/>
          </a:p>
          <a:p>
            <a:pPr fontAlgn="base"/>
            <a:r>
              <a:rPr lang="ru-RU" sz="1000" dirty="0" smtClean="0"/>
              <a:t>День </a:t>
            </a:r>
            <a:r>
              <a:rPr lang="ru-RU" sz="1000" dirty="0" smtClean="0"/>
              <a:t>народного единства — один из самых молодых государственных праздников в России, отмечаемый с 2005 года. Этот день – символ памяти о событиях 1612 года, когда народное ополчение во главе с Кузьмой Мининым и Дмитрием Пожарским освободило Москву от польских интервентов.</a:t>
            </a:r>
          </a:p>
          <a:p>
            <a:pPr fontAlgn="base"/>
            <a:r>
              <a:rPr lang="ru-RU" sz="1000" dirty="0" smtClean="0"/>
              <a:t>День народного единства по всей стране проводятся праздничные гуляния, концерты и спортивные мероприятия. </a:t>
            </a:r>
          </a:p>
          <a:p>
            <a:pPr fontAlgn="base"/>
            <a:r>
              <a:rPr lang="ru-RU" sz="1000" dirty="0" smtClean="0"/>
              <a:t>Компания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 желает всем провести этот день с пользой для себя и своей семьи! </a:t>
            </a:r>
            <a:endParaRPr lang="ru-RU" sz="1000" dirty="0" smtClean="0"/>
          </a:p>
          <a:p>
            <a:pPr fontAlgn="base"/>
            <a:endParaRPr lang="ru-RU" sz="1000" dirty="0" smtClean="0"/>
          </a:p>
          <a:p>
            <a:pPr fontAlgn="base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артлайф_поздравляет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0574" y="1289110"/>
            <a:ext cx="1619249" cy="1619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7032" y="1274714"/>
            <a:ext cx="1619249" cy="1619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\\filer\Artlife\Маркетинг\КОНТЕНТ-ПЛАН ДЛЯ СОЦ.СЕТЕЙ\2019\11 Ноябрь\Макеты для соцсетей\Бизнес\день-единст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031" y="1176867"/>
            <a:ext cx="1849970" cy="1849970"/>
          </a:xfrm>
          <a:prstGeom prst="rect">
            <a:avLst/>
          </a:prstGeom>
          <a:noFill/>
        </p:spPr>
      </p:pic>
      <p:pic>
        <p:nvPicPr>
          <p:cNvPr id="15" name="Picture 4" descr="\\filer\Artlife\Маркетинг\КОНТЕНТ-ПЛАН ДЛЯ СОЦ.СЕТЕЙ\2019\11 Ноябрь\Макеты для соцсетей\Бизнес\день ребе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9534" y="1168400"/>
            <a:ext cx="1947333" cy="194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7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378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2196" y="2929466"/>
            <a:ext cx="381546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1000" b="1" i="1" dirty="0" smtClean="0"/>
              <a:t>ФЕСТИВАЛЬ ГОРИЗОНТЫ УСПЕХА </a:t>
            </a:r>
          </a:p>
          <a:p>
            <a:r>
              <a:rPr lang="ru-RU" sz="1000" b="1" i="1" dirty="0" smtClean="0"/>
              <a:t>7 ДЕКАБРЯ</a:t>
            </a:r>
          </a:p>
          <a:p>
            <a:r>
              <a:rPr lang="ru-RU" sz="1000" b="1" i="1" dirty="0" smtClean="0"/>
              <a:t>БОНУС ОТ КОМПАНИИ!</a:t>
            </a:r>
          </a:p>
          <a:p>
            <a:r>
              <a:rPr lang="ru-RU" sz="1000" b="1" i="1" dirty="0" smtClean="0"/>
              <a:t>ЭКСКУРСИЯ «КРАСКИ ИНДИИ»</a:t>
            </a:r>
          </a:p>
          <a:p>
            <a:endParaRPr lang="ru-RU" sz="1000" dirty="0" smtClean="0"/>
          </a:p>
          <a:p>
            <a:r>
              <a:rPr lang="ru-RU" sz="1000" dirty="0" smtClean="0"/>
              <a:t>7 декабря всем гостям Фестиваля – 2019 компания дарит великолепную экскурсию под названием «Краски Индии», во время которой мы посетим самые грандиозные исторические объекты Дели. Увидим </a:t>
            </a:r>
            <a:r>
              <a:rPr lang="ru-RU" sz="1000" dirty="0" err="1" smtClean="0"/>
              <a:t>Кутаб</a:t>
            </a:r>
            <a:r>
              <a:rPr lang="ru-RU" sz="1000" dirty="0" smtClean="0"/>
              <a:t> </a:t>
            </a:r>
            <a:r>
              <a:rPr lang="ru-RU" sz="1000" dirty="0" err="1" smtClean="0"/>
              <a:t>Минар</a:t>
            </a:r>
            <a:r>
              <a:rPr lang="ru-RU" sz="1000" dirty="0" smtClean="0"/>
              <a:t> — самый высокий кирпичный минарет в мире, сверху донизу украшенный изысканной резьбой. Побываем в огромном и величественном </a:t>
            </a:r>
            <a:r>
              <a:rPr lang="ru-RU" sz="1000" dirty="0" err="1" smtClean="0"/>
              <a:t>Ред</a:t>
            </a:r>
            <a:r>
              <a:rPr lang="ru-RU" sz="1000" dirty="0" smtClean="0"/>
              <a:t> Форте, хранящем за своими стенами великолепные дворцы и церемониальные залы. Высеченная над одной из арок </a:t>
            </a:r>
            <a:r>
              <a:rPr lang="ru-RU" sz="1000" dirty="0" err="1" smtClean="0"/>
              <a:t>Ред</a:t>
            </a:r>
            <a:r>
              <a:rPr lang="ru-RU" sz="1000" dirty="0" smtClean="0"/>
              <a:t> Форта надпись гласит: «Если и есть рай на свете, то он здесь». Нас ждут один из знаменитых сикхских храмов Дели </a:t>
            </a:r>
            <a:r>
              <a:rPr lang="ru-RU" sz="1000" dirty="0" err="1" smtClean="0"/>
              <a:t>Гурудвара</a:t>
            </a:r>
            <a:r>
              <a:rPr lang="ru-RU" sz="1000" dirty="0" smtClean="0"/>
              <a:t> </a:t>
            </a:r>
            <a:r>
              <a:rPr lang="ru-RU" sz="1000" dirty="0" err="1" smtClean="0"/>
              <a:t>Бангла</a:t>
            </a:r>
            <a:r>
              <a:rPr lang="ru-RU" sz="1000" dirty="0" smtClean="0"/>
              <a:t> Сахиб и знаменитые Ворота Индии — говорят, они очень похожи на парижскую Триумфальную арку. И всё это — накануне главного, торжественного дня Фестиваля «Горизонты успеха</a:t>
            </a:r>
            <a:r>
              <a:rPr lang="ru-RU" sz="1000" dirty="0" smtClean="0"/>
              <a:t>».</a:t>
            </a:r>
          </a:p>
          <a:p>
            <a:endParaRPr lang="ru-RU" sz="1000" dirty="0" smtClean="0"/>
          </a:p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горизонты_успеха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фестиваль_артлайф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7AE015-B1AA-483F-89DC-2872B587FDF9}"/>
              </a:ext>
            </a:extLst>
          </p:cNvPr>
          <p:cNvSpPr txBox="1"/>
          <p:nvPr/>
        </p:nvSpPr>
        <p:spPr>
          <a:xfrm>
            <a:off x="2760133" y="2937933"/>
            <a:ext cx="3793067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/>
            <a:endParaRPr lang="ru-RU" sz="1000" b="1" i="1" dirty="0" smtClean="0"/>
          </a:p>
          <a:p>
            <a:r>
              <a:rPr lang="ru-RU" sz="1000" b="1" i="1" dirty="0" smtClean="0"/>
              <a:t>НАУЧНО-ПРАКТИЧЕСКАЯ КОНФЕРЕНЦИЯ АРТЛАЙФ: </a:t>
            </a:r>
          </a:p>
          <a:p>
            <a:r>
              <a:rPr lang="ru-RU" sz="1000" b="1" i="1" dirty="0" smtClean="0"/>
              <a:t>ИТОГИ И НОВЫЕ ПЛАНЫ  </a:t>
            </a:r>
            <a:endParaRPr lang="ru-RU" sz="1000" i="1" dirty="0" smtClean="0"/>
          </a:p>
          <a:p>
            <a:r>
              <a:rPr lang="ru-RU" sz="1000" b="1" dirty="0" smtClean="0"/>
              <a:t> </a:t>
            </a:r>
            <a:endParaRPr lang="ru-RU" sz="1000" dirty="0" smtClean="0"/>
          </a:p>
          <a:p>
            <a:r>
              <a:rPr lang="ru-RU" sz="1000" dirty="0" smtClean="0"/>
              <a:t>500 </a:t>
            </a:r>
            <a:r>
              <a:rPr lang="ru-RU" sz="1000" dirty="0" smtClean="0"/>
              <a:t>участников из 6 стран мира – такова география Международной научно-практической конференции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 в 2019 году. На мероприятии в Москве собрались врачи-эксперты, партнёры и клиенты компании – все, кому небезразличны темы здорового питания, </a:t>
            </a:r>
            <a:r>
              <a:rPr lang="en-US" sz="1000" dirty="0" smtClean="0"/>
              <a:t>anti</a:t>
            </a:r>
            <a:r>
              <a:rPr lang="ru-RU" sz="1000" dirty="0" smtClean="0"/>
              <a:t>-</a:t>
            </a:r>
            <a:r>
              <a:rPr lang="en-US" sz="1000" dirty="0" smtClean="0"/>
              <a:t>age</a:t>
            </a:r>
            <a:r>
              <a:rPr lang="ru-RU" sz="1000" dirty="0" smtClean="0"/>
              <a:t> терапии и продления жизни, развития биотехнологий, </a:t>
            </a:r>
            <a:r>
              <a:rPr lang="ru-RU" sz="1000" dirty="0" err="1" smtClean="0"/>
              <a:t>эпигенетики</a:t>
            </a:r>
            <a:r>
              <a:rPr lang="ru-RU" sz="1000" dirty="0" smtClean="0"/>
              <a:t> и </a:t>
            </a:r>
            <a:r>
              <a:rPr lang="ru-RU" sz="1000" dirty="0" err="1" smtClean="0"/>
              <a:t>нутригенетики</a:t>
            </a:r>
            <a:r>
              <a:rPr lang="ru-RU" sz="1000" dirty="0" smtClean="0"/>
              <a:t>. </a:t>
            </a:r>
          </a:p>
          <a:p>
            <a:r>
              <a:rPr lang="ru-RU" sz="1000" dirty="0" smtClean="0"/>
              <a:t>Непрерывное развитие, обмен опытом, полное погружение в тему – все это объединяет активных и целеустремленных участников Конференции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. А результаты клинических апробаций и экспертное мнение спикеров – именитых и авторитетных врачей – весомый аргумент в пользу качества и эффективности наших новинок!</a:t>
            </a:r>
          </a:p>
          <a:p>
            <a:r>
              <a:rPr lang="ru-RU" sz="1000" dirty="0" smtClean="0"/>
              <a:t>Компания уже объявила о проведении </a:t>
            </a:r>
            <a:r>
              <a:rPr lang="en-US" sz="1000" dirty="0" smtClean="0"/>
              <a:t>IX </a:t>
            </a:r>
            <a:r>
              <a:rPr lang="ru-RU" sz="1000" dirty="0" smtClean="0"/>
              <a:t>Научно-практической конференции, которая состоится в апреле 2020 года в Москве.</a:t>
            </a:r>
          </a:p>
          <a:p>
            <a:r>
              <a:rPr lang="ru-RU" sz="1000" dirty="0" smtClean="0"/>
              <a:t>А пока предлагаем поближе узнать о том, как проходило мероприятие этого года!</a:t>
            </a:r>
            <a:br>
              <a:rPr lang="ru-RU" sz="1000" dirty="0" smtClean="0"/>
            </a:br>
            <a:r>
              <a:rPr lang="ru-RU" sz="1000" dirty="0" smtClean="0"/>
              <a:t>Презентации, фото и видео Конференции — на сайте </a:t>
            </a:r>
            <a:r>
              <a:rPr lang="ru-RU" sz="1000" dirty="0" err="1" smtClean="0"/>
              <a:t>Медиабанк</a:t>
            </a:r>
            <a:r>
              <a:rPr lang="ru-RU" sz="1000" dirty="0" smtClean="0"/>
              <a:t>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 </a:t>
            </a:r>
            <a:r>
              <a:rPr lang="ru-RU" sz="1000" u="sng" dirty="0" smtClean="0">
                <a:hlinkClick r:id="rId4"/>
              </a:rPr>
              <a:t>http://media.artlife.ru/ru/category/10</a:t>
            </a:r>
            <a:r>
              <a:rPr lang="ru-RU" sz="1000" u="sng" dirty="0" smtClean="0">
                <a:hlinkClick r:id="rId4"/>
              </a:rPr>
              <a:t>/</a:t>
            </a:r>
            <a:endParaRPr lang="ru-RU" sz="1000" u="sng" dirty="0" smtClean="0"/>
          </a:p>
          <a:p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конференция_артлайф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#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конференция_2019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0574" y="1289110"/>
            <a:ext cx="1619249" cy="1619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27032" y="1274714"/>
            <a:ext cx="1619249" cy="1619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\\filer\Artlife\Маркетинг\КОНТЕНТ-ПЛАН ДЛЯ СОЦ.СЕТЕЙ\2019\11 Ноябрь\Макеты для соцсетей\Бизнес\медконференция ит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3734" y="1220788"/>
            <a:ext cx="1794933" cy="1794933"/>
          </a:xfrm>
          <a:prstGeom prst="rect">
            <a:avLst/>
          </a:prstGeom>
          <a:noFill/>
        </p:spPr>
      </p:pic>
      <p:pic>
        <p:nvPicPr>
          <p:cNvPr id="14" name="Picture 5" descr="\\filer\Artlife\Маркетинг\КОНТЕНТ-ПЛАН ДЛЯ СОЦ.СЕТЕЙ\2019\11 Ноябрь\Макеты для соцсетей\Бизнес\Фестиваль Экскурсия Краски Инд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7617" y="1182937"/>
            <a:ext cx="1780716" cy="1780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7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378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2196" y="2954867"/>
            <a:ext cx="3815469" cy="261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r>
              <a:rPr lang="ru-RU" sz="1000" b="1" i="1" dirty="0" smtClean="0"/>
              <a:t>24 НОЯБРЯ  -  ДЕНЬ МАТЕРИ</a:t>
            </a:r>
          </a:p>
          <a:p>
            <a:endParaRPr lang="ru-RU" sz="1000" b="1" i="1" dirty="0" smtClean="0"/>
          </a:p>
          <a:p>
            <a:r>
              <a:rPr lang="ru-RU" sz="1000" dirty="0" smtClean="0"/>
              <a:t>Главный </a:t>
            </a:r>
            <a:r>
              <a:rPr lang="ru-RU" sz="1000" dirty="0" smtClean="0"/>
              <a:t>человек в жизни каждого ребенка, без сомнения, мама. Пожалуй, нет ни одной страны, где бы не отмечался подобный праздник. В России любимых мам, по традиции, поздравляют с этим днем в последнее воскресенье ноября. </a:t>
            </a:r>
          </a:p>
          <a:p>
            <a:r>
              <a:rPr lang="ru-RU" sz="1000" dirty="0" smtClean="0"/>
              <a:t>Милые мамы, поздравляем вас с этим душевным праздником! Пусть близкие всегда окружают вас заботой и вниманием! Живите в гармонии, будьте счастливы и здоровы! </a:t>
            </a:r>
          </a:p>
          <a:p>
            <a:r>
              <a:rPr lang="ru-RU" sz="1000" dirty="0" smtClean="0"/>
              <a:t>С любовь,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.</a:t>
            </a:r>
          </a:p>
          <a:p>
            <a:endParaRPr lang="ru-RU" sz="1000" dirty="0" smtClean="0"/>
          </a:p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день_матери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артлайф_календарь</a:t>
            </a: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7AE015-B1AA-483F-89DC-2872B587FDF9}"/>
              </a:ext>
            </a:extLst>
          </p:cNvPr>
          <p:cNvSpPr txBox="1"/>
          <p:nvPr/>
        </p:nvSpPr>
        <p:spPr>
          <a:xfrm>
            <a:off x="2760133" y="2937933"/>
            <a:ext cx="3793067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/>
            <a:endParaRPr lang="ru-RU" sz="1000" b="1" i="1" dirty="0" smtClean="0"/>
          </a:p>
          <a:p>
            <a:r>
              <a:rPr lang="ru-RU" sz="1000" b="1" i="1" dirty="0" smtClean="0"/>
              <a:t>«КОМПАНИЯ СОЗДАЛА ПРОДУКТ БУДУЩЕГО!»</a:t>
            </a:r>
          </a:p>
          <a:p>
            <a:r>
              <a:rPr lang="ru-RU" sz="1000" b="1" i="1" dirty="0" smtClean="0"/>
              <a:t>М. М. ГИНЗБУРГ О ПРОГРАММЕ MEGA PRO AGE  </a:t>
            </a:r>
          </a:p>
          <a:p>
            <a:endParaRPr lang="ru-RU" sz="1000" b="1" dirty="0" smtClean="0"/>
          </a:p>
          <a:p>
            <a:r>
              <a:rPr lang="ru-RU" sz="1000" dirty="0" smtClean="0"/>
              <a:t>Специальным </a:t>
            </a:r>
            <a:r>
              <a:rPr lang="ru-RU" sz="1000" dirty="0" smtClean="0"/>
              <a:t>гостем </a:t>
            </a:r>
            <a:r>
              <a:rPr lang="en-US" sz="1000" dirty="0" smtClean="0"/>
              <a:t>VIII </a:t>
            </a:r>
            <a:r>
              <a:rPr lang="ru-RU" sz="1000" dirty="0" smtClean="0"/>
              <a:t>Международной научно-практической конференции «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» стал известный российский диетолог, доктор медицинских наук Михаил Гинзбург. Эксперт провёл семинар на тему </a:t>
            </a:r>
            <a:r>
              <a:rPr lang="ru-RU" sz="1000" dirty="0" err="1" smtClean="0"/>
              <a:t>антиэйдж</a:t>
            </a:r>
            <a:r>
              <a:rPr lang="ru-RU" sz="1000" dirty="0" smtClean="0"/>
              <a:t>: рассказал о механизмах и процессах старения, о лекарственных, </a:t>
            </a:r>
            <a:r>
              <a:rPr lang="ru-RU" sz="1000" dirty="0" err="1" smtClean="0"/>
              <a:t>нутрицевтических</a:t>
            </a:r>
            <a:r>
              <a:rPr lang="ru-RU" sz="1000" dirty="0" smtClean="0"/>
              <a:t> и диетических методах продления молодости и сохранения здоровья. </a:t>
            </a:r>
          </a:p>
          <a:p>
            <a:r>
              <a:rPr lang="ru-RU" sz="1000" dirty="0" smtClean="0"/>
              <a:t>Познакомившись с продукцией «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» подробнее, доктор Гинзбург высоко оценил ее качество и особо отметил прорывные новинки нынешнего года.</a:t>
            </a:r>
          </a:p>
          <a:p>
            <a:r>
              <a:rPr lang="ru-RU" sz="1000" dirty="0" smtClean="0"/>
              <a:t>– Что касается </a:t>
            </a:r>
            <a:r>
              <a:rPr lang="ru-RU" sz="1000" dirty="0" err="1" smtClean="0"/>
              <a:t>Mega</a:t>
            </a:r>
            <a:r>
              <a:rPr lang="ru-RU" sz="1000" dirty="0" smtClean="0"/>
              <a:t> </a:t>
            </a:r>
            <a:r>
              <a:rPr lang="ru-RU" sz="1000" dirty="0" err="1" smtClean="0"/>
              <a:t>Pro</a:t>
            </a:r>
            <a:r>
              <a:rPr lang="ru-RU" sz="1000" dirty="0" smtClean="0"/>
              <a:t> </a:t>
            </a:r>
            <a:r>
              <a:rPr lang="ru-RU" sz="1000" dirty="0" err="1" smtClean="0"/>
              <a:t>Age</a:t>
            </a:r>
            <a:r>
              <a:rPr lang="ru-RU" sz="1000" dirty="0" smtClean="0"/>
              <a:t> – я был приятно удивлен: то, что компания «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» строит свои рецептуры на основе новейших данных об </a:t>
            </a:r>
            <a:r>
              <a:rPr lang="ru-RU" sz="1000" dirty="0" err="1" smtClean="0"/>
              <a:t>аутофагии</a:t>
            </a:r>
            <a:r>
              <a:rPr lang="ru-RU" sz="1000" dirty="0" smtClean="0"/>
              <a:t>, механизмах старения клетки, использует биотехнологии, – это говорит о том, что компания идет на шаг впереди рынка и уже создала продукт будущего, который обязательно будет успешным.</a:t>
            </a:r>
          </a:p>
          <a:p>
            <a:r>
              <a:rPr lang="ru-RU" sz="1000" dirty="0" smtClean="0"/>
              <a:t>Статья Михаила Гинзбурга о механизмах действия программы </a:t>
            </a:r>
            <a:r>
              <a:rPr lang="en-US" sz="1000" dirty="0" smtClean="0"/>
              <a:t>Mega Pro Age </a:t>
            </a:r>
            <a:r>
              <a:rPr lang="ru-RU" sz="1000" dirty="0" smtClean="0"/>
              <a:t>будет опубликована в очередном номере журнала «Планета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».</a:t>
            </a:r>
          </a:p>
          <a:p>
            <a:endParaRPr lang="ru-RU" sz="1000" dirty="0" smtClean="0"/>
          </a:p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mega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#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артлайф_конференция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0574" y="1289110"/>
            <a:ext cx="1619249" cy="1619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27032" y="1274714"/>
            <a:ext cx="1619249" cy="1619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\\filer\Artlife\Маркетинг\КОНТЕНТ-ПЛАН ДЛЯ СОЦ.СЕТЕЙ\2019\11 Ноябрь\Макеты для соцсетей\Бизнес\Гинзбург М.М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400" y="1203853"/>
            <a:ext cx="1845733" cy="1845733"/>
          </a:xfrm>
          <a:prstGeom prst="rect">
            <a:avLst/>
          </a:prstGeom>
          <a:noFill/>
        </p:spPr>
      </p:pic>
      <p:pic>
        <p:nvPicPr>
          <p:cNvPr id="3074" name="Picture 2" descr="\\filer\Artlife\Маркетинг\КОНТЕНТ-ПЛАН ДЛЯ СОЦ.СЕТЕЙ\2019\11 Ноябрь\Макеты для соцсетей\Бизнес\День мате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8799" y="1198035"/>
            <a:ext cx="1875365" cy="1875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7827"/>
            <a:chOff x="0" y="86"/>
            <a:chExt cx="12192000" cy="685782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000" cy="685782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932" t="363" r="47" b="849"/>
            <a:stretch/>
          </p:blipFill>
          <p:spPr>
            <a:xfrm>
              <a:off x="2552008" y="24938"/>
              <a:ext cx="9634450" cy="677487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64735" y="399011"/>
            <a:ext cx="368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НОВИНКА!</a:t>
            </a:r>
          </a:p>
          <a:p>
            <a:pPr algn="ctr"/>
            <a:r>
              <a:rPr lang="ru-RU" b="1" dirty="0" smtClean="0"/>
              <a:t>ХОНДРО ФОРМУЛА С </a:t>
            </a:r>
            <a:r>
              <a:rPr lang="en-US" b="1" dirty="0" smtClean="0"/>
              <a:t>MSM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4411" y="3598333"/>
            <a:ext cx="5430607" cy="3170099"/>
          </a:xfrm>
          <a:prstGeom prst="rect">
            <a:avLst/>
          </a:prstGeom>
          <a:solidFill>
            <a:srgbClr val="D1D2D4"/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НОВИНКА! ХОНДРО ФОРМУЛА С </a:t>
            </a:r>
            <a:r>
              <a:rPr lang="en-US" sz="1000" b="1" i="1" dirty="0" smtClean="0"/>
              <a:t>MSM </a:t>
            </a:r>
            <a:endParaRPr lang="ru-RU" sz="1000" b="1" i="1" dirty="0" smtClean="0"/>
          </a:p>
          <a:p>
            <a:r>
              <a:rPr lang="ru-RU" sz="1000" dirty="0" smtClean="0"/>
              <a:t>Заболевания опорно-двигательного аппарата приносят не только болезненные ощущения, но и могут стать причиной потери трудоспособности. Особенно заботиться о суставах необходимо людям, которые много времени проводят «на ногах», серьёзно занимаются спортом, подвержены частым травмам.  Мы предлагаем вам поддерживать свой организм с помощью нашей новинки - </a:t>
            </a:r>
            <a:r>
              <a:rPr lang="ru-RU" sz="1000" b="1" dirty="0" smtClean="0"/>
              <a:t>«</a:t>
            </a:r>
            <a:r>
              <a:rPr lang="ru-RU" sz="1000" b="1" dirty="0" err="1" smtClean="0"/>
              <a:t>Хондро</a:t>
            </a:r>
            <a:r>
              <a:rPr lang="ru-RU" sz="1000" b="1" dirty="0" smtClean="0"/>
              <a:t> Формулы с MSM». </a:t>
            </a:r>
            <a:endParaRPr lang="ru-RU" sz="1000" dirty="0" smtClean="0"/>
          </a:p>
          <a:p>
            <a:r>
              <a:rPr lang="ru-RU" sz="1000" b="1" dirty="0" smtClean="0"/>
              <a:t>Что в составе? </a:t>
            </a:r>
            <a:endParaRPr lang="ru-RU" sz="1000" dirty="0" smtClean="0"/>
          </a:p>
          <a:p>
            <a:pPr lvl="0"/>
            <a:r>
              <a:rPr lang="ru-RU" sz="1000" b="1" dirty="0" err="1" smtClean="0"/>
              <a:t>Глюкозамин</a:t>
            </a:r>
            <a:r>
              <a:rPr lang="ru-RU" sz="1000" dirty="0" smtClean="0"/>
              <a:t> способствует восстановлению хрящевой ткани, улучшает качественный состав внутрисуставной жидкости, укрепляет соединительную ткань. </a:t>
            </a:r>
          </a:p>
          <a:p>
            <a:pPr lvl="0"/>
            <a:r>
              <a:rPr lang="ru-RU" sz="1000" b="1" dirty="0" err="1" smtClean="0"/>
              <a:t>Хондроитин</a:t>
            </a:r>
            <a:r>
              <a:rPr lang="ru-RU" sz="1000" b="1" dirty="0" smtClean="0"/>
              <a:t> </a:t>
            </a:r>
            <a:r>
              <a:rPr lang="ru-RU" sz="1000" dirty="0" smtClean="0"/>
              <a:t>обладает анальгезирующими свойствами (уменьшает болевые ощущения), снижает симптоматику воспаления, делает хрящи более устойчивыми к компрессии. </a:t>
            </a:r>
          </a:p>
          <a:p>
            <a:pPr lvl="0"/>
            <a:r>
              <a:rPr lang="ru-RU" sz="1000" b="1" dirty="0" smtClean="0"/>
              <a:t>MSM – </a:t>
            </a:r>
            <a:r>
              <a:rPr lang="ru-RU" sz="1000" dirty="0" err="1" smtClean="0"/>
              <a:t>биодоступная</a:t>
            </a:r>
            <a:r>
              <a:rPr lang="ru-RU" sz="1000" dirty="0" smtClean="0"/>
              <a:t> форма серы, которая обладает противовоспалительным действием и способствует восстановлению повреждённых тканей организма. </a:t>
            </a:r>
          </a:p>
          <a:p>
            <a:r>
              <a:rPr lang="ru-RU" sz="1000" b="1" dirty="0" smtClean="0"/>
              <a:t>Почему мы выбрали жидкую форму для БАД? </a:t>
            </a:r>
            <a:endParaRPr lang="ru-RU" sz="1000" dirty="0" smtClean="0"/>
          </a:p>
          <a:p>
            <a:r>
              <a:rPr lang="ru-RU" sz="1000" dirty="0" smtClean="0"/>
              <a:t>Она максимально </a:t>
            </a:r>
            <a:r>
              <a:rPr lang="ru-RU" sz="1000" dirty="0" err="1" smtClean="0"/>
              <a:t>биодоступна</a:t>
            </a:r>
            <a:r>
              <a:rPr lang="ru-RU" sz="1000" dirty="0" smtClean="0"/>
              <a:t>: </a:t>
            </a:r>
            <a:r>
              <a:rPr lang="ru-RU" sz="1000" dirty="0" smtClean="0"/>
              <a:t>процесс усвоения начинается </a:t>
            </a:r>
            <a:r>
              <a:rPr lang="ru-RU" sz="1000" dirty="0" smtClean="0"/>
              <a:t>уже с момента попадания в ротовую полость. Это повышает </a:t>
            </a:r>
            <a:r>
              <a:rPr lang="ru-RU" sz="1000" dirty="0" smtClean="0"/>
              <a:t>эффективность комплекса и </a:t>
            </a:r>
            <a:r>
              <a:rPr lang="ru-RU" sz="1000" dirty="0" smtClean="0"/>
              <a:t>позволяет </a:t>
            </a:r>
            <a:r>
              <a:rPr lang="ru-RU" sz="1000" dirty="0" smtClean="0"/>
              <a:t>почувствовать результаты </a:t>
            </a:r>
            <a:r>
              <a:rPr lang="ru-RU" sz="1000" dirty="0" smtClean="0"/>
              <a:t>уже в первые недели приема.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активная добавка к пище. Не является лекарственным средством. Перед применением проконсультируйтесь с врачом.</a:t>
            </a:r>
          </a:p>
          <a:p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#здоровье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хондроформула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#новинка #</a:t>
            </a:r>
            <a:r>
              <a:rPr lang="en-U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msm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#суставы #активность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\\filer\Artlife\Маркетинг\Горкальцева Евгения\Хондро формула\Макет для 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8531" y="1662775"/>
            <a:ext cx="1941404" cy="1941404"/>
          </a:xfrm>
          <a:prstGeom prst="rect">
            <a:avLst/>
          </a:prstGeom>
          <a:noFill/>
        </p:spPr>
      </p:pic>
      <p:pic>
        <p:nvPicPr>
          <p:cNvPr id="1027" name="Picture 3" descr="C:\Users\CosmeticBrand\Desktop\Хондроформула-_а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118" y="1662775"/>
            <a:ext cx="3600882" cy="5095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559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90271" y="3953933"/>
            <a:ext cx="5494638" cy="2369880"/>
          </a:xfrm>
          <a:prstGeom prst="rect">
            <a:avLst/>
          </a:prstGeom>
          <a:solidFill>
            <a:srgbClr val="D1D2D4"/>
          </a:solidFill>
        </p:spPr>
        <p:txBody>
          <a:bodyPr wrap="square">
            <a:spAutoFit/>
          </a:bodyPr>
          <a:lstStyle/>
          <a:p>
            <a:pPr fontAlgn="b"/>
            <a:r>
              <a:rPr lang="ru-RU" sz="1000" b="1" i="1" dirty="0" smtClean="0"/>
              <a:t>АКЦИЯ  «АКТИВНОСТЬ МОЗГА</a:t>
            </a:r>
            <a:r>
              <a:rPr lang="ru-RU" sz="1000" b="1" i="1" dirty="0" smtClean="0"/>
              <a:t>»!</a:t>
            </a:r>
          </a:p>
          <a:p>
            <a:pPr fontAlgn="b"/>
            <a:endParaRPr lang="ru-RU" sz="1000" b="1" i="1" dirty="0" smtClean="0"/>
          </a:p>
          <a:p>
            <a:pPr fontAlgn="b"/>
            <a:r>
              <a:rPr lang="ru-RU" sz="1000" dirty="0" smtClean="0"/>
              <a:t>Состав акции: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000" b="1" dirty="0" smtClean="0"/>
              <a:t>БАД «</a:t>
            </a:r>
            <a:r>
              <a:rPr lang="ru-RU" sz="1000" b="1" dirty="0" err="1" smtClean="0"/>
              <a:t>Нейростронг</a:t>
            </a:r>
            <a:r>
              <a:rPr lang="ru-RU" sz="1000" b="1" dirty="0" smtClean="0"/>
              <a:t>»</a:t>
            </a:r>
            <a:r>
              <a:rPr lang="ru-RU" sz="1000" dirty="0" smtClean="0"/>
              <a:t> - для улучшения мозгового кровообращения;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000" b="1" dirty="0" smtClean="0"/>
              <a:t>БАД «</a:t>
            </a:r>
            <a:r>
              <a:rPr lang="ru-RU" sz="1000" b="1" dirty="0" err="1" smtClean="0"/>
              <a:t>Мемори</a:t>
            </a:r>
            <a:r>
              <a:rPr lang="ru-RU" sz="1000" b="1" dirty="0" smtClean="0"/>
              <a:t> </a:t>
            </a:r>
            <a:r>
              <a:rPr lang="ru-RU" sz="1000" b="1" dirty="0" smtClean="0"/>
              <a:t>Райс» </a:t>
            </a:r>
            <a:r>
              <a:rPr lang="ru-RU" sz="1000" dirty="0" smtClean="0"/>
              <a:t>для активной поддержки работы головного мозга и укрепления памяти;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000" b="1" dirty="0" smtClean="0"/>
              <a:t>БАД «</a:t>
            </a:r>
            <a:r>
              <a:rPr lang="ru-RU" sz="1000" b="1" dirty="0" err="1" smtClean="0"/>
              <a:t>АСЕвит</a:t>
            </a:r>
            <a:r>
              <a:rPr lang="ru-RU" sz="1000" b="1" dirty="0" smtClean="0"/>
              <a:t>» </a:t>
            </a:r>
            <a:r>
              <a:rPr lang="ru-RU" sz="1000" dirty="0" smtClean="0"/>
              <a:t>для антиоксидантной защиты и повышения тонуса;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000" b="1" i="1" dirty="0"/>
              <a:t>В </a:t>
            </a:r>
            <a:r>
              <a:rPr lang="ru-RU" sz="1000" b="1" i="1" dirty="0" smtClean="0"/>
              <a:t>ПОДАРОК - </a:t>
            </a:r>
            <a:r>
              <a:rPr lang="ru-RU" sz="1000" b="1" dirty="0" smtClean="0"/>
              <a:t>Конфеты «Карамельный пудинг</a:t>
            </a:r>
            <a:r>
              <a:rPr lang="ru-RU" sz="1000" dirty="0"/>
              <a:t>» с витаминами, минералами и экстрактом </a:t>
            </a:r>
            <a:r>
              <a:rPr lang="ru-RU" sz="1000" dirty="0" err="1" smtClean="0"/>
              <a:t>моринги</a:t>
            </a:r>
            <a:r>
              <a:rPr lang="ru-RU" sz="1000" dirty="0" smtClean="0"/>
              <a:t> – помогают сохранить эмоциональный баланс и высокий жизненный тонус.</a:t>
            </a:r>
            <a:endParaRPr lang="ru-RU" sz="1000" dirty="0" smtClean="0"/>
          </a:p>
          <a:p>
            <a:pPr fontAlgn="b"/>
            <a:r>
              <a:rPr lang="ru-RU" sz="1000" dirty="0" smtClean="0"/>
              <a:t>Сроки </a:t>
            </a:r>
            <a:r>
              <a:rPr lang="ru-RU" sz="1000" dirty="0" smtClean="0"/>
              <a:t>проведения акции: с 1.11 по 31.12.2019 года. Подробности уточняйте в сервисных центрах Артлайф. </a:t>
            </a:r>
          </a:p>
          <a:p>
            <a:pPr fontAlgn="b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b"/>
            <a:endParaRPr lang="ru-RU" sz="800" dirty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 #акция 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12месяцевсАртлайф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активностьмозга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3948" y="553657"/>
            <a:ext cx="460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АКЦИЯ 12 МЕСЯЦЕВ</a:t>
            </a:r>
            <a:r>
              <a:rPr lang="ru-RU" b="1" dirty="0" smtClean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253" y="1629103"/>
            <a:ext cx="2261392" cy="226139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803" y="1629102"/>
            <a:ext cx="3711807" cy="522889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7091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1763735"/>
              </p:ext>
            </p:extLst>
          </p:nvPr>
        </p:nvGraphicFramePr>
        <p:xfrm>
          <a:off x="2644351" y="4626350"/>
          <a:ext cx="9067664" cy="1081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ГЛЮКОСИЛ НОРМА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АВИРОЛ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ПУЛЬМОКЛИНЗ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КОРДИС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ноября – Всемирный день борьбы с диабетом</a:t>
                      </a:r>
                      <a:endParaRPr lang="ru-RU" sz="11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Мощный противовирусный комплекс</a:t>
                      </a:r>
                      <a:endParaRPr lang="ru-RU" sz="11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ноября – Всемирный день борьбы против ХОБЛ</a:t>
                      </a:r>
                      <a:endParaRPr lang="ru-RU" sz="11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Элитный комплекс для защиты сердечной мышцы</a:t>
                      </a:r>
                      <a:endParaRPr lang="ru-RU" sz="11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238" y="2186511"/>
            <a:ext cx="1940692" cy="1940692"/>
          </a:xfrm>
          <a:prstGeom prst="rect">
            <a:avLst/>
          </a:prstGeom>
        </p:spPr>
      </p:pic>
      <p:pic>
        <p:nvPicPr>
          <p:cNvPr id="20" name="Рисунок 19" descr="сord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5976" y="2186511"/>
            <a:ext cx="1959428" cy="1959428"/>
          </a:xfrm>
          <a:prstGeom prst="rect">
            <a:avLst/>
          </a:prstGeom>
        </p:spPr>
      </p:pic>
      <p:pic>
        <p:nvPicPr>
          <p:cNvPr id="21" name="Рисунок 20" descr="glucosil norma_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0656" y="2177143"/>
            <a:ext cx="1959428" cy="1959428"/>
          </a:xfrm>
          <a:prstGeom prst="rect">
            <a:avLst/>
          </a:prstGeom>
        </p:spPr>
      </p:pic>
      <p:pic>
        <p:nvPicPr>
          <p:cNvPr id="22" name="Рисунок 21" descr="avirol_inst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0972" y="2188029"/>
            <a:ext cx="1959428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08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0070" y="2954868"/>
            <a:ext cx="3968725" cy="36317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14 НОЯБРЯ </a:t>
            </a:r>
            <a:r>
              <a:rPr lang="ru-RU" sz="1000" b="1" i="1" dirty="0" smtClean="0"/>
              <a:t> - ВСЕМИРНЫЙ </a:t>
            </a:r>
            <a:r>
              <a:rPr lang="ru-RU" sz="1000" b="1" i="1" dirty="0" smtClean="0"/>
              <a:t>ДЕНЬ БОРЬБЫ С ДИАБЕТОМ</a:t>
            </a:r>
            <a:r>
              <a:rPr lang="ru-RU" sz="1000" i="1" dirty="0" smtClean="0"/>
              <a:t> </a:t>
            </a:r>
            <a:endParaRPr lang="ru-RU" sz="1000" i="1" dirty="0" smtClean="0"/>
          </a:p>
          <a:p>
            <a:endParaRPr lang="ru-RU" sz="1000" i="1" dirty="0" smtClean="0"/>
          </a:p>
          <a:p>
            <a:r>
              <a:rPr lang="ru-RU" sz="1000" dirty="0" smtClean="0"/>
              <a:t>В этот день родился канадский врач и физиолог Фредерик </a:t>
            </a:r>
            <a:r>
              <a:rPr lang="ru-RU" sz="1000" dirty="0" err="1" smtClean="0"/>
              <a:t>Бантинг</a:t>
            </a:r>
            <a:r>
              <a:rPr lang="ru-RU" sz="1000" dirty="0" smtClean="0"/>
              <a:t>, который открыл инсулин. </a:t>
            </a:r>
          </a:p>
          <a:p>
            <a:pPr marL="174625" indent="-174625"/>
            <a:r>
              <a:rPr lang="ru-RU" sz="1000" b="1" dirty="0" smtClean="0"/>
              <a:t>Признаки </a:t>
            </a:r>
            <a:r>
              <a:rPr lang="ru-RU" sz="1000" b="1" dirty="0" smtClean="0"/>
              <a:t>диабета первого типа </a:t>
            </a:r>
            <a:r>
              <a:rPr lang="ru-RU" sz="1000" b="1" dirty="0" smtClean="0"/>
              <a:t>– инсулинозависимый</a:t>
            </a:r>
            <a:r>
              <a:rPr lang="ru-RU" sz="1000" b="1" dirty="0" smtClean="0"/>
              <a:t>,</a:t>
            </a:r>
            <a:r>
              <a:rPr lang="ru-RU" sz="1000" b="1" dirty="0" smtClean="0"/>
              <a:t> </a:t>
            </a:r>
            <a:r>
              <a:rPr lang="ru-RU" sz="1000" b="1" dirty="0" smtClean="0"/>
              <a:t>н</a:t>
            </a:r>
            <a:r>
              <a:rPr lang="ru-RU" sz="1000" b="1" dirty="0" smtClean="0"/>
              <a:t>аблюдается</a:t>
            </a:r>
            <a:r>
              <a:rPr lang="ru-RU" sz="1000" b="1" dirty="0" smtClean="0"/>
              <a:t>, в основном, до 30 </a:t>
            </a:r>
            <a:r>
              <a:rPr lang="ru-RU" sz="1000" b="1" dirty="0" smtClean="0"/>
              <a:t>лет</a:t>
            </a:r>
            <a:r>
              <a:rPr lang="en-US" sz="1000" dirty="0" smtClean="0"/>
              <a:t>: </a:t>
            </a:r>
            <a:r>
              <a:rPr lang="ru-RU" sz="1000" dirty="0" smtClean="0"/>
              <a:t> </a:t>
            </a:r>
            <a:r>
              <a:rPr lang="ru-RU" sz="1000" dirty="0" smtClean="0"/>
              <a:t>сильная жажда, постоянное чувство голода, обильное </a:t>
            </a:r>
            <a:r>
              <a:rPr lang="ru-RU" sz="1000" dirty="0" smtClean="0"/>
              <a:t>мочеиспускание</a:t>
            </a:r>
            <a:r>
              <a:rPr lang="ru-RU" sz="1000" dirty="0" smtClean="0"/>
              <a:t>, потеря веса, сильная усталость и слабость, зуд кожи, постоянные головные боли, повышение артериального давления, </a:t>
            </a:r>
            <a:r>
              <a:rPr lang="ru-RU" sz="1000" dirty="0" smtClean="0"/>
              <a:t>нарушение </a:t>
            </a:r>
            <a:r>
              <a:rPr lang="ru-RU" sz="1000" dirty="0" smtClean="0"/>
              <a:t>зрения</a:t>
            </a:r>
            <a:r>
              <a:rPr lang="ru-RU" sz="1000" dirty="0" smtClean="0"/>
              <a:t>.</a:t>
            </a:r>
            <a:endParaRPr lang="ru-RU" sz="600" dirty="0" smtClean="0"/>
          </a:p>
          <a:p>
            <a:pPr marL="174625" indent="-174625" fontAlgn="base"/>
            <a:r>
              <a:rPr lang="ru-RU" sz="1000" b="1" dirty="0" smtClean="0"/>
              <a:t>Признаки диабета второго типа </a:t>
            </a:r>
            <a:r>
              <a:rPr lang="ru-RU" sz="1000" b="1" dirty="0" smtClean="0"/>
              <a:t>–инсулиннезависимый, чаще </a:t>
            </a:r>
            <a:r>
              <a:rPr lang="ru-RU" sz="1000" b="1" dirty="0" smtClean="0"/>
              <a:t>всего встречается у людей старшего </a:t>
            </a:r>
            <a:r>
              <a:rPr lang="ru-RU" sz="1000" b="1" dirty="0" smtClean="0"/>
              <a:t>возраста</a:t>
            </a:r>
            <a:r>
              <a:rPr lang="en-US" sz="1000" dirty="0" smtClean="0"/>
              <a:t>:</a:t>
            </a:r>
            <a:r>
              <a:rPr lang="ru-RU" sz="1000" dirty="0" smtClean="0"/>
              <a:t> </a:t>
            </a:r>
            <a:r>
              <a:rPr lang="ru-RU" sz="1000" dirty="0" smtClean="0"/>
              <a:t>сильная жажда, частые мочеиспускания, </a:t>
            </a:r>
            <a:r>
              <a:rPr lang="ru-RU" sz="1000" dirty="0" smtClean="0"/>
              <a:t>бессонница, </a:t>
            </a:r>
            <a:r>
              <a:rPr lang="ru-RU" sz="1000" dirty="0" smtClean="0"/>
              <a:t>усталость, разбитость и сонливость днем, медленное заживление ран, ухудшение зрения, эпизодические или постоянные головокружения, онемение </a:t>
            </a:r>
            <a:r>
              <a:rPr lang="ru-RU" sz="1000" dirty="0" smtClean="0"/>
              <a:t>конечностей, </a:t>
            </a:r>
            <a:r>
              <a:rPr lang="ru-RU" sz="1000" dirty="0" smtClean="0"/>
              <a:t>дерматиты.</a:t>
            </a:r>
          </a:p>
          <a:p>
            <a:r>
              <a:rPr lang="ru-RU" sz="1000" dirty="0" smtClean="0"/>
              <a:t>Последствиями диабета любого типа являются дисфункции </a:t>
            </a:r>
            <a:r>
              <a:rPr lang="ru-RU" sz="1000" dirty="0" smtClean="0"/>
              <a:t>различных систем </a:t>
            </a:r>
            <a:r>
              <a:rPr lang="ru-RU" sz="1000" dirty="0" smtClean="0"/>
              <a:t>организма. Поэтому  очень важно принимать препараты, снижающие уровень сахара в </a:t>
            </a:r>
            <a:r>
              <a:rPr lang="ru-RU" sz="1000" dirty="0" smtClean="0"/>
              <a:t>крови. </a:t>
            </a:r>
            <a:endParaRPr lang="ru-RU" sz="1000" dirty="0" smtClean="0"/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активная добавка к пище. Не является лекарственным средством. Перед применением проконсультируйтесь с врачом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глюкосилнорма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диабет 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2988733"/>
            <a:ext cx="4148667" cy="3626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20 </a:t>
            </a:r>
            <a:r>
              <a:rPr lang="ru-RU" sz="1000" b="1" i="1" dirty="0" smtClean="0"/>
              <a:t>НОЯБРЯ - ВСЕМИРНЫЙ </a:t>
            </a:r>
            <a:r>
              <a:rPr lang="ru-RU" sz="1000" b="1" i="1" dirty="0" smtClean="0"/>
              <a:t>ДЕНЬ БОРЬБЫ ПРОТИВ ХРОНИЧЕСКОЙ ОБСТРУКТИВНОЙ БОЛЕЗНИ </a:t>
            </a:r>
            <a:r>
              <a:rPr lang="ru-RU" sz="1000" b="1" i="1" dirty="0" smtClean="0"/>
              <a:t>ЛЕГКИХ</a:t>
            </a:r>
          </a:p>
          <a:p>
            <a:endParaRPr lang="ru-RU" sz="800" dirty="0" smtClean="0"/>
          </a:p>
          <a:p>
            <a:r>
              <a:rPr lang="ru-RU" sz="1000" dirty="0" smtClean="0"/>
              <a:t>По </a:t>
            </a:r>
            <a:r>
              <a:rPr lang="ru-RU" sz="1000" dirty="0" smtClean="0"/>
              <a:t>оценкам ВОЗ, хронической </a:t>
            </a:r>
            <a:r>
              <a:rPr lang="ru-RU" sz="1000" dirty="0" err="1" smtClean="0"/>
              <a:t>обструктивной</a:t>
            </a:r>
            <a:r>
              <a:rPr lang="ru-RU" sz="1000" dirty="0" smtClean="0"/>
              <a:t> болезнью легких страдают 210 миллионов человек. </a:t>
            </a:r>
            <a:r>
              <a:rPr lang="ru-RU" sz="1000" dirty="0" smtClean="0"/>
              <a:t>Это </a:t>
            </a:r>
            <a:r>
              <a:rPr lang="ru-RU" sz="1000" dirty="0" smtClean="0"/>
              <a:t>название включает в себя </a:t>
            </a:r>
            <a:r>
              <a:rPr lang="ru-RU" sz="1000" dirty="0" smtClean="0"/>
              <a:t>«</a:t>
            </a:r>
            <a:r>
              <a:rPr lang="ru-RU" sz="1000" dirty="0" smtClean="0"/>
              <a:t>хронический бронхит» и «эмфизему». </a:t>
            </a:r>
            <a:r>
              <a:rPr lang="ru-RU" sz="1000" dirty="0" smtClean="0"/>
              <a:t>Основные </a:t>
            </a:r>
            <a:r>
              <a:rPr lang="ru-RU" sz="1000" dirty="0" smtClean="0"/>
              <a:t>причины развития болезни — курение, табачный дым, загрязнение воздуха, контакт с испарениями химических веществ.</a:t>
            </a:r>
          </a:p>
          <a:p>
            <a:r>
              <a:rPr lang="ru-RU" sz="1000" dirty="0" smtClean="0"/>
              <a:t>Для защиты и поддержки </a:t>
            </a:r>
            <a:r>
              <a:rPr lang="ru-RU" sz="1000" dirty="0" err="1" smtClean="0"/>
              <a:t>бронхолегочной</a:t>
            </a:r>
            <a:r>
              <a:rPr lang="ru-RU" sz="1000" dirty="0" smtClean="0"/>
              <a:t> системы компания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 рекомендует биологически активный комплекс </a:t>
            </a:r>
            <a:r>
              <a:rPr lang="ru-RU" sz="1000" b="1" dirty="0" smtClean="0"/>
              <a:t>«</a:t>
            </a:r>
            <a:r>
              <a:rPr lang="ru-RU" sz="1000" b="1" dirty="0" err="1" smtClean="0"/>
              <a:t>Пульмоклинз</a:t>
            </a:r>
            <a:r>
              <a:rPr lang="ru-RU" sz="1000" b="1" dirty="0" smtClean="0"/>
              <a:t>»</a:t>
            </a:r>
            <a:r>
              <a:rPr lang="ru-RU" sz="1000" dirty="0" smtClean="0"/>
              <a:t>.  Он создан на основе растительных компонентов , не вызывает привыкания и  сочетает в себе сразу 3 действия: разжижение мокроты, ее выведение и дезактивация патогенных бактерий. Снижается интенсивность кашля, одышка и воспаление. Улучшается состояние слизистой бронхов.</a:t>
            </a:r>
          </a:p>
          <a:p>
            <a:r>
              <a:rPr lang="ru-RU" sz="1000" b="1" dirty="0" smtClean="0"/>
              <a:t>«</a:t>
            </a:r>
            <a:r>
              <a:rPr lang="ru-RU" sz="1000" b="1" dirty="0" err="1" smtClean="0"/>
              <a:t>Пульмоклинз</a:t>
            </a:r>
            <a:r>
              <a:rPr lang="ru-RU" sz="1000" b="1" dirty="0" smtClean="0"/>
              <a:t>» рекомендован</a:t>
            </a:r>
            <a:r>
              <a:rPr lang="en-US" sz="1000" b="1" dirty="0" smtClean="0"/>
              <a:t>: </a:t>
            </a:r>
            <a:endParaRPr lang="ru-RU" sz="1000" dirty="0" smtClean="0"/>
          </a:p>
          <a:p>
            <a:pPr lvl="0"/>
            <a:r>
              <a:rPr lang="ru-RU" sz="1000" dirty="0" smtClean="0"/>
              <a:t> </a:t>
            </a:r>
            <a:r>
              <a:rPr lang="ru-RU" sz="1000" dirty="0" smtClean="0"/>
              <a:t> - при </a:t>
            </a:r>
            <a:r>
              <a:rPr lang="ru-RU" sz="1000" dirty="0" smtClean="0"/>
              <a:t>хронических очаговых инфекциях дыхательных путей</a:t>
            </a:r>
          </a:p>
          <a:p>
            <a:pPr lvl="0"/>
            <a:r>
              <a:rPr lang="ru-RU" sz="1000" dirty="0" smtClean="0"/>
              <a:t>  - при </a:t>
            </a:r>
            <a:r>
              <a:rPr lang="ru-RU" sz="1000" dirty="0" smtClean="0"/>
              <a:t>активном и пассивном курении</a:t>
            </a:r>
          </a:p>
          <a:p>
            <a:pPr lvl="0"/>
            <a:r>
              <a:rPr lang="ru-RU" sz="1000" dirty="0" smtClean="0"/>
              <a:t>  - при </a:t>
            </a:r>
            <a:r>
              <a:rPr lang="ru-RU" sz="1000" dirty="0" smtClean="0"/>
              <a:t>бронхиальной астме и респираторном </a:t>
            </a:r>
            <a:r>
              <a:rPr lang="ru-RU" sz="1000" dirty="0" err="1" smtClean="0"/>
              <a:t>аллергозе</a:t>
            </a:r>
            <a:r>
              <a:rPr lang="ru-RU" sz="1000" dirty="0" smtClean="0"/>
              <a:t> </a:t>
            </a:r>
          </a:p>
          <a:p>
            <a:pPr>
              <a:lnSpc>
                <a:spcPts val="1000"/>
              </a:lnSpc>
              <a:buFontTx/>
              <a:buChar char="-"/>
            </a:pPr>
            <a:endParaRPr lang="ru-RU" sz="1000" dirty="0" smtClean="0"/>
          </a:p>
          <a:p>
            <a:pPr>
              <a:lnSpc>
                <a:spcPts val="1000"/>
              </a:lnSpc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</a:p>
          <a:p>
            <a:pPr>
              <a:lnSpc>
                <a:spcPts val="1000"/>
              </a:lnSpc>
            </a:pPr>
            <a:endParaRPr lang="ru-RU" sz="1000" dirty="0"/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пульмоклинз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бронхит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курильщикам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2731" y="1341205"/>
            <a:ext cx="1619249" cy="1619249"/>
          </a:xfrm>
          <a:prstGeom prst="rect">
            <a:avLst/>
          </a:prstGeom>
        </p:spPr>
      </p:pic>
      <p:pic>
        <p:nvPicPr>
          <p:cNvPr id="10" name="Рисунок 9" descr="glucosil norma_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6130" y="1324625"/>
            <a:ext cx="1632857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00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5178" y="2932670"/>
            <a:ext cx="397268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/>
              <a:t>АВИРОЛ - МОЩНЫЙ </a:t>
            </a:r>
            <a:r>
              <a:rPr lang="ru-RU" sz="1050" b="1" i="1" dirty="0" smtClean="0"/>
              <a:t>КОМПЛЕКС ПРОТИВОВИРУСНОЙ </a:t>
            </a:r>
            <a:r>
              <a:rPr lang="ru-RU" sz="1050" b="1" i="1" dirty="0" smtClean="0"/>
              <a:t>ЗАЩИТЫ</a:t>
            </a:r>
          </a:p>
          <a:p>
            <a:endParaRPr lang="ru-RU" sz="1050" b="1" dirty="0" smtClean="0"/>
          </a:p>
          <a:p>
            <a:r>
              <a:rPr lang="ru-RU" sz="1000" dirty="0" smtClean="0"/>
              <a:t>Ноябрь </a:t>
            </a:r>
            <a:r>
              <a:rPr lang="ru-RU" sz="1000" dirty="0" smtClean="0"/>
              <a:t>– последний, самый холодный месяц осени. Сейчас наша </a:t>
            </a:r>
            <a:r>
              <a:rPr lang="ru-RU" sz="1000" dirty="0" smtClean="0"/>
              <a:t>иммунная система испытывает перегрузки из-за  смены сезонов и </a:t>
            </a:r>
            <a:r>
              <a:rPr lang="ru-RU" sz="1000" dirty="0" smtClean="0"/>
              <a:t>перепадов температур.</a:t>
            </a:r>
            <a:r>
              <a:rPr lang="en-US" sz="1000" dirty="0" smtClean="0"/>
              <a:t> </a:t>
            </a:r>
            <a:r>
              <a:rPr lang="ru-RU" sz="1000" dirty="0" smtClean="0"/>
              <a:t>На фоне сниженного иммунитета у многих людей </a:t>
            </a:r>
            <a:r>
              <a:rPr lang="ru-RU" sz="1000" dirty="0" smtClean="0"/>
              <a:t>появляется «простуда» </a:t>
            </a:r>
            <a:r>
              <a:rPr lang="ru-RU" sz="1000" dirty="0" smtClean="0"/>
              <a:t>на губах – </a:t>
            </a:r>
            <a:r>
              <a:rPr lang="ru-RU" sz="1000" dirty="0" smtClean="0"/>
              <a:t>герпес.</a:t>
            </a:r>
            <a:endParaRPr lang="ru-RU" sz="1000" dirty="0" smtClean="0"/>
          </a:p>
          <a:p>
            <a:r>
              <a:rPr lang="ru-RU" sz="1000" dirty="0" smtClean="0"/>
              <a:t>Для комплексной борьбы с простудой </a:t>
            </a:r>
            <a:r>
              <a:rPr lang="ru-RU" sz="1000" dirty="0" smtClean="0"/>
              <a:t>и герпесом мы </a:t>
            </a:r>
            <a:r>
              <a:rPr lang="ru-RU" sz="1000" dirty="0" smtClean="0"/>
              <a:t>рекомендуем комплекс </a:t>
            </a:r>
            <a:r>
              <a:rPr lang="ru-RU" sz="1000" b="1" dirty="0" err="1" smtClean="0"/>
              <a:t>Авирол</a:t>
            </a:r>
            <a:r>
              <a:rPr lang="ru-RU" sz="1000" b="1" dirty="0" smtClean="0"/>
              <a:t>.</a:t>
            </a:r>
            <a:r>
              <a:rPr lang="ru-RU" sz="1000" dirty="0" smtClean="0"/>
              <a:t> </a:t>
            </a:r>
            <a:r>
              <a:rPr lang="ru-RU" sz="1000" dirty="0" smtClean="0"/>
              <a:t>О</a:t>
            </a:r>
            <a:r>
              <a:rPr lang="ru-RU" sz="1000" dirty="0" smtClean="0"/>
              <a:t>н </a:t>
            </a:r>
            <a:r>
              <a:rPr lang="ru-RU" sz="1000" dirty="0" smtClean="0"/>
              <a:t>содержит незаменимую аминокислоту </a:t>
            </a:r>
            <a:r>
              <a:rPr lang="en-US" sz="1000" b="1" dirty="0"/>
              <a:t>L-</a:t>
            </a:r>
            <a:r>
              <a:rPr lang="ru-RU" sz="1000" b="1" dirty="0" smtClean="0"/>
              <a:t>лизин, </a:t>
            </a:r>
            <a:r>
              <a:rPr lang="ru-RU" sz="1000" dirty="0" smtClean="0"/>
              <a:t>которая не только борется с </a:t>
            </a:r>
            <a:r>
              <a:rPr lang="ru-RU" sz="1000" dirty="0" smtClean="0"/>
              <a:t>вирусами, </a:t>
            </a:r>
            <a:r>
              <a:rPr lang="ru-RU" sz="1000" dirty="0" smtClean="0"/>
              <a:t>но </a:t>
            </a:r>
            <a:r>
              <a:rPr lang="ru-RU" sz="1000" dirty="0" smtClean="0"/>
              <a:t>и улучшает </a:t>
            </a:r>
            <a:r>
              <a:rPr lang="ru-RU" sz="1000" dirty="0" smtClean="0"/>
              <a:t>целостность кожи </a:t>
            </a:r>
            <a:r>
              <a:rPr lang="ru-RU" sz="1000" dirty="0" smtClean="0"/>
              <a:t>губ</a:t>
            </a:r>
            <a:r>
              <a:rPr lang="ru-RU" sz="1000" dirty="0" smtClean="0"/>
              <a:t>, так как используется организмом для выработки коллагена.</a:t>
            </a:r>
          </a:p>
          <a:p>
            <a:r>
              <a:rPr lang="ru-RU" sz="1000" dirty="0" smtClean="0"/>
              <a:t>Кроме того, в составе </a:t>
            </a:r>
            <a:r>
              <a:rPr lang="ru-RU" sz="1000" dirty="0" err="1" smtClean="0"/>
              <a:t>Авирола</a:t>
            </a:r>
            <a:r>
              <a:rPr lang="ru-RU" sz="1000" dirty="0" smtClean="0"/>
              <a:t> присутствуют эхинацея, зеленый чай, полисахариды гриба </a:t>
            </a:r>
            <a:r>
              <a:rPr lang="ru-RU" sz="1000" dirty="0" err="1" smtClean="0"/>
              <a:t>шиитаке</a:t>
            </a:r>
            <a:r>
              <a:rPr lang="ru-RU" sz="1000" dirty="0" smtClean="0"/>
              <a:t>, </a:t>
            </a:r>
            <a:r>
              <a:rPr lang="ru-RU" sz="1000" dirty="0" smtClean="0"/>
              <a:t>витамины – незаменимые помощники  с респираторными заболеваниями, укрепляющие защитные силы организма</a:t>
            </a:r>
            <a:endParaRPr lang="ru-RU" sz="1000" dirty="0" smtClean="0"/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400" b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вирусы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инфекции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иммунитет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авирол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6298" y="2980267"/>
            <a:ext cx="4062752" cy="35804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КОРДИС -  </a:t>
            </a:r>
            <a:r>
              <a:rPr lang="ru-RU" sz="1000" b="1" i="1" dirty="0" smtClean="0"/>
              <a:t>ЭЛИТНЫЙ БИОКОМПЛЕКС ДЛЯ ЗАЩИТЫ И ПИТАНИЯ СЕРДЕЧНОЙ </a:t>
            </a:r>
            <a:r>
              <a:rPr lang="ru-RU" sz="1000" b="1" i="1" dirty="0" smtClean="0"/>
              <a:t>МЫШЦЫ</a:t>
            </a:r>
            <a:endParaRPr lang="ru-RU" sz="1000" i="1" dirty="0" smtClean="0"/>
          </a:p>
          <a:p>
            <a:r>
              <a:rPr lang="ru-RU" sz="1000" dirty="0" smtClean="0"/>
              <a:t> Работает 24 часа в сутки. Доказано клинически.</a:t>
            </a:r>
          </a:p>
          <a:p>
            <a:r>
              <a:rPr lang="ru-RU" sz="1000" b="1" dirty="0" smtClean="0"/>
              <a:t> </a:t>
            </a:r>
            <a:endParaRPr lang="ru-RU" sz="1000" dirty="0" smtClean="0"/>
          </a:p>
          <a:p>
            <a:r>
              <a:rPr lang="ru-RU" sz="1000" b="1" dirty="0" smtClean="0"/>
              <a:t>Содержит 23 активных компонента, которые:</a:t>
            </a:r>
            <a:endParaRPr lang="ru-RU" sz="1000" dirty="0" smtClean="0"/>
          </a:p>
          <a:p>
            <a:pPr marL="87313" lvl="0" indent="-87313">
              <a:buFont typeface="Arial" pitchFamily="34" charset="0"/>
              <a:buChar char="•"/>
            </a:pPr>
            <a:r>
              <a:rPr lang="ru-RU" sz="1000" dirty="0" smtClean="0"/>
              <a:t>Улучшают кровообращение сердечной мышцы</a:t>
            </a:r>
          </a:p>
          <a:p>
            <a:pPr marL="87313" lvl="0" indent="-87313">
              <a:buFont typeface="Arial" pitchFamily="34" charset="0"/>
              <a:buChar char="•"/>
            </a:pPr>
            <a:r>
              <a:rPr lang="ru-RU" sz="1000" dirty="0" smtClean="0"/>
              <a:t>Снижают риск развития атеросклероза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ru-RU" sz="1000" dirty="0" smtClean="0"/>
              <a:t>Повышают физическую работоспособность, выносливость и психоэмоциональную устойчивость </a:t>
            </a:r>
          </a:p>
          <a:p>
            <a:pPr marL="87313" indent="-87313"/>
            <a:r>
              <a:rPr lang="ru-RU" sz="1000" u="sng" dirty="0" smtClean="0"/>
              <a:t>Ноу-хау комплекса</a:t>
            </a:r>
            <a:r>
              <a:rPr lang="en-US" sz="1000" u="sng" dirty="0" smtClean="0"/>
              <a:t>:</a:t>
            </a:r>
          </a:p>
          <a:p>
            <a:pPr marL="228600" indent="-228600">
              <a:buFontTx/>
              <a:buAutoNum type="arabicPeriod"/>
            </a:pPr>
            <a:r>
              <a:rPr lang="ru-RU" sz="1000" b="1" dirty="0" err="1" smtClean="0"/>
              <a:t>Наносорбент</a:t>
            </a:r>
            <a:r>
              <a:rPr lang="ru-RU" sz="1000" b="1" dirty="0" smtClean="0"/>
              <a:t> Гутта-вива  </a:t>
            </a:r>
            <a:r>
              <a:rPr lang="ru-RU" sz="1000" dirty="0" smtClean="0"/>
              <a:t>очищает кишечник даже </a:t>
            </a:r>
            <a:r>
              <a:rPr lang="ru-RU" sz="1000" dirty="0" smtClean="0"/>
              <a:t>между ворсинками эпителия, </a:t>
            </a:r>
            <a:r>
              <a:rPr lang="ru-RU" sz="1000" dirty="0" smtClean="0"/>
              <a:t>позволяя </a:t>
            </a:r>
            <a:r>
              <a:rPr lang="ru-RU" sz="1000" dirty="0" smtClean="0"/>
              <a:t>активным </a:t>
            </a:r>
            <a:r>
              <a:rPr lang="ru-RU" sz="1000" dirty="0" smtClean="0"/>
              <a:t>компонентам </a:t>
            </a:r>
            <a:r>
              <a:rPr lang="ru-RU" sz="1000" dirty="0" smtClean="0"/>
              <a:t>комплекса усваиваться более эффективно.</a:t>
            </a:r>
            <a:endParaRPr lang="ru-RU" sz="1000" dirty="0" smtClean="0"/>
          </a:p>
          <a:p>
            <a:pPr marL="228600" indent="-228600">
              <a:buAutoNum type="arabicPeriod"/>
            </a:pPr>
            <a:r>
              <a:rPr lang="ru-RU" sz="1000" b="1" dirty="0" smtClean="0"/>
              <a:t>Каркасная таблетка  </a:t>
            </a:r>
            <a:r>
              <a:rPr lang="ru-RU" sz="1000" dirty="0" smtClean="0"/>
              <a:t>позволяет высвобождать активные вещества в </a:t>
            </a:r>
            <a:r>
              <a:rPr lang="ru-RU" sz="1000" dirty="0" smtClean="0"/>
              <a:t>нужной последовательности и </a:t>
            </a:r>
            <a:r>
              <a:rPr lang="ru-RU" sz="1000" dirty="0" smtClean="0"/>
              <a:t>в нужном отделе </a:t>
            </a:r>
            <a:r>
              <a:rPr lang="ru-RU" sz="1000" dirty="0" smtClean="0"/>
              <a:t>кишечника.</a:t>
            </a:r>
            <a:endParaRPr lang="ru-RU" sz="1000" dirty="0" smtClean="0"/>
          </a:p>
          <a:p>
            <a:pPr marL="228600" indent="-228600">
              <a:buAutoNum type="arabicPeriod"/>
            </a:pPr>
            <a:r>
              <a:rPr lang="ru-RU" sz="1000" b="1" dirty="0" err="1" smtClean="0"/>
              <a:t>Антиоксидантный</a:t>
            </a:r>
            <a:r>
              <a:rPr lang="ru-RU" sz="1000" b="1" dirty="0" smtClean="0"/>
              <a:t> комплекс «Цифрол-5» </a:t>
            </a:r>
            <a:r>
              <a:rPr lang="ru-RU" sz="1000" dirty="0" smtClean="0"/>
              <a:t>поддерживает эффективный уровень антиоксидантов в организме в течение дня</a:t>
            </a:r>
            <a:r>
              <a:rPr lang="ru-RU" sz="1000" dirty="0" smtClean="0"/>
              <a:t>.</a:t>
            </a:r>
          </a:p>
          <a:p>
            <a:pPr marL="228600" indent="-228600"/>
            <a:endParaRPr lang="ru-RU" sz="1000" dirty="0" smtClean="0"/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активная добавка к пище. Не является лекарственным средством. Перед применением проконсультируйтесь с врачом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кордис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сердце</a:t>
            </a:r>
          </a:p>
          <a:p>
            <a:pPr>
              <a:lnSpc>
                <a:spcPts val="1000"/>
              </a:lnSpc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 descr="сord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3089" y="1292921"/>
            <a:ext cx="1625962" cy="1625962"/>
          </a:xfrm>
          <a:prstGeom prst="rect">
            <a:avLst/>
          </a:prstGeom>
        </p:spPr>
      </p:pic>
      <p:pic>
        <p:nvPicPr>
          <p:cNvPr id="15" name="Рисунок 14" descr="avirol_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6882" y="1286026"/>
            <a:ext cx="1632857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79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4" cy="6857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113436" y="427994"/>
            <a:ext cx="4262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ПРОДУКТ МЕСЯЦА!</a:t>
            </a:r>
          </a:p>
          <a:p>
            <a:pPr algn="ctr"/>
            <a:r>
              <a:rPr lang="ru-RU" sz="1600" b="1" dirty="0" smtClean="0"/>
              <a:t>МУЛЬТИЗЛАКОВЫЙ КИСЕЛЬ С КОМБУЧЕЙ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0843" y="3886200"/>
            <a:ext cx="5544066" cy="2862322"/>
          </a:xfrm>
          <a:prstGeom prst="rect">
            <a:avLst/>
          </a:prstGeom>
          <a:solidFill>
            <a:srgbClr val="D1D2D4"/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АКТИВНЫЙ КИШЕЧНИК  -  ХОРОШЕЕ САМОЧУВСТВИЕ!</a:t>
            </a:r>
          </a:p>
          <a:p>
            <a:r>
              <a:rPr lang="ru-RU" sz="1000" dirty="0" smtClean="0"/>
              <a:t>Быстрые перекусы вместо полноценного обеда, </a:t>
            </a:r>
            <a:r>
              <a:rPr lang="ru-RU" sz="1000" dirty="0" smtClean="0"/>
              <a:t>частые </a:t>
            </a:r>
            <a:r>
              <a:rPr lang="ru-RU" sz="1000" dirty="0" smtClean="0"/>
              <a:t>стрессы – все это рано или поздно сказывается на работе пищеварительного тракта. </a:t>
            </a:r>
            <a:r>
              <a:rPr lang="ru-RU" sz="1000" dirty="0" smtClean="0"/>
              <a:t>Сидячий </a:t>
            </a:r>
            <a:r>
              <a:rPr lang="ru-RU" sz="1000" dirty="0" smtClean="0"/>
              <a:t>образ жизни нарушает моторику кишечника, вызывает газообразование и запоры.  Сложно изменить образ жизни, но совсем несложно привнести в нее ежедневный прием хотя бы одного продукта, полезного для здоровья. </a:t>
            </a:r>
          </a:p>
          <a:p>
            <a:r>
              <a:rPr lang="ru-RU" sz="1000" dirty="0" smtClean="0"/>
              <a:t>Чтобы стимулировать активную работу кишечника мы разработали «</a:t>
            </a:r>
            <a:r>
              <a:rPr lang="ru-RU" sz="1000" dirty="0" err="1" smtClean="0"/>
              <a:t>Мультизлаковый</a:t>
            </a:r>
            <a:r>
              <a:rPr lang="ru-RU" sz="1000" dirty="0" smtClean="0"/>
              <a:t> кисель с </a:t>
            </a:r>
            <a:r>
              <a:rPr lang="ru-RU" sz="1000" dirty="0" err="1" smtClean="0"/>
              <a:t>комбучей</a:t>
            </a:r>
            <a:r>
              <a:rPr lang="ru-RU" sz="1000" dirty="0" smtClean="0"/>
              <a:t>, чагой и алоэ вера». </a:t>
            </a:r>
          </a:p>
          <a:p>
            <a:pPr>
              <a:buFont typeface="Wingdings" pitchFamily="2" charset="2"/>
              <a:buChar char="ü"/>
            </a:pPr>
            <a:r>
              <a:rPr lang="ru-RU" sz="1000" dirty="0" smtClean="0"/>
              <a:t>Ферментированные хлопья риса, овса и ржи являются богатым источником полезных веществ, оказывают </a:t>
            </a:r>
            <a:r>
              <a:rPr lang="ru-RU" sz="1000" dirty="0" err="1" smtClean="0"/>
              <a:t>пребиотический</a:t>
            </a:r>
            <a:r>
              <a:rPr lang="ru-RU" sz="1000" dirty="0" smtClean="0"/>
              <a:t> эффект, предотвращают запоры. </a:t>
            </a:r>
          </a:p>
          <a:p>
            <a:pPr>
              <a:buFont typeface="Wingdings" pitchFamily="2" charset="2"/>
              <a:buChar char="ü"/>
            </a:pPr>
            <a:r>
              <a:rPr lang="ru-RU" sz="1000" dirty="0" smtClean="0"/>
              <a:t>Алоэ и чага помогают регулировать кислотность желудка, уменьшают очаги воспалений в ЖКТ. </a:t>
            </a:r>
          </a:p>
          <a:p>
            <a:pPr>
              <a:buFont typeface="Wingdings" pitchFamily="2" charset="2"/>
              <a:buChar char="ü"/>
            </a:pPr>
            <a:r>
              <a:rPr lang="ru-RU" sz="1000" dirty="0" err="1" smtClean="0"/>
              <a:t>Комбуча</a:t>
            </a:r>
            <a:r>
              <a:rPr lang="ru-RU" sz="1000" dirty="0" smtClean="0"/>
              <a:t> поддерживает </a:t>
            </a:r>
            <a:r>
              <a:rPr lang="ru-RU" sz="1000" dirty="0" err="1" smtClean="0"/>
              <a:t>нормофлору</a:t>
            </a:r>
            <a:r>
              <a:rPr lang="ru-RU" sz="1000" dirty="0" smtClean="0"/>
              <a:t> кишечника, активно повышает общий тонус  организма.  Попробуйте! Продукт уже в продаже! Нормальная работа кишечника очень важна для всего организма!  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#функциональное питание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#биотехнологии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пребиотики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ферментированныезлаки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комбуча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#чага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алоэвера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кисельАртлайф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мультизлаковыйкисель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поддержкапищеварения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активныйкишечник</a:t>
            </a:r>
            <a:r>
              <a:rPr lang="ru-RU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поддержкамикрофлоры</a:t>
            </a:r>
            <a:endParaRPr lang="ru-RU" sz="1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000" dirty="0"/>
          </a:p>
        </p:txBody>
      </p:sp>
      <p:pic>
        <p:nvPicPr>
          <p:cNvPr id="1026" name="Picture 2" descr="C:\Users\Chizhova\Desktop\Кисель_комбу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401" y="1608826"/>
            <a:ext cx="2057635" cy="2057635"/>
          </a:xfrm>
          <a:prstGeom prst="rect">
            <a:avLst/>
          </a:prstGeom>
          <a:noFill/>
        </p:spPr>
      </p:pic>
      <p:pic>
        <p:nvPicPr>
          <p:cNvPr id="3" name="Picture 2" descr="C:\Users\Chizhova\Desktop\Кисель_комбуча_А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153" y="1608826"/>
            <a:ext cx="3542003" cy="5012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180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" y="0"/>
            <a:ext cx="12192154" cy="6857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421007" y="469558"/>
            <a:ext cx="3352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АКЦИЯ! ВКУС ОСЕНИ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0843" y="3809999"/>
            <a:ext cx="5544066" cy="3016210"/>
          </a:xfrm>
          <a:prstGeom prst="rect">
            <a:avLst/>
          </a:prstGeom>
          <a:solidFill>
            <a:srgbClr val="D1D2D4"/>
          </a:solidFill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ВНИМАНИЕ! АКЦИЯ! ВКУС ОСЕНИ</a:t>
            </a:r>
            <a:r>
              <a:rPr lang="ru-RU" sz="1000" b="1" i="1" dirty="0" smtClean="0"/>
              <a:t>!</a:t>
            </a:r>
          </a:p>
          <a:p>
            <a:endParaRPr lang="ru-RU" sz="1000" b="1" i="1" dirty="0" smtClean="0"/>
          </a:p>
          <a:p>
            <a:r>
              <a:rPr lang="ru-RU" sz="1000" dirty="0" smtClean="0"/>
              <a:t>Готовимся к Фестивалю Успеха в Дели, пробуем блюда и напитки экзотической линейки «Кулинарное путешествие»! </a:t>
            </a:r>
            <a:endParaRPr lang="ru-RU" sz="800" dirty="0" smtClean="0"/>
          </a:p>
          <a:p>
            <a:r>
              <a:rPr lang="ru-RU" sz="1000" dirty="0" smtClean="0"/>
              <a:t>При покупке: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Суп по-индийски «Пряный рис» (10 порций)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Кисель «</a:t>
            </a:r>
            <a:r>
              <a:rPr lang="ru-RU" sz="1000" dirty="0" err="1" smtClean="0"/>
              <a:t>Личи-Клубника</a:t>
            </a:r>
            <a:r>
              <a:rPr lang="ru-RU" sz="1000" dirty="0" smtClean="0"/>
              <a:t>» (300г)</a:t>
            </a:r>
          </a:p>
          <a:p>
            <a:pPr lvl="0">
              <a:buFont typeface="Arial" pitchFamily="34" charset="0"/>
              <a:buChar char="•"/>
            </a:pPr>
            <a:r>
              <a:rPr lang="ru-RU" sz="1000" b="1" dirty="0" smtClean="0"/>
              <a:t> В ПОДАРОК - чай </a:t>
            </a:r>
            <a:r>
              <a:rPr lang="ru-RU" sz="1000" b="1" dirty="0" smtClean="0"/>
              <a:t>«Индийский «</a:t>
            </a:r>
            <a:r>
              <a:rPr lang="ru-RU" sz="1000" b="1" dirty="0" err="1" smtClean="0"/>
              <a:t>Масала</a:t>
            </a:r>
            <a:r>
              <a:rPr lang="ru-RU" sz="1000" b="1" dirty="0" smtClean="0"/>
              <a:t> со специями» линии «</a:t>
            </a:r>
            <a:r>
              <a:rPr lang="en-US" sz="1000" b="1" dirty="0" smtClean="0"/>
              <a:t>Art tea</a:t>
            </a:r>
            <a:r>
              <a:rPr lang="ru-RU" sz="1000" b="1" dirty="0" smtClean="0"/>
              <a:t>» (20 саше</a:t>
            </a:r>
            <a:r>
              <a:rPr lang="ru-RU" sz="1000" b="1" dirty="0" smtClean="0"/>
              <a:t>)!</a:t>
            </a:r>
            <a:endParaRPr lang="ru-RU" sz="1000" b="1" dirty="0" smtClean="0"/>
          </a:p>
          <a:p>
            <a:r>
              <a:rPr lang="ru-RU" sz="1000" dirty="0" smtClean="0"/>
              <a:t>Низкокалорийный </a:t>
            </a:r>
            <a:r>
              <a:rPr lang="ru-RU" sz="1000" dirty="0" smtClean="0"/>
              <a:t>суп содержит высокопитательный молочный белок, полезную для работы системы пищеварения цитрусовую и бамбуковую клетчатку, а также полиненасыщенные жирные кислоты, необходимые для правильной работы сердца, сосудов, кожи. Все это приправлено букетом индийских специй, полезных для вашего здоровья.</a:t>
            </a:r>
          </a:p>
          <a:p>
            <a:r>
              <a:rPr lang="ru-RU" sz="1000" dirty="0" smtClean="0"/>
              <a:t>Высокопитательный и полезный для ЖКТ кисель «</a:t>
            </a:r>
            <a:r>
              <a:rPr lang="ru-RU" sz="1000" dirty="0" err="1" smtClean="0"/>
              <a:t>Личи</a:t>
            </a:r>
            <a:r>
              <a:rPr lang="ru-RU" sz="1000" dirty="0" smtClean="0"/>
              <a:t> – Клубника» </a:t>
            </a:r>
            <a:r>
              <a:rPr lang="ru-RU" sz="1000" dirty="0" smtClean="0"/>
              <a:t>создан на основе натуральных </a:t>
            </a:r>
            <a:r>
              <a:rPr lang="ru-RU" sz="1000" dirty="0" smtClean="0"/>
              <a:t>соков, обогащен </a:t>
            </a:r>
            <a:r>
              <a:rPr lang="ru-RU" sz="1000" dirty="0" smtClean="0"/>
              <a:t>витаминами </a:t>
            </a:r>
            <a:r>
              <a:rPr lang="ru-RU" sz="1000" dirty="0" smtClean="0"/>
              <a:t>и содержит </a:t>
            </a:r>
            <a:r>
              <a:rPr lang="ru-RU" sz="1000" dirty="0" smtClean="0"/>
              <a:t>кусочки </a:t>
            </a:r>
            <a:r>
              <a:rPr lang="ru-RU" sz="1000" dirty="0" smtClean="0"/>
              <a:t>фруктов и ягод, семена </a:t>
            </a:r>
            <a:r>
              <a:rPr lang="ru-RU" sz="1000" dirty="0" err="1" smtClean="0"/>
              <a:t>чиа</a:t>
            </a:r>
            <a:r>
              <a:rPr lang="ru-RU" sz="1000" dirty="0" smtClean="0"/>
              <a:t>.</a:t>
            </a:r>
            <a:endParaRPr lang="ru-RU" sz="1000" dirty="0" smtClean="0"/>
          </a:p>
          <a:p>
            <a:r>
              <a:rPr lang="ru-RU" sz="1000" dirty="0" smtClean="0"/>
              <a:t>Акция действует с 01.10.2019г по 30.11.2019 г. Количество товара ограничено.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#кисель #ягоды #фрукты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приветлето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#витамины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746" name="Picture 2" descr="C:\Users\Chizhova\Desktop\Пряности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571" y="1761960"/>
            <a:ext cx="1972986" cy="1972986"/>
          </a:xfrm>
          <a:prstGeom prst="rect">
            <a:avLst/>
          </a:prstGeom>
          <a:noFill/>
        </p:spPr>
      </p:pic>
      <p:pic>
        <p:nvPicPr>
          <p:cNvPr id="31748" name="Picture 4" descr="C:\Users\Chizhova\Desktop\пряности_октябрь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696" y="1761960"/>
            <a:ext cx="3418405" cy="4837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2205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25226</TotalTime>
  <Words>3215</Words>
  <Application>Microsoft Office PowerPoint</Application>
  <PresentationFormat>Произвольный</PresentationFormat>
  <Paragraphs>391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Чижова Марина</cp:lastModifiedBy>
  <cp:revision>2546</cp:revision>
  <cp:lastPrinted>2019-10-31T02:14:27Z</cp:lastPrinted>
  <dcterms:created xsi:type="dcterms:W3CDTF">2018-10-19T03:44:59Z</dcterms:created>
  <dcterms:modified xsi:type="dcterms:W3CDTF">2019-10-31T11:07:55Z</dcterms:modified>
</cp:coreProperties>
</file>