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8" r:id="rId3"/>
    <p:sldId id="256" r:id="rId4"/>
    <p:sldId id="257" r:id="rId5"/>
    <p:sldId id="337" r:id="rId6"/>
    <p:sldId id="340" r:id="rId7"/>
    <p:sldId id="341" r:id="rId8"/>
    <p:sldId id="342" r:id="rId9"/>
    <p:sldId id="343" r:id="rId10"/>
    <p:sldId id="353" r:id="rId11"/>
    <p:sldId id="355" r:id="rId12"/>
    <p:sldId id="345" r:id="rId13"/>
    <p:sldId id="347" r:id="rId14"/>
    <p:sldId id="348" r:id="rId15"/>
    <p:sldId id="352" r:id="rId16"/>
    <p:sldId id="349" r:id="rId17"/>
    <p:sldId id="350" r:id="rId18"/>
    <p:sldId id="351" r:id="rId19"/>
    <p:sldId id="371" r:id="rId20"/>
    <p:sldId id="357" r:id="rId21"/>
    <p:sldId id="356" r:id="rId22"/>
    <p:sldId id="358" r:id="rId23"/>
    <p:sldId id="361" r:id="rId24"/>
    <p:sldId id="362" r:id="rId25"/>
    <p:sldId id="363" r:id="rId26"/>
    <p:sldId id="372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2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B01774E-FD40-4CCC-B657-67D12D4FD8B2}">
          <p14:sldIdLst>
            <p14:sldId id="282"/>
            <p14:sldId id="258"/>
            <p14:sldId id="256"/>
            <p14:sldId id="257"/>
            <p14:sldId id="337"/>
            <p14:sldId id="340"/>
            <p14:sldId id="341"/>
            <p14:sldId id="342"/>
            <p14:sldId id="343"/>
            <p14:sldId id="353"/>
            <p14:sldId id="355"/>
            <p14:sldId id="345"/>
            <p14:sldId id="347"/>
            <p14:sldId id="348"/>
            <p14:sldId id="352"/>
            <p14:sldId id="349"/>
            <p14:sldId id="350"/>
            <p14:sldId id="351"/>
            <p14:sldId id="371"/>
            <p14:sldId id="357"/>
            <p14:sldId id="356"/>
            <p14:sldId id="358"/>
            <p14:sldId id="361"/>
            <p14:sldId id="362"/>
            <p14:sldId id="363"/>
            <p14:sldId id="372"/>
            <p14:sldId id="364"/>
            <p14:sldId id="365"/>
            <p14:sldId id="366"/>
            <p14:sldId id="367"/>
            <p14:sldId id="368"/>
            <p14:sldId id="369"/>
            <p14:sldId id="370"/>
            <p14:sldId id="32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3366"/>
    <a:srgbClr val="FFB3CC"/>
    <a:srgbClr val="660066"/>
    <a:srgbClr val="FF66CC"/>
    <a:srgbClr val="CC0066"/>
    <a:srgbClr val="CC3399"/>
    <a:srgbClr val="FF5050"/>
    <a:srgbClr val="DDDDDD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5" autoAdjust="0"/>
    <p:restoredTop sz="94660"/>
  </p:normalViewPr>
  <p:slideViewPr>
    <p:cSldViewPr>
      <p:cViewPr varScale="1">
        <p:scale>
          <a:sx n="106" d="100"/>
          <a:sy n="106" d="100"/>
        </p:scale>
        <p:origin x="-661" y="-7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2A9BC-9337-4D55-923F-A167F71DC81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E5D71C-1C20-4026-9465-1AE9DFC11F81}">
      <dgm:prSet custT="1"/>
      <dgm:spPr>
        <a:solidFill>
          <a:schemeClr val="accent2">
            <a:lumMod val="40000"/>
            <a:lumOff val="60000"/>
            <a:alpha val="50000"/>
          </a:schemeClr>
        </a:solidFill>
      </dgm:spPr>
      <dgm:t>
        <a:bodyPr/>
        <a:lstStyle/>
        <a:p>
          <a:pPr algn="ctr" rtl="0"/>
          <a:r>
            <a:rPr lang="ru-RU" sz="1800" dirty="0" smtClean="0">
              <a:latin typeface="Arial" pitchFamily="34" charset="0"/>
              <a:cs typeface="Arial" pitchFamily="34" charset="0"/>
            </a:rPr>
            <a:t>Косметические сеансы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6E4692D0-1051-4BA9-81C9-65390792F3B8}" type="parTrans" cxnId="{A0285DFD-867A-4BA2-A7BC-E790BC575C5D}">
      <dgm:prSet/>
      <dgm:spPr/>
      <dgm:t>
        <a:bodyPr/>
        <a:lstStyle/>
        <a:p>
          <a:endParaRPr lang="ru-RU"/>
        </a:p>
      </dgm:t>
    </dgm:pt>
    <dgm:pt modelId="{9334B436-3910-4039-A3D6-EC4034934669}" type="sibTrans" cxnId="{A0285DFD-867A-4BA2-A7BC-E790BC575C5D}">
      <dgm:prSet/>
      <dgm:spPr/>
      <dgm:t>
        <a:bodyPr/>
        <a:lstStyle/>
        <a:p>
          <a:endParaRPr lang="ru-RU"/>
        </a:p>
      </dgm:t>
    </dgm:pt>
    <dgm:pt modelId="{73C3DD0B-8002-446E-8A4A-6591EFA29D96}">
      <dgm:prSet custT="1"/>
      <dgm:spPr>
        <a:solidFill>
          <a:srgbClr val="CC0066">
            <a:alpha val="49804"/>
          </a:srgbClr>
        </a:solidFill>
      </dgm:spPr>
      <dgm:t>
        <a:bodyPr/>
        <a:lstStyle/>
        <a:p>
          <a:pPr algn="ctr" rtl="0"/>
          <a:r>
            <a:rPr lang="ru-RU" sz="1800" dirty="0" smtClean="0">
              <a:latin typeface="Arial" pitchFamily="34" charset="0"/>
              <a:cs typeface="Arial" pitchFamily="34" charset="0"/>
            </a:rPr>
            <a:t>Мастер-классы 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4700783B-48FA-4ACA-BEBA-980D81C9D09C}" type="parTrans" cxnId="{15D320C7-00FC-4B69-B276-47AE9D0A9A9A}">
      <dgm:prSet/>
      <dgm:spPr/>
      <dgm:t>
        <a:bodyPr/>
        <a:lstStyle/>
        <a:p>
          <a:endParaRPr lang="ru-RU"/>
        </a:p>
      </dgm:t>
    </dgm:pt>
    <dgm:pt modelId="{8128894D-512F-4F50-ACEF-967CF19F4CF6}" type="sibTrans" cxnId="{15D320C7-00FC-4B69-B276-47AE9D0A9A9A}">
      <dgm:prSet/>
      <dgm:spPr/>
      <dgm:t>
        <a:bodyPr/>
        <a:lstStyle/>
        <a:p>
          <a:endParaRPr lang="ru-RU"/>
        </a:p>
      </dgm:t>
    </dgm:pt>
    <dgm:pt modelId="{9032E98C-E28B-4665-BADB-CA927288C6A8}">
      <dgm:prSet custT="1"/>
      <dgm:spPr>
        <a:solidFill>
          <a:srgbClr val="FF7C80">
            <a:alpha val="49804"/>
          </a:srgbClr>
        </a:solidFill>
      </dgm:spPr>
      <dgm:t>
        <a:bodyPr/>
        <a:lstStyle/>
        <a:p>
          <a:pPr algn="ctr" rtl="0"/>
          <a:r>
            <a:rPr lang="ru-RU" sz="1800" dirty="0" smtClean="0">
              <a:latin typeface="Arial" pitchFamily="34" charset="0"/>
              <a:cs typeface="Arial" pitchFamily="34" charset="0"/>
            </a:rPr>
            <a:t>Дни красоты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63F7376F-4895-459E-A255-86486174603B}" type="parTrans" cxnId="{7BBB50CF-9A20-4C18-BC47-6DAB13EA44A5}">
      <dgm:prSet/>
      <dgm:spPr/>
      <dgm:t>
        <a:bodyPr/>
        <a:lstStyle/>
        <a:p>
          <a:endParaRPr lang="ru-RU"/>
        </a:p>
      </dgm:t>
    </dgm:pt>
    <dgm:pt modelId="{2EC30EF0-7B9E-4698-8027-B0B320A86C0E}" type="sibTrans" cxnId="{7BBB50CF-9A20-4C18-BC47-6DAB13EA44A5}">
      <dgm:prSet/>
      <dgm:spPr/>
      <dgm:t>
        <a:bodyPr/>
        <a:lstStyle/>
        <a:p>
          <a:endParaRPr lang="ru-RU"/>
        </a:p>
      </dgm:t>
    </dgm:pt>
    <dgm:pt modelId="{9148E0A8-2D6A-4BD8-9D84-AF79082D3E20}" type="pres">
      <dgm:prSet presAssocID="{05E2A9BC-9337-4D55-923F-A167F71DC81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A6B53C-FAD1-44FF-9C01-A2687C3DB384}" type="pres">
      <dgm:prSet presAssocID="{98E5D71C-1C20-4026-9465-1AE9DFC11F81}" presName="circ1" presStyleLbl="vennNode1" presStyleIdx="0" presStyleCnt="3" custScaleX="124172" custScaleY="111240" custLinFactNeighborY="481"/>
      <dgm:spPr/>
      <dgm:t>
        <a:bodyPr/>
        <a:lstStyle/>
        <a:p>
          <a:endParaRPr lang="ru-RU"/>
        </a:p>
      </dgm:t>
    </dgm:pt>
    <dgm:pt modelId="{64839E46-820A-43C4-8813-78B52184EE03}" type="pres">
      <dgm:prSet presAssocID="{98E5D71C-1C20-4026-9465-1AE9DFC11F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B915B-F70C-4759-AE63-226425E7C299}" type="pres">
      <dgm:prSet presAssocID="{73C3DD0B-8002-446E-8A4A-6591EFA29D96}" presName="circ2" presStyleLbl="vennNode1" presStyleIdx="1" presStyleCnt="3" custScaleX="124172" custScaleY="111240" custLinFactNeighborX="7933"/>
      <dgm:spPr/>
      <dgm:t>
        <a:bodyPr/>
        <a:lstStyle/>
        <a:p>
          <a:endParaRPr lang="ru-RU"/>
        </a:p>
      </dgm:t>
    </dgm:pt>
    <dgm:pt modelId="{26DCDF21-27C7-494A-B2B7-8C4A6E44EAE7}" type="pres">
      <dgm:prSet presAssocID="{73C3DD0B-8002-446E-8A4A-6591EFA29D9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96F81-A76F-4B20-9C59-3BCCE33F72EB}" type="pres">
      <dgm:prSet presAssocID="{9032E98C-E28B-4665-BADB-CA927288C6A8}" presName="circ3" presStyleLbl="vennNode1" presStyleIdx="2" presStyleCnt="3" custScaleX="126863" custScaleY="122558" custLinFactNeighborX="-3929"/>
      <dgm:spPr/>
      <dgm:t>
        <a:bodyPr/>
        <a:lstStyle/>
        <a:p>
          <a:endParaRPr lang="ru-RU"/>
        </a:p>
      </dgm:t>
    </dgm:pt>
    <dgm:pt modelId="{D1C054BC-70E7-4E99-8DB3-08D4AE039A5E}" type="pres">
      <dgm:prSet presAssocID="{9032E98C-E28B-4665-BADB-CA927288C6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26E9B0-B861-4A80-9A03-91F0D25AA767}" type="presOf" srcId="{73C3DD0B-8002-446E-8A4A-6591EFA29D96}" destId="{8C7B915B-F70C-4759-AE63-226425E7C299}" srcOrd="0" destOrd="0" presId="urn:microsoft.com/office/officeart/2005/8/layout/venn1"/>
    <dgm:cxn modelId="{3302AD15-60F5-470C-BA4C-F3F559F56EC1}" type="presOf" srcId="{98E5D71C-1C20-4026-9465-1AE9DFC11F81}" destId="{B4A6B53C-FAD1-44FF-9C01-A2687C3DB384}" srcOrd="0" destOrd="0" presId="urn:microsoft.com/office/officeart/2005/8/layout/venn1"/>
    <dgm:cxn modelId="{0D03171D-1EB4-4A66-9411-F713C710C1B3}" type="presOf" srcId="{9032E98C-E28B-4665-BADB-CA927288C6A8}" destId="{42696F81-A76F-4B20-9C59-3BCCE33F72EB}" srcOrd="0" destOrd="0" presId="urn:microsoft.com/office/officeart/2005/8/layout/venn1"/>
    <dgm:cxn modelId="{A0285DFD-867A-4BA2-A7BC-E790BC575C5D}" srcId="{05E2A9BC-9337-4D55-923F-A167F71DC813}" destId="{98E5D71C-1C20-4026-9465-1AE9DFC11F81}" srcOrd="0" destOrd="0" parTransId="{6E4692D0-1051-4BA9-81C9-65390792F3B8}" sibTransId="{9334B436-3910-4039-A3D6-EC4034934669}"/>
    <dgm:cxn modelId="{97FD0AC6-538B-44C8-A70C-194D3D841E06}" type="presOf" srcId="{73C3DD0B-8002-446E-8A4A-6591EFA29D96}" destId="{26DCDF21-27C7-494A-B2B7-8C4A6E44EAE7}" srcOrd="1" destOrd="0" presId="urn:microsoft.com/office/officeart/2005/8/layout/venn1"/>
    <dgm:cxn modelId="{7BBB50CF-9A20-4C18-BC47-6DAB13EA44A5}" srcId="{05E2A9BC-9337-4D55-923F-A167F71DC813}" destId="{9032E98C-E28B-4665-BADB-CA927288C6A8}" srcOrd="2" destOrd="0" parTransId="{63F7376F-4895-459E-A255-86486174603B}" sibTransId="{2EC30EF0-7B9E-4698-8027-B0B320A86C0E}"/>
    <dgm:cxn modelId="{646DF0B8-0A5E-4DCD-B927-2E3C9389081D}" type="presOf" srcId="{05E2A9BC-9337-4D55-923F-A167F71DC813}" destId="{9148E0A8-2D6A-4BD8-9D84-AF79082D3E20}" srcOrd="0" destOrd="0" presId="urn:microsoft.com/office/officeart/2005/8/layout/venn1"/>
    <dgm:cxn modelId="{DEF2CF32-D8A4-4E60-8727-F87E805E4E3A}" type="presOf" srcId="{98E5D71C-1C20-4026-9465-1AE9DFC11F81}" destId="{64839E46-820A-43C4-8813-78B52184EE03}" srcOrd="1" destOrd="0" presId="urn:microsoft.com/office/officeart/2005/8/layout/venn1"/>
    <dgm:cxn modelId="{15D320C7-00FC-4B69-B276-47AE9D0A9A9A}" srcId="{05E2A9BC-9337-4D55-923F-A167F71DC813}" destId="{73C3DD0B-8002-446E-8A4A-6591EFA29D96}" srcOrd="1" destOrd="0" parTransId="{4700783B-48FA-4ACA-BEBA-980D81C9D09C}" sibTransId="{8128894D-512F-4F50-ACEF-967CF19F4CF6}"/>
    <dgm:cxn modelId="{440720BF-B694-4389-A7DD-D1EE71F95F1B}" type="presOf" srcId="{9032E98C-E28B-4665-BADB-CA927288C6A8}" destId="{D1C054BC-70E7-4E99-8DB3-08D4AE039A5E}" srcOrd="1" destOrd="0" presId="urn:microsoft.com/office/officeart/2005/8/layout/venn1"/>
    <dgm:cxn modelId="{C870367A-7279-4EF3-A97D-D9D89DD65591}" type="presParOf" srcId="{9148E0A8-2D6A-4BD8-9D84-AF79082D3E20}" destId="{B4A6B53C-FAD1-44FF-9C01-A2687C3DB384}" srcOrd="0" destOrd="0" presId="urn:microsoft.com/office/officeart/2005/8/layout/venn1"/>
    <dgm:cxn modelId="{5052949E-4E24-42E4-A8A1-19ADAAF664B5}" type="presParOf" srcId="{9148E0A8-2D6A-4BD8-9D84-AF79082D3E20}" destId="{64839E46-820A-43C4-8813-78B52184EE03}" srcOrd="1" destOrd="0" presId="urn:microsoft.com/office/officeart/2005/8/layout/venn1"/>
    <dgm:cxn modelId="{191F4E1F-C22F-419E-9921-BBF44EB1F859}" type="presParOf" srcId="{9148E0A8-2D6A-4BD8-9D84-AF79082D3E20}" destId="{8C7B915B-F70C-4759-AE63-226425E7C299}" srcOrd="2" destOrd="0" presId="urn:microsoft.com/office/officeart/2005/8/layout/venn1"/>
    <dgm:cxn modelId="{BD8938D2-A906-4B2F-9778-0C5AADEE9D9C}" type="presParOf" srcId="{9148E0A8-2D6A-4BD8-9D84-AF79082D3E20}" destId="{26DCDF21-27C7-494A-B2B7-8C4A6E44EAE7}" srcOrd="3" destOrd="0" presId="urn:microsoft.com/office/officeart/2005/8/layout/venn1"/>
    <dgm:cxn modelId="{C4A6E9F6-D9B3-4044-81E2-A73E56297D36}" type="presParOf" srcId="{9148E0A8-2D6A-4BD8-9D84-AF79082D3E20}" destId="{42696F81-A76F-4B20-9C59-3BCCE33F72EB}" srcOrd="4" destOrd="0" presId="urn:microsoft.com/office/officeart/2005/8/layout/venn1"/>
    <dgm:cxn modelId="{9676326C-2A19-432B-8406-EC8369AA70DD}" type="presParOf" srcId="{9148E0A8-2D6A-4BD8-9D84-AF79082D3E20}" destId="{D1C054BC-70E7-4E99-8DB3-08D4AE039A5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E2A9BC-9337-4D55-923F-A167F71DC81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32E98C-E28B-4665-BADB-CA927288C6A8}">
      <dgm:prSet custT="1"/>
      <dgm:spPr>
        <a:solidFill>
          <a:srgbClr val="FF7C80">
            <a:alpha val="49804"/>
          </a:srgbClr>
        </a:solidFill>
      </dgm:spPr>
      <dgm:t>
        <a:bodyPr/>
        <a:lstStyle/>
        <a:p>
          <a:pPr algn="ctr" rtl="0"/>
          <a:r>
            <a:rPr lang="ru-RU" sz="1700" baseline="0" dirty="0" smtClean="0">
              <a:latin typeface="Arial" pitchFamily="34" charset="0"/>
              <a:cs typeface="Arial" pitchFamily="34" charset="0"/>
            </a:rPr>
            <a:t>Дегустации-презентации</a:t>
          </a:r>
          <a:endParaRPr lang="ru-RU" sz="1700" baseline="0" dirty="0">
            <a:latin typeface="Arial" pitchFamily="34" charset="0"/>
            <a:cs typeface="Arial" pitchFamily="34" charset="0"/>
          </a:endParaRPr>
        </a:p>
      </dgm:t>
    </dgm:pt>
    <dgm:pt modelId="{2EC30EF0-7B9E-4698-8027-B0B320A86C0E}" type="sibTrans" cxnId="{7BBB50CF-9A20-4C18-BC47-6DAB13EA44A5}">
      <dgm:prSet/>
      <dgm:spPr/>
      <dgm:t>
        <a:bodyPr/>
        <a:lstStyle/>
        <a:p>
          <a:endParaRPr lang="ru-RU"/>
        </a:p>
      </dgm:t>
    </dgm:pt>
    <dgm:pt modelId="{63F7376F-4895-459E-A255-86486174603B}" type="parTrans" cxnId="{7BBB50CF-9A20-4C18-BC47-6DAB13EA44A5}">
      <dgm:prSet/>
      <dgm:spPr/>
      <dgm:t>
        <a:bodyPr/>
        <a:lstStyle/>
        <a:p>
          <a:endParaRPr lang="ru-RU"/>
        </a:p>
      </dgm:t>
    </dgm:pt>
    <dgm:pt modelId="{73C3DD0B-8002-446E-8A4A-6591EFA29D96}">
      <dgm:prSet custT="1"/>
      <dgm:spPr>
        <a:solidFill>
          <a:srgbClr val="CC0066">
            <a:alpha val="49804"/>
          </a:srgbClr>
        </a:solidFill>
      </dgm:spPr>
      <dgm:t>
        <a:bodyPr/>
        <a:lstStyle/>
        <a:p>
          <a:pPr algn="ctr" rtl="0"/>
          <a:r>
            <a:rPr lang="ru-RU" sz="1800" dirty="0" smtClean="0">
              <a:latin typeface="Arial" pitchFamily="34" charset="0"/>
              <a:cs typeface="Arial" pitchFamily="34" charset="0"/>
            </a:rPr>
            <a:t>Выставки-продажи 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8128894D-512F-4F50-ACEF-967CF19F4CF6}" type="sibTrans" cxnId="{15D320C7-00FC-4B69-B276-47AE9D0A9A9A}">
      <dgm:prSet/>
      <dgm:spPr/>
      <dgm:t>
        <a:bodyPr/>
        <a:lstStyle/>
        <a:p>
          <a:endParaRPr lang="ru-RU"/>
        </a:p>
      </dgm:t>
    </dgm:pt>
    <dgm:pt modelId="{4700783B-48FA-4ACA-BEBA-980D81C9D09C}" type="parTrans" cxnId="{15D320C7-00FC-4B69-B276-47AE9D0A9A9A}">
      <dgm:prSet/>
      <dgm:spPr/>
      <dgm:t>
        <a:bodyPr/>
        <a:lstStyle/>
        <a:p>
          <a:endParaRPr lang="ru-RU"/>
        </a:p>
      </dgm:t>
    </dgm:pt>
    <dgm:pt modelId="{9148E0A8-2D6A-4BD8-9D84-AF79082D3E20}" type="pres">
      <dgm:prSet presAssocID="{05E2A9BC-9337-4D55-923F-A167F71DC81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3C0D09-1721-4B4F-ACB6-643AA9F2BD34}" type="pres">
      <dgm:prSet presAssocID="{73C3DD0B-8002-446E-8A4A-6591EFA29D96}" presName="circ1" presStyleLbl="vennNode1" presStyleIdx="0" presStyleCnt="2" custScaleX="67310" custScaleY="59598" custLinFactNeighborX="-17853" custLinFactNeighborY="-25971"/>
      <dgm:spPr/>
      <dgm:t>
        <a:bodyPr/>
        <a:lstStyle/>
        <a:p>
          <a:endParaRPr lang="ru-RU"/>
        </a:p>
      </dgm:t>
    </dgm:pt>
    <dgm:pt modelId="{F8448EA1-9886-4FC1-95DA-3E381CFD214D}" type="pres">
      <dgm:prSet presAssocID="{73C3DD0B-8002-446E-8A4A-6591EFA29D9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43BE4-4011-49DE-B2FC-DB2B17397CB8}" type="pres">
      <dgm:prSet presAssocID="{9032E98C-E28B-4665-BADB-CA927288C6A8}" presName="circ2" presStyleLbl="vennNode1" presStyleIdx="1" presStyleCnt="2" custScaleX="70163" custScaleY="69518" custLinFactNeighborX="18490" custLinFactNeighborY="-25301"/>
      <dgm:spPr/>
      <dgm:t>
        <a:bodyPr/>
        <a:lstStyle/>
        <a:p>
          <a:endParaRPr lang="ru-RU"/>
        </a:p>
      </dgm:t>
    </dgm:pt>
    <dgm:pt modelId="{FA46325A-2AD5-4D95-A269-3FB951E23A5C}" type="pres">
      <dgm:prSet presAssocID="{9032E98C-E28B-4665-BADB-CA927288C6A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D320C7-00FC-4B69-B276-47AE9D0A9A9A}" srcId="{05E2A9BC-9337-4D55-923F-A167F71DC813}" destId="{73C3DD0B-8002-446E-8A4A-6591EFA29D96}" srcOrd="0" destOrd="0" parTransId="{4700783B-48FA-4ACA-BEBA-980D81C9D09C}" sibTransId="{8128894D-512F-4F50-ACEF-967CF19F4CF6}"/>
    <dgm:cxn modelId="{3E108018-579F-4752-B567-F9357F991D9E}" type="presOf" srcId="{73C3DD0B-8002-446E-8A4A-6591EFA29D96}" destId="{F8448EA1-9886-4FC1-95DA-3E381CFD214D}" srcOrd="1" destOrd="0" presId="urn:microsoft.com/office/officeart/2005/8/layout/venn1"/>
    <dgm:cxn modelId="{2D561386-C221-4A62-951E-9187B7E6723B}" type="presOf" srcId="{05E2A9BC-9337-4D55-923F-A167F71DC813}" destId="{9148E0A8-2D6A-4BD8-9D84-AF79082D3E20}" srcOrd="0" destOrd="0" presId="urn:microsoft.com/office/officeart/2005/8/layout/venn1"/>
    <dgm:cxn modelId="{AE6A4EAA-7454-45D3-BA1E-2AF1FF02D0DB}" type="presOf" srcId="{73C3DD0B-8002-446E-8A4A-6591EFA29D96}" destId="{EE3C0D09-1721-4B4F-ACB6-643AA9F2BD34}" srcOrd="0" destOrd="0" presId="urn:microsoft.com/office/officeart/2005/8/layout/venn1"/>
    <dgm:cxn modelId="{7BBB50CF-9A20-4C18-BC47-6DAB13EA44A5}" srcId="{05E2A9BC-9337-4D55-923F-A167F71DC813}" destId="{9032E98C-E28B-4665-BADB-CA927288C6A8}" srcOrd="1" destOrd="0" parTransId="{63F7376F-4895-459E-A255-86486174603B}" sibTransId="{2EC30EF0-7B9E-4698-8027-B0B320A86C0E}"/>
    <dgm:cxn modelId="{B6656D10-F98A-403E-A8E7-010E4E06CCF6}" type="presOf" srcId="{9032E98C-E28B-4665-BADB-CA927288C6A8}" destId="{08043BE4-4011-49DE-B2FC-DB2B17397CB8}" srcOrd="0" destOrd="0" presId="urn:microsoft.com/office/officeart/2005/8/layout/venn1"/>
    <dgm:cxn modelId="{C99E54D8-D37B-4150-8E76-A34DE8100B32}" type="presOf" srcId="{9032E98C-E28B-4665-BADB-CA927288C6A8}" destId="{FA46325A-2AD5-4D95-A269-3FB951E23A5C}" srcOrd="1" destOrd="0" presId="urn:microsoft.com/office/officeart/2005/8/layout/venn1"/>
    <dgm:cxn modelId="{5C50D1F8-6C80-4801-B048-85B75E051FA0}" type="presParOf" srcId="{9148E0A8-2D6A-4BD8-9D84-AF79082D3E20}" destId="{EE3C0D09-1721-4B4F-ACB6-643AA9F2BD34}" srcOrd="0" destOrd="0" presId="urn:microsoft.com/office/officeart/2005/8/layout/venn1"/>
    <dgm:cxn modelId="{849D33E1-37D8-426D-ACDE-AD6ED35D401F}" type="presParOf" srcId="{9148E0A8-2D6A-4BD8-9D84-AF79082D3E20}" destId="{F8448EA1-9886-4FC1-95DA-3E381CFD214D}" srcOrd="1" destOrd="0" presId="urn:microsoft.com/office/officeart/2005/8/layout/venn1"/>
    <dgm:cxn modelId="{836F7C30-BEBE-4584-B152-3000494254AB}" type="presParOf" srcId="{9148E0A8-2D6A-4BD8-9D84-AF79082D3E20}" destId="{08043BE4-4011-49DE-B2FC-DB2B17397CB8}" srcOrd="2" destOrd="0" presId="urn:microsoft.com/office/officeart/2005/8/layout/venn1"/>
    <dgm:cxn modelId="{9E7E1093-CC6E-4E03-B582-2ABBB9DA97AE}" type="presParOf" srcId="{9148E0A8-2D6A-4BD8-9D84-AF79082D3E20}" destId="{FA46325A-2AD5-4D95-A269-3FB951E23A5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6B53C-FAD1-44FF-9C01-A2687C3DB384}">
      <dsp:nvSpPr>
        <dsp:cNvPr id="0" name=""/>
        <dsp:cNvSpPr/>
      </dsp:nvSpPr>
      <dsp:spPr>
        <a:xfrm>
          <a:off x="1235768" y="-56384"/>
          <a:ext cx="2233180" cy="2000603"/>
        </a:xfrm>
        <a:prstGeom prst="ellipse">
          <a:avLst/>
        </a:prstGeom>
        <a:solidFill>
          <a:schemeClr val="accent2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Косметические сеансы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1533526" y="293721"/>
        <a:ext cx="1637665" cy="900271"/>
      </dsp:txXfrm>
    </dsp:sp>
    <dsp:sp modelId="{8C7B915B-F70C-4759-AE63-226425E7C299}">
      <dsp:nvSpPr>
        <dsp:cNvPr id="0" name=""/>
        <dsp:cNvSpPr/>
      </dsp:nvSpPr>
      <dsp:spPr>
        <a:xfrm>
          <a:off x="2027383" y="1059000"/>
          <a:ext cx="2233180" cy="2000603"/>
        </a:xfrm>
        <a:prstGeom prst="ellipse">
          <a:avLst/>
        </a:prstGeom>
        <a:solidFill>
          <a:srgbClr val="CC0066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Мастер-классы 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2710364" y="1575823"/>
        <a:ext cx="1339908" cy="1100332"/>
      </dsp:txXfrm>
    </dsp:sp>
    <dsp:sp modelId="{42696F81-A76F-4B20-9C59-3BCCE33F72EB}">
      <dsp:nvSpPr>
        <dsp:cNvPr id="0" name=""/>
        <dsp:cNvSpPr/>
      </dsp:nvSpPr>
      <dsp:spPr>
        <a:xfrm>
          <a:off x="491965" y="957225"/>
          <a:ext cx="2281576" cy="2204153"/>
        </a:xfrm>
        <a:prstGeom prst="ellipse">
          <a:avLst/>
        </a:prstGeom>
        <a:solidFill>
          <a:srgbClr val="FF7C80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Дни красоты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706814" y="1526632"/>
        <a:ext cx="1368946" cy="1212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C0D09-1721-4B4F-ACB6-643AA9F2BD34}">
      <dsp:nvSpPr>
        <dsp:cNvPr id="0" name=""/>
        <dsp:cNvSpPr/>
      </dsp:nvSpPr>
      <dsp:spPr>
        <a:xfrm>
          <a:off x="61527" y="144017"/>
          <a:ext cx="2259605" cy="2000712"/>
        </a:xfrm>
        <a:prstGeom prst="ellipse">
          <a:avLst/>
        </a:prstGeom>
        <a:solidFill>
          <a:srgbClr val="CC0066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Выставки-продажи 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377057" y="379944"/>
        <a:ext cx="1302835" cy="1528858"/>
      </dsp:txXfrm>
    </dsp:sp>
    <dsp:sp modelId="{08043BE4-4011-49DE-B2FC-DB2B17397CB8}">
      <dsp:nvSpPr>
        <dsp:cNvPr id="0" name=""/>
        <dsp:cNvSpPr/>
      </dsp:nvSpPr>
      <dsp:spPr>
        <a:xfrm>
          <a:off x="3653147" y="2"/>
          <a:ext cx="2355381" cy="2333728"/>
        </a:xfrm>
        <a:prstGeom prst="ellipse">
          <a:avLst/>
        </a:prstGeom>
        <a:solidFill>
          <a:srgbClr val="FF7C80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baseline="0" dirty="0" smtClean="0">
              <a:latin typeface="Arial" pitchFamily="34" charset="0"/>
              <a:cs typeface="Arial" pitchFamily="34" charset="0"/>
            </a:rPr>
            <a:t>Дегустации-презентации</a:t>
          </a:r>
          <a:endParaRPr lang="ru-RU" sz="1700" kern="1200" baseline="0" dirty="0">
            <a:latin typeface="Arial" pitchFamily="34" charset="0"/>
            <a:cs typeface="Arial" pitchFamily="34" charset="0"/>
          </a:endParaRPr>
        </a:p>
      </dsp:txBody>
      <dsp:txXfrm>
        <a:off x="4321566" y="275198"/>
        <a:ext cx="1358057" cy="1783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F6052-3120-41CF-B4AB-593350FEFD2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E765-FFCC-41E0-A3C5-0D6006AA0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38133" y="1124744"/>
            <a:ext cx="8496944" cy="422183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2" name="Picture 2" descr="E:\МЕРОПРИЯТИЯ\МЕРОПРИЯТИЯ 2016\Лидерский\B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9531" y="3022105"/>
            <a:ext cx="7505870" cy="193434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63688" y="1628800"/>
            <a:ext cx="587975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200" b="1" i="1" dirty="0" smtClean="0">
                <a:solidFill>
                  <a:srgbClr val="CC0099"/>
                </a:solidFill>
                <a:cs typeface="Arial" pitchFamily="34" charset="0"/>
              </a:rPr>
              <a:t>ДЕЛОВОЕ ПАРТНЕРСТВО</a:t>
            </a:r>
          </a:p>
          <a:p>
            <a:pPr algn="ctr"/>
            <a:r>
              <a:rPr lang="ru-RU" sz="4200" b="1" dirty="0" smtClean="0">
                <a:solidFill>
                  <a:srgbClr val="CC0099"/>
                </a:solidFill>
                <a:cs typeface="Arial" pitchFamily="34" charset="0"/>
              </a:rPr>
              <a:t>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260648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НАГЛЯДНОСТЬ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3635896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24074" y="5877272"/>
            <a:ext cx="84963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Наглядная эффективность и результативность косметических средств создает доверительные отношения с Клиентами.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4208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ПОСЛЕ</a:t>
            </a:r>
          </a:p>
        </p:txBody>
      </p:sp>
      <p:pic>
        <p:nvPicPr>
          <p:cNvPr id="1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1"/>
            <a:ext cx="5616972" cy="42904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260648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НАГЛЯДНОСТЬ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3635896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24074" y="5877272"/>
            <a:ext cx="84963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Наглядная эффективность и результативность косметических средств создает доверительные отношения с Клиентами.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4208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ПОСЛЕ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08720"/>
            <a:ext cx="5532177" cy="4162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3635896" y="573325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4208" y="573325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ПОСЛЕ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20600" r="14415" b="8001"/>
          <a:stretch>
            <a:fillRect/>
          </a:stretch>
        </p:blipFill>
        <p:spPr>
          <a:xfrm>
            <a:off x="2627784" y="1266386"/>
            <a:ext cx="5688632" cy="42508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62738" y="260648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НАГЛЯДНОСТЬ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332656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СИСТЕМНОСТЬ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И ДУБЛИЦИРУЕМОСТЬ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52418"/>
            <a:ext cx="3442506" cy="2285823"/>
          </a:xfrm>
          <a:prstGeom prst="rect">
            <a:avLst/>
          </a:prstGeom>
        </p:spPr>
      </p:pic>
      <p:pic>
        <p:nvPicPr>
          <p:cNvPr id="13" name="Picture 6" descr="DSC_1891_5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1753891" cy="264363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2"/>
            <a:ext cx="3919062" cy="2603999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6516216" y="4221088"/>
            <a:ext cx="3024336" cy="1944216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Такие мероприятия проходят несколько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раз в месяц и в разных регионах.</a:t>
            </a:r>
          </a:p>
          <a:p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0" descr="DSC_689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529090" cy="234994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04664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КОСМЕТИЧЕСКИЙ МАСТЕР-КЛАСС НА ВЫСТАВКЕ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66" y="1484784"/>
            <a:ext cx="3411760" cy="226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9" y="4857413"/>
            <a:ext cx="2947096" cy="196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535738"/>
            <a:ext cx="3348371" cy="2232248"/>
          </a:xfrm>
          <a:prstGeom prst="rect">
            <a:avLst/>
          </a:prstGeom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78" y="3095432"/>
            <a:ext cx="2686603" cy="178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46" y="4613011"/>
            <a:ext cx="3347559" cy="2224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ДЕЛОВОЕ ПАРТНЕРСТВО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55265"/>
            <a:ext cx="1933575" cy="1933575"/>
            <a:chOff x="4726657" y="2774826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74826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026" name="Picture 2" descr="http://lisa.ru/wp-content/uploads/2015/11/Uspekh_Fotolia.com_-1024x872.jpg"/>
          <p:cNvPicPr>
            <a:picLocks noChangeAspect="1" noChangeArrowheads="1"/>
          </p:cNvPicPr>
          <p:nvPr/>
        </p:nvPicPr>
        <p:blipFill>
          <a:blip r:embed="rId4" cstate="print"/>
          <a:srcRect r="593"/>
          <a:stretch>
            <a:fillRect/>
          </a:stretch>
        </p:blipFill>
        <p:spPr bwMode="auto">
          <a:xfrm>
            <a:off x="2376264" y="1118258"/>
            <a:ext cx="6732240" cy="5767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4" y="836712"/>
            <a:ext cx="4350518" cy="325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11" y="836920"/>
            <a:ext cx="4246316" cy="326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75" y="3567297"/>
            <a:ext cx="4324890" cy="29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87342" y="116632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ДЕЛОВЫЕ    ПАРТНЕРЫ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43274" cy="339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431425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3"/>
            <a:ext cx="4814888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0813" y="125413"/>
            <a:ext cx="3598862" cy="2684462"/>
          </a:xfrm>
          <a:prstGeom prst="rect">
            <a:avLst/>
          </a:prstGeom>
          <a:ln cmpd="sng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3556000"/>
            <a:ext cx="391318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2586038"/>
            <a:ext cx="13827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УСПЕШНОЕ СОТРУДНИЧЕСТВО С САЛОНАМИ КРАСОТЫ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18470"/>
            <a:ext cx="3395486" cy="5115470"/>
          </a:xfrm>
          <a:prstGeom prst="rect">
            <a:avLst/>
          </a:prstGeom>
          <a:ln w="92075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135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афонова\Кулинарная косметика\Каталог\Fotolia_44684578_Subscription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999"/>
          <a:stretch>
            <a:fillRect/>
          </a:stretch>
        </p:blipFill>
        <p:spPr bwMode="auto">
          <a:xfrm>
            <a:off x="-195263" y="0"/>
            <a:ext cx="94472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-50800"/>
            <a:ext cx="3528392" cy="6935788"/>
          </a:xfrm>
          <a:prstGeom prst="rect">
            <a:avLst/>
          </a:prstGeom>
          <a:solidFill>
            <a:srgbClr val="E5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145250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ngsana New" pitchFamily="18" charset="-34"/>
              </a:rPr>
              <a:t>Быть красивым и успешным сегодня – значит быть в тренде </a:t>
            </a:r>
            <a:endParaRPr lang="ru-RU" sz="2800" dirty="0"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УСПЕШНОЕ СОТРУДНИЧЕСТВО С САЛОНАМИ КРАСОТЫ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2"/>
          <a:stretch>
            <a:fillRect/>
          </a:stretch>
        </p:blipFill>
        <p:spPr>
          <a:xfrm>
            <a:off x="179512" y="2204864"/>
            <a:ext cx="881170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07704" y="332656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ПРЕИМУЩЕСТВА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СОТРУДНИЧЕСТВА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1" name="Скругленный прямоугольник 10"/>
          <p:cNvSpPr/>
          <p:nvPr/>
        </p:nvSpPr>
        <p:spPr>
          <a:xfrm>
            <a:off x="4932040" y="1556792"/>
            <a:ext cx="4752528" cy="891480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РАСШИРЕНИЕ КЛИЕНТСКОЙ БАЗЫ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3312368"/>
            <a:ext cx="4752528" cy="720080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УВЕЛИЧЕНИЕ ПРИБЫЛИ</a:t>
            </a:r>
          </a:p>
          <a:p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32040" y="4608512"/>
            <a:ext cx="4752528" cy="1268760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ПОВЫШЕНИЕ ЭФФЕКТИВНОСТИ УСЛУГИ ДЛЯ КЛИЕНТА</a:t>
            </a:r>
          </a:p>
          <a:p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 descr="http://www.jozko.sk/userfiles/0Barbora/radiofrekvencia/shutterstock_189515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2348880"/>
            <a:ext cx="5256584" cy="3506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ТРОЙНАЯ ВЫГОДА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1" name="Скругленный прямоугольник 10"/>
          <p:cNvSpPr/>
          <p:nvPr/>
        </p:nvSpPr>
        <p:spPr>
          <a:xfrm>
            <a:off x="4932040" y="1556792"/>
            <a:ext cx="4752528" cy="1296144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ВЫСОКАЯ РЕНТАБЕЛЬНОСТЬ ПОЦЕДУР НА ОСНОВЕ КОСМЕКТИКИ АРТЛАЙФ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3312368"/>
            <a:ext cx="4752528" cy="1052736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ПРИБЫЛЬ ОТ ПРОДАЖИ ПРОДУКЦИИ ДЛЯ ДОМАШНЕГО ИСПОЛЬЗОВАНИЯ</a:t>
            </a:r>
          </a:p>
          <a:p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32040" y="4752528"/>
            <a:ext cx="4752528" cy="1268760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БОНУСНАЯ СИСТЕМА ПООЩРЕНИЯ</a:t>
            </a:r>
          </a:p>
          <a:p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4" name="Picture 2" descr="C:\Documents and Settings\CosmeticBrand\Рабочий стол\ВСЕ О ПРОДУКТАХ\3 д юник от царей\дневно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149080"/>
            <a:ext cx="4233863" cy="2487613"/>
          </a:xfrm>
          <a:prstGeom prst="rect">
            <a:avLst/>
          </a:prstGeom>
          <a:noFill/>
        </p:spPr>
      </p:pic>
      <p:pic>
        <p:nvPicPr>
          <p:cNvPr id="64515" name="Picture 3" descr="C:\Documents and Settings\CosmeticBrand\Рабочий стол\ВСЕ О ПРОДУКТАХ\3 д юник от царей\ночно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276872"/>
            <a:ext cx="2692400" cy="1870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КОММЕРЧЕСКОЕ ПРЕДЛОЖЕНИЕ: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670253"/>
              </p:ext>
            </p:extLst>
          </p:nvPr>
        </p:nvGraphicFramePr>
        <p:xfrm>
          <a:off x="1547664" y="1916831"/>
          <a:ext cx="7128792" cy="493961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536189"/>
                <a:gridCol w="1592603"/>
              </a:tblGrid>
              <a:tr h="469091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Arial" pitchFamily="34" charset="0"/>
                          <a:cs typeface="Arial" pitchFamily="34" charset="0"/>
                        </a:rPr>
                        <a:t>Флюид </a:t>
                      </a:r>
                      <a:r>
                        <a:rPr lang="en-US" sz="1800" b="0" dirty="0" err="1" smtClean="0">
                          <a:latin typeface="Arial" pitchFamily="34" charset="0"/>
                          <a:cs typeface="Arial" pitchFamily="34" charset="0"/>
                        </a:rPr>
                        <a:t>ProBioCosmetics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684 руб.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69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Крем для лица </a:t>
                      </a:r>
                      <a:r>
                        <a:rPr lang="en-US" sz="1800" b="0" dirty="0" err="1" smtClean="0">
                          <a:latin typeface="Arial" pitchFamily="34" charset="0"/>
                          <a:cs typeface="Arial" pitchFamily="34" charset="0"/>
                        </a:rPr>
                        <a:t>ProBioCosmetics</a:t>
                      </a:r>
                      <a:endParaRPr lang="ru-RU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813 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руб.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69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Маска-</a:t>
                      </a:r>
                      <a:r>
                        <a:rPr lang="ru-RU" dirty="0" err="1" smtClean="0">
                          <a:latin typeface="Arial" pitchFamily="34" charset="0"/>
                          <a:cs typeface="Arial" pitchFamily="34" charset="0"/>
                        </a:rPr>
                        <a:t>лифтинг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dirty="0" err="1" smtClean="0">
                          <a:latin typeface="Arial" pitchFamily="34" charset="0"/>
                          <a:cs typeface="Arial" pitchFamily="34" charset="0"/>
                        </a:rPr>
                        <a:t>ProBioCosmetics</a:t>
                      </a:r>
                      <a:endParaRPr lang="ru-RU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905 руб.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69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Сыворотка для 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лица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dirty="0" err="1" smtClean="0">
                          <a:latin typeface="Arial" pitchFamily="34" charset="0"/>
                          <a:cs typeface="Arial" pitchFamily="34" charset="0"/>
                        </a:rPr>
                        <a:t>ProBioCosmetics</a:t>
                      </a:r>
                      <a:endParaRPr lang="ru-RU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677 руб.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69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Крем вокруг 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глаз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dirty="0" err="1" smtClean="0">
                          <a:latin typeface="Arial" pitchFamily="34" charset="0"/>
                          <a:cs typeface="Arial" pitchFamily="34" charset="0"/>
                        </a:rPr>
                        <a:t>ProBioCosmetics</a:t>
                      </a:r>
                      <a:endParaRPr lang="ru-RU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368 руб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/>
                </a:tc>
              </a:tr>
              <a:tr h="63143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 3477 руб.:1,4=2462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= ~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ru-RU" sz="1800" smtClean="0">
                          <a:latin typeface="Arial" pitchFamily="34" charset="0"/>
                          <a:cs typeface="Arial" pitchFamily="34" charset="0"/>
                        </a:rPr>
                        <a:t>руб</a:t>
                      </a:r>
                      <a:r>
                        <a:rPr lang="ru-RU" sz="1800" smtClean="0"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br>
                        <a:rPr lang="ru-RU" sz="180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smtClean="0">
                          <a:latin typeface="Arial" pitchFamily="34" charset="0"/>
                          <a:cs typeface="Arial" pitchFamily="34" charset="0"/>
                        </a:rPr>
                        <a:t>Себестоимость средств</a:t>
                      </a:r>
                      <a:r>
                        <a:rPr lang="ru-RU" sz="1800" baseline="0" smtClean="0">
                          <a:latin typeface="Arial" pitchFamily="34" charset="0"/>
                          <a:cs typeface="Arial" pitchFamily="34" charset="0"/>
                        </a:rPr>
                        <a:t> для одной услуги.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3477 руб.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3143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Стоимость косметической 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услуги в салоне 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– 500 руб.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314000">
                <a:tc>
                  <a:txBody>
                    <a:bodyPr/>
                    <a:lstStyle/>
                    <a:p>
                      <a:pPr eaLnBrk="1" hangingPunct="1"/>
                      <a:r>
                        <a:rPr lang="ru-RU" sz="1800" smtClean="0">
                          <a:latin typeface="Arial" pitchFamily="34" charset="0"/>
                          <a:cs typeface="Arial" pitchFamily="34" charset="0"/>
                        </a:rPr>
                        <a:t>500р 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 руб. </a:t>
                      </a:r>
                      <a:r>
                        <a:rPr lang="ru-RU" sz="1800" dirty="0" err="1" smtClean="0"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 100% = 1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000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eaLnBrk="1" hangingPunct="1"/>
                      <a:endParaRPr lang="ru-RU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                   </a:t>
                      </a:r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Рентабельность 1</a:t>
                      </a:r>
                      <a:r>
                        <a:rPr lang="en-US" sz="2200" b="1" dirty="0" smtClean="0">
                          <a:latin typeface="Arial" pitchFamily="34" charset="0"/>
                          <a:cs typeface="Arial" pitchFamily="34" charset="0"/>
                        </a:rPr>
                        <a:t>000</a:t>
                      </a:r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КОММЕРЧЕСКОЕ ПРЕДЛОЖЕНИЕ: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71859"/>
            <a:ext cx="4248472" cy="5025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1619250" y="476250"/>
            <a:ext cx="61229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>
                <a:solidFill>
                  <a:schemeClr val="bg1"/>
                </a:solidFill>
                <a:cs typeface="Arial" charset="0"/>
              </a:rPr>
              <a:t>Коллаген в продуктах </a:t>
            </a:r>
            <a:r>
              <a:rPr lang="en-US" sz="3200">
                <a:solidFill>
                  <a:schemeClr val="bg1"/>
                </a:solidFill>
                <a:cs typeface="Arial" charset="0"/>
              </a:rPr>
              <a:t>Beautelle</a:t>
            </a:r>
            <a:endParaRPr lang="ru-RU" sz="3200">
              <a:solidFill>
                <a:schemeClr val="bg1"/>
              </a:solidFill>
            </a:endParaRPr>
          </a:p>
        </p:txBody>
      </p:sp>
      <p:pic>
        <p:nvPicPr>
          <p:cNvPr id="54276" name="Picture 1" descr="D:\Сафонова\Кулинарная косметика\продукция 3D\Кулинарная косметика\v2_r_3_beautelle_irel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17713"/>
            <a:ext cx="2732088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 descr="D:\Сафонова\Кулинарная косметика\продукция 3D\Кулинарная косметика\v2_r_4_beautelle_neoco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62175"/>
            <a:ext cx="273367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3" descr="D:\Сафонова\Кулинарная косметика\продукция 3D\Кулинарная косметика\beautel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3684588"/>
            <a:ext cx="23955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21" descr="\\Artserver\artlife\Маркетинг\Сафонова Лена\Кулинарка от вероники\для презентации\3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092200"/>
            <a:ext cx="1258887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7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УСПЕШНОЕ СОТРУДНИЧЕСТВО С САЛОНАМИ КРАСОТЫ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2"/>
          <a:stretch>
            <a:fillRect/>
          </a:stretch>
        </p:blipFill>
        <p:spPr>
          <a:xfrm>
            <a:off x="179512" y="2204864"/>
            <a:ext cx="881170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0" descr="\\Artserver\artlife\Маркетинг\Сафонова Лена\Кулинарка от вероники\для презентации\мохит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57563"/>
            <a:ext cx="316865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19" descr="http://www.annasklinik.se/wp-content/uploads/2013/08/yjghjgfj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8521" r="2797"/>
          <a:stretch>
            <a:fillRect/>
          </a:stretch>
        </p:blipFill>
        <p:spPr bwMode="auto">
          <a:xfrm>
            <a:off x="25864" y="-26988"/>
            <a:ext cx="4042080" cy="381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4140200" y="247650"/>
            <a:ext cx="4364038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 b="1">
                <a:cs typeface="Arial" charset="0"/>
              </a:rPr>
              <a:t>                  Напиток </a:t>
            </a:r>
          </a:p>
          <a:p>
            <a:pPr eaLnBrk="1" hangingPunct="1"/>
            <a:r>
              <a:rPr lang="ru-RU" sz="3200" b="1">
                <a:solidFill>
                  <a:srgbClr val="92D050"/>
                </a:solidFill>
                <a:cs typeface="Arial" charset="0"/>
              </a:rPr>
              <a:t>Неоколлаген Бьюти </a:t>
            </a:r>
          </a:p>
          <a:p>
            <a:pPr eaLnBrk="1" hangingPunct="1"/>
            <a:r>
              <a:rPr lang="ru-RU" sz="1100" i="1">
                <a:cs typeface="Arial" charset="0"/>
              </a:rPr>
              <a:t>                  с коллагеном, гиалуроновой кислотой и </a:t>
            </a:r>
          </a:p>
          <a:p>
            <a:pPr eaLnBrk="1" hangingPunct="1"/>
            <a:r>
              <a:rPr lang="ru-RU" sz="1100" i="1">
                <a:cs typeface="Arial" charset="0"/>
              </a:rPr>
              <a:t>                  дигидрокверцетином </a:t>
            </a: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4643438" y="1412875"/>
            <a:ext cx="42497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600">
                <a:solidFill>
                  <a:srgbClr val="92D050"/>
                </a:solidFill>
                <a:cs typeface="Arial" charset="0"/>
              </a:rPr>
              <a:t>Прохладительный напиток Неоколлаген Бьюти со вкусом Мохито  на изомальтулозе позволяет ухаживать за собой, не задумываясь о калориях.  Его вкус в обрамлении   освежающей кислинки лайма, тонкой мятной нотки  со сладковато-пряным послевкусием  подарит пленительный и чувственный момент откровенного удовольствия!  </a:t>
            </a:r>
          </a:p>
          <a:p>
            <a:pPr eaLnBrk="1" hangingPunct="1"/>
            <a:endParaRPr lang="ru-RU" sz="1600">
              <a:solidFill>
                <a:srgbClr val="92D050"/>
              </a:solidFill>
            </a:endParaRPr>
          </a:p>
        </p:txBody>
      </p:sp>
      <p:sp>
        <p:nvSpPr>
          <p:cNvPr id="56326" name="Rectangle 1"/>
          <p:cNvSpPr>
            <a:spLocks noChangeArrowheads="1"/>
          </p:cNvSpPr>
          <p:nvPr/>
        </p:nvSpPr>
        <p:spPr bwMode="auto">
          <a:xfrm>
            <a:off x="4716463" y="3789363"/>
            <a:ext cx="43195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sz="1100" b="1" i="1">
                <a:cs typeface="Arial" charset="0"/>
              </a:rPr>
              <a:t>Изомальтулоза</a:t>
            </a:r>
            <a:r>
              <a:rPr lang="ru-RU" sz="1100" i="1">
                <a:cs typeface="Arial" charset="0"/>
              </a:rPr>
              <a:t> — низкокалорийный углевод нового поколения, не вызывает быстрого увеличения содержания глюкозы в крови (как при приеме сахара), что позволяет применять его в продуктах для диабетиков, а также идеальный вариант для тех, кто следит за своей фигурой.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2411413" y="1700213"/>
            <a:ext cx="2232025" cy="2233612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00" b="1" dirty="0" err="1">
                <a:latin typeface="Arial" pitchFamily="34" charset="0"/>
                <a:cs typeface="Arial" pitchFamily="34" charset="0"/>
              </a:rPr>
              <a:t>Гиалуроновая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кислота </a:t>
            </a:r>
          </a:p>
          <a:p>
            <a:pPr algn="ctr"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работает как внутренняя косметика, борется с морщинами, восстанавливает баланс влаги в коже, а также обеспечивает упругость суставного хряща.</a:t>
            </a:r>
          </a:p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31800" y="2276475"/>
            <a:ext cx="2411413" cy="2305050"/>
          </a:xfrm>
          <a:prstGeom prst="flowChartConnector">
            <a:avLst/>
          </a:prstGeom>
          <a:solidFill>
            <a:srgbClr val="E2F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Дигидрокверцетин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 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работает</a:t>
            </a:r>
            <a:r>
              <a:rPr lang="ru-RU" sz="10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уровне клеточных мембран.  Синергетическое действие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дигидрокверцетина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  витаминов  С и Е,  повышает  уровень защиты 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коллагеновых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эластиновых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волокон от разрушающего действия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УФ-лучей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(борьба с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фотостарением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кожи)</a:t>
            </a:r>
          </a:p>
          <a:p>
            <a:pPr algn="ctr"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1331913" y="260350"/>
            <a:ext cx="2232025" cy="1944688"/>
          </a:xfrm>
          <a:prstGeom prst="flowChartConnector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Коллаген</a:t>
            </a:r>
          </a:p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восстанавливая упругость и эластичность кожи, улучшает состояние волос и ногтей, помогает укрепить суставы и связочный аппарат (профилактика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остеоартроза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остеохондроза).</a:t>
            </a:r>
          </a:p>
          <a:p>
            <a:pPr algn="ctr"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716463" y="3860800"/>
            <a:ext cx="0" cy="792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31" name="Picture 21" descr="\\Artserver\artlife\Маркетинг\Сафонова Лена\Кулинарка от вероники\для презентации\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013325"/>
            <a:ext cx="1258887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3" name="TextBox 12"/>
          <p:cNvSpPr txBox="1">
            <a:spLocks noChangeArrowheads="1"/>
          </p:cNvSpPr>
          <p:nvPr/>
        </p:nvSpPr>
        <p:spPr bwMode="auto">
          <a:xfrm>
            <a:off x="4716463" y="5129213"/>
            <a:ext cx="41989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i="1">
                <a:solidFill>
                  <a:srgbClr val="92D050"/>
                </a:solidFill>
                <a:latin typeface="Constantia" pitchFamily="18" charset="0"/>
              </a:rPr>
              <a:t>Неоколлаген Бьюти – молодость и </a:t>
            </a:r>
          </a:p>
          <a:p>
            <a:pPr eaLnBrk="1" hangingPunct="1"/>
            <a:r>
              <a:rPr lang="ru-RU" sz="2000" b="1" i="1">
                <a:solidFill>
                  <a:srgbClr val="92D050"/>
                </a:solidFill>
                <a:latin typeface="Constantia" pitchFamily="18" charset="0"/>
              </a:rPr>
              <a:t>красота в вашем стиле!</a:t>
            </a:r>
          </a:p>
          <a:p>
            <a:pPr eaLnBrk="1" hangingPunct="1"/>
            <a:endParaRPr lang="ru-RU" sz="2000" b="1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http://svoimirukami.mybabbie.ru/image/687474703a2f2f68616e646d6164652d697a686576736b2e72752f696d6167652f63616368652f646174612f736f61702f6f74642f33653861303939353963626230393138343030326431366665373131633166632d353030783530302e6a70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19653" r="6047" b="20409"/>
          <a:stretch>
            <a:fillRect/>
          </a:stretch>
        </p:blipFill>
        <p:spPr bwMode="auto">
          <a:xfrm>
            <a:off x="533400" y="21530"/>
            <a:ext cx="46148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5292725" y="954088"/>
            <a:ext cx="36718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 b="1">
                <a:cs typeface="Arial" charset="0"/>
              </a:rPr>
              <a:t>             Леденцы </a:t>
            </a:r>
          </a:p>
          <a:p>
            <a:pPr eaLnBrk="1" hangingPunct="1"/>
            <a:r>
              <a:rPr lang="ru-RU" sz="3200" b="1">
                <a:solidFill>
                  <a:srgbClr val="FF6699"/>
                </a:solidFill>
                <a:cs typeface="Arial" charset="0"/>
              </a:rPr>
              <a:t>Бьютель</a:t>
            </a:r>
            <a:r>
              <a:rPr lang="ru-RU" sz="3600" b="1">
                <a:solidFill>
                  <a:srgbClr val="FF6699"/>
                </a:solidFill>
                <a:cs typeface="Arial" charset="0"/>
              </a:rPr>
              <a:t> </a:t>
            </a:r>
          </a:p>
          <a:p>
            <a:pPr eaLnBrk="1" hangingPunct="1"/>
            <a:r>
              <a:rPr lang="ru-RU" sz="1100" b="1" i="1">
                <a:cs typeface="Arial" charset="0"/>
              </a:rPr>
              <a:t> </a:t>
            </a:r>
            <a:r>
              <a:rPr lang="ru-RU" sz="1100" i="1">
                <a:cs typeface="Arial" charset="0"/>
              </a:rPr>
              <a:t>с коллагеном, гиалуроновой кислотой,  коэнзимом Q10,        витаминами А, Е,С, </a:t>
            </a:r>
          </a:p>
          <a:p>
            <a:pPr eaLnBrk="1" hangingPunct="1"/>
            <a:r>
              <a:rPr lang="ru-RU" sz="1100" i="1">
                <a:cs typeface="Arial" charset="0"/>
              </a:rPr>
              <a:t>без сахара, на изомальтите</a:t>
            </a:r>
          </a:p>
        </p:txBody>
      </p:sp>
      <p:sp>
        <p:nvSpPr>
          <p:cNvPr id="57348" name="Прямоугольник 4"/>
          <p:cNvSpPr>
            <a:spLocks noChangeArrowheads="1"/>
          </p:cNvSpPr>
          <p:nvPr/>
        </p:nvSpPr>
        <p:spPr bwMode="auto">
          <a:xfrm>
            <a:off x="5219700" y="2924175"/>
            <a:ext cx="36734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FF6699"/>
                </a:solidFill>
                <a:cs typeface="Arial" charset="0"/>
              </a:rPr>
              <a:t>Леденцы «Бьютель» - это удовольствие со вкусом спелой клубники, который усилен теплой волной  сливочного послевкусия. Они способны завоевать сердца самых тонких ценителей десертных произведений. 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2987675" y="1773238"/>
            <a:ext cx="2232025" cy="2232025"/>
          </a:xfrm>
          <a:prstGeom prst="flowChartConnector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00" b="1" dirty="0" err="1">
                <a:latin typeface="Arial" pitchFamily="34" charset="0"/>
                <a:cs typeface="Arial" pitchFamily="34" charset="0"/>
              </a:rPr>
              <a:t>Гиалуроновая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кислота </a:t>
            </a:r>
          </a:p>
          <a:p>
            <a:pPr algn="ctr"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работает как внутренняя косметика, борется с морщинами, восстанавливает баланс влаги в коже, а также обеспечивает упругость суставного хряща.</a:t>
            </a:r>
          </a:p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1908175" y="188913"/>
            <a:ext cx="2232025" cy="1944687"/>
          </a:xfrm>
          <a:prstGeom prst="flowChartConnector">
            <a:avLst/>
          </a:prstGeom>
          <a:solidFill>
            <a:srgbClr val="FF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Коллаген</a:t>
            </a:r>
          </a:p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восстанавливая упругость и эластичность кожи, улучшает состояние волос и ногтей, помогает укрепить суставы и связочный аппарат (профилактика </a:t>
            </a:r>
            <a:r>
              <a:rPr lang="ru-RU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остеоартроза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остеохондроза).</a:t>
            </a:r>
          </a:p>
          <a:p>
            <a:pPr algn="ctr"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042988" y="2636838"/>
            <a:ext cx="2233612" cy="2232025"/>
          </a:xfrm>
          <a:prstGeom prst="flowChartConnector">
            <a:avLst/>
          </a:prstGeom>
          <a:solidFill>
            <a:srgbClr val="FFA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Коэнзим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Q10 </a:t>
            </a:r>
          </a:p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является источником энергии, отвечает за выработку 95% всей клеточной энергии организма, это прирожденный борец с усталостью. Мощный антиоксидант, влияет на срок жизни клетки, ускоряет синтез коллагена.</a:t>
            </a:r>
          </a:p>
          <a:p>
            <a:pPr algn="ctr"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52" name="Picture 13" descr="D:\Сафонова\Кулинарная косметика\продукция 3D\Кулинарная косметика\r_1_ledenc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018088"/>
            <a:ext cx="43180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21" descr="\\Artserver\artlife\Маркетинг\Сафонова Лена\Кулинарка от вероники\для презентации\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692650"/>
            <a:ext cx="1258887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2"/>
          <p:cNvSpPr txBox="1">
            <a:spLocks noChangeArrowheads="1"/>
          </p:cNvSpPr>
          <p:nvPr/>
        </p:nvSpPr>
        <p:spPr bwMode="auto">
          <a:xfrm>
            <a:off x="4908550" y="5457825"/>
            <a:ext cx="3984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i="1">
                <a:solidFill>
                  <a:srgbClr val="FF6699"/>
                </a:solidFill>
                <a:latin typeface="Constantia" pitchFamily="18" charset="0"/>
              </a:rPr>
              <a:t>Леденцы «Бьютель» – красота в удовольствии!</a:t>
            </a:r>
          </a:p>
        </p:txBody>
      </p:sp>
    </p:spTree>
    <p:extLst>
      <p:ext uri="{BB962C8B-B14F-4D97-AF65-F5344CB8AC3E}">
        <p14:creationId xmlns:p14="http://schemas.microsoft.com/office/powerpoint/2010/main" val="2334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виктория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76692" cy="61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059832" y="3140968"/>
            <a:ext cx="3528392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УСПЕХ !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3" descr="D:\Сафонова\школа эффективных продаж 15-17 апреля\earrings-imag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789040"/>
            <a:ext cx="3816424" cy="26138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33" name="Picture 9" descr="https://img.grouponcdn.com/deal/buMH5TNwdYcVjqvrgub1ZQ/Fotolia_46541631_Subscription_XXL-2048x1229"/>
          <p:cNvPicPr>
            <a:picLocks noChangeAspect="1" noChangeArrowheads="1"/>
          </p:cNvPicPr>
          <p:nvPr/>
        </p:nvPicPr>
        <p:blipFill>
          <a:blip r:embed="rId3" cstate="print"/>
          <a:srcRect l="14657"/>
          <a:stretch>
            <a:fillRect/>
          </a:stretch>
        </p:blipFill>
        <p:spPr bwMode="auto">
          <a:xfrm>
            <a:off x="2915816" y="457397"/>
            <a:ext cx="3816424" cy="268357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31" name="Picture 7" descr="http://cdn.oboi7.com/116ce92351bdccb1fab7ed83bfd6cb6f2dfbc66b/besplatnye-hd-kartinki.jpg"/>
          <p:cNvPicPr>
            <a:picLocks noChangeAspect="1" noChangeArrowheads="1"/>
          </p:cNvPicPr>
          <p:nvPr/>
        </p:nvPicPr>
        <p:blipFill>
          <a:blip r:embed="rId4" cstate="print"/>
          <a:srcRect t="6693" r="5012"/>
          <a:stretch>
            <a:fillRect/>
          </a:stretch>
        </p:blipFill>
        <p:spPr bwMode="auto">
          <a:xfrm>
            <a:off x="280878" y="1916832"/>
            <a:ext cx="2778954" cy="386104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844513" y="6381328"/>
            <a:ext cx="2023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Ухоженный вид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99316" y="4554"/>
            <a:ext cx="1496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Молодость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8534" y="1340768"/>
            <a:ext cx="132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доровье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http://hqcelebrity.org/albums/userpics/10001/0198_28229~3.jpg"/>
          <p:cNvPicPr>
            <a:picLocks noChangeAspect="1" noChangeArrowheads="1"/>
          </p:cNvPicPr>
          <p:nvPr/>
        </p:nvPicPr>
        <p:blipFill>
          <a:blip r:embed="rId5" cstate="print"/>
          <a:srcRect l="26141" t="1739" b="2608"/>
          <a:stretch>
            <a:fillRect/>
          </a:stretch>
        </p:blipFill>
        <p:spPr bwMode="auto">
          <a:xfrm>
            <a:off x="6588224" y="1916832"/>
            <a:ext cx="2315421" cy="40981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7308304" y="836712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Хорошая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физическая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форма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виктория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260648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РЕЗУЛЬТАТИВНОСТЬ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2843808" y="5805264"/>
            <a:ext cx="1728192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 46 лет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28184" y="5805264"/>
            <a:ext cx="2304256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После 60 лет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82" y="1281586"/>
            <a:ext cx="3016498" cy="433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-1__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99" y="1268760"/>
            <a:ext cx="2933164" cy="435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260648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РЕЗУЛЬТАТИВНОСТЬ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7450" r="9810" b="6217"/>
          <a:stretch>
            <a:fillRect/>
          </a:stretch>
        </p:blipFill>
        <p:spPr>
          <a:xfrm>
            <a:off x="2339752" y="1268760"/>
            <a:ext cx="6766095" cy="496855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411760" y="6309320"/>
            <a:ext cx="6552728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Инна Бороздина – 8 кг, </a:t>
            </a:r>
            <a:r>
              <a:rPr lang="ru-RU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НВ-контрол</a:t>
            </a:r>
            <a:endParaRPr lang="ru-RU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260648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РЕЗУЛЬТАТИВНОСТЬ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8500" r="10598" b="20601"/>
          <a:stretch>
            <a:fillRect/>
          </a:stretch>
        </p:blipFill>
        <p:spPr>
          <a:xfrm>
            <a:off x="2231232" y="1268760"/>
            <a:ext cx="6912768" cy="417646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411760" y="5805264"/>
            <a:ext cx="6552728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Бороздин Владимир Владимирович, 89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963" y="1588"/>
            <a:ext cx="11337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1679575" y="1588"/>
            <a:ext cx="5784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b="1">
                <a:solidFill>
                  <a:srgbClr val="FF0000"/>
                </a:solidFill>
              </a:rPr>
              <a:t>МЕГАМОТИВАЦИЯ</a:t>
            </a:r>
          </a:p>
        </p:txBody>
      </p:sp>
    </p:spTree>
    <p:extLst>
      <p:ext uri="{BB962C8B-B14F-4D97-AF65-F5344CB8AC3E}">
        <p14:creationId xmlns:p14="http://schemas.microsoft.com/office/powerpoint/2010/main" val="21606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афонова\школа эффективных продаж 15-17 апреля\IMG_4996.jpg"/>
          <p:cNvPicPr>
            <a:picLocks noChangeAspect="1" noChangeArrowheads="1"/>
          </p:cNvPicPr>
          <p:nvPr/>
        </p:nvPicPr>
        <p:blipFill>
          <a:blip r:embed="rId2" cstate="print"/>
          <a:srcRect l="2389" r="10749"/>
          <a:stretch>
            <a:fillRect/>
          </a:stretch>
        </p:blipFill>
        <p:spPr bwMode="auto">
          <a:xfrm>
            <a:off x="827584" y="3356992"/>
            <a:ext cx="3919651" cy="3008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49" name="Picture 1" descr="D:\Сафонова\школа эффективных продаж 15-17 апреля\M KLASS.jpg"/>
          <p:cNvPicPr>
            <a:picLocks noChangeAspect="1" noChangeArrowheads="1"/>
          </p:cNvPicPr>
          <p:nvPr/>
        </p:nvPicPr>
        <p:blipFill>
          <a:blip r:embed="rId3" cstate="print"/>
          <a:srcRect r="14609"/>
          <a:stretch>
            <a:fillRect/>
          </a:stretch>
        </p:blipFill>
        <p:spPr bwMode="auto">
          <a:xfrm>
            <a:off x="5148064" y="3325729"/>
            <a:ext cx="3600400" cy="325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0" y="37504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ПРОДВИЖЕНИЕ СЕГОДНЯ – ЭТО: 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222061631"/>
              </p:ext>
            </p:extLst>
          </p:nvPr>
        </p:nvGraphicFramePr>
        <p:xfrm>
          <a:off x="2267744" y="980728"/>
          <a:ext cx="4680520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49078866"/>
              </p:ext>
            </p:extLst>
          </p:nvPr>
        </p:nvGraphicFramePr>
        <p:xfrm>
          <a:off x="1475656" y="836712"/>
          <a:ext cx="604867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188640"/>
            <a:ext cx="67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ТЕХНОЛОГИЯ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«ТУРБОУСКОРЕНИЕ»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79237" y="1383933"/>
            <a:ext cx="6948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Эффективность, доказанная временем!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4"/>
          <p:cNvGrpSpPr/>
          <p:nvPr/>
        </p:nvGrpSpPr>
        <p:grpSpPr>
          <a:xfrm>
            <a:off x="179512" y="55265"/>
            <a:ext cx="1933575" cy="1933575"/>
            <a:chOff x="4726657" y="2774826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74826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3" name="Picture 2" descr="E:\МЕРОПРИЯТИЯ\МЕРОПРИЯТИЯ 2016\Лидерский\B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7" y="5445224"/>
            <a:ext cx="5079505" cy="130904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51520" y="5350241"/>
            <a:ext cx="36724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00" b="1" i="1" dirty="0" smtClean="0">
                <a:solidFill>
                  <a:srgbClr val="CC0099"/>
                </a:solidFill>
                <a:cs typeface="Arial" pitchFamily="34" charset="0"/>
              </a:rPr>
              <a:t>ДЕЛОВОЕ </a:t>
            </a:r>
            <a:r>
              <a:rPr lang="ru-RU" sz="4200" b="1" i="1" dirty="0" smtClean="0">
                <a:solidFill>
                  <a:srgbClr val="CC0099"/>
                </a:solidFill>
                <a:cs typeface="Arial" pitchFamily="34" charset="0"/>
              </a:rPr>
              <a:t>ПАРТНЕРСТВО</a:t>
            </a:r>
            <a:endParaRPr lang="ru-RU" sz="4200" b="1" dirty="0">
              <a:solidFill>
                <a:srgbClr val="CC0099"/>
              </a:solidFill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26128" y="5730413"/>
            <a:ext cx="6917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00" b="1" dirty="0">
                <a:solidFill>
                  <a:srgbClr val="CC0099"/>
                </a:solidFill>
                <a:cs typeface="Arial" pitchFamily="34" charset="0"/>
              </a:rPr>
              <a:t>И</a:t>
            </a:r>
            <a:endParaRPr lang="ru-RU" sz="4200" b="1" i="1" dirty="0" smtClean="0">
              <a:solidFill>
                <a:srgbClr val="CC0099"/>
              </a:solidFill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542"/>
            <a:ext cx="9144000" cy="3248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476672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ПРЕИМУЩЕСТВА ТЕХНОЛОГИИ: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1" name="Скругленный прямоугольник 10"/>
          <p:cNvSpPr/>
          <p:nvPr/>
        </p:nvSpPr>
        <p:spPr>
          <a:xfrm>
            <a:off x="4932040" y="1556792"/>
            <a:ext cx="4752528" cy="891480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НАГЛЯДНОСТЬ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3312368"/>
            <a:ext cx="4752528" cy="720080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РЕЗУЛЬТАТИВНОСТЬ</a:t>
            </a:r>
          </a:p>
          <a:p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32040" y="4608512"/>
            <a:ext cx="4752528" cy="1268760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СИСТЕМНОСТЬ И ДУБЛИЦИРУЕМОСТЬ</a:t>
            </a:r>
          </a:p>
          <a:p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6" descr="DSC_6911_dubl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05732"/>
            <a:ext cx="4681538" cy="31115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332656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НАГЛЯДНОСТЬ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pic>
        <p:nvPicPr>
          <p:cNvPr id="15" name="Picture 7" descr="Fedorova_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5329237" cy="41211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635896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24074" y="5877272"/>
            <a:ext cx="84963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Наглядная эффективность и результативность косметических средств создает доверительные отношения с Клиентами.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4208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332656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НАГЛЯДНОСТЬ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3635896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24074" y="5877272"/>
            <a:ext cx="84963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Наглядная эффективность и результативность косметических средств создает доверительные отношения с Клиентами.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4208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ПОСЛЕ</a:t>
            </a:r>
          </a:p>
        </p:txBody>
      </p:sp>
      <p:pic>
        <p:nvPicPr>
          <p:cNvPr id="13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1118752"/>
            <a:ext cx="5112692" cy="3894424"/>
          </a:xfrm>
          <a:prstGeom prst="rect">
            <a:avLst/>
          </a:prstGeom>
          <a:ln w="22225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r="72139"/>
          <a:stretch>
            <a:fillRect/>
          </a:stretch>
        </p:blipFill>
        <p:spPr bwMode="auto">
          <a:xfrm>
            <a:off x="0" y="0"/>
            <a:ext cx="2376264" cy="6858000"/>
          </a:xfrm>
          <a:prstGeom prst="rect">
            <a:avLst/>
          </a:prstGeom>
          <a:noFill/>
        </p:spPr>
      </p:pic>
      <p:pic>
        <p:nvPicPr>
          <p:cNvPr id="3" name="Picture 4" descr="http://ramki-vsem.ru/fon/fon31.jpg"/>
          <p:cNvPicPr>
            <a:picLocks noChangeAspect="1" noChangeArrowheads="1"/>
          </p:cNvPicPr>
          <p:nvPr/>
        </p:nvPicPr>
        <p:blipFill>
          <a:blip r:embed="rId2" cstate="print"/>
          <a:srcRect l="33356" t="75200"/>
          <a:stretch>
            <a:fillRect/>
          </a:stretch>
        </p:blipFill>
        <p:spPr bwMode="auto">
          <a:xfrm>
            <a:off x="3030622" y="5157192"/>
            <a:ext cx="6113378" cy="17008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62738" y="260648"/>
            <a:ext cx="678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НАГЛЯДНОСТЬ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179512" y="188640"/>
            <a:ext cx="1933575" cy="1933575"/>
            <a:chOff x="4726657" y="2719561"/>
            <a:chExt cx="1933575" cy="1933575"/>
          </a:xfrm>
        </p:grpSpPr>
        <p:sp>
          <p:nvSpPr>
            <p:cNvPr id="9" name="Овал 8"/>
            <p:cNvSpPr/>
            <p:nvPr/>
          </p:nvSpPr>
          <p:spPr>
            <a:xfrm>
              <a:off x="4726657" y="2719561"/>
              <a:ext cx="1933575" cy="19335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23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2" descr="E:\МЕРОПРИЯТИЯ\МЕРОПРИЯТИЯ 2016\Лидерский\Bi.png"/>
            <p:cNvPicPr>
              <a:picLocks noChangeAspect="1" noChangeArrowheads="1"/>
            </p:cNvPicPr>
            <p:nvPr/>
          </p:nvPicPr>
          <p:blipFill>
            <a:blip r:embed="rId3" cstate="print"/>
            <a:srcRect r="74340"/>
            <a:stretch>
              <a:fillRect/>
            </a:stretch>
          </p:blipFill>
          <p:spPr bwMode="auto">
            <a:xfrm>
              <a:off x="5084440" y="3071780"/>
              <a:ext cx="1287760" cy="1293324"/>
            </a:xfrm>
            <a:prstGeom prst="rect">
              <a:avLst/>
            </a:prstGeom>
            <a:noFill/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3635896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24074" y="5877272"/>
            <a:ext cx="84963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Наглядная эффективность и результативность косметических средств создает доверительные отношения с Клиентами.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4208" y="5373216"/>
            <a:ext cx="1296144" cy="432048"/>
          </a:xfrm>
          <a:prstGeom prst="round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ПОСЛЕ</a:t>
            </a: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634" y="1058712"/>
            <a:ext cx="5472782" cy="4170488"/>
          </a:xfrm>
          <a:prstGeom prst="rect">
            <a:avLst/>
          </a:prstGeom>
          <a:ln w="22225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4595</TotalTime>
  <Words>649</Words>
  <Application>Microsoft Office PowerPoint</Application>
  <PresentationFormat>Экран (4:3)</PresentationFormat>
  <Paragraphs>133</Paragraphs>
  <Slides>34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Артлайф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Сафонова Елена</dc:creator>
  <cp:lastModifiedBy>Я</cp:lastModifiedBy>
  <cp:revision>369</cp:revision>
  <dcterms:created xsi:type="dcterms:W3CDTF">2016-04-08T09:42:01Z</dcterms:created>
  <dcterms:modified xsi:type="dcterms:W3CDTF">2016-09-25T21:07:05Z</dcterms:modified>
</cp:coreProperties>
</file>