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90" r:id="rId4"/>
    <p:sldId id="409" r:id="rId5"/>
    <p:sldId id="392" r:id="rId6"/>
    <p:sldId id="413" r:id="rId7"/>
    <p:sldId id="391" r:id="rId8"/>
    <p:sldId id="412" r:id="rId9"/>
    <p:sldId id="393" r:id="rId10"/>
    <p:sldId id="420" r:id="rId11"/>
    <p:sldId id="394" r:id="rId12"/>
    <p:sldId id="395" r:id="rId13"/>
    <p:sldId id="421" r:id="rId14"/>
    <p:sldId id="396" r:id="rId15"/>
    <p:sldId id="397" r:id="rId16"/>
    <p:sldId id="398" r:id="rId17"/>
    <p:sldId id="418" r:id="rId18"/>
    <p:sldId id="419" r:id="rId19"/>
    <p:sldId id="414" r:id="rId20"/>
    <p:sldId id="289" r:id="rId21"/>
    <p:sldId id="368" r:id="rId22"/>
    <p:sldId id="287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AA7"/>
    <a:srgbClr val="D1D2D4"/>
    <a:srgbClr val="F7BECA"/>
    <a:srgbClr val="6C4796"/>
    <a:srgbClr val="FF0000"/>
    <a:srgbClr val="EC1B30"/>
    <a:srgbClr val="91DFDD"/>
    <a:srgbClr val="DEE2F3"/>
    <a:srgbClr val="DEF6F3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5461" autoAdjust="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24BC12C-6E84-4860-AB54-F21FE776FCAD}"/>
              </a:ext>
            </a:extLst>
          </p:cNvPr>
          <p:cNvGrpSpPr/>
          <p:nvPr/>
        </p:nvGrpSpPr>
        <p:grpSpPr>
          <a:xfrm>
            <a:off x="0" y="0"/>
            <a:ext cx="12188389" cy="6858000"/>
            <a:chOff x="3611" y="-86"/>
            <a:chExt cx="12188389" cy="6858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D0CEB49-98A4-4736-9771-37F55B99D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" y="-86"/>
              <a:ext cx="12188389" cy="68580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/>
                <a:t>сентябрь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4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30813" y="2420049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037" y="1781643"/>
            <a:ext cx="2656393" cy="2656393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71538"/>
              </p:ext>
            </p:extLst>
          </p:nvPr>
        </p:nvGraphicFramePr>
        <p:xfrm>
          <a:off x="4962037" y="4582550"/>
          <a:ext cx="26563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392">
                  <a:extLst>
                    <a:ext uri="{9D8B030D-6E8A-4147-A177-3AD203B41FA5}">
                      <a16:colId xmlns:a16="http://schemas.microsoft.com/office/drawing/2014/main" val="2779534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Конфеты «</a:t>
                      </a:r>
                      <a:r>
                        <a:rPr lang="ru-RU" sz="1200" dirty="0" err="1" smtClean="0"/>
                        <a:t>Кальцимилк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1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50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40" y="1835138"/>
            <a:ext cx="4174958" cy="47653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95087" y="2566143"/>
            <a:ext cx="37923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/>
              <a:t>ИДЕАЛЬНО ДЛЯ ПУТЕШЕСТВИЙ</a:t>
            </a:r>
            <a:r>
              <a:rPr lang="ru-RU" sz="1000" b="1" dirty="0" smtClean="0"/>
              <a:t>!</a:t>
            </a:r>
          </a:p>
          <a:p>
            <a:pPr lvl="0"/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Пост-это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важная традиция православия. Целью поста является не только духовное очищение, но и очищение на физическом уровне. Постная пища должна быть простой и сытной, сбалансированной по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составу. Каши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занимают важное место в постном меню, как источник белка, растительных жиров, углеводов, клетчатки, витаминов и минералов. Они обеспечивают чувство сытости надолго, давая силы и бодрость. Каша по-посадски имеет богатый состав и насыщенный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оргинальный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вкус, который выгодно выделяет ее среди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других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вариантов.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Преимущества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мультизлаковая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содержит хлопья ржаные, пшенные, ячменные, воздушный рис и кукурузу в качестве источника медленных углеводов, витаминов и минералов;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кедровое молочко - мощный иммуностимулятор,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адаптаген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антиоксидант обеспечивает поддержку защитных сил организма, повышает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выносливость;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лецитин улучшает работу клеток мозга, активируя память, внимание и мышление. Стимулирует микроциркуляцию крови, снижает уровень холестерина, обеспечивая профилактику атеросклероза и болезней сердца;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витаминный комплекс: C, A, E, D3 повышает жизненный тонус и сопротивляемость организма инфекциям. </a:t>
            </a: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продуктыбыстрогоприготовления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едадляпутешествий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6953" y="2718543"/>
            <a:ext cx="3792353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900" dirty="0"/>
              <a:t> </a:t>
            </a:r>
          </a:p>
          <a:p>
            <a:pPr lvl="0"/>
            <a:r>
              <a:rPr lang="ru-RU" sz="1000" dirty="0"/>
              <a:t>Кисель – это исконно русское деревенское блюдо, первым появился овсяный и уже позднее, стали набирать популярность фруктово-ягодные кисели и не случайно, ведь данный напиток обладает высокой питательной ценностью, имеет богатый витаминно-минеральный состав и подщелачивающее действие. Компания </a:t>
            </a:r>
            <a:r>
              <a:rPr lang="ru-RU" sz="1000" dirty="0" err="1"/>
              <a:t>Артлайф</a:t>
            </a:r>
            <a:r>
              <a:rPr lang="ru-RU" sz="1000" dirty="0"/>
              <a:t> пошла дальше и преумножила эти полезные свойств, разработав диетический продукт - кисель «Полезные ягоды». Он содержит современный природный сахарозаменитель </a:t>
            </a:r>
            <a:r>
              <a:rPr lang="ru-RU" sz="1000" dirty="0" err="1"/>
              <a:t>эритритол</a:t>
            </a:r>
            <a:r>
              <a:rPr lang="ru-RU" sz="1000" dirty="0"/>
              <a:t>, который легко усваивается организмом, имеет нулевой гликемический индекс, безвреден для зубов. Продукт рекомендован людям, контролирующим массу тела и показатели уровня сахара в крови. Натуральный сок малины, брусники и </a:t>
            </a:r>
            <a:r>
              <a:rPr lang="ru-RU" sz="1000" dirty="0" err="1"/>
              <a:t>аронии</a:t>
            </a:r>
            <a:r>
              <a:rPr lang="ru-RU" sz="1000" dirty="0"/>
              <a:t> дарит готовому напитку кисло-сладкий вкус и особенный аромат. Обогащение комплексом активных компонентов: антоцианы, </a:t>
            </a:r>
            <a:r>
              <a:rPr lang="ru-RU" sz="1000" dirty="0" err="1"/>
              <a:t>гесперидин</a:t>
            </a:r>
            <a:r>
              <a:rPr lang="ru-RU" sz="1000" dirty="0"/>
              <a:t> и рутин способствует укреплению сосудов, поддержке работы органа зрения, уменьшению чувства усталости. </a:t>
            </a:r>
            <a:r>
              <a:rPr lang="ru-RU" sz="1000" dirty="0" err="1"/>
              <a:t>Пиколинат</a:t>
            </a:r>
            <a:r>
              <a:rPr lang="ru-RU" sz="1000" dirty="0"/>
              <a:t> хрома помогает регулировать синтез липидов и углеводный обмен, уменьшает тягу к сладкому и как следствие активирует процесс похудения. Йод имеет особое значение для полноценной работы щитовидной железы. Цинк и медь поддерживают естественные защитные силы организма</a:t>
            </a:r>
            <a:r>
              <a:rPr lang="ru-RU" sz="1000" dirty="0" smtClean="0"/>
              <a:t>.</a:t>
            </a:r>
          </a:p>
          <a:p>
            <a:pPr lvl="0"/>
            <a:endParaRPr lang="ru-RU" sz="1000" dirty="0"/>
          </a:p>
          <a:p>
            <a:pPr lvl="0"/>
            <a:r>
              <a:rPr lang="ru-RU" sz="1000" dirty="0" smtClean="0"/>
              <a:t>#</a:t>
            </a:r>
            <a:r>
              <a:rPr lang="ru-RU" sz="1000" dirty="0" err="1"/>
              <a:t>артлайф</a:t>
            </a:r>
            <a:r>
              <a:rPr lang="ru-RU" sz="1000" dirty="0"/>
              <a:t> #перекус </a:t>
            </a:r>
            <a:r>
              <a:rPr lang="ru-RU" sz="1000" dirty="0" smtClean="0"/>
              <a:t>#</a:t>
            </a:r>
            <a:r>
              <a:rPr lang="ru-RU" sz="1000" dirty="0" smtClean="0"/>
              <a:t>кисель</a:t>
            </a:r>
            <a:r>
              <a:rPr lang="ru-RU" sz="1000" dirty="0" smtClean="0"/>
              <a:t>  </a:t>
            </a:r>
            <a:r>
              <a:rPr lang="ru-RU" sz="1000" dirty="0"/>
              <a:t>#</a:t>
            </a:r>
            <a:r>
              <a:rPr lang="ru-RU" sz="1000" dirty="0" smtClean="0"/>
              <a:t>здоровье </a:t>
            </a:r>
            <a:r>
              <a:rPr lang="en-US" sz="1000" dirty="0" smtClean="0"/>
              <a:t>#</a:t>
            </a:r>
            <a:r>
              <a:rPr lang="ru-RU" sz="1000" dirty="0" err="1" smtClean="0"/>
              <a:t>диетическое_питание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248" y="1202237"/>
            <a:ext cx="1512141" cy="1516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359" y="1221254"/>
            <a:ext cx="1493187" cy="14972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40" y="1835138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07689" y="2727169"/>
            <a:ext cx="3968725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 </a:t>
            </a:r>
          </a:p>
          <a:p>
            <a:endParaRPr lang="ru-RU" sz="1050" dirty="0"/>
          </a:p>
          <a:p>
            <a:r>
              <a:rPr lang="ru-RU" sz="1100" dirty="0"/>
              <a:t>Когда цель поставлена, дело остается за малым, начать и не сойти с намеченной дистанции раньше времени. Процесс формирования красивой фигуры требует не только терпения, но и знаний, крайне важно следить за присутствием белка в повседневном рационе, так как именно он является строительным материалом для наших мышц.  Не всегда получается закрывать потребность в протеине натуральными продуктами: курица, рыба, говядина и тогда на помощь приходит белковый коктейль "</a:t>
            </a:r>
            <a:r>
              <a:rPr lang="ru-RU" sz="1100" dirty="0" err="1"/>
              <a:t>Провитель</a:t>
            </a:r>
            <a:r>
              <a:rPr lang="ru-RU" sz="1100" dirty="0"/>
              <a:t> После шести", который,  также прекрасно подойдет в качестве низкокалорийного позднего ужина. Хорошо усвояемый, сбалансированный по аминокислотному составу соевый протеин помогает моделировать </a:t>
            </a:r>
            <a:r>
              <a:rPr lang="ru-RU" sz="1100" dirty="0" err="1" smtClean="0"/>
              <a:t>фируру</a:t>
            </a:r>
            <a:r>
              <a:rPr lang="ru-RU" sz="1100" dirty="0"/>
              <a:t>, формируя </a:t>
            </a:r>
            <a:r>
              <a:rPr lang="ru-RU" sz="1100" dirty="0" smtClean="0"/>
              <a:t>красивый мышечный рельеф и качественное тело. </a:t>
            </a:r>
            <a:r>
              <a:rPr lang="ru-RU" sz="1100" dirty="0"/>
              <a:t>Ферментный комплекс, пищевые волокна и </a:t>
            </a:r>
            <a:r>
              <a:rPr lang="ru-RU" sz="1100" dirty="0" err="1"/>
              <a:t>пробиотики</a:t>
            </a:r>
            <a:r>
              <a:rPr lang="ru-RU" sz="1100" dirty="0"/>
              <a:t> обеспечат комфортное пищеварение и максимально полное усвоение всех компонентов состава</a:t>
            </a:r>
            <a:r>
              <a:rPr lang="ru-RU" sz="1100" dirty="0" smtClean="0"/>
              <a:t>.</a:t>
            </a:r>
          </a:p>
          <a:p>
            <a:endParaRPr lang="ru-RU" sz="1100" dirty="0"/>
          </a:p>
          <a:p>
            <a:endParaRPr lang="ru-RU" sz="1100" dirty="0" smtClean="0"/>
          </a:p>
          <a:p>
            <a:r>
              <a:rPr lang="ru-RU" sz="1100" dirty="0" smtClean="0"/>
              <a:t>#</a:t>
            </a:r>
            <a:r>
              <a:rPr lang="ru-RU" sz="1100" dirty="0" err="1"/>
              <a:t>артлайф</a:t>
            </a:r>
            <a:r>
              <a:rPr lang="ru-RU" sz="1100" dirty="0"/>
              <a:t> #лето #здоровье </a:t>
            </a:r>
            <a:r>
              <a:rPr lang="ru-RU" sz="1100" dirty="0" smtClean="0"/>
              <a:t>#</a:t>
            </a:r>
            <a:r>
              <a:rPr lang="ru-RU" sz="1100" dirty="0" err="1" smtClean="0"/>
              <a:t>функциональноепитание#протеин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2621" y="2557836"/>
            <a:ext cx="396872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 </a:t>
            </a:r>
          </a:p>
          <a:p>
            <a:endParaRPr lang="ru-RU" sz="900" dirty="0"/>
          </a:p>
          <a:p>
            <a:r>
              <a:rPr lang="ru-RU" sz="1100" dirty="0"/>
              <a:t>Процесс похудения невозможен без ряда ограничений в рационе: следует уменьшить потребление жареного и соленого, исключить мучное и сладкое, есть больше овощей и т. д. Первый шаг к новому образу жизни самый сложный, требуется время и </a:t>
            </a:r>
            <a:r>
              <a:rPr lang="ru-RU" sz="1100" dirty="0" smtClean="0"/>
              <a:t>дисциплины. </a:t>
            </a:r>
            <a:r>
              <a:rPr lang="ru-RU" sz="1100" dirty="0"/>
              <a:t>Чтобы начать правильно и получить желаемый результат, мы предлагаем помочь своему организму - включить в рацион протеиновый коктейль от </a:t>
            </a:r>
            <a:r>
              <a:rPr lang="ru-RU" sz="1100" dirty="0" err="1"/>
              <a:t>Артлайф</a:t>
            </a:r>
            <a:r>
              <a:rPr lang="ru-RU" sz="1100" dirty="0"/>
              <a:t>: «</a:t>
            </a:r>
            <a:r>
              <a:rPr lang="ru-RU" sz="1100" dirty="0" err="1"/>
              <a:t>Провитель</a:t>
            </a:r>
            <a:r>
              <a:rPr lang="ru-RU" sz="1100" dirty="0"/>
              <a:t> </a:t>
            </a:r>
            <a:r>
              <a:rPr lang="ru-RU" sz="1100" dirty="0" err="1"/>
              <a:t>Zаряд</a:t>
            </a:r>
            <a:r>
              <a:rPr lang="ru-RU" sz="1100" dirty="0"/>
              <a:t>». Продукт представляет собой сбалансированный завтрак, источник правильного белка, жиров и углеводов, обогащенный комплексом важнейших микронутриентов. Легкое усвоение продукта и высокая питательная ценность подарят заряд бодрости и чувство сытости надолго, помогут уменьшить тягу к сладкому. </a:t>
            </a:r>
            <a:endParaRPr lang="ru-RU" sz="1100" dirty="0" smtClean="0"/>
          </a:p>
          <a:p>
            <a:r>
              <a:rPr lang="ru-RU" sz="1100" dirty="0" smtClean="0"/>
              <a:t>Помимо </a:t>
            </a:r>
            <a:r>
              <a:rPr lang="ru-RU" sz="1100" dirty="0"/>
              <a:t>завтрака коктейль прекрасно подойдет людям, ведущим активный образ жизни, спортсменам перед и после тренировок в качестве источника белка для формирования мышечного рельефа и быстрого восполнения энергии. </a:t>
            </a:r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r>
              <a:rPr lang="ru-RU" sz="1100" dirty="0" smtClean="0"/>
              <a:t>#</a:t>
            </a:r>
            <a:r>
              <a:rPr lang="ru-RU" sz="1100" dirty="0" err="1"/>
              <a:t>артлайф</a:t>
            </a:r>
            <a:r>
              <a:rPr lang="ru-RU" sz="1100" dirty="0"/>
              <a:t> </a:t>
            </a:r>
            <a:r>
              <a:rPr lang="ru-RU" sz="1100" dirty="0" smtClean="0"/>
              <a:t>#протеин #коктейль  </a:t>
            </a:r>
            <a:r>
              <a:rPr lang="ru-RU" sz="1100" dirty="0"/>
              <a:t>#</a:t>
            </a:r>
            <a:r>
              <a:rPr lang="ru-RU" sz="1100" dirty="0" smtClean="0"/>
              <a:t>здоровье </a:t>
            </a:r>
            <a:r>
              <a:rPr lang="en-US" sz="1100" dirty="0" smtClean="0"/>
              <a:t>#</a:t>
            </a:r>
            <a:r>
              <a:rPr lang="ru-RU" sz="1100" dirty="0" smtClean="0"/>
              <a:t>завтрак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345" y="1260089"/>
            <a:ext cx="1557138" cy="1557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506" y="1269183"/>
            <a:ext cx="1697684" cy="1702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17" y="1918018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07689" y="2727169"/>
            <a:ext cx="396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 </a:t>
            </a:r>
          </a:p>
          <a:p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37253" y="2557836"/>
            <a:ext cx="36102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 </a:t>
            </a:r>
          </a:p>
          <a:p>
            <a:endParaRPr lang="ru-RU" sz="900" dirty="0"/>
          </a:p>
          <a:p>
            <a:r>
              <a:rPr lang="ru-RU" sz="1000" dirty="0"/>
              <a:t>На протяжении последних лет отмечаются устойчивые нарушения в структуре питания детей, наблюдается так называемый «скрытый голод», вызванный нехваткой витаминов, макро- и микроэлементов в привычных продуктах. Несбалансированное питание, перекусы на ходу, моно предпочтения в еде – все это приводит к неутешительным последствиям в развитии детского организма, в частности, к различным заболеваниям алиментарного характера. Родители прекрасно знают, что накормить ребенка правильно, практически невозможное, ведь слово «полезно» для него ничего не значит. Мы предлагаем готовое решение проблемы - специализированный пищевой продукт Конфеты "</a:t>
            </a:r>
            <a:r>
              <a:rPr lang="ru-RU" sz="1000" dirty="0" err="1"/>
              <a:t>Кальцимилк</a:t>
            </a:r>
            <a:r>
              <a:rPr lang="ru-RU" sz="1000" dirty="0"/>
              <a:t>". Полезное лакомство с нежным молочным вкусом понравится, даже самому капризному ребенку. В период активного роста очень важно, чтобы в рационе ребенка присутствовали необходимые макроэлементы в биологически доступной форме, входящие в состав кальций, магний, витамин С и Д3 способствуют правильному формированию костей и укреплению зубной эмали, отсутствие сахара предупреждает возникновение кариеса и аллергии. </a:t>
            </a:r>
            <a:endParaRPr lang="ru-RU" sz="1000" dirty="0" smtClean="0"/>
          </a:p>
          <a:p>
            <a:r>
              <a:rPr lang="ru-RU" sz="1000" dirty="0" smtClean="0"/>
              <a:t>Продукт </a:t>
            </a:r>
            <a:r>
              <a:rPr lang="ru-RU" sz="1000" dirty="0"/>
              <a:t>рекомендован детям с 3х лет</a:t>
            </a:r>
            <a:r>
              <a:rPr lang="ru-RU" sz="1000" dirty="0" smtClean="0"/>
              <a:t>.</a:t>
            </a:r>
          </a:p>
          <a:p>
            <a:endParaRPr lang="ru-RU" sz="1000" dirty="0"/>
          </a:p>
          <a:p>
            <a:r>
              <a:rPr lang="ru-RU" sz="1000" dirty="0" smtClean="0"/>
              <a:t>#</a:t>
            </a:r>
            <a:r>
              <a:rPr lang="ru-RU" sz="1000" dirty="0" err="1"/>
              <a:t>артлайф</a:t>
            </a:r>
            <a:r>
              <a:rPr lang="ru-RU" sz="1000" dirty="0"/>
              <a:t> #кисель #лето #природа #здоровье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444" y="1232074"/>
            <a:ext cx="1579677" cy="1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7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"/>
            <a:ext cx="12192150" cy="68579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45936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Golden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Cocoon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» Коконы для очищения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День красоты!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Пептидные крема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Маска- </a:t>
                      </a:r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лифтинг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en-US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ProBiocosmetics</a:t>
                      </a:r>
                      <a:r>
                        <a:rPr lang="en-US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Флюид очищающий «</a:t>
                      </a:r>
                      <a:r>
                        <a:rPr lang="en-US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ProBiocosmetics</a:t>
                      </a:r>
                      <a:r>
                        <a:rPr lang="en-US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85916" y="2352884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16913" y="234256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47614" y="2352882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8315" y="235288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41" y="2151698"/>
            <a:ext cx="2219171" cy="2219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04" y="2151698"/>
            <a:ext cx="2208852" cy="2208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51" y="2151698"/>
            <a:ext cx="2219171" cy="2219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913" y="2151698"/>
            <a:ext cx="2219171" cy="22191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48" y="1835138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2541" y="1807953"/>
            <a:ext cx="4283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 </a:t>
            </a:r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60649" y="2776838"/>
            <a:ext cx="39593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Каждая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женщина желает поражать своей красотой окружающих. Для этого необходимо подобрать правильный уход, основой которого может стать уникальный продукт -  коконы тутового шелкопряда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Golden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Cocoon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экологически чистый природный продукт, является эффективным средством для глубокого очищения кожи и массажа лица.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Возрастные изменения и подростковые высыпания, чрезмерная пигментация и сухость кожи – это основные показания для применения в уходе за лицом данного природного средства.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Кокон состоит из фиброина (собственно сама шелковая нить) и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серецина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(одна из 18 аминокислот, которая входит в состав кокона). </a:t>
            </a:r>
          </a:p>
          <a:p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Серецин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усиливает выработку собственного коллагена, питает и способствует сохранению естественной влаги. Кожа становится эластичной, подтягивается овал лица.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Волокна фиброина оказывают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отшелушивающий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эффект – за счет мощного очищающего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действия, помогают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мягко удалить омертвевшие частички дермы, что </a:t>
            </a:r>
            <a:r>
              <a:rPr lang="ru-RU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особоенно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полезно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сухой 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проблемной кожи.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Помогает нормализовать метаболические процессы на клеточном уровне и как следствие – кожа становиться свежее, светлее и приобретает здоровый вид. Д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аже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50 лет можно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выглядеть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роскошно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en-US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сияющая_кожа</a:t>
            </a:r>
            <a:r>
              <a:rPr lang="ru-RU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молодость</a:t>
            </a:r>
          </a:p>
          <a:p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0449" y="2734504"/>
            <a:ext cx="39593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Забота </a:t>
            </a:r>
            <a:r>
              <a:rPr lang="ru-RU" sz="1000" dirty="0"/>
              <a:t>о красоте на клеточном уровне</a:t>
            </a:r>
          </a:p>
          <a:p>
            <a:r>
              <a:rPr lang="ru-RU" sz="1000" dirty="0" err="1"/>
              <a:t>Anti-age</a:t>
            </a:r>
            <a:r>
              <a:rPr lang="ru-RU" sz="1000" dirty="0"/>
              <a:t> эффект лег в основу разработки серии ARTLIFE COSMETICS.</a:t>
            </a:r>
          </a:p>
          <a:p>
            <a:r>
              <a:rPr lang="ru-RU" sz="1000" dirty="0"/>
              <a:t>Все дело в пептидном комплексе! Пептиды - это молекулы, состоящие из двух и более аминокислот, соединенных между собой пептидной связью. Они меньше и легче белков, благодаря чему лучше проникают в клетки эпидермиса.</a:t>
            </a:r>
          </a:p>
          <a:p>
            <a:r>
              <a:rPr lang="ru-RU" sz="1000" dirty="0"/>
              <a:t>Инновационный пептидный комплекс: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способствует </a:t>
            </a:r>
            <a:r>
              <a:rPr lang="ru-RU" sz="1000" dirty="0"/>
              <a:t>повышению естественной выработки коллагена и эластина;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расслабляет </a:t>
            </a:r>
            <a:r>
              <a:rPr lang="ru-RU" sz="1000" dirty="0"/>
              <a:t>мышцы, что тормозит формирование заломов и морщин;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активизирует </a:t>
            </a:r>
            <a:r>
              <a:rPr lang="ru-RU" sz="1000" dirty="0"/>
              <a:t>работу клеток;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запускает </a:t>
            </a:r>
            <a:r>
              <a:rPr lang="ru-RU" sz="1000" dirty="0"/>
              <a:t>процесс регенерации кожи;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обеспечивает </a:t>
            </a:r>
            <a:r>
              <a:rPr lang="ru-RU" sz="1000" dirty="0"/>
              <a:t>защиту кожи от негативного воздействия окружающей среды;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помогает </a:t>
            </a:r>
            <a:r>
              <a:rPr lang="ru-RU" sz="1000" dirty="0"/>
              <a:t>бороться с пигментацией кожи</a:t>
            </a:r>
            <a:r>
              <a:rPr lang="ru-RU" sz="1000" dirty="0" smtClean="0"/>
              <a:t>.</a:t>
            </a:r>
            <a:endParaRPr lang="ru-RU" sz="1000" dirty="0"/>
          </a:p>
          <a:p>
            <a:r>
              <a:rPr lang="ru-RU" sz="1000" dirty="0"/>
              <a:t>ДНЕВНАЯ ФОРМУЛА и НОЧНАЯ ФОРМУЛА </a:t>
            </a:r>
            <a:r>
              <a:rPr lang="ru-RU" sz="1000" dirty="0" smtClean="0"/>
              <a:t> - идеальное сочетание. Днем </a:t>
            </a:r>
            <a:r>
              <a:rPr lang="ru-RU" sz="1000" dirty="0"/>
              <a:t>наша кожа получает компоненты, </a:t>
            </a:r>
            <a:r>
              <a:rPr lang="ru-RU" sz="1000" dirty="0" smtClean="0"/>
              <a:t>замедляющие потерю влаги и снижение тургора, приобретая </a:t>
            </a:r>
            <a:r>
              <a:rPr lang="ru-RU" sz="1000" dirty="0"/>
              <a:t>здоровый сияющий вид. А ночью создается анти-стресс эффект, выравнивается тон </a:t>
            </a:r>
            <a:r>
              <a:rPr lang="ru-RU" sz="1000" dirty="0" smtClean="0"/>
              <a:t>кожи. При </a:t>
            </a:r>
            <a:r>
              <a:rPr lang="ru-RU" sz="1000" dirty="0"/>
              <a:t>постоянном применении </a:t>
            </a:r>
            <a:r>
              <a:rPr lang="ru-RU" sz="1000" i="1" dirty="0"/>
              <a:t>достигается отбеливающий эффект.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#</a:t>
            </a:r>
            <a:r>
              <a:rPr lang="ru-RU" sz="1000" i="1" dirty="0" err="1"/>
              <a:t>артлайф</a:t>
            </a:r>
            <a:r>
              <a:rPr lang="ru-RU" sz="1000" i="1" dirty="0"/>
              <a:t> </a:t>
            </a:r>
            <a:r>
              <a:rPr lang="ru-RU" sz="1000" i="1" dirty="0" smtClean="0"/>
              <a:t>#</a:t>
            </a:r>
            <a:r>
              <a:rPr lang="ru-RU" sz="1000" i="1" dirty="0" smtClean="0"/>
              <a:t>красота</a:t>
            </a:r>
            <a:r>
              <a:rPr lang="ru-RU" sz="1000" i="1" dirty="0" smtClean="0"/>
              <a:t> #</a:t>
            </a:r>
            <a:r>
              <a:rPr lang="ru-RU" sz="1000" i="1" dirty="0" smtClean="0"/>
              <a:t>уход</a:t>
            </a:r>
            <a:r>
              <a:rPr lang="ru-RU" sz="1000" i="1" dirty="0" smtClean="0"/>
              <a:t> </a:t>
            </a:r>
            <a:r>
              <a:rPr lang="ru-RU" sz="1000" i="1" dirty="0"/>
              <a:t>#мошки </a:t>
            </a:r>
            <a:r>
              <a:rPr lang="ru-RU" sz="1000" i="1" dirty="0" smtClean="0"/>
              <a:t>#кожа  #</a:t>
            </a:r>
            <a:r>
              <a:rPr lang="ru-RU" sz="1000" i="1" dirty="0" err="1" smtClean="0"/>
              <a:t>красота_и_молодость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238" y="1177938"/>
            <a:ext cx="1517100" cy="1517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517" y="1177557"/>
            <a:ext cx="1487497" cy="14833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85" y="1814117"/>
            <a:ext cx="4174958" cy="47653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328664" y="2458368"/>
            <a:ext cx="396857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 </a:t>
            </a:r>
          </a:p>
          <a:p>
            <a:pPr algn="just"/>
            <a:endParaRPr lang="ru-RU" sz="1000" b="1" dirty="0"/>
          </a:p>
          <a:p>
            <a:pPr algn="just"/>
            <a:r>
              <a:rPr lang="ru-RU" sz="1000" dirty="0"/>
              <a:t>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Пыль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грязь, автомобильные выхлопы – все эти факторы загрязняют кожу и снижают ее защитные функции. В результате минимальные повреждения кожи или даже влияние солнечных лучей могут негативно сказаться на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ее здоровье.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Сохранить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красоту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молодость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можно с помощью правильного очищения -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Флюид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ProBiocosmetics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специально для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глубокого очищения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демакияжа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Воздушная текстура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средства подходит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ежедневного использования, делает кожу мягкой и эластичной, не нарушая естественную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гидролипидную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пленку.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Органические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кислоты создают эффект деликатной эксфолиации омертвевших клеток, выравнивают структуру кожи.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Экстракт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орхидеи наполняет кожу жизненной энергией, придает ей свежий и ухоженный вид. 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Входящие в состав флюида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лизаты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бифидобактерий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нормализуют и поддерживают здоровую микрофлору кожи, восстанавливают ее защитные функции,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успокаивают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снимают раздражения. А также помогают в борьбе с патогенной микрофлорой, неконтролируемое размножение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которой,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может привести к различным воспалительным процессам. 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уходзакожей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3532" y="2771635"/>
            <a:ext cx="39685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 </a:t>
            </a:r>
            <a:r>
              <a:rPr lang="ru-RU" sz="1100" dirty="0" smtClean="0"/>
              <a:t>Если </a:t>
            </a:r>
            <a:r>
              <a:rPr lang="ru-RU" sz="1100" dirty="0"/>
              <a:t>ты собираешься на свидание и тебе нужен мгновенный </a:t>
            </a:r>
            <a:r>
              <a:rPr lang="ru-RU" sz="1100" dirty="0" err="1"/>
              <a:t>лифтинг</a:t>
            </a:r>
            <a:r>
              <a:rPr lang="ru-RU" sz="1100" dirty="0"/>
              <a:t>-эффект </a:t>
            </a:r>
            <a:r>
              <a:rPr lang="ru-RU" sz="1100" dirty="0" smtClean="0"/>
              <a:t>сделай выбор в пользу Маски-</a:t>
            </a:r>
            <a:r>
              <a:rPr lang="ru-RU" sz="1100" dirty="0" err="1" smtClean="0"/>
              <a:t>лифинг</a:t>
            </a:r>
            <a:r>
              <a:rPr lang="ru-RU" sz="1100" dirty="0" smtClean="0"/>
              <a:t> </a:t>
            </a:r>
            <a:r>
              <a:rPr lang="ru-RU" sz="1100" dirty="0" err="1"/>
              <a:t>ProBiocosmetics</a:t>
            </a:r>
            <a:r>
              <a:rPr lang="ru-RU" sz="1100" dirty="0"/>
              <a:t>. </a:t>
            </a:r>
            <a:r>
              <a:rPr lang="ru-RU" sz="1100" dirty="0" smtClean="0"/>
              <a:t>Создана </a:t>
            </a:r>
            <a:r>
              <a:rPr lang="ru-RU" sz="1100" dirty="0"/>
              <a:t>специально для восстановления тонуса и упругости кожи.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Благодаря </a:t>
            </a:r>
            <a:r>
              <a:rPr lang="ru-RU" sz="1100" dirty="0"/>
              <a:t>подтягивающим и моделирующим свойствам смолы </a:t>
            </a:r>
            <a:r>
              <a:rPr lang="ru-RU" sz="1100" dirty="0" smtClean="0"/>
              <a:t>акации, </a:t>
            </a:r>
            <a:r>
              <a:rPr lang="ru-RU" sz="1100" dirty="0"/>
              <a:t>маска оказывает мгновенный </a:t>
            </a:r>
            <a:r>
              <a:rPr lang="ru-RU" sz="1100" dirty="0" err="1"/>
              <a:t>лифтинг</a:t>
            </a:r>
            <a:r>
              <a:rPr lang="ru-RU" sz="1100" dirty="0"/>
              <a:t>-эффект, разглаживает морщины, выравнивает рельеф кожи.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Комплекс </a:t>
            </a:r>
            <a:r>
              <a:rPr lang="ru-RU" sz="1100" dirty="0"/>
              <a:t>активных компонентов стимулирует микроциркуляцию и обменные процессы в тканях.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Экстракт </a:t>
            </a:r>
            <a:r>
              <a:rPr lang="ru-RU" sz="1100" dirty="0"/>
              <a:t>орхидеи наполняет кожу жизненной энергией, придает ей свежий и ухоженный вид.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Входящие </a:t>
            </a:r>
            <a:r>
              <a:rPr lang="ru-RU" sz="1100" dirty="0"/>
              <a:t>в состав </a:t>
            </a:r>
            <a:r>
              <a:rPr lang="ru-RU" sz="1100" dirty="0" err="1"/>
              <a:t>лизаты</a:t>
            </a:r>
            <a:r>
              <a:rPr lang="ru-RU" sz="1100" dirty="0"/>
              <a:t> </a:t>
            </a:r>
            <a:r>
              <a:rPr lang="ru-RU" sz="1100" dirty="0" err="1"/>
              <a:t>бифидобактерий</a:t>
            </a:r>
            <a:r>
              <a:rPr lang="ru-RU" sz="1100" dirty="0"/>
              <a:t> нормализуют и поддерживают здоровую микрофлору кожи, устраняют следы стресса и усталости, успокаивают и снимают раздражения.</a:t>
            </a:r>
          </a:p>
          <a:p>
            <a:r>
              <a:rPr lang="ru-RU" sz="1100" dirty="0"/>
              <a:t>Инновационная косметика по уходу за кожей серии </a:t>
            </a:r>
            <a:r>
              <a:rPr lang="ru-RU" sz="1100" dirty="0" err="1"/>
              <a:t>ProBioСosmetics</a:t>
            </a:r>
            <a:r>
              <a:rPr lang="ru-RU" sz="1100" dirty="0"/>
              <a:t> станет незаменимым помощником в ежедневном уходе.</a:t>
            </a:r>
          </a:p>
          <a:p>
            <a:r>
              <a:rPr lang="ru-RU" sz="1100" dirty="0"/>
              <a:t>Несколько минут и ты готова восхищать взгляды окружающих!</a:t>
            </a:r>
          </a:p>
          <a:p>
            <a:endParaRPr lang="ru-RU" sz="1000" dirty="0" smtClean="0"/>
          </a:p>
          <a:p>
            <a:r>
              <a:rPr lang="ru-RU" sz="1000" dirty="0" smtClean="0"/>
              <a:t>#</a:t>
            </a:r>
            <a:r>
              <a:rPr lang="ru-RU" sz="1000" dirty="0" err="1"/>
              <a:t>артлайф</a:t>
            </a:r>
            <a:r>
              <a:rPr lang="ru-RU" sz="1000" dirty="0"/>
              <a:t> #косметика </a:t>
            </a:r>
            <a:r>
              <a:rPr lang="ru-RU" sz="1000" dirty="0" smtClean="0"/>
              <a:t> </a:t>
            </a:r>
            <a:r>
              <a:rPr lang="ru-RU" sz="1000" dirty="0"/>
              <a:t>#омоложение #очищение #кожа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423" y="1201222"/>
            <a:ext cx="1416177" cy="1416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659" y="1201222"/>
            <a:ext cx="1479245" cy="14792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86050" y="2206048"/>
              <a:ext cx="1815196" cy="19278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20369"/>
              </p:ext>
            </p:extLst>
          </p:nvPr>
        </p:nvGraphicFramePr>
        <p:xfrm>
          <a:off x="2505800" y="4484406"/>
          <a:ext cx="7013834" cy="8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622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334267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337945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399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Днём</a:t>
                      </a:r>
                      <a:r>
                        <a:rPr lang="ru-RU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знаний!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Реферальные </a:t>
                      </a:r>
                      <a:r>
                        <a:rPr lang="ru-RU" sz="1400" b="1" dirty="0" smtClean="0"/>
                        <a:t>ссылки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Artlife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Media —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ваша онлайн-эффективность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205916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278072" y="2205959"/>
            <a:ext cx="1815196" cy="1927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75027" y="2205959"/>
            <a:ext cx="1815196" cy="1927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00" y="2032896"/>
            <a:ext cx="2274018" cy="2274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16" y="2032896"/>
            <a:ext cx="2274018" cy="2274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EC342E-88DA-4B33-AC82-EEEDDB9D42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13" y="2032896"/>
            <a:ext cx="2274018" cy="22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0" y="0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86050" y="2206048"/>
              <a:ext cx="1815196" cy="19278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93215"/>
              </p:ext>
            </p:extLst>
          </p:nvPr>
        </p:nvGraphicFramePr>
        <p:xfrm>
          <a:off x="2505799" y="4484407"/>
          <a:ext cx="6853105" cy="128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381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352325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301399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644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Технологии здоровья.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Школа: как помочь</a:t>
                      </a:r>
                      <a:r>
                        <a:rPr lang="ru-RU" sz="1400" b="1" baseline="0" dirty="0"/>
                        <a:t> ребёнку быть успешным и здоровым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Технологии здоровья.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Стрессовые нагрузки и выгорание: защита нервной системы с помощью биокомплексов </a:t>
                      </a:r>
                      <a:r>
                        <a:rPr lang="ru-RU" sz="1400" b="1" dirty="0" err="1"/>
                        <a:t>Артлайф</a:t>
                      </a:r>
                      <a:r>
                        <a:rPr lang="ru-RU" sz="1400" b="1" dirty="0"/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здоровья.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Биокомплексы</a:t>
                      </a:r>
                      <a:r>
                        <a:rPr lang="ru-RU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Артлайф</a:t>
                      </a:r>
                      <a:r>
                        <a:rPr lang="ru-RU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при заболеваниях суставов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933950" y="2225009"/>
            <a:ext cx="1815196" cy="1927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19950" y="2225009"/>
            <a:ext cx="1815196" cy="1927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75" y="1995439"/>
            <a:ext cx="2249725" cy="2249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43" y="1995439"/>
            <a:ext cx="2249725" cy="224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721" y="1995439"/>
            <a:ext cx="2253832" cy="22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5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916030-FB6D-49A6-A995-6C70876E2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47" y="1936804"/>
            <a:ext cx="4226578" cy="47422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93" y="2092644"/>
            <a:ext cx="4096259" cy="4596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0695" y="2540565"/>
            <a:ext cx="410737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 smtClean="0"/>
          </a:p>
          <a:p>
            <a:endParaRPr lang="ru-RU" sz="1000" b="1" dirty="0"/>
          </a:p>
          <a:p>
            <a:r>
              <a:rPr lang="ru-RU" sz="1000" b="1" dirty="0" smtClean="0"/>
              <a:t>Технологии </a:t>
            </a:r>
            <a:r>
              <a:rPr lang="ru-RU" sz="1000" b="1" dirty="0"/>
              <a:t>здоровья. </a:t>
            </a:r>
          </a:p>
          <a:p>
            <a:r>
              <a:rPr lang="ru-RU" sz="1000" b="1" dirty="0"/>
              <a:t>Школа: как помочь ребёнку быть успешным и здоровым</a:t>
            </a:r>
          </a:p>
          <a:p>
            <a:endParaRPr lang="ru-RU" sz="1000" dirty="0">
              <a:solidFill>
                <a:srgbClr val="FF0000"/>
              </a:solidFill>
            </a:endParaRPr>
          </a:p>
          <a:p>
            <a:r>
              <a:rPr lang="ru-RU" sz="1000" dirty="0"/>
              <a:t>      «Нагружать всё больше нас стали почему-то», - песенка о тяжёлой участи школьника, сочинённая сорок лет назад, не стареет, а становится всё актуальней! Были и тогда и сложные задания, и стрессы, и спортивные секции, и «</a:t>
            </a:r>
            <a:r>
              <a:rPr lang="ru-RU" sz="1000" dirty="0" err="1"/>
              <a:t>музыкалки</a:t>
            </a:r>
            <a:r>
              <a:rPr lang="ru-RU" sz="1000" dirty="0"/>
              <a:t>». Но раньше в секции и </a:t>
            </a:r>
            <a:r>
              <a:rPr lang="ru-RU" sz="1000" dirty="0" err="1"/>
              <a:t>музыкалки</a:t>
            </a:r>
            <a:r>
              <a:rPr lang="ru-RU" sz="1000" dirty="0"/>
              <a:t> дети перемещались пешком, а сегодня на маминой машине, на переменках смартфон частенько заменяет и «живые» игры и беготню вприпрыжку. </a:t>
            </a:r>
          </a:p>
          <a:p>
            <a:r>
              <a:rPr lang="ru-RU" sz="1000" dirty="0"/>
              <a:t>       А мы, взрослые, отлично понимаем, что под угрозой и зрение, и осанка, и те же простуды и вирусы цепляются к современному ребёнку чаще, потому что на воздухе он проводит гораздо меньше времени. Еда в школьной столовой – отдельный разговор... Как при этом помочь школьнику вырасти успешным и здоровым? Об этом – на очередной встрече онлайн-цикла «Технологии здоровья». Спикер – Оксана </a:t>
            </a:r>
            <a:r>
              <a:rPr lang="ru-RU" sz="1000" dirty="0" err="1"/>
              <a:t>Цюк</a:t>
            </a:r>
            <a:r>
              <a:rPr lang="ru-RU" sz="1000" dirty="0"/>
              <a:t>, врач педиатр, врач консультант фито центра </a:t>
            </a:r>
            <a:r>
              <a:rPr lang="ru-RU" sz="1000" dirty="0" err="1"/>
              <a:t>Артлайф</a:t>
            </a:r>
            <a:r>
              <a:rPr lang="ru-RU" sz="1000" dirty="0"/>
              <a:t>, партнёр компании </a:t>
            </a:r>
            <a:r>
              <a:rPr lang="ru-RU" sz="1000" dirty="0" err="1"/>
              <a:t>Артлайф</a:t>
            </a:r>
            <a:r>
              <a:rPr lang="ru-RU" sz="1000" dirty="0"/>
              <a:t> в статусе Президент (г. Полтава)</a:t>
            </a:r>
          </a:p>
          <a:p>
            <a:r>
              <a:rPr lang="ru-RU" sz="1000" dirty="0"/>
              <a:t>       Трансляция состоится 3 сентября в 12.00 </a:t>
            </a:r>
            <a:r>
              <a:rPr lang="ru-RU" sz="1000" dirty="0" err="1"/>
              <a:t>мск</a:t>
            </a:r>
            <a:r>
              <a:rPr lang="ru-RU" sz="1000" dirty="0"/>
              <a:t>. </a:t>
            </a:r>
          </a:p>
          <a:p>
            <a:r>
              <a:rPr lang="ru-RU" sz="1000" dirty="0"/>
              <a:t>        Подключайтесь и задавайте свои вопросы!</a:t>
            </a:r>
          </a:p>
          <a:p>
            <a:endParaRPr lang="ru-RU" sz="1000" dirty="0"/>
          </a:p>
          <a:p>
            <a:r>
              <a:rPr lang="ru-RU" sz="1000" i="1" dirty="0"/>
              <a:t>#</a:t>
            </a:r>
            <a:r>
              <a:rPr lang="ru-RU" sz="1000" i="1" dirty="0" err="1"/>
              <a:t>технологии_здоровья</a:t>
            </a:r>
            <a:r>
              <a:rPr lang="ru-RU" sz="1000" i="1" dirty="0"/>
              <a:t>   #</a:t>
            </a:r>
            <a:r>
              <a:rPr lang="ru-RU" sz="1000" i="1" dirty="0" err="1"/>
              <a:t>артлайф_онлайн</a:t>
            </a:r>
            <a:r>
              <a:rPr lang="ru-RU" sz="1000" i="1" dirty="0"/>
              <a:t> </a:t>
            </a:r>
            <a:endParaRPr lang="ru-RU" sz="1000" b="1" dirty="0"/>
          </a:p>
          <a:p>
            <a:r>
              <a:rPr lang="ru-RU" sz="1000" i="1" dirty="0"/>
              <a:t>#</a:t>
            </a:r>
            <a:r>
              <a:rPr lang="ru-RU" sz="1000" i="1" dirty="0" err="1"/>
              <a:t>артлайф_подключайся</a:t>
            </a:r>
            <a:endParaRPr lang="ru-RU" sz="1000" i="1" dirty="0"/>
          </a:p>
          <a:p>
            <a:endParaRPr lang="ru-RU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602202" y="2668861"/>
            <a:ext cx="38175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сентября. С Днём знаний!</a:t>
            </a:r>
          </a:p>
          <a:p>
            <a:endParaRPr lang="ru-RU" sz="1100" b="1" dirty="0"/>
          </a:p>
          <a:p>
            <a:r>
              <a:rPr lang="ru-RU" sz="1100" dirty="0"/>
              <a:t>      1 сентября в нынешнем году особенное. Мы долго гадали, каким оно будет, будут ли привычные построения на школьном дворе, взволнованные речи и белые банты, сядут ли ребятишки за парты или вновь будут здороваться с учителем и одноклассниками через чат… И теперь, когда решилось, что линейкам, бантам и партам всё-таки быть, к радостному ожиданию примешивается и  тревога: эпидемиологическая обстановка от идеальной, как не крути, далека. </a:t>
            </a:r>
          </a:p>
          <a:p>
            <a:r>
              <a:rPr lang="ru-RU" sz="1100" dirty="0"/>
              <a:t>      И всё же, давайте радоваться этому классному дню! Тревогой делу не помочь, а радоваться и быть беспечным – вовсе не одно и то же. С нами </a:t>
            </a:r>
            <a:r>
              <a:rPr lang="ru-RU" sz="1100" dirty="0" err="1"/>
              <a:t>Артлайф</a:t>
            </a:r>
            <a:r>
              <a:rPr lang="ru-RU" sz="1100" dirty="0"/>
              <a:t>, а значит, у нас есть все возможности защитить здоровье своих </a:t>
            </a:r>
            <a:r>
              <a:rPr lang="ru-RU" sz="1100" dirty="0" err="1"/>
              <a:t>перво</a:t>
            </a:r>
            <a:r>
              <a:rPr lang="ru-RU" sz="1100" dirty="0"/>
              <a:t>-, </a:t>
            </a:r>
            <a:r>
              <a:rPr lang="ru-RU" sz="1100" dirty="0" err="1"/>
              <a:t>второ</a:t>
            </a:r>
            <a:r>
              <a:rPr lang="ru-RU" sz="1100" dirty="0"/>
              <a:t>- и </a:t>
            </a:r>
            <a:r>
              <a:rPr lang="ru-RU" sz="1100" dirty="0" err="1"/>
              <a:t>одиннадцатиклашек</a:t>
            </a:r>
            <a:r>
              <a:rPr lang="ru-RU" sz="1100" dirty="0"/>
              <a:t>. И мы их, конечно же, используем! </a:t>
            </a:r>
          </a:p>
          <a:p>
            <a:r>
              <a:rPr lang="ru-RU" sz="1100" dirty="0"/>
              <a:t>     Здравствуй, школа!  С днём знаний, друзья!</a:t>
            </a:r>
          </a:p>
          <a:p>
            <a:endParaRPr lang="ru-RU" sz="1100" dirty="0"/>
          </a:p>
          <a:p>
            <a:endParaRPr lang="ru-RU" sz="1100" i="1" dirty="0" smtClean="0"/>
          </a:p>
          <a:p>
            <a:endParaRPr lang="ru-RU" sz="1100" i="1" dirty="0"/>
          </a:p>
          <a:p>
            <a:r>
              <a:rPr lang="ru-RU" sz="1100" i="1" dirty="0" smtClean="0"/>
              <a:t>#</a:t>
            </a:r>
            <a:r>
              <a:rPr lang="ru-RU" sz="1100" i="1" dirty="0" err="1"/>
              <a:t>артлайф_детство</a:t>
            </a:r>
            <a:r>
              <a:rPr lang="ru-RU" sz="1100" i="1" dirty="0"/>
              <a:t>  #</a:t>
            </a:r>
            <a:r>
              <a:rPr lang="ru-RU" sz="1100" i="1" dirty="0" err="1"/>
              <a:t>день_знаний</a:t>
            </a:r>
            <a:r>
              <a:rPr lang="ru-RU" sz="1100" i="1" dirty="0"/>
              <a:t> #</a:t>
            </a:r>
            <a:r>
              <a:rPr lang="ru-RU" sz="1100" i="1" dirty="0" err="1"/>
              <a:t>здоровье_ребенка</a:t>
            </a:r>
            <a:r>
              <a:rPr lang="ru-RU" sz="1100" i="1" dirty="0"/>
              <a:t> #</a:t>
            </a:r>
            <a:r>
              <a:rPr lang="ru-RU" sz="1100" i="1" dirty="0" err="1" smtClean="0"/>
              <a:t>снова_в_школу</a:t>
            </a:r>
            <a:endParaRPr lang="ru-RU" sz="11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47" y="1146732"/>
            <a:ext cx="1464114" cy="1464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87" y="1249536"/>
            <a:ext cx="1421054" cy="14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FFDF6-76F3-4AD6-B269-139E2EED2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67792"/>
              </p:ext>
            </p:extLst>
          </p:nvPr>
        </p:nvGraphicFramePr>
        <p:xfrm>
          <a:off x="3822852" y="1132566"/>
          <a:ext cx="8152482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496">
                  <a:extLst>
                    <a:ext uri="{9D8B030D-6E8A-4147-A177-3AD203B41FA5}">
                      <a16:colId xmlns:a16="http://schemas.microsoft.com/office/drawing/2014/main" val="1434599515"/>
                    </a:ext>
                  </a:extLst>
                </a:gridCol>
                <a:gridCol w="1587634">
                  <a:extLst>
                    <a:ext uri="{9D8B030D-6E8A-4147-A177-3AD203B41FA5}">
                      <a16:colId xmlns:a16="http://schemas.microsoft.com/office/drawing/2014/main" val="1417411202"/>
                    </a:ext>
                  </a:extLst>
                </a:gridCol>
                <a:gridCol w="1701940">
                  <a:extLst>
                    <a:ext uri="{9D8B030D-6E8A-4147-A177-3AD203B41FA5}">
                      <a16:colId xmlns:a16="http://schemas.microsoft.com/office/drawing/2014/main" val="131708005"/>
                    </a:ext>
                  </a:extLst>
                </a:gridCol>
                <a:gridCol w="1601916">
                  <a:extLst>
                    <a:ext uri="{9D8B030D-6E8A-4147-A177-3AD203B41FA5}">
                      <a16:colId xmlns:a16="http://schemas.microsoft.com/office/drawing/2014/main" val="2962886020"/>
                    </a:ext>
                  </a:extLst>
                </a:gridCol>
                <a:gridCol w="1630496">
                  <a:extLst>
                    <a:ext uri="{9D8B030D-6E8A-4147-A177-3AD203B41FA5}">
                      <a16:colId xmlns:a16="http://schemas.microsoft.com/office/drawing/2014/main" val="2025986808"/>
                    </a:ext>
                  </a:extLst>
                </a:gridCol>
              </a:tblGrid>
              <a:tr h="22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73356"/>
                  </a:ext>
                </a:extLst>
              </a:tr>
              <a:tr h="5168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 1 сентября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С днём знаний!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здоровья.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Школа. Как помочь ребёнку быть успешным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Дискавери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Сила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«Энергичный папа»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Golden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Cocoon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Коконы для очищения</a:t>
                      </a:r>
                      <a:endParaRPr lang="ru-RU" sz="1000" b="1" u="sng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92386"/>
                  </a:ext>
                </a:extLst>
              </a:tr>
              <a:tr h="22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16551"/>
                  </a:ext>
                </a:extLst>
              </a:tr>
              <a:tr h="947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Дискавери</a:t>
                      </a:r>
                      <a:r>
                        <a:rPr lang="ru-RU" sz="1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Отличник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Сложный возраст? Есть простое решение!</a:t>
                      </a:r>
                      <a:endParaRPr lang="ru-RU" sz="1000" b="1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День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красоты</a:t>
                      </a: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!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ептидные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крема: дневная + ночная формулы.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Кисель «Полезные ягоды»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Максимум пользы в одном стакане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b="1" i="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Дискавери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Очарование.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«Как маме ВСЁ успеть?»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Каша «По-посадски» с малиной.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Здоровье со вкусом!</a:t>
                      </a:r>
                      <a:endParaRPr lang="ru-RU"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174600"/>
                  </a:ext>
                </a:extLst>
              </a:tr>
              <a:tr h="22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18.09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05744"/>
                  </a:ext>
                </a:extLst>
              </a:tr>
              <a:tr h="947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Реферальные ссылки – эффективный инструмент продвижения.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Коктейль «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Провитель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Z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аряд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Пробинорм</a:t>
                      </a:r>
                      <a:r>
                        <a:rPr lang="ru-RU" sz="1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Поддержка микрофлоры-гарантия вашего здоровья</a:t>
                      </a:r>
                      <a:endParaRPr lang="ru-RU" sz="1000" b="1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Технологии здоровья.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Стрессовые нагрузки и выгорание: защита нервной системы с помощью </a:t>
                      </a:r>
                      <a:r>
                        <a:rPr lang="ru-RU" sz="1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биокомплексов</a:t>
                      </a: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Артлайф</a:t>
                      </a: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Маска-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лифтинг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ProBiocosmetics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Красота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БЕЗ операций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7438"/>
                  </a:ext>
                </a:extLst>
              </a:tr>
              <a:tr h="22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25704"/>
                  </a:ext>
                </a:extLst>
              </a:tr>
              <a:tr h="804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Лецитин – ВАШ ключ к здоровью и долголетию!</a:t>
                      </a:r>
                      <a:endParaRPr lang="ru-RU" sz="1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0000"/>
                          </a:solidFill>
                        </a:rPr>
                        <a:t>Artlife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0000"/>
                          </a:solidFill>
                        </a:rPr>
                        <a:t>Media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>
                          <a:solidFill>
                            <a:srgbClr val="FF0000"/>
                          </a:solidFill>
                        </a:rPr>
                        <a:t>Видеть возможности</a:t>
                      </a:r>
                      <a:endParaRPr lang="ru-RU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Провитель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После шести»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Ужин должен быть правильным!</a:t>
                      </a:r>
                      <a:endParaRPr lang="ru-RU" sz="1000" b="1" i="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НовОмегин</a:t>
                      </a: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. Омега – секрет молодости!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Флюид очищающий «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ProBiocosmetics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Позволь коже ДЫШАТЬ СВОБОДНО!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01399"/>
                  </a:ext>
                </a:extLst>
              </a:tr>
              <a:tr h="22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28.06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30.09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50172"/>
                  </a:ext>
                </a:extLst>
              </a:tr>
              <a:tr h="947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Конфеты «</a:t>
                      </a:r>
                      <a:r>
                        <a:rPr lang="ru-RU" sz="1000" b="1" i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Кальцимилк</a:t>
                      </a: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»- польза и вкус!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Всемирный день сердца.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Атеростерол</a:t>
                      </a: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здоровья.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Биокомплексы</a:t>
                      </a:r>
                      <a:r>
                        <a:rPr lang="ru-RU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Артлайф</a:t>
                      </a:r>
                      <a:r>
                        <a:rPr lang="ru-RU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при воспалительно-дегенеративных заболеваниях суставов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ru-RU" sz="1000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916030-FB6D-49A6-A995-6C70876E2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9" y="2092642"/>
            <a:ext cx="4039816" cy="45326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93" y="2092643"/>
            <a:ext cx="4052192" cy="4546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3113" y="2937845"/>
            <a:ext cx="400188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Стрессовые нагрузки и выгорание: защита нервной системы с помощью биокомплексов </a:t>
            </a:r>
            <a:r>
              <a:rPr lang="ru-RU" sz="1100" b="1" dirty="0" err="1"/>
              <a:t>Артлайф</a:t>
            </a:r>
            <a:r>
              <a:rPr lang="ru-RU" sz="1100" b="1" dirty="0"/>
              <a:t>.</a:t>
            </a:r>
          </a:p>
          <a:p>
            <a:endParaRPr lang="ru-RU" sz="1100" b="1" dirty="0"/>
          </a:p>
          <a:p>
            <a:r>
              <a:rPr lang="ru-RU" sz="1100" dirty="0" smtClean="0"/>
              <a:t>Стрессовые </a:t>
            </a:r>
            <a:r>
              <a:rPr lang="ru-RU" sz="1100" dirty="0"/>
              <a:t>нагрузки и выгорание: защита нервной системы с помощью биокомплексов </a:t>
            </a:r>
            <a:r>
              <a:rPr lang="ru-RU" sz="1100" dirty="0" err="1"/>
              <a:t>Артлайф</a:t>
            </a:r>
            <a:endParaRPr lang="ru-RU" sz="1100" dirty="0"/>
          </a:p>
          <a:p>
            <a:r>
              <a:rPr lang="ru-RU" sz="1100" dirty="0"/>
              <a:t>Выход из лета (если вы, конечно, не продавец мороженого) всегда связан с ростом профессиональных нагрузок. Симптомы выгорания могут возникнуть даже после долгого отдыха: горы дел, которые мы, соскучившись по работе, стремимся свернуть, могут оказаться для нас тяжеловаты для нашей нервной системы. Вялость и апатия, или, наоборот, эмоциональные срывы и тревога ― совсем небезобидные состояния, от которых до клинической депрессии не так уж далеко. К счастью, эти проблемы можно решить, а ещё лучше предупредить с помощью грамотной поддержки своей нервной системы. О том, как защитить себя от стресса и выгорания и о том, как в этом могут помочь биокомплексы «</a:t>
            </a:r>
            <a:r>
              <a:rPr lang="ru-RU" sz="1100" dirty="0" err="1"/>
              <a:t>Артлайф</a:t>
            </a:r>
            <a:r>
              <a:rPr lang="ru-RU" sz="1100" dirty="0"/>
              <a:t>», расскажет Дмитрий </a:t>
            </a:r>
            <a:r>
              <a:rPr lang="ru-RU" sz="1100" dirty="0" err="1" smtClean="0"/>
              <a:t>Козляев</a:t>
            </a:r>
            <a:r>
              <a:rPr lang="ru-RU" sz="1100" dirty="0"/>
              <a:t>-</a:t>
            </a:r>
            <a:r>
              <a:rPr lang="ru-RU" sz="1100" dirty="0" smtClean="0"/>
              <a:t> </a:t>
            </a:r>
            <a:r>
              <a:rPr lang="ru-RU" sz="1100" dirty="0"/>
              <a:t>клинический психолог, диетолог (г. Самара</a:t>
            </a:r>
            <a:r>
              <a:rPr lang="ru-RU" sz="1100" dirty="0" smtClean="0"/>
              <a:t>).</a:t>
            </a:r>
            <a:endParaRPr lang="ru-RU" sz="1100" dirty="0"/>
          </a:p>
          <a:p>
            <a:r>
              <a:rPr lang="ru-RU" sz="1100" i="1" dirty="0" smtClean="0"/>
              <a:t>#</a:t>
            </a:r>
            <a:r>
              <a:rPr lang="ru-RU" sz="1100" i="1" dirty="0"/>
              <a:t>технологии_здоровья   #артлайф_здоровье </a:t>
            </a:r>
          </a:p>
          <a:p>
            <a:r>
              <a:rPr lang="ru-RU" sz="1100" i="1" dirty="0"/>
              <a:t>#стрессовая_нагрузка  #нервная_система</a:t>
            </a:r>
            <a:r>
              <a:rPr lang="ru-RU" sz="1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588965" y="2937933"/>
            <a:ext cx="37126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Реферальные ссылки – эффективный инструмент продвижения</a:t>
            </a:r>
          </a:p>
          <a:p>
            <a:pPr algn="just"/>
            <a:r>
              <a:rPr lang="ru-RU" sz="1200" b="1" dirty="0"/>
              <a:t> </a:t>
            </a:r>
          </a:p>
          <a:p>
            <a:pPr algn="just"/>
            <a:r>
              <a:rPr lang="ru-RU" sz="1200" dirty="0" smtClean="0"/>
              <a:t>Только </a:t>
            </a:r>
            <a:r>
              <a:rPr lang="ru-RU" sz="1200" dirty="0"/>
              <a:t>для Партнеров </a:t>
            </a:r>
            <a:r>
              <a:rPr lang="ru-RU" sz="1200" dirty="0" err="1"/>
              <a:t>Артлайф</a:t>
            </a:r>
            <a:r>
              <a:rPr lang="ru-RU" sz="1200" dirty="0"/>
              <a:t>!</a:t>
            </a:r>
          </a:p>
          <a:p>
            <a:pPr algn="just"/>
            <a:r>
              <a:rPr lang="ru-RU" sz="1200" dirty="0"/>
              <a:t>Новые клиенты, новые бизнес-партнеры. Это быстро и просто!</a:t>
            </a:r>
          </a:p>
          <a:p>
            <a:pPr algn="just"/>
            <a:r>
              <a:rPr lang="ru-RU" sz="1200" dirty="0"/>
              <a:t>Заходи на сайт www.artlife.ru!</a:t>
            </a:r>
          </a:p>
          <a:p>
            <a:pPr algn="just"/>
            <a:r>
              <a:rPr lang="ru-RU" sz="1200" dirty="0"/>
              <a:t>Регистрируйся в Личном кабинете!</a:t>
            </a:r>
          </a:p>
          <a:p>
            <a:pPr algn="just"/>
            <a:r>
              <a:rPr lang="ru-RU" sz="1200" dirty="0"/>
              <a:t>Формируй свое уникальное предложение!</a:t>
            </a:r>
          </a:p>
          <a:p>
            <a:pPr algn="just"/>
            <a:r>
              <a:rPr lang="ru-RU" sz="1200" dirty="0"/>
              <a:t>Расскажи о новых возможностях новым людям!</a:t>
            </a:r>
          </a:p>
          <a:p>
            <a:pPr algn="just"/>
            <a:r>
              <a:rPr lang="ru-RU" sz="1200" dirty="0"/>
              <a:t>Новые технологии = новые инструменты = новые результаты.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 smtClean="0"/>
              <a:t>#</a:t>
            </a:r>
            <a:r>
              <a:rPr lang="ru-RU" sz="1200" dirty="0" err="1"/>
              <a:t>реферальные_ссылки</a:t>
            </a:r>
            <a:r>
              <a:rPr lang="ru-RU" sz="1200" dirty="0"/>
              <a:t>  #</a:t>
            </a:r>
            <a:r>
              <a:rPr lang="ru-RU" sz="1200" dirty="0" err="1"/>
              <a:t>продвижение_артлайф</a:t>
            </a:r>
            <a:r>
              <a:rPr lang="ru-RU" sz="1200" dirty="0"/>
              <a:t>  #</a:t>
            </a:r>
            <a:r>
              <a:rPr lang="ru-RU" sz="1200" dirty="0" err="1"/>
              <a:t>бизнес_артлайф</a:t>
            </a:r>
            <a:r>
              <a:rPr lang="ru-RU" sz="1200" dirty="0"/>
              <a:t> </a:t>
            </a:r>
            <a:endParaRPr lang="ru-RU" sz="1200" dirty="0">
              <a:solidFill>
                <a:srgbClr val="FF0000"/>
              </a:solidFill>
            </a:endParaRPr>
          </a:p>
          <a:p>
            <a:endParaRPr lang="ru-RU" sz="1200" b="1" dirty="0"/>
          </a:p>
          <a:p>
            <a:endParaRPr lang="ru-RU" sz="1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37B2AF-7566-4791-AD39-CB8F1106F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70" y="1256107"/>
            <a:ext cx="1634226" cy="1634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813" y="1256107"/>
            <a:ext cx="1634226" cy="16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29" y="1678702"/>
            <a:ext cx="4336483" cy="48655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467778" y="2464451"/>
            <a:ext cx="402115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 </a:t>
            </a:r>
            <a:endParaRPr lang="ru-RU" sz="1200" dirty="0"/>
          </a:p>
          <a:p>
            <a:r>
              <a:rPr lang="ru-RU" sz="1100" b="1" dirty="0"/>
              <a:t>Официальный </a:t>
            </a:r>
            <a:r>
              <a:rPr lang="ru-RU" sz="1100" b="1" dirty="0" err="1"/>
              <a:t>youtube</a:t>
            </a:r>
            <a:r>
              <a:rPr lang="ru-RU" sz="1100" b="1" dirty="0"/>
              <a:t>-канал </a:t>
            </a:r>
            <a:r>
              <a:rPr lang="ru-RU" sz="1100" b="1" dirty="0" err="1"/>
              <a:t>Artlife</a:t>
            </a:r>
            <a:r>
              <a:rPr lang="ru-RU" sz="1100" b="1" dirty="0"/>
              <a:t> </a:t>
            </a:r>
            <a:r>
              <a:rPr lang="ru-RU" sz="1100" b="1" dirty="0" err="1"/>
              <a:t>Media</a:t>
            </a:r>
            <a:r>
              <a:rPr lang="ru-RU" sz="1100" b="1" dirty="0"/>
              <a:t>— инструмент эффективной работы партнёра в онлайн-пространстве. </a:t>
            </a:r>
          </a:p>
          <a:p>
            <a:endParaRPr lang="ru-RU" sz="1100" b="1" dirty="0"/>
          </a:p>
          <a:p>
            <a:r>
              <a:rPr lang="ru-RU" sz="1100" dirty="0"/>
              <a:t>В сентябре на канале </a:t>
            </a:r>
            <a:r>
              <a:rPr lang="ru-RU" sz="1100" dirty="0" err="1"/>
              <a:t>Artlife</a:t>
            </a:r>
            <a:r>
              <a:rPr lang="ru-RU" sz="1100" dirty="0"/>
              <a:t> </a:t>
            </a:r>
            <a:r>
              <a:rPr lang="ru-RU" sz="1100" dirty="0" err="1"/>
              <a:t>Media</a:t>
            </a:r>
            <a:r>
              <a:rPr lang="ru-RU" sz="1100" dirty="0"/>
              <a:t> стартуют новые рубрики!</a:t>
            </a:r>
          </a:p>
          <a:p>
            <a:r>
              <a:rPr lang="ru-RU" sz="1100" dirty="0"/>
              <a:t>• Серия </a:t>
            </a:r>
            <a:r>
              <a:rPr lang="ru-RU" sz="1100" dirty="0" err="1"/>
              <a:t>влогов</a:t>
            </a:r>
            <a:r>
              <a:rPr lang="ru-RU" sz="1100" dirty="0"/>
              <a:t>, в которых мы будем делиться с вами рабочей атмосферой </a:t>
            </a:r>
            <a:r>
              <a:rPr lang="ru-RU" sz="1100" dirty="0" err="1"/>
              <a:t>Артлайф</a:t>
            </a:r>
            <a:r>
              <a:rPr lang="ru-RU" sz="1100" dirty="0"/>
              <a:t>: в режиме онлайн вы прогуляетесь с нами по производству, познакомитесь с сотрудниками разных отделов компании и узнаете еще много все интересного!</a:t>
            </a:r>
          </a:p>
          <a:p>
            <a:r>
              <a:rPr lang="ru-RU" sz="1100" dirty="0"/>
              <a:t>• Производственный </a:t>
            </a:r>
            <a:r>
              <a:rPr lang="ru-RU" sz="1100" dirty="0" err="1"/>
              <a:t>Backstage</a:t>
            </a:r>
            <a:r>
              <a:rPr lang="ru-RU" sz="1100" dirty="0"/>
              <a:t> – в этой рубрике мы будем делиться производственным </a:t>
            </a:r>
            <a:r>
              <a:rPr lang="ru-RU" sz="1100" dirty="0" err="1"/>
              <a:t>закулисьем</a:t>
            </a:r>
            <a:r>
              <a:rPr lang="ru-RU" sz="1100" dirty="0"/>
              <a:t>: вы узнаете, как и где производят ваши любимые продукты, какие этапы они проходят, прежде чем попадут к клиенту.</a:t>
            </a:r>
          </a:p>
          <a:p>
            <a:r>
              <a:rPr lang="ru-RU" sz="1100" dirty="0"/>
              <a:t>• Цикл роликов о комплексных программах для коррекции различных проблем с применением БАД </a:t>
            </a:r>
            <a:r>
              <a:rPr lang="ru-RU" sz="1100" dirty="0" err="1"/>
              <a:t>Артлайф</a:t>
            </a:r>
            <a:r>
              <a:rPr lang="ru-RU" sz="1100" dirty="0"/>
              <a:t>.</a:t>
            </a:r>
          </a:p>
          <a:p>
            <a:endParaRPr lang="ru-RU" sz="1100" dirty="0"/>
          </a:p>
          <a:p>
            <a:r>
              <a:rPr lang="ru-RU" sz="1100" dirty="0"/>
              <a:t>Подписывайтесь на канал </a:t>
            </a:r>
            <a:r>
              <a:rPr lang="ru-RU" sz="1100" dirty="0" err="1"/>
              <a:t>Artlife</a:t>
            </a:r>
            <a:r>
              <a:rPr lang="ru-RU" sz="1100" dirty="0"/>
              <a:t> </a:t>
            </a:r>
            <a:r>
              <a:rPr lang="ru-RU" sz="1100" dirty="0" err="1"/>
              <a:t>Media</a:t>
            </a:r>
            <a:r>
              <a:rPr lang="ru-RU" sz="1100" dirty="0"/>
              <a:t>, ставьте лайки, участвуйте в обсуждении тем в комментариях, и нажимайте делитесь в социальных сетях видео с канала!</a:t>
            </a:r>
          </a:p>
          <a:p>
            <a:r>
              <a:rPr lang="ru-RU" sz="1100" dirty="0" err="1"/>
              <a:t>Artlife</a:t>
            </a:r>
            <a:r>
              <a:rPr lang="ru-RU" sz="1100" dirty="0"/>
              <a:t> </a:t>
            </a:r>
            <a:r>
              <a:rPr lang="ru-RU" sz="1100" dirty="0" err="1"/>
              <a:t>Media</a:t>
            </a:r>
            <a:r>
              <a:rPr lang="ru-RU" sz="1100" dirty="0"/>
              <a:t> – ВАША ОНЛАЙН-ЭФФЕКТИВНОСТЬ!</a:t>
            </a:r>
          </a:p>
          <a:p>
            <a:r>
              <a:rPr lang="ru-RU" sz="1100" dirty="0"/>
              <a:t> </a:t>
            </a:r>
          </a:p>
          <a:p>
            <a:r>
              <a:rPr lang="ru-RU" sz="1100" i="1" dirty="0"/>
              <a:t>#</a:t>
            </a:r>
            <a:r>
              <a:rPr lang="en-US" sz="1100" i="1" dirty="0"/>
              <a:t>a</a:t>
            </a:r>
            <a:r>
              <a:rPr lang="ru-RU" sz="1100" i="1" dirty="0" err="1"/>
              <a:t>rtlife</a:t>
            </a:r>
            <a:r>
              <a:rPr lang="en-US" sz="1100" i="1" dirty="0"/>
              <a:t>_m</a:t>
            </a:r>
            <a:r>
              <a:rPr lang="ru-RU" sz="1100" i="1" dirty="0" err="1"/>
              <a:t>edia</a:t>
            </a:r>
            <a:r>
              <a:rPr lang="en-US" sz="1100" i="1" dirty="0"/>
              <a:t>  </a:t>
            </a:r>
            <a:r>
              <a:rPr lang="ru-RU" sz="1100" i="1" dirty="0"/>
              <a:t> #</a:t>
            </a:r>
            <a:r>
              <a:rPr lang="ru-RU" sz="1100" i="1" dirty="0" err="1"/>
              <a:t>онлайн_эффективность</a:t>
            </a:r>
            <a:r>
              <a:rPr lang="ru-RU" sz="1100" i="1" dirty="0"/>
              <a:t>  #</a:t>
            </a:r>
            <a:r>
              <a:rPr lang="ru-RU" sz="1100" i="1" dirty="0" err="1"/>
              <a:t>артлайф_онлайн</a:t>
            </a:r>
            <a:r>
              <a:rPr lang="ru-RU" sz="1100" i="1" dirty="0"/>
              <a:t> </a:t>
            </a:r>
            <a:endParaRPr lang="ru-RU" sz="1100" dirty="0">
              <a:solidFill>
                <a:srgbClr val="FF0000"/>
              </a:solidFill>
            </a:endParaRPr>
          </a:p>
          <a:p>
            <a:r>
              <a:rPr lang="ru-RU" sz="1100" dirty="0">
                <a:solidFill>
                  <a:srgbClr val="FF0000"/>
                </a:solidFill>
              </a:rPr>
              <a:t> </a:t>
            </a:r>
            <a:endParaRPr lang="ru-RU" sz="11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34" y="1678701"/>
            <a:ext cx="4336484" cy="486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7356763" y="2768139"/>
            <a:ext cx="41117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Технологии здоровья.</a:t>
            </a:r>
          </a:p>
          <a:p>
            <a:r>
              <a:rPr lang="ru-RU" sz="1100" b="1" dirty="0" err="1"/>
              <a:t>Биокомплексы</a:t>
            </a:r>
            <a:r>
              <a:rPr lang="ru-RU" sz="1100" b="1" dirty="0"/>
              <a:t> </a:t>
            </a:r>
            <a:r>
              <a:rPr lang="ru-RU" sz="1100" b="1" dirty="0" err="1"/>
              <a:t>Артлайф</a:t>
            </a:r>
            <a:r>
              <a:rPr lang="ru-RU" sz="1100" b="1" dirty="0"/>
              <a:t> при заболеваниях суставов.</a:t>
            </a:r>
          </a:p>
          <a:p>
            <a:endParaRPr lang="ru-RU" sz="1100" b="1" dirty="0" smtClean="0"/>
          </a:p>
          <a:p>
            <a:r>
              <a:rPr lang="ru-RU" sz="1100" dirty="0" smtClean="0"/>
              <a:t>Возраст </a:t>
            </a:r>
            <a:r>
              <a:rPr lang="ru-RU" sz="1100" dirty="0"/>
              <a:t>человека мы часто определяем издалека, ещё не видя лица. Свобода движений, лёгкая походка – атрибуты молодости, которые сложно сохранить до преклонных лет. Сложно, но можно! На нашем скелете не указан «срок годности», а незваным гостям – артритам и артрозам – совсем необязательно открывать дверь.</a:t>
            </a:r>
          </a:p>
          <a:p>
            <a:r>
              <a:rPr lang="ru-RU" sz="1100" dirty="0"/>
              <a:t>О том, как избежать воспалительно-</a:t>
            </a:r>
            <a:r>
              <a:rPr lang="ru-RU" sz="1100" dirty="0" err="1"/>
              <a:t>дегернеративных</a:t>
            </a:r>
            <a:r>
              <a:rPr lang="ru-RU" sz="1100" dirty="0"/>
              <a:t> заболеваний суставов и об их коррекции с помощью </a:t>
            </a:r>
            <a:r>
              <a:rPr lang="ru-RU" sz="1100" dirty="0" err="1"/>
              <a:t>биокомплексов</a:t>
            </a:r>
            <a:r>
              <a:rPr lang="ru-RU" sz="1100" dirty="0"/>
              <a:t> </a:t>
            </a:r>
            <a:r>
              <a:rPr lang="ru-RU" sz="1100" dirty="0" err="1"/>
              <a:t>Артлайф</a:t>
            </a:r>
            <a:r>
              <a:rPr lang="ru-RU" sz="1100" dirty="0"/>
              <a:t> расскажет врач-травматолог-ортопед высшей категории, победитель 9 Всероссийского конкурса «Лучший врач года» Татьяна </a:t>
            </a:r>
            <a:r>
              <a:rPr lang="ru-RU" sz="1100" dirty="0" err="1"/>
              <a:t>Поткина</a:t>
            </a:r>
            <a:r>
              <a:rPr lang="ru-RU" sz="1100" dirty="0"/>
              <a:t> (г. Кемерово)</a:t>
            </a:r>
          </a:p>
          <a:p>
            <a:r>
              <a:rPr lang="ru-RU" sz="1100" dirty="0"/>
              <a:t>Подключайтесь к очередной трансляции цикла «Технологии здоровья» В СРЕДУ 30 сентября, готовьте свои вопросы!</a:t>
            </a:r>
            <a:endParaRPr lang="ru-RU" sz="1100" dirty="0"/>
          </a:p>
          <a:p>
            <a:endParaRPr lang="ru-RU" sz="1100" dirty="0"/>
          </a:p>
          <a:p>
            <a:r>
              <a:rPr lang="ru-RU" sz="1100" i="1" dirty="0" smtClean="0"/>
              <a:t>#</a:t>
            </a:r>
            <a:r>
              <a:rPr lang="ru-RU" sz="1100" i="1" dirty="0" err="1"/>
              <a:t>заболевания_суставов</a:t>
            </a:r>
            <a:r>
              <a:rPr lang="ru-RU" sz="1100" i="1" dirty="0"/>
              <a:t>  #</a:t>
            </a:r>
            <a:r>
              <a:rPr lang="ru-RU" sz="1100" i="1" dirty="0" err="1"/>
              <a:t>здоровье_артлайф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19" y="1241267"/>
            <a:ext cx="1338798" cy="13387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642" y="1219140"/>
            <a:ext cx="1438061" cy="14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34C79D-1FEB-4545-876D-67EC4C332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21304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Дискавери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Сила. Комплекс для новых побед и свершений!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Дискавери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Отличник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Дискавери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Очарование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Пробинорм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85916" y="2352884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16913" y="234256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47614" y="2352882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8315" y="235288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41" y="2216341"/>
            <a:ext cx="2270430" cy="2270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94" y="2211092"/>
            <a:ext cx="2251892" cy="2251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09" y="2211092"/>
            <a:ext cx="2251892" cy="2251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324" y="2208939"/>
            <a:ext cx="2254045" cy="2254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46415"/>
              </p:ext>
            </p:extLst>
          </p:nvPr>
        </p:nvGraphicFramePr>
        <p:xfrm>
          <a:off x="2644348" y="4626350"/>
          <a:ext cx="6760131" cy="51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33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1681870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1698195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1690033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5193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01797" y="2368779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32121" y="2362456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29455" y="2362456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59" y="2219639"/>
            <a:ext cx="2267171" cy="2267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42" y="2219639"/>
            <a:ext cx="2182667" cy="2182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21" y="2213527"/>
            <a:ext cx="2194890" cy="219489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75854"/>
              </p:ext>
            </p:extLst>
          </p:nvPr>
        </p:nvGraphicFramePr>
        <p:xfrm>
          <a:off x="2998459" y="4886031"/>
          <a:ext cx="681820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244">
                  <a:extLst>
                    <a:ext uri="{9D8B030D-6E8A-4147-A177-3AD203B41FA5}">
                      <a16:colId xmlns:a16="http://schemas.microsoft.com/office/drawing/2014/main" val="593224858"/>
                    </a:ext>
                  </a:extLst>
                </a:gridCol>
                <a:gridCol w="2249214">
                  <a:extLst>
                    <a:ext uri="{9D8B030D-6E8A-4147-A177-3AD203B41FA5}">
                      <a16:colId xmlns:a16="http://schemas.microsoft.com/office/drawing/2014/main" val="1802724056"/>
                    </a:ext>
                  </a:extLst>
                </a:gridCol>
                <a:gridCol w="2280745">
                  <a:extLst>
                    <a:ext uri="{9D8B030D-6E8A-4147-A177-3AD203B41FA5}">
                      <a16:colId xmlns:a16="http://schemas.microsoft.com/office/drawing/2014/main" val="1008284558"/>
                    </a:ext>
                  </a:extLst>
                </a:gridCol>
              </a:tblGrid>
              <a:tr h="39682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200" dirty="0" smtClean="0"/>
                        <a:t>Лецитин</a:t>
                      </a:r>
                      <a:r>
                        <a:rPr lang="ru-RU" sz="1200" baseline="0" dirty="0" smtClean="0"/>
                        <a:t> нам всем необходим!</a:t>
                      </a:r>
                      <a:endParaRPr lang="ru-RU" sz="1200" dirty="0" smtClean="0"/>
                    </a:p>
                    <a:p>
                      <a:pPr algn="ctr">
                        <a:lnSpc>
                          <a:spcPts val="1440"/>
                        </a:lnSpc>
                      </a:pPr>
                      <a:endParaRPr lang="ru-RU" sz="1200" dirty="0" smtClean="0"/>
                    </a:p>
                  </a:txBody>
                  <a:tcP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НовОмегин</a:t>
                      </a:r>
                      <a:r>
                        <a:rPr lang="ru-RU" sz="1200" dirty="0" smtClean="0"/>
                        <a:t>. Важная роль ПНЖК</a:t>
                      </a:r>
                      <a:endParaRPr lang="ru-RU" sz="1200" dirty="0"/>
                    </a:p>
                  </a:txBody>
                  <a:tcP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Атеростерол</a:t>
                      </a:r>
                      <a:r>
                        <a:rPr lang="ru-RU" sz="1200" dirty="0" smtClean="0"/>
                        <a:t>!</a:t>
                      </a:r>
                      <a:endParaRPr lang="ru-RU" sz="1200" dirty="0"/>
                    </a:p>
                  </a:txBody>
                  <a:tcP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75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4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47" y="1819373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169" y="1886584"/>
            <a:ext cx="39687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r>
              <a:rPr lang="ru-RU" sz="1000" dirty="0"/>
              <a:t/>
            </a:r>
            <a:br>
              <a:rPr lang="ru-RU" sz="1000" dirty="0"/>
            </a:b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7020" y="3116580"/>
            <a:ext cx="355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81301" y="2650417"/>
            <a:ext cx="37278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Начало </a:t>
            </a:r>
            <a:r>
              <a:rPr lang="ru-RU" sz="1000" dirty="0"/>
              <a:t>учебного года, впереди новые вершины и победы. Повышенные умственные и физические нагрузки, активный рост и гормональные изменения на фоне взросления оказывают значительное влияние на </a:t>
            </a:r>
            <a:r>
              <a:rPr lang="ru-RU" sz="1000" dirty="0" err="1"/>
              <a:t>психо</a:t>
            </a:r>
            <a:r>
              <a:rPr lang="ru-RU" sz="1000" dirty="0"/>
              <a:t>-эмоциональный фон и поведение подростка. Многие родители теряют связь со своими детьми, уходит понимание. Как поддержать здоровье подростка и помочь ему преодолеть этот возрастной рубеж комфортно? </a:t>
            </a:r>
            <a:r>
              <a:rPr lang="ru-RU" sz="1000" dirty="0" err="1"/>
              <a:t>Дискавери</a:t>
            </a:r>
            <a:r>
              <a:rPr lang="ru-RU" sz="1000" dirty="0"/>
              <a:t> отличник - больше, чем просто витамины. Это </a:t>
            </a:r>
            <a:r>
              <a:rPr lang="ru-RU" sz="1000" dirty="0" err="1"/>
              <a:t>мультикомпонентная</a:t>
            </a:r>
            <a:r>
              <a:rPr lang="ru-RU" sz="1000" dirty="0"/>
              <a:t> система, поддерживающая полноценное развитие организма подростка в период полового созревания. Данный комплекс включает два продукта, первый из которых помогает восполнить дефицит витаминов и минералов, возникающий на фоне выраженного снижения пищевой ценности </a:t>
            </a:r>
            <a:r>
              <a:rPr lang="ru-RU" sz="1000" dirty="0" smtClean="0"/>
              <a:t>продуктов, </a:t>
            </a:r>
            <a:r>
              <a:rPr lang="ru-RU" sz="1000" dirty="0"/>
              <a:t>а второй действует более точечно с учетом метаболических особенностей подросткового организма: повышает иммунитет, жизненный тонус при высоких физических и умственных нагрузках, стрессоустойчивость, осуществляет поддержку и питание органов зрения, а также способствует улучшению состояния кожи, предупреждая развитие </a:t>
            </a:r>
            <a:r>
              <a:rPr lang="ru-RU" sz="1000" dirty="0" err="1"/>
              <a:t>акне</a:t>
            </a:r>
            <a:r>
              <a:rPr lang="ru-RU" sz="1000" dirty="0"/>
              <a:t>. Благодаря матричной </a:t>
            </a:r>
            <a:r>
              <a:rPr lang="ru-RU" sz="1000" dirty="0" smtClean="0"/>
              <a:t>таблетке, </a:t>
            </a:r>
            <a:r>
              <a:rPr lang="ru-RU" sz="1000" dirty="0"/>
              <a:t>все компоненты сохраняют свое качество и высвобождаются в строго определенной последовательности.</a:t>
            </a:r>
            <a:endParaRPr lang="ru-RU" sz="1000" dirty="0"/>
          </a:p>
          <a:p>
            <a:endParaRPr lang="ru-RU" sz="1000" b="1" i="1" dirty="0"/>
          </a:p>
          <a:p>
            <a:r>
              <a:rPr lang="ru-RU" sz="1000" i="1" dirty="0" smtClean="0"/>
              <a:t>#</a:t>
            </a:r>
            <a:r>
              <a:rPr lang="ru-RU" sz="1000" i="1" dirty="0" err="1"/>
              <a:t>артлайф</a:t>
            </a:r>
            <a:r>
              <a:rPr lang="ru-RU" sz="1000" i="1" dirty="0"/>
              <a:t>  </a:t>
            </a:r>
            <a:r>
              <a:rPr lang="en-US" sz="1000" i="1" dirty="0"/>
              <a:t>#</a:t>
            </a:r>
            <a:r>
              <a:rPr lang="ru-RU" sz="1000" i="1" dirty="0" err="1"/>
              <a:t>бад</a:t>
            </a:r>
            <a:r>
              <a:rPr lang="ru-RU" sz="1000" i="1" dirty="0"/>
              <a:t>  </a:t>
            </a:r>
            <a:r>
              <a:rPr lang="en-US" sz="1000" i="1" dirty="0"/>
              <a:t>#</a:t>
            </a:r>
            <a:r>
              <a:rPr lang="ru-RU" sz="1000" i="1" dirty="0"/>
              <a:t>здоровье </a:t>
            </a:r>
            <a:r>
              <a:rPr lang="en-US" sz="1000" i="1" dirty="0" smtClean="0"/>
              <a:t>#</a:t>
            </a:r>
            <a:r>
              <a:rPr lang="ru-RU" sz="1000" i="1" dirty="0" smtClean="0"/>
              <a:t> дети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22048" y="2665982"/>
            <a:ext cx="36729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Мужчины </a:t>
            </a:r>
            <a:r>
              <a:rPr lang="ru-RU" sz="1000" dirty="0"/>
              <a:t>ежедневно совершают множество важных дел, а с окончанием «расслабленного» летнего сезона нагрузка на плечи представителей сильного пола резко возрастает. Кто-то вспоминает подзабытую за лето </a:t>
            </a:r>
            <a:r>
              <a:rPr lang="ru-RU" sz="1000" dirty="0" smtClean="0"/>
              <a:t>дорогу </a:t>
            </a:r>
            <a:r>
              <a:rPr lang="ru-RU" sz="1000" dirty="0"/>
              <a:t>в тренажёрный зал, кто-то включается в новый проект на работе, ну, а папам достаются </a:t>
            </a:r>
            <a:r>
              <a:rPr lang="ru-RU" sz="1000" dirty="0" err="1"/>
              <a:t>челленджи</a:t>
            </a:r>
            <a:r>
              <a:rPr lang="ru-RU" sz="1000" dirty="0"/>
              <a:t>, достойные супермена: конкурс поделок «Учительница первая моя», сложение дробей с разными знаменателями, совместное преодоление третьей ступени </a:t>
            </a:r>
            <a:r>
              <a:rPr lang="ru-RU" sz="1000" dirty="0" smtClean="0"/>
              <a:t>ГТО. «</a:t>
            </a:r>
            <a:r>
              <a:rPr lang="ru-RU" sz="1000" dirty="0" err="1"/>
              <a:t>Дискавери</a:t>
            </a:r>
            <a:r>
              <a:rPr lang="ru-RU" sz="1000" dirty="0"/>
              <a:t> Сила» не только восполняет дефицит витаминов и минералов, но и работает целенаправленно с учетом метаболических особенностей организма мужчины: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гриб </a:t>
            </a:r>
            <a:r>
              <a:rPr lang="ru-RU" sz="1000" dirty="0" err="1"/>
              <a:t>рейши</a:t>
            </a:r>
            <a:r>
              <a:rPr lang="ru-RU" sz="1000" dirty="0"/>
              <a:t> и лимонник китайский повышают общую сопротивляемость организма и жизненный тонус;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копеечник помогает отлично поддержать мужское здоровье, предупредить многие заболевания;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магний участвует в регуляции работы сердечной мышцы и нервной системы (На завтра? Склеить школу из картона? С удовольствием помогу!);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/>
              <a:t>ликопин</a:t>
            </a:r>
            <a:r>
              <a:rPr lang="ru-RU" sz="1000" dirty="0" smtClean="0"/>
              <a:t> обеспечивает защиту от окислительного стресса, отвечая за молодость и долголетие.</a:t>
            </a:r>
          </a:p>
          <a:p>
            <a:r>
              <a:rPr lang="ru-RU" sz="1000" dirty="0" err="1"/>
              <a:t>Дискавери</a:t>
            </a:r>
            <a:r>
              <a:rPr lang="ru-RU" sz="1000" dirty="0"/>
              <a:t> Сила — это важные элементы для здоровья мужчины, помогающие легко справляться с трудностями и совершать подвиги!</a:t>
            </a:r>
            <a:endParaRPr lang="ru-RU" sz="1000" dirty="0" smtClean="0"/>
          </a:p>
          <a:p>
            <a:endParaRPr lang="ru-RU" sz="1000" dirty="0"/>
          </a:p>
          <a:p>
            <a:r>
              <a:rPr lang="ru-RU" sz="1000" b="1" i="1" dirty="0" smtClean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#спорт </a:t>
            </a:r>
            <a:r>
              <a:rPr lang="ru-RU" sz="1000" b="1" i="1" dirty="0" smtClean="0"/>
              <a:t>#</a:t>
            </a:r>
            <a:r>
              <a:rPr lang="ru-RU" sz="1000" b="1" i="1" dirty="0" err="1" smtClean="0"/>
              <a:t>мужское_здоровье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22" y="1191613"/>
            <a:ext cx="1458803" cy="1458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48" y="1191613"/>
            <a:ext cx="1471661" cy="14716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47" y="1819373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169" y="1886584"/>
            <a:ext cx="39687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  <a:p>
            <a:r>
              <a:rPr lang="ru-RU" sz="1000" b="1" dirty="0"/>
              <a:t> </a:t>
            </a:r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r>
              <a:rPr lang="ru-RU" sz="10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35300" y="2438530"/>
            <a:ext cx="38773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2400" y="2574217"/>
            <a:ext cx="392006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 </a:t>
            </a:r>
          </a:p>
          <a:p>
            <a:r>
              <a:rPr lang="ru-RU" sz="1000" dirty="0" smtClean="0"/>
              <a:t>Собрать </a:t>
            </a:r>
            <a:r>
              <a:rPr lang="ru-RU" sz="1000" dirty="0"/>
              <a:t>ребенка в школу, сделать генеральную уборку, сходить на тренировку, помочь родителям, купить продукты…. Как среди всех этих дел и забот выбрать время и для себя тоже? Семья хочет видеть маму здоровой, красивой и счастливой, а не уставшей — </a:t>
            </a:r>
            <a:r>
              <a:rPr lang="ru-RU" sz="1000" dirty="0" err="1"/>
              <a:t>Артлайф</a:t>
            </a:r>
            <a:r>
              <a:rPr lang="ru-RU" sz="1000" dirty="0"/>
              <a:t> знает, что для этого нужно и готов помочь! </a:t>
            </a:r>
            <a:r>
              <a:rPr lang="ru-RU" sz="1000" dirty="0" err="1"/>
              <a:t>Дискавери</a:t>
            </a:r>
            <a:r>
              <a:rPr lang="ru-RU" sz="1000" dirty="0"/>
              <a:t> Очарование — комплекс, созданный специально для женщин, содержит необходимые витамины и минералы для поддержания активности, здоровья и </a:t>
            </a:r>
            <a:r>
              <a:rPr lang="ru-RU" sz="1000" dirty="0" smtClean="0"/>
              <a:t>красоты: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предупреждает </a:t>
            </a:r>
            <a:r>
              <a:rPr lang="ru-RU" sz="1000" dirty="0"/>
              <a:t>развитие гормонального дисбаланса,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обеспечивает </a:t>
            </a:r>
            <a:r>
              <a:rPr lang="ru-RU" sz="1000" dirty="0"/>
              <a:t>профилактику гипоксии,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повышает </a:t>
            </a:r>
            <a:r>
              <a:rPr lang="ru-RU" sz="1000" dirty="0"/>
              <a:t>устойчивость к стрессу,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защищает </a:t>
            </a:r>
            <a:r>
              <a:rPr lang="ru-RU" sz="1000" dirty="0"/>
              <a:t>клетки кожи от преждевременного старения,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повышает </a:t>
            </a:r>
            <a:r>
              <a:rPr lang="ru-RU" sz="1000" dirty="0"/>
              <a:t>иммунитет.</a:t>
            </a:r>
          </a:p>
          <a:p>
            <a:endParaRPr lang="ru-RU" sz="1000" dirty="0" smtClean="0"/>
          </a:p>
          <a:p>
            <a:r>
              <a:rPr lang="ru-RU" sz="1000" dirty="0" smtClean="0"/>
              <a:t>Теперь </a:t>
            </a:r>
            <a:r>
              <a:rPr lang="ru-RU" sz="1000" dirty="0"/>
              <a:t>вы можете </a:t>
            </a:r>
            <a:r>
              <a:rPr lang="ru-RU" sz="1000" dirty="0" smtClean="0"/>
              <a:t>успеть </a:t>
            </a:r>
            <a:r>
              <a:rPr lang="ru-RU" sz="1000" dirty="0"/>
              <a:t>ОЧЕНЬ </a:t>
            </a:r>
            <a:r>
              <a:rPr lang="ru-RU" sz="1000" dirty="0" smtClean="0"/>
              <a:t>многое</a:t>
            </a:r>
            <a:r>
              <a:rPr lang="ru-RU" sz="1000" dirty="0"/>
              <a:t> </a:t>
            </a:r>
            <a:r>
              <a:rPr lang="ru-RU" sz="1000" dirty="0" smtClean="0"/>
              <a:t>и </a:t>
            </a:r>
            <a:r>
              <a:rPr lang="ru-RU" sz="1000" dirty="0"/>
              <a:t>не расстроиться, если вдруг что-то не успели: завтра новый день, а у вас много сил и энергии. </a:t>
            </a:r>
            <a:r>
              <a:rPr lang="ru-RU" sz="1000" dirty="0" err="1"/>
              <a:t>Дискавери</a:t>
            </a:r>
            <a:r>
              <a:rPr lang="ru-RU" sz="1000" dirty="0"/>
              <a:t> Очарование – ваш </a:t>
            </a:r>
            <a:r>
              <a:rPr lang="ru-RU" sz="1000" dirty="0" err="1"/>
              <a:t>суперпомощник</a:t>
            </a:r>
            <a:r>
              <a:rPr lang="ru-RU" sz="1000" dirty="0"/>
              <a:t>!</a:t>
            </a:r>
          </a:p>
          <a:p>
            <a:endParaRPr lang="ru-RU" sz="1000" i="1" dirty="0" smtClean="0"/>
          </a:p>
          <a:p>
            <a:endParaRPr lang="ru-RU" sz="1000" i="1" dirty="0"/>
          </a:p>
          <a:p>
            <a:endParaRPr lang="ru-RU" sz="1000" i="1" dirty="0" smtClean="0"/>
          </a:p>
          <a:p>
            <a:endParaRPr lang="ru-RU" sz="1000" i="1" dirty="0"/>
          </a:p>
          <a:p>
            <a:r>
              <a:rPr lang="ru-RU" sz="1000" i="1" dirty="0" smtClean="0"/>
              <a:t>#</a:t>
            </a:r>
            <a:r>
              <a:rPr lang="ru-RU" sz="1000" i="1" dirty="0" err="1"/>
              <a:t>артлайф</a:t>
            </a:r>
            <a:r>
              <a:rPr lang="ru-RU" sz="1000" i="1" dirty="0"/>
              <a:t> </a:t>
            </a:r>
            <a:r>
              <a:rPr lang="ru-RU" sz="1000" i="1" dirty="0" smtClean="0"/>
              <a:t>#</a:t>
            </a:r>
            <a:r>
              <a:rPr lang="ru-RU" sz="1000" i="1" dirty="0" err="1" smtClean="0"/>
              <a:t>женское_здоровье</a:t>
            </a:r>
            <a:r>
              <a:rPr lang="ru-RU" sz="1000" i="1" dirty="0" smtClean="0"/>
              <a:t> #</a:t>
            </a:r>
            <a:r>
              <a:rPr lang="ru-RU" sz="1000" i="1" dirty="0" smtClean="0"/>
              <a:t>красота</a:t>
            </a:r>
            <a:r>
              <a:rPr lang="ru-RU" sz="1000" i="1" dirty="0" smtClean="0"/>
              <a:t> #энергия 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89800" y="2658884"/>
            <a:ext cx="392006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 </a:t>
            </a:r>
          </a:p>
          <a:p>
            <a:r>
              <a:rPr lang="ru-RU" sz="1000" dirty="0" smtClean="0"/>
              <a:t>Если </a:t>
            </a:r>
            <a:r>
              <a:rPr lang="ru-RU" sz="1000" dirty="0"/>
              <a:t>бы сто лет </a:t>
            </a:r>
            <a:r>
              <a:rPr lang="ru-RU" sz="1000" dirty="0" smtClean="0"/>
              <a:t>назад,  </a:t>
            </a:r>
            <a:r>
              <a:rPr lang="ru-RU" sz="1000" dirty="0"/>
              <a:t>даже очень образованному человеку сказали, что от </a:t>
            </a:r>
            <a:r>
              <a:rPr lang="ru-RU" sz="1000" dirty="0" smtClean="0"/>
              <a:t>микрофлоры </a:t>
            </a:r>
            <a:r>
              <a:rPr lang="ru-RU" sz="1000" dirty="0"/>
              <a:t>кишечника зависит наше здоровье и красота, он бы очень удивился. </a:t>
            </a:r>
            <a:r>
              <a:rPr lang="ru-RU" sz="1000" dirty="0" smtClean="0"/>
              <a:t>Где одно, а где другое</a:t>
            </a:r>
            <a:r>
              <a:rPr lang="ru-RU" sz="1000" dirty="0"/>
              <a:t>, и какая тут может быть связь? Но уже тогда вел свои изыскания русский учёный и нобелевский лауреат Илья Мечников, предположивший (и доказавший), что связь </a:t>
            </a:r>
            <a:r>
              <a:rPr lang="ru-RU" sz="1000" dirty="0" smtClean="0"/>
              <a:t>эта </a:t>
            </a:r>
            <a:r>
              <a:rPr lang="ru-RU" sz="1000" dirty="0"/>
              <a:t>есть! И сегодня, столетие спустя, мы знаем, что </a:t>
            </a:r>
            <a:r>
              <a:rPr lang="ru-RU" sz="1000" dirty="0" err="1"/>
              <a:t>пробиотические</a:t>
            </a:r>
            <a:r>
              <a:rPr lang="ru-RU" sz="1000" dirty="0"/>
              <a:t> бактерии: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вырабатывают </a:t>
            </a:r>
            <a:r>
              <a:rPr lang="ru-RU" sz="1000" dirty="0"/>
              <a:t>противовоспалительные вещества,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стимулируют </a:t>
            </a:r>
            <a:r>
              <a:rPr lang="ru-RU" sz="1000" dirty="0"/>
              <a:t>активность иммунных клеток,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формируют </a:t>
            </a:r>
            <a:r>
              <a:rPr lang="ru-RU" sz="1000" dirty="0"/>
              <a:t>защитную оболочку в нашем кишечнике,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помогают </a:t>
            </a:r>
            <a:r>
              <a:rPr lang="ru-RU" sz="1000" dirty="0"/>
              <a:t>переваривать пищу, обеспечивая нас необходимыми биологически активными веществами. </a:t>
            </a:r>
          </a:p>
          <a:p>
            <a:r>
              <a:rPr lang="ru-RU" sz="1000" dirty="0"/>
              <a:t>М</a:t>
            </a:r>
            <a:r>
              <a:rPr lang="ru-RU" sz="1000" dirty="0" smtClean="0"/>
              <a:t>ы </a:t>
            </a:r>
            <a:r>
              <a:rPr lang="ru-RU" sz="1000" dirty="0"/>
              <a:t>точно знаем, </a:t>
            </a:r>
            <a:r>
              <a:rPr lang="ru-RU" sz="1000" dirty="0" smtClean="0"/>
              <a:t>что крайне </a:t>
            </a:r>
            <a:r>
              <a:rPr lang="ru-RU" sz="1000" dirty="0"/>
              <a:t>важно поддерживать </a:t>
            </a:r>
            <a:r>
              <a:rPr lang="ru-RU" sz="1000" dirty="0" err="1" smtClean="0"/>
              <a:t>нормофлору</a:t>
            </a:r>
            <a:r>
              <a:rPr lang="ru-RU" sz="1000" dirty="0" smtClean="0"/>
              <a:t> </a:t>
            </a:r>
            <a:r>
              <a:rPr lang="ru-RU" sz="1000" dirty="0"/>
              <a:t>кишечника </a:t>
            </a:r>
            <a:r>
              <a:rPr lang="ru-RU" sz="1000" dirty="0" smtClean="0"/>
              <a:t>и </a:t>
            </a:r>
            <a:r>
              <a:rPr lang="ru-RU" sz="1000" dirty="0"/>
              <a:t>заботиться о ней. </a:t>
            </a:r>
            <a:endParaRPr lang="ru-RU" sz="1000" dirty="0" smtClean="0"/>
          </a:p>
          <a:p>
            <a:r>
              <a:rPr lang="ru-RU" sz="1000" dirty="0" smtClean="0"/>
              <a:t>Каким </a:t>
            </a:r>
            <a:r>
              <a:rPr lang="ru-RU" sz="1000" dirty="0"/>
              <a:t>образом? </a:t>
            </a:r>
            <a:endParaRPr lang="ru-RU" sz="1000" dirty="0" smtClean="0"/>
          </a:p>
          <a:p>
            <a:r>
              <a:rPr lang="ru-RU" sz="1000" dirty="0" smtClean="0"/>
              <a:t>Препарат «</a:t>
            </a:r>
            <a:r>
              <a:rPr lang="ru-RU" sz="1000" dirty="0" err="1" smtClean="0"/>
              <a:t>Пробинорм</a:t>
            </a:r>
            <a:r>
              <a:rPr lang="ru-RU" sz="1000" dirty="0" smtClean="0"/>
              <a:t>» </a:t>
            </a:r>
            <a:r>
              <a:rPr lang="ru-RU" sz="1000" dirty="0"/>
              <a:t>содержит живые </a:t>
            </a:r>
            <a:r>
              <a:rPr lang="ru-RU" sz="1000" dirty="0" err="1"/>
              <a:t>микрокапсулированные</a:t>
            </a:r>
            <a:r>
              <a:rPr lang="ru-RU" sz="1000" dirty="0"/>
              <a:t> бактерии, которые успешно преодолевают кислую среду желудка </a:t>
            </a:r>
            <a:r>
              <a:rPr lang="ru-RU" sz="1000" dirty="0" smtClean="0"/>
              <a:t>и </a:t>
            </a:r>
            <a:r>
              <a:rPr lang="ru-RU" sz="1000" dirty="0"/>
              <a:t>обладают полезными свойствами с клинически </a:t>
            </a:r>
            <a:r>
              <a:rPr lang="ru-RU" sz="1000" dirty="0" smtClean="0"/>
              <a:t>доказанной эффективностью.</a:t>
            </a:r>
          </a:p>
          <a:p>
            <a:endParaRPr lang="ru-RU" sz="1000" i="1" dirty="0"/>
          </a:p>
          <a:p>
            <a:r>
              <a:rPr lang="ru-RU" sz="1000" i="1" dirty="0" smtClean="0"/>
              <a:t>#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 #</a:t>
            </a:r>
            <a:r>
              <a:rPr lang="ru-RU" sz="1000" i="1" dirty="0" smtClean="0"/>
              <a:t>микрофлора </a:t>
            </a:r>
            <a:r>
              <a:rPr lang="ru-RU" sz="1000" i="1" dirty="0" smtClean="0"/>
              <a:t> </a:t>
            </a:r>
            <a:r>
              <a:rPr lang="ru-RU" sz="1000" i="1" dirty="0"/>
              <a:t>#здоровье </a:t>
            </a:r>
            <a:r>
              <a:rPr lang="ru-RU" sz="1000" i="1" dirty="0" smtClean="0"/>
              <a:t>#</a:t>
            </a:r>
            <a:r>
              <a:rPr lang="ru-RU" sz="1000" i="1" dirty="0" err="1" smtClean="0"/>
              <a:t>здоровье_кишечника</a:t>
            </a:r>
            <a:endParaRPr lang="ru-RU" sz="10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86" y="1201338"/>
            <a:ext cx="1486548" cy="1486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58" y="1197101"/>
            <a:ext cx="1520670" cy="1520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47" y="1819373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0016" y="1920598"/>
            <a:ext cx="4172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/>
            </a:r>
            <a:br>
              <a:rPr lang="ru-RU" sz="1000" dirty="0"/>
            </a:b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2401" y="2684284"/>
            <a:ext cx="38946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Сохранить </a:t>
            </a:r>
            <a:r>
              <a:rPr lang="ru-RU" sz="1000" dirty="0"/>
              <a:t>здоровье на долгие годы возможно! Все мы знаем, что этому способствует правильное питание и активный образ жизни. Но есть еще и помощники, которые заботятся о нас, например, Лецитин. </a:t>
            </a:r>
            <a:r>
              <a:rPr lang="ru-RU" sz="1000" dirty="0" smtClean="0"/>
              <a:t>Он является </a:t>
            </a:r>
            <a:r>
              <a:rPr lang="ru-RU" sz="1000" dirty="0"/>
              <a:t>важным соединением в нашем организме и представляет собой смесь фосфолипидов, которые оказывают благотворное влияние на восстановление и защиту печени, способствуют нормальному функционированию нервной ткани, повышают умственную работоспособность, улучшая метаболизм в клетках мозга, положительно влияют на сексуальную активность. Из него на 30 % состоит мозговое вещество, изолирующие и защитные ткани, окружающие спинной и головной мозг, на 66 % - тысячи километров нервных волокон. От концентрации лецитина в сердечной мышце зависит энергообеспечение и выносливость сердца. Кому «Лецитин» необходим? Если вы замечаете у себя один или несколько из этих симптомов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перепады артериального давления;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нарушение концентрации внимания;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забывчивость;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частая смена настроения и раздражительность;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головокружения и головные боли;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проблемы со сном.</a:t>
            </a:r>
          </a:p>
          <a:p>
            <a:r>
              <a:rPr lang="ru-RU" sz="1000" dirty="0" smtClean="0"/>
              <a:t>Лецитин </a:t>
            </a:r>
            <a:r>
              <a:rPr lang="ru-RU" sz="1000" dirty="0"/>
              <a:t>нам всем необходим!</a:t>
            </a:r>
          </a:p>
          <a:p>
            <a:endParaRPr lang="ru-RU" sz="1000" i="1" dirty="0"/>
          </a:p>
          <a:p>
            <a:r>
              <a:rPr lang="ru-RU" sz="1000" i="1" dirty="0"/>
              <a:t>#</a:t>
            </a:r>
            <a:r>
              <a:rPr lang="ru-RU" sz="1000" i="1" dirty="0" err="1"/>
              <a:t>артлайф</a:t>
            </a:r>
            <a:r>
              <a:rPr lang="ru-RU" sz="1000" i="1" dirty="0"/>
              <a:t> #БАД </a:t>
            </a:r>
            <a:r>
              <a:rPr lang="ru-RU" sz="1000" i="1" dirty="0" smtClean="0"/>
              <a:t> #</a:t>
            </a:r>
            <a:r>
              <a:rPr lang="ru-RU" sz="1000" i="1" dirty="0" err="1" smtClean="0"/>
              <a:t>здоровые_сосуды</a:t>
            </a:r>
            <a:r>
              <a:rPr lang="en-US" sz="1000" i="1" dirty="0" smtClean="0"/>
              <a:t> </a:t>
            </a:r>
            <a:r>
              <a:rPr lang="ru-RU" sz="1000" i="1" dirty="0" smtClean="0"/>
              <a:t>#</a:t>
            </a:r>
            <a:r>
              <a:rPr lang="ru-RU" sz="1000" i="1" dirty="0"/>
              <a:t>здоровье 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98268" y="2760484"/>
            <a:ext cx="38946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 </a:t>
            </a:r>
            <a:r>
              <a:rPr lang="ru-RU" sz="1000" dirty="0"/>
              <a:t>Всем известно, как важны для полноценного функционирования нашего организма полиненасыщенные жирные кислоты (ПНЖК), особенно Омега 3 и 6. Они способствуют улучшению структуры кожи и волос, снижению </a:t>
            </a:r>
            <a:r>
              <a:rPr lang="ru-RU" sz="1000" dirty="0" smtClean="0"/>
              <a:t>артериального </a:t>
            </a:r>
            <a:r>
              <a:rPr lang="ru-RU" sz="1000" dirty="0"/>
              <a:t>давления, уменьшают риск </a:t>
            </a:r>
            <a:r>
              <a:rPr lang="ru-RU" sz="1000" dirty="0" err="1"/>
              <a:t>тромбообразования</a:t>
            </a:r>
            <a:r>
              <a:rPr lang="ru-RU" sz="1000" dirty="0"/>
              <a:t> при заболеваниях сердечно-сосудистой системы, положительно влияют на воспалительный процесс и </a:t>
            </a:r>
            <a:r>
              <a:rPr lang="ru-RU" sz="1000" dirty="0" smtClean="0"/>
              <a:t>аллергию.  </a:t>
            </a:r>
            <a:r>
              <a:rPr lang="ru-RU" sz="1000" dirty="0"/>
              <a:t>Но в организме синтезируются в незначительном количестве, которого не хватает, чтобы закрыть все текущие потребности, поэтому должны регулярно поступать с пищей. Сегодня рынок биологически активных добавок предлагает огромное количество средств с содержанием Омега-3 и Омега-6 кислот на любой вкус, цвет и кошелек. Почему «</a:t>
            </a:r>
            <a:r>
              <a:rPr lang="ru-RU" sz="1000" dirty="0" err="1"/>
              <a:t>НовОмегин</a:t>
            </a:r>
            <a:r>
              <a:rPr lang="ru-RU" sz="1000" dirty="0"/>
              <a:t>»?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Получен из высококачественного рыбьего жира гренландского </a:t>
            </a:r>
            <a:r>
              <a:rPr lang="ru-RU" sz="1000" dirty="0" smtClean="0"/>
              <a:t>лосося;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стабилизирован </a:t>
            </a:r>
            <a:r>
              <a:rPr lang="ru-RU" sz="1000" dirty="0"/>
              <a:t>от окисления витамином </a:t>
            </a:r>
            <a:r>
              <a:rPr lang="ru-RU" sz="1000" dirty="0" smtClean="0"/>
              <a:t>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ф</a:t>
            </a:r>
            <a:r>
              <a:rPr lang="ru-RU" sz="1000" dirty="0" smtClean="0"/>
              <a:t>ормула </a:t>
            </a:r>
            <a:r>
              <a:rPr lang="ru-RU" sz="1000" dirty="0"/>
              <a:t>усилена растительным источником ПНЖК – льняным </a:t>
            </a:r>
            <a:r>
              <a:rPr lang="ru-RU" sz="1000" dirty="0" smtClean="0"/>
              <a:t>маслом;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/>
              <a:t>дигидрокверцетин</a:t>
            </a:r>
            <a:r>
              <a:rPr lang="ru-RU" sz="1000" dirty="0" smtClean="0"/>
              <a:t> </a:t>
            </a:r>
            <a:r>
              <a:rPr lang="ru-RU" sz="1000" dirty="0"/>
              <a:t>(биофлавоноид лиственницы сибирской) увеличивает прочность и эластичность сосудов, уменьшает проницаемость сосудистой стенки, восстанавливает </a:t>
            </a:r>
            <a:r>
              <a:rPr lang="ru-RU" sz="1000" dirty="0" smtClean="0"/>
              <a:t>микроциркуляцию;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/>
              <a:t>липоевая</a:t>
            </a:r>
            <a:r>
              <a:rPr lang="ru-RU" sz="1000" dirty="0"/>
              <a:t> кислота, селен </a:t>
            </a:r>
            <a:r>
              <a:rPr lang="ru-RU" sz="1000" dirty="0" smtClean="0"/>
              <a:t>активируют </a:t>
            </a:r>
            <a:r>
              <a:rPr lang="ru-RU" sz="1000" dirty="0"/>
              <a:t>процессы </a:t>
            </a:r>
            <a:r>
              <a:rPr lang="ru-RU" sz="1000" dirty="0" smtClean="0"/>
              <a:t>регенерации поврежденных </a:t>
            </a:r>
            <a:r>
              <a:rPr lang="ru-RU" sz="1000" dirty="0"/>
              <a:t>клеток.</a:t>
            </a:r>
          </a:p>
          <a:p>
            <a:r>
              <a:rPr lang="ru-RU" sz="1000" i="1" dirty="0" smtClean="0"/>
              <a:t>#</a:t>
            </a:r>
            <a:r>
              <a:rPr lang="ru-RU" sz="1000" i="1" dirty="0" err="1"/>
              <a:t>артлайф</a:t>
            </a:r>
            <a:r>
              <a:rPr lang="ru-RU" sz="1000" i="1" dirty="0"/>
              <a:t> #БАД </a:t>
            </a:r>
            <a:r>
              <a:rPr lang="ru-RU" sz="1000" i="1" dirty="0" smtClean="0"/>
              <a:t>#</a:t>
            </a:r>
            <a:r>
              <a:rPr lang="ru-RU" sz="1000" i="1" dirty="0" smtClean="0"/>
              <a:t>ПНЖК</a:t>
            </a:r>
            <a:r>
              <a:rPr lang="ru-RU" sz="1000" i="1" dirty="0" smtClean="0"/>
              <a:t> </a:t>
            </a:r>
            <a:r>
              <a:rPr lang="ru-RU" sz="1000" i="1" dirty="0"/>
              <a:t>#здоровье </a:t>
            </a:r>
            <a:r>
              <a:rPr lang="ru-RU" sz="1000" i="1" dirty="0" smtClean="0"/>
              <a:t>#</a:t>
            </a:r>
            <a:r>
              <a:rPr lang="ru-RU" sz="1000" i="1" dirty="0" smtClean="0"/>
              <a:t>долголетие</a:t>
            </a:r>
            <a:r>
              <a:rPr lang="ru-RU" sz="1000" i="1" dirty="0" smtClean="0"/>
              <a:t> 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20" y="1203228"/>
            <a:ext cx="1404887" cy="1404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60" y="1172362"/>
            <a:ext cx="1511922" cy="15119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74" y="1697680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0016" y="1920598"/>
            <a:ext cx="4172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/>
            </a:r>
            <a:br>
              <a:rPr lang="ru-RU" sz="1000" dirty="0"/>
            </a:b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3800" y="2449231"/>
            <a:ext cx="38731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 </a:t>
            </a:r>
          </a:p>
          <a:p>
            <a:r>
              <a:rPr lang="ru-RU" sz="1000" dirty="0"/>
              <a:t> </a:t>
            </a:r>
          </a:p>
          <a:p>
            <a:r>
              <a:rPr lang="ru-RU" sz="1000" dirty="0"/>
              <a:t> 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88200" y="2682459"/>
            <a:ext cx="4148667" cy="51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/>
              <a:t> </a:t>
            </a:r>
            <a:endParaRPr lang="ru-RU" sz="1100" dirty="0"/>
          </a:p>
          <a:p>
            <a:pPr>
              <a:lnSpc>
                <a:spcPts val="1000"/>
              </a:lnSpc>
            </a:pP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4720" y="2536516"/>
            <a:ext cx="4148667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 </a:t>
            </a:r>
          </a:p>
          <a:p>
            <a:r>
              <a:rPr lang="ru-RU" sz="1000" dirty="0" smtClean="0"/>
              <a:t>Кардиологи </a:t>
            </a:r>
            <a:r>
              <a:rPr lang="ru-RU" sz="1000" dirty="0"/>
              <a:t>не устают нам напоминать: </a:t>
            </a:r>
            <a:r>
              <a:rPr lang="ru-RU" sz="1000" dirty="0" smtClean="0"/>
              <a:t>«Для </a:t>
            </a:r>
            <a:r>
              <a:rPr lang="ru-RU" sz="1000" dirty="0"/>
              <a:t>поддержания здоровья сердца и сосудов очень важен контроль </a:t>
            </a:r>
            <a:r>
              <a:rPr lang="ru-RU" sz="1000" dirty="0" smtClean="0"/>
              <a:t>холестерина. </a:t>
            </a:r>
            <a:r>
              <a:rPr lang="ru-RU" sz="1000" dirty="0"/>
              <a:t>А ещё — что сердечно-сосудистые заболевания — главная причина смертности в </a:t>
            </a:r>
            <a:r>
              <a:rPr lang="ru-RU" sz="1000" dirty="0" smtClean="0"/>
              <a:t>мире». И </a:t>
            </a:r>
            <a:r>
              <a:rPr lang="ru-RU" sz="1000" dirty="0"/>
              <a:t>тут уж не отмахнёшься: хочешь жить долго и быть здоровым, кое-что знать про холестерин просто необходимо. </a:t>
            </a:r>
            <a:r>
              <a:rPr lang="ru-RU" sz="1000" dirty="0" smtClean="0"/>
              <a:t>Холестерин </a:t>
            </a:r>
            <a:r>
              <a:rPr lang="ru-RU" sz="1000" dirty="0"/>
              <a:t>бывает двух видов: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«</a:t>
            </a:r>
            <a:r>
              <a:rPr lang="ru-RU" sz="1000" dirty="0"/>
              <a:t>Хороший». Это очень маленькие молекулы, которые легко проникают через стенку кровеносного сосуда. Он играет важную роль в обменных процессах нашего организма, влияет на синтез гормонов и обладает противовоспалительным действием.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«</a:t>
            </a:r>
            <a:r>
              <a:rPr lang="ru-RU" sz="1000" dirty="0"/>
              <a:t>Плохой» холестерин. Он имеет молекулы большого размера, которые могут «оседать» на стенках сосудов и способствовать развитию атеросклероза. </a:t>
            </a:r>
          </a:p>
          <a:p>
            <a:r>
              <a:rPr lang="ru-RU" sz="1000" dirty="0"/>
              <a:t>Очень важно, чтобы «хорошего» холестерина было много, а «плохого» мало. </a:t>
            </a:r>
          </a:p>
          <a:p>
            <a:r>
              <a:rPr lang="ru-RU" sz="1000" dirty="0"/>
              <a:t>И здесь нам помогает препарат </a:t>
            </a:r>
            <a:r>
              <a:rPr lang="ru-RU" sz="1000" dirty="0" err="1"/>
              <a:t>Атеростерол</a:t>
            </a:r>
            <a:r>
              <a:rPr lang="ru-RU" sz="1000" dirty="0"/>
              <a:t>, который содержит полиненасыщенные омега – 9 жирные кислоты («хороший» холестерин) и </a:t>
            </a:r>
            <a:r>
              <a:rPr lang="ru-RU" sz="1000" dirty="0" err="1"/>
              <a:t>фитостеролы</a:t>
            </a:r>
            <a:r>
              <a:rPr lang="ru-RU" sz="1000" dirty="0"/>
              <a:t> (вещества, которые не «дают» всасываться «плохому» холестерину из кишечника в кровь). Такой состав препарата помогает нормализовать липидный обмен в организме (обеспечить наш организм «хорошим» холестерином и снизить содержание «плохого» холестерина).</a:t>
            </a:r>
          </a:p>
          <a:p>
            <a:endParaRPr lang="ru-RU" sz="1000" dirty="0" smtClean="0"/>
          </a:p>
          <a:p>
            <a:r>
              <a:rPr lang="ru-RU" sz="1000" dirty="0" smtClean="0"/>
              <a:t>#</a:t>
            </a:r>
            <a:r>
              <a:rPr lang="ru-RU" sz="1000" dirty="0" err="1"/>
              <a:t>артлайф</a:t>
            </a:r>
            <a:r>
              <a:rPr lang="ru-RU" sz="1000" dirty="0"/>
              <a:t> #БАД </a:t>
            </a:r>
            <a:r>
              <a:rPr lang="ru-RU" sz="1000" dirty="0" smtClean="0"/>
              <a:t>#</a:t>
            </a:r>
            <a:r>
              <a:rPr lang="ru-RU" sz="1000" dirty="0" err="1" smtClean="0"/>
              <a:t>здоровье_сердца</a:t>
            </a:r>
            <a:r>
              <a:rPr lang="ru-RU" sz="1000" dirty="0" smtClean="0"/>
              <a:t> </a:t>
            </a:r>
            <a:r>
              <a:rPr lang="ru-RU" sz="1000" dirty="0" smtClean="0"/>
              <a:t>#</a:t>
            </a:r>
            <a:r>
              <a:rPr lang="ru-RU" sz="1000" dirty="0" err="1" smtClean="0"/>
              <a:t>чистые_сосуды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54" y="1214041"/>
            <a:ext cx="1413113" cy="14131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24957"/>
              </p:ext>
            </p:extLst>
          </p:nvPr>
        </p:nvGraphicFramePr>
        <p:xfrm>
          <a:off x="2644351" y="4626350"/>
          <a:ext cx="9067664" cy="96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Кисель «Полезные ягоды» на </a:t>
                      </a:r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эритроле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Каша «По-посадски» с малиной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Коктейль «</a:t>
                      </a:r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Провитель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Z</a:t>
                      </a:r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аряд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Провитель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После шести»</a:t>
                      </a:r>
                    </a:p>
                    <a:p>
                      <a:pPr algn="ctr"/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lvl="0" algn="ctr"/>
                      <a:endParaRPr lang="ru-RU" sz="11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1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85916" y="2352884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16913" y="234256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47614" y="2352882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8315" y="235288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28" y="2276196"/>
            <a:ext cx="2217254" cy="2217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43" y="2276196"/>
            <a:ext cx="2219982" cy="2219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29" y="2276196"/>
            <a:ext cx="2230301" cy="2230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34" y="2276196"/>
            <a:ext cx="2217254" cy="22172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36481</TotalTime>
  <Words>3885</Words>
  <Application>Microsoft Office PowerPoint</Application>
  <PresentationFormat>Широкоэкранный</PresentationFormat>
  <Paragraphs>378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Алена Верхотурова</cp:lastModifiedBy>
  <cp:revision>3204</cp:revision>
  <cp:lastPrinted>2019-10-31T02:14:27Z</cp:lastPrinted>
  <dcterms:created xsi:type="dcterms:W3CDTF">2018-10-19T03:44:59Z</dcterms:created>
  <dcterms:modified xsi:type="dcterms:W3CDTF">2020-08-31T12:29:47Z</dcterms:modified>
</cp:coreProperties>
</file>