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74" r:id="rId5"/>
    <p:sldId id="259" r:id="rId6"/>
    <p:sldId id="275" r:id="rId7"/>
    <p:sldId id="265" r:id="rId8"/>
    <p:sldId id="266" r:id="rId9"/>
    <p:sldId id="268" r:id="rId10"/>
    <p:sldId id="260" r:id="rId11"/>
    <p:sldId id="269" r:id="rId12"/>
    <p:sldId id="267" r:id="rId13"/>
    <p:sldId id="264" r:id="rId14"/>
    <p:sldId id="263" r:id="rId15"/>
    <p:sldId id="271" r:id="rId16"/>
    <p:sldId id="270" r:id="rId17"/>
    <p:sldId id="262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945"/>
    <a:srgbClr val="B8B400"/>
    <a:srgbClr val="969200"/>
    <a:srgbClr val="B0AC00"/>
    <a:srgbClr val="808000"/>
    <a:srgbClr val="72AF2F"/>
    <a:srgbClr val="99CC00"/>
    <a:srgbClr val="FFCC99"/>
    <a:srgbClr val="FF9999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7F87-7EA3-4961-AFB8-29206BCB68F3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A6C0F-E5AF-4EC3-BE41-3F0AC8BCD5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Презентация_обложк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Сафонова\Школа инновац. продукта\rJ111_350A.jpg"/>
          <p:cNvPicPr>
            <a:picLocks noChangeAspect="1" noChangeArrowheads="1"/>
          </p:cNvPicPr>
          <p:nvPr/>
        </p:nvPicPr>
        <p:blipFill>
          <a:blip r:embed="rId2" cstate="print"/>
          <a:srcRect l="1957" r="3915"/>
          <a:stretch>
            <a:fillRect/>
          </a:stretch>
        </p:blipFill>
        <p:spPr bwMode="auto">
          <a:xfrm>
            <a:off x="-57099" y="-27384"/>
            <a:ext cx="9237611" cy="696879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74032"/>
            <a:ext cx="9144000" cy="135902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ВЫСОКОЕ КАЧЕСТВО </a:t>
            </a:r>
            <a:b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«ЗЕЛЕНОЙ»ТЕХНОЛОГИИ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Сафонова\Школа инновац. продукта\rJ111_350A.jpg"/>
          <p:cNvPicPr>
            <a:picLocks noChangeAspect="1" noChangeArrowheads="1"/>
          </p:cNvPicPr>
          <p:nvPr/>
        </p:nvPicPr>
        <p:blipFill>
          <a:blip r:embed="rId2" cstate="print"/>
          <a:srcRect l="1957" r="3915"/>
          <a:stretch>
            <a:fillRect/>
          </a:stretch>
        </p:blipFill>
        <p:spPr bwMode="auto">
          <a:xfrm>
            <a:off x="-57099" y="-27384"/>
            <a:ext cx="9237611" cy="6968791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55776" y="753754"/>
            <a:ext cx="662473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Углекислый газ, после испарения, конденсируется  и через накопитель углекислоты поступает на рецикл экстракции, т.е. используется многократно и без потерь.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555776" y="2305997"/>
            <a:ext cx="662473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Углекислый газ является естественным компонентом воздуха и поэтому даже технологические потери углекислого газа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не ухудшают экологические показатели производства</a:t>
            </a: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0280" y="3789040"/>
            <a:ext cx="666023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Полученные экстракты это только 100% натуральные экологические продукты, абсолютно безопасны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448272" y="4970294"/>
            <a:ext cx="673224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В экстракты не добавляется никаких консервантов и стабилизаторов, это и не нужно – от природы состав хвои может сохранять свои свойства долгие годы</a:t>
            </a:r>
            <a:endParaRPr kumimoji="0" lang="ru-RU" altLang="ja-JP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Pr-designer2\Клипарты\Природа\Datacraft Sozaijiten Vol.178 - Water Air &amp; Greenery\HJ002_350A.jpg"/>
          <p:cNvPicPr>
            <a:picLocks noChangeAspect="1" noChangeArrowheads="1"/>
          </p:cNvPicPr>
          <p:nvPr/>
        </p:nvPicPr>
        <p:blipFill>
          <a:blip r:embed="rId2" cstate="print"/>
          <a:srcRect l="3270" r="1868"/>
          <a:stretch>
            <a:fillRect/>
          </a:stretch>
        </p:blipFill>
        <p:spPr bwMode="auto">
          <a:xfrm>
            <a:off x="-21651" y="0"/>
            <a:ext cx="9165651" cy="6857967"/>
          </a:xfrm>
          <a:prstGeom prst="rect">
            <a:avLst/>
          </a:prstGeom>
          <a:noFill/>
        </p:spPr>
      </p:pic>
      <p:sp>
        <p:nvSpPr>
          <p:cNvPr id="9" name="Блок-схема: узел 8"/>
          <p:cNvSpPr/>
          <p:nvPr/>
        </p:nvSpPr>
        <p:spPr>
          <a:xfrm>
            <a:off x="72008" y="1844823"/>
            <a:ext cx="2771800" cy="2688299"/>
          </a:xfrm>
          <a:prstGeom prst="flowChartConnector">
            <a:avLst/>
          </a:prstGeom>
          <a:ln>
            <a:solidFill>
              <a:srgbClr val="88A945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ПРЕИМУЩЕСТВА ТЕХНОЛОГИИ 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УГЛЕКИСЛОТНОЙ ЭКСТРАКЦИИ</a:t>
            </a:r>
          </a:p>
        </p:txBody>
      </p:sp>
      <p:sp>
        <p:nvSpPr>
          <p:cNvPr id="10" name="Блок-схема: узел 9"/>
          <p:cNvSpPr/>
          <p:nvPr/>
        </p:nvSpPr>
        <p:spPr>
          <a:xfrm>
            <a:off x="4860032" y="116632"/>
            <a:ext cx="3240360" cy="122413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Сохраняет природное соотношения и тончайшие биохимические нюансы,  присущих растению 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4860032" y="1484784"/>
            <a:ext cx="3240360" cy="122413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Происходит максимальное извлечение полезных природных веществ</a:t>
            </a:r>
            <a:endParaRPr lang="ru-RU" sz="1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4932040" y="2852936"/>
            <a:ext cx="3240360" cy="122413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Позволяет получать натуральные, экологически чистые продукты, без примесей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4932040" y="4221088"/>
            <a:ext cx="3240360" cy="122413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Отсутствует температурная обработка 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932040" y="5589240"/>
            <a:ext cx="3240360" cy="1224136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Передает и сохраняет аромат и все полезные вещества растения</a:t>
            </a:r>
            <a:endParaRPr lang="ru-RU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единительная линия 24"/>
          <p:cNvCxnSpPr>
            <a:stCxn id="9" idx="6"/>
            <a:endCxn id="18" idx="2"/>
          </p:cNvCxnSpPr>
          <p:nvPr/>
        </p:nvCxnSpPr>
        <p:spPr>
          <a:xfrm flipV="1">
            <a:off x="2843808" y="2096852"/>
            <a:ext cx="2016224" cy="109212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9" idx="6"/>
            <a:endCxn id="19" idx="2"/>
          </p:cNvCxnSpPr>
          <p:nvPr/>
        </p:nvCxnSpPr>
        <p:spPr>
          <a:xfrm>
            <a:off x="2843808" y="3188973"/>
            <a:ext cx="2088232" cy="27603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9" idx="6"/>
          </p:cNvCxnSpPr>
          <p:nvPr/>
        </p:nvCxnSpPr>
        <p:spPr>
          <a:xfrm flipV="1">
            <a:off x="2843808" y="644692"/>
            <a:ext cx="2016224" cy="2544281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9" idx="6"/>
            <a:endCxn id="21" idx="2"/>
          </p:cNvCxnSpPr>
          <p:nvPr/>
        </p:nvCxnSpPr>
        <p:spPr>
          <a:xfrm>
            <a:off x="2843808" y="3188973"/>
            <a:ext cx="2088232" cy="301233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>
            <a:stCxn id="9" idx="6"/>
            <a:endCxn id="20" idx="2"/>
          </p:cNvCxnSpPr>
          <p:nvPr/>
        </p:nvCxnSpPr>
        <p:spPr>
          <a:xfrm>
            <a:off x="2843808" y="3188973"/>
            <a:ext cx="2088232" cy="1644183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афонова\Школа инновац. продукта\пих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-1"/>
            <a:ext cx="9144000" cy="3608129"/>
          </a:xfrm>
          <a:prstGeom prst="rect">
            <a:avLst/>
          </a:prstGeom>
          <a:noFill/>
        </p:spPr>
      </p:pic>
      <p:pic>
        <p:nvPicPr>
          <p:cNvPr id="1027" name="Picture 3" descr="D:\Сафонова\Школа инновац. продукта\lavr-blagorodnyy-efirnoe-mas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62926"/>
            <a:ext cx="1800200" cy="2250250"/>
          </a:xfrm>
          <a:prstGeom prst="rect">
            <a:avLst/>
          </a:prstGeom>
          <a:noFill/>
        </p:spPr>
      </p:pic>
      <p:pic>
        <p:nvPicPr>
          <p:cNvPr id="1029" name="Picture 5" descr="D:\Сафонова\Школа инновац. продукта\53eabd0a-827d-11e3-a684-c860008b2cfd_a2f95c81-8a5a-11e3-ab51-e0cb4ed5eee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402" y="4872438"/>
            <a:ext cx="1321094" cy="1985562"/>
          </a:xfrm>
          <a:prstGeom prst="rect">
            <a:avLst/>
          </a:prstGeom>
          <a:noFill/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0" y="5229200"/>
            <a:ext cx="6408712" cy="1477328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Благодаря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технологии 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углекислотной экстракции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масляной фракции сохранены в неизменном виде все полезные вещества, которыми так богата хвоя сибирская,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это и обеспечивает высокие целебные свойства мыла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Зелейная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фабрика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908720"/>
            <a:ext cx="6912768" cy="432048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уникальный продукт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628800"/>
            <a:ext cx="4536504" cy="678932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Существенно богаче по составу, чем пихтовое масло.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564904"/>
            <a:ext cx="4536504" cy="2376264"/>
          </a:xfrm>
          <a:prstGeom prst="rect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Кроме эфирных масел, входят практически все жирорастворимые витамины (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каротиноиды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токоферол, провитамины F,D,K), стерины (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фитогармоны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флавоноиды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фосфолипиды</a:t>
            </a:r>
            <a:r>
              <a:rPr lang="ru-RU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сложные эфиры, природные антибиотики, микро и макроэлементы. </a:t>
            </a:r>
          </a:p>
        </p:txBody>
      </p:sp>
      <p:sp>
        <p:nvSpPr>
          <p:cNvPr id="8" name="Овал 7"/>
          <p:cNvSpPr/>
          <p:nvPr/>
        </p:nvSpPr>
        <p:spPr>
          <a:xfrm>
            <a:off x="5148064" y="3410998"/>
            <a:ext cx="1368152" cy="1080120"/>
          </a:xfrm>
          <a:prstGeom prst="ellipse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Масляная </a:t>
            </a:r>
            <a:b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фракция СО</a:t>
            </a:r>
            <a:r>
              <a:rPr lang="ru-RU" sz="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105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экстракции пихты сибирской</a:t>
            </a:r>
            <a:endParaRPr lang="ru-RU" sz="1050" b="1" dirty="0"/>
          </a:p>
        </p:txBody>
      </p:sp>
      <p:pic>
        <p:nvPicPr>
          <p:cNvPr id="2051" name="Picture 3" descr="D:\Сафонова\Школа инновац. продукта\canli-gozuken-bir-cilde-kavusmanin-5-yolu-5.jpg"/>
          <p:cNvPicPr>
            <a:picLocks noChangeAspect="1" noChangeArrowheads="1"/>
          </p:cNvPicPr>
          <p:nvPr/>
        </p:nvPicPr>
        <p:blipFill>
          <a:blip r:embed="rId5" cstate="print"/>
          <a:srcRect l="21677" r="30848"/>
          <a:stretch>
            <a:fillRect/>
          </a:stretch>
        </p:blipFill>
        <p:spPr bwMode="auto">
          <a:xfrm>
            <a:off x="7981817" y="2564904"/>
            <a:ext cx="478615" cy="1393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Сафонова\Школа инновац. продукта\rJ088_350A.jpg"/>
          <p:cNvPicPr>
            <a:picLocks noChangeAspect="1" noChangeArrowheads="1"/>
          </p:cNvPicPr>
          <p:nvPr/>
        </p:nvPicPr>
        <p:blipFill>
          <a:blip r:embed="rId2" cstate="print"/>
          <a:srcRect l="3960" r="1980"/>
          <a:stretch>
            <a:fillRect/>
          </a:stretch>
        </p:blipFill>
        <p:spPr bwMode="auto">
          <a:xfrm>
            <a:off x="-36512" y="-27384"/>
            <a:ext cx="9216669" cy="6957392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3751872"/>
            <a:ext cx="50405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Это поистине уникальный продукт, обладающий рядом полезных свойств, благодаря «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Био-трилонг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» комплексу,  входящего в его состав.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4" descr="D:\Сафонова\Школа инновац. продукта\Рисунок1.jpg"/>
          <p:cNvPicPr>
            <a:picLocks noChangeAspect="1" noChangeArrowheads="1"/>
          </p:cNvPicPr>
          <p:nvPr/>
        </p:nvPicPr>
        <p:blipFill>
          <a:blip r:embed="rId3" cstate="print"/>
          <a:srcRect t="14173" b="22835"/>
          <a:stretch>
            <a:fillRect/>
          </a:stretch>
        </p:blipFill>
        <p:spPr bwMode="auto">
          <a:xfrm>
            <a:off x="7703840" y="116632"/>
            <a:ext cx="1440160" cy="531658"/>
          </a:xfrm>
          <a:prstGeom prst="rect">
            <a:avLst/>
          </a:prstGeom>
          <a:noFill/>
          <a:ln>
            <a:solidFill>
              <a:srgbClr val="72AF2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836712"/>
            <a:ext cx="9144000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Мыло-бальзам 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пастой бальзамической и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масляной фракцией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пихты сибирской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Picture 5" descr="D:\Сафонова\Школа инновац. продукта\знач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1800200" cy="1800200"/>
          </a:xfrm>
          <a:prstGeom prst="rect">
            <a:avLst/>
          </a:prstGeom>
          <a:noFill/>
        </p:spPr>
      </p:pic>
      <p:pic>
        <p:nvPicPr>
          <p:cNvPr id="15" name="Picture 2" descr="D:\Сафонова\Школа инновац. продукта\снежин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1484784"/>
            <a:ext cx="936104" cy="936104"/>
          </a:xfrm>
          <a:prstGeom prst="rect">
            <a:avLst/>
          </a:prstGeom>
          <a:noFill/>
        </p:spPr>
      </p:pic>
      <p:pic>
        <p:nvPicPr>
          <p:cNvPr id="9" name="Picture 2" descr="D:\Сафонова\Зф\косметика ЗФ\3 D\29_mylo_zeleyka_r_02-1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711145"/>
            <a:ext cx="2957295" cy="439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Сафонова\Школа инновац. продукта\9902_90920df1.jpg"/>
          <p:cNvPicPr>
            <a:picLocks noChangeAspect="1" noChangeArrowheads="1"/>
          </p:cNvPicPr>
          <p:nvPr/>
        </p:nvPicPr>
        <p:blipFill>
          <a:blip r:embed="rId2" cstate="print"/>
          <a:srcRect l="4636" r="4636"/>
          <a:stretch>
            <a:fillRect/>
          </a:stretch>
        </p:blipFill>
        <p:spPr bwMode="auto">
          <a:xfrm>
            <a:off x="-81819" y="-27384"/>
            <a:ext cx="9225819" cy="6885384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-108520" y="1124744"/>
            <a:ext cx="3168352" cy="5112568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сложный биологический комплекс из трех компонентов растительного происхождения, полученный путем глубокой переработки зеленой массы хвойных парод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-252536" y="476672"/>
            <a:ext cx="6768752" cy="914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«БИО-ТРИЛОНГ» КОМПЛЕКС  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3848" y="1844824"/>
            <a:ext cx="3312368" cy="914400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масляную фракцию пихты сибирской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03848" y="3234680"/>
            <a:ext cx="3312368" cy="914400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хвойную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хлорофилло-каротиновую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пасту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4746848"/>
            <a:ext cx="3312368" cy="914400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бальзамическую пасту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2987824" y="2010544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2987824" y="3450704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987824" y="4962872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Сафонова\Школа инновац. продукта\9902_90920df1.jpg"/>
          <p:cNvPicPr>
            <a:picLocks noChangeAspect="1" noChangeArrowheads="1"/>
          </p:cNvPicPr>
          <p:nvPr/>
        </p:nvPicPr>
        <p:blipFill>
          <a:blip r:embed="rId2" cstate="print"/>
          <a:srcRect l="4636" r="4636"/>
          <a:stretch>
            <a:fillRect/>
          </a:stretch>
        </p:blipFill>
        <p:spPr bwMode="auto">
          <a:xfrm>
            <a:off x="-81819" y="0"/>
            <a:ext cx="9225819" cy="688538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251520" y="116632"/>
            <a:ext cx="3744416" cy="12241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Паста бальзамическая хвойная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116632"/>
            <a:ext cx="3528392" cy="1224136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Паста хвойная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хлорофилло-каротиновая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51520" y="1628800"/>
            <a:ext cx="3816424" cy="4968552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представляет собой органический экстракт хвои пихты, содержит жиро- и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водорастворимые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витамины ( провитамин А, Е и К,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флавоноиды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(витамин Р), вит В2,В3, В5, В6, В7, В9. Обладает бактерицидным, дезодорирующим действиями. Применяется как вспомогательное средство при лечении ожогов, ран.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556792"/>
            <a:ext cx="4392488" cy="5040560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это  поливитаминный вещество, помимо хлорофилла, каротина, воскообразных и летучих веществ, содержит углеводороды, альдегиды, витамин Е, провитамин Д, стерины и другие биоактивные вещества, стимулирующие биологически активные процессы. Является препаратом широкого спектра действия с дополнительными лечебными свойствами (ранозаживляющее действие).</a:t>
            </a:r>
          </a:p>
        </p:txBody>
      </p:sp>
      <p:sp>
        <p:nvSpPr>
          <p:cNvPr id="15" name="Штриховая стрелка вправо 14"/>
          <p:cNvSpPr/>
          <p:nvPr/>
        </p:nvSpPr>
        <p:spPr>
          <a:xfrm rot="5400000">
            <a:off x="6660232" y="1268760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 rot="5400000">
            <a:off x="1835696" y="1268760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Сафонова\Школа инновац. продукта\9902_90920df1.jpg"/>
          <p:cNvPicPr>
            <a:picLocks noChangeAspect="1" noChangeArrowheads="1"/>
          </p:cNvPicPr>
          <p:nvPr/>
        </p:nvPicPr>
        <p:blipFill>
          <a:blip r:embed="rId2" cstate="print"/>
          <a:srcRect l="4636" r="4636"/>
          <a:stretch>
            <a:fillRect/>
          </a:stretch>
        </p:blipFill>
        <p:spPr bwMode="auto">
          <a:xfrm>
            <a:off x="0" y="-27384"/>
            <a:ext cx="9225819" cy="68853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</p:pic>
      <p:sp>
        <p:nvSpPr>
          <p:cNvPr id="6" name="Скругленный прямоугольник 5"/>
          <p:cNvSpPr/>
          <p:nvPr/>
        </p:nvSpPr>
        <p:spPr>
          <a:xfrm>
            <a:off x="3203848" y="2780928"/>
            <a:ext cx="4464496" cy="3096344"/>
          </a:xfrm>
          <a:prstGeom prst="roundRect">
            <a:avLst/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оказывает противовоспалительное, регенерирующее, бактерицидное и 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антиоксидантное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действие, препятствует возникновению микротрещин, освежает и дезинфицирует кожу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 rot="5400000">
            <a:off x="5148064" y="2924944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988840"/>
            <a:ext cx="7596336" cy="914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«БИО-ТРИЛОНГ» КОМПЛЕКС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 descr="D:\Сафонова\Школа инновац. продукта\rJ088_350A.jpg"/>
          <p:cNvPicPr>
            <a:picLocks noChangeAspect="1" noChangeArrowheads="1"/>
          </p:cNvPicPr>
          <p:nvPr/>
        </p:nvPicPr>
        <p:blipFill>
          <a:blip r:embed="rId2" cstate="print"/>
          <a:srcRect l="3960" r="1980"/>
          <a:stretch>
            <a:fillRect/>
          </a:stretch>
        </p:blipFill>
        <p:spPr bwMode="auto">
          <a:xfrm>
            <a:off x="-72669" y="-99392"/>
            <a:ext cx="9216669" cy="6957392"/>
          </a:xfrm>
          <a:prstGeom prst="rect">
            <a:avLst/>
          </a:prstGeom>
          <a:noFill/>
        </p:spPr>
      </p:pic>
      <p:pic>
        <p:nvPicPr>
          <p:cNvPr id="7" name="Picture 4" descr="D:\Сафонова\Школа инновац. продукта\Рисунок1.jpg"/>
          <p:cNvPicPr>
            <a:picLocks noChangeAspect="1" noChangeArrowheads="1"/>
          </p:cNvPicPr>
          <p:nvPr/>
        </p:nvPicPr>
        <p:blipFill>
          <a:blip r:embed="rId3" cstate="print"/>
          <a:srcRect t="14173" b="22835"/>
          <a:stretch>
            <a:fillRect/>
          </a:stretch>
        </p:blipFill>
        <p:spPr bwMode="auto">
          <a:xfrm>
            <a:off x="7452320" y="-99392"/>
            <a:ext cx="1440160" cy="531658"/>
          </a:xfrm>
          <a:prstGeom prst="rect">
            <a:avLst/>
          </a:prstGeom>
          <a:noFill/>
          <a:ln>
            <a:solidFill>
              <a:srgbClr val="72AF2F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-108520" y="476672"/>
            <a:ext cx="9252520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Мыло-бальзам 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пастой бальзамической и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масляной фракцией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пихты сибирской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180528" y="2636912"/>
            <a:ext cx="4194694" cy="1080120"/>
          </a:xfrm>
          <a:prstGeom prst="roundRect">
            <a:avLst/>
          </a:prstGeom>
          <a:solidFill>
            <a:srgbClr val="7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Имеет мягкую основу, которая  бережно очищает и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нежно ухаживает за Вашей кожей.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252536" y="3933056"/>
            <a:ext cx="4248472" cy="1080120"/>
          </a:xfrm>
          <a:prstGeom prst="roundRect">
            <a:avLst/>
          </a:prstGeom>
          <a:solidFill>
            <a:srgbClr val="7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Смягчает и не вызывает ощущение сухости и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стянутости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кожи, </a:t>
            </a:r>
          </a:p>
          <a:p>
            <a:pPr algn="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повышает ее защитные свойства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180528" y="5445224"/>
            <a:ext cx="4286041" cy="1080120"/>
          </a:xfrm>
          <a:prstGeom prst="roundRect">
            <a:avLst/>
          </a:prstGeom>
          <a:solidFill>
            <a:srgbClr val="72AF2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Придает коже великолепный натуральный пихтовый аромат, прекрасно мылится.</a:t>
            </a:r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668344" y="5445224"/>
            <a:ext cx="0" cy="93610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5" descr="D:\Сафонова\Школа инновац. продукта\знач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548680"/>
            <a:ext cx="1800200" cy="1800200"/>
          </a:xfrm>
          <a:prstGeom prst="rect">
            <a:avLst/>
          </a:prstGeom>
          <a:noFill/>
        </p:spPr>
      </p:pic>
      <p:pic>
        <p:nvPicPr>
          <p:cNvPr id="32" name="Picture 2" descr="D:\Сафонова\Школа инновац. продукта\снежин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24744"/>
            <a:ext cx="936104" cy="936104"/>
          </a:xfrm>
          <a:prstGeom prst="rect">
            <a:avLst/>
          </a:prstGeom>
          <a:noFill/>
        </p:spPr>
      </p:pic>
      <p:pic>
        <p:nvPicPr>
          <p:cNvPr id="17" name="Picture 2" descr="D:\Сафонова\Зф\косметика ЗФ\3 D\29_mylo_zeleyka_r_02-1 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2564904"/>
            <a:ext cx="2813279" cy="4176464"/>
          </a:xfrm>
          <a:prstGeom prst="rect">
            <a:avLst/>
          </a:prstGeom>
          <a:noFill/>
        </p:spPr>
      </p:pic>
      <p:sp>
        <p:nvSpPr>
          <p:cNvPr id="20" name="Прямоугольник с двумя вырезанными соседними углами 19"/>
          <p:cNvSpPr/>
          <p:nvPr/>
        </p:nvSpPr>
        <p:spPr>
          <a:xfrm rot="16200000">
            <a:off x="7668344" y="2060848"/>
            <a:ext cx="1008112" cy="2016224"/>
          </a:xfrm>
          <a:prstGeom prst="snip2Same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lvl="0"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На 100%</a:t>
            </a:r>
          </a:p>
          <a:p>
            <a:pPr lvl="0"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 состоит из натуральных компонентов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2" descr="D:\Сафонова\Школа инновац. продукта\снежин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492896"/>
            <a:ext cx="1176337" cy="1176337"/>
          </a:xfrm>
          <a:prstGeom prst="rect">
            <a:avLst/>
          </a:prstGeom>
          <a:noFill/>
        </p:spPr>
      </p:pic>
      <p:sp>
        <p:nvSpPr>
          <p:cNvPr id="21" name="Прямоугольник с двумя вырезанными соседними углами 20"/>
          <p:cNvSpPr/>
          <p:nvPr/>
        </p:nvSpPr>
        <p:spPr>
          <a:xfrm rot="16200000">
            <a:off x="7285484" y="4594820"/>
            <a:ext cx="1080121" cy="2636912"/>
          </a:xfrm>
          <a:prstGeom prst="snip2Same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t"/>
          <a:lstStyle/>
          <a:p>
            <a:pPr lvl="0"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консервантов, </a:t>
            </a:r>
          </a:p>
          <a:p>
            <a:pPr lvl="0"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красителей,</a:t>
            </a:r>
          </a:p>
          <a:p>
            <a:pPr lvl="0"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 синтетических</a:t>
            </a:r>
          </a:p>
          <a:p>
            <a:pPr lvl="0" algn="r"/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ароматизаторов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090246" y="5735292"/>
            <a:ext cx="66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БЕЗ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Сафонова\Школа инновац. продукта\снежин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5349007"/>
            <a:ext cx="1176337" cy="117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афонова\Школа инновац. продукта\Photo manipulation of 01_Green Earth 165_Greeny_Nature.jpg"/>
          <p:cNvPicPr>
            <a:picLocks noChangeAspect="1" noChangeArrowheads="1"/>
          </p:cNvPicPr>
          <p:nvPr/>
        </p:nvPicPr>
        <p:blipFill>
          <a:blip r:embed="rId2" cstate="print"/>
          <a:srcRect l="17818" t="9492" b="11218"/>
          <a:stretch>
            <a:fillRect/>
          </a:stretch>
        </p:blipFill>
        <p:spPr bwMode="auto">
          <a:xfrm>
            <a:off x="0" y="1434784"/>
            <a:ext cx="9148188" cy="5522608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 flipH="1">
            <a:off x="-252536" y="-27384"/>
            <a:ext cx="9649072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РЕКОМЕНДАЦИИ ПО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ПРИМЕНЕНИЮ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МЫЛА-БАЛЬЗАМА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-217040" y="2564904"/>
            <a:ext cx="619268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Может использоваться ежедневно или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по мере необходимости</a:t>
            </a:r>
            <a:endParaRPr lang="ru-RU" sz="4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-108520" y="3645024"/>
            <a:ext cx="5940152" cy="6983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очищения кожи рук и тела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-217040" y="5013176"/>
            <a:ext cx="6264696" cy="12024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Интересная форма и полезно, поэтому вы можете использовать мыло в бане, сауне, оно благотворно влияет на кожу и окажет дополнительный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арома-эффект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D:\Сафонова\Школа инновац. продукта\мыло_шиш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53567">
            <a:off x="5705274" y="2674178"/>
            <a:ext cx="2952392" cy="4600991"/>
          </a:xfrm>
          <a:prstGeom prst="rect">
            <a:avLst/>
          </a:prstGeom>
          <a:noFill/>
        </p:spPr>
      </p:pic>
      <p:pic>
        <p:nvPicPr>
          <p:cNvPr id="15" name="Picture 5" descr="D:\Сафонова\Школа инновац. продукта\значо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800200" cy="1800200"/>
          </a:xfrm>
          <a:prstGeom prst="rect">
            <a:avLst/>
          </a:prstGeom>
          <a:noFill/>
        </p:spPr>
      </p:pic>
      <p:pic>
        <p:nvPicPr>
          <p:cNvPr id="16" name="Picture 2" descr="D:\Сафонова\Школа инновац. продукта\снежин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692696"/>
            <a:ext cx="936104" cy="936104"/>
          </a:xfrm>
          <a:prstGeom prst="rect">
            <a:avLst/>
          </a:prstGeom>
          <a:noFill/>
        </p:spPr>
      </p:pic>
      <p:pic>
        <p:nvPicPr>
          <p:cNvPr id="14" name="Picture 4" descr="D:\Сафонова\Школа инновац. продукта\Рисунок1.jpg"/>
          <p:cNvPicPr>
            <a:picLocks noChangeAspect="1" noChangeArrowheads="1"/>
          </p:cNvPicPr>
          <p:nvPr/>
        </p:nvPicPr>
        <p:blipFill>
          <a:blip r:embed="rId6" cstate="print"/>
          <a:srcRect t="14173" b="22835"/>
          <a:stretch>
            <a:fillRect/>
          </a:stretch>
        </p:blipFill>
        <p:spPr bwMode="auto">
          <a:xfrm>
            <a:off x="7452320" y="0"/>
            <a:ext cx="1440160" cy="531658"/>
          </a:xfrm>
          <a:prstGeom prst="rect">
            <a:avLst/>
          </a:prstGeom>
          <a:noFill/>
          <a:ln>
            <a:solidFill>
              <a:srgbClr val="72AF2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Сафонова\Школа инновац. продукта\rJ036_350A.jpg"/>
          <p:cNvPicPr>
            <a:picLocks noChangeAspect="1" noChangeArrowheads="1"/>
          </p:cNvPicPr>
          <p:nvPr/>
        </p:nvPicPr>
        <p:blipFill>
          <a:blip r:embed="rId2" cstate="print"/>
          <a:srcRect l="1977" r="1977"/>
          <a:stretch>
            <a:fillRect/>
          </a:stretch>
        </p:blipFill>
        <p:spPr bwMode="auto">
          <a:xfrm>
            <a:off x="-163105" y="0"/>
            <a:ext cx="9307105" cy="6885384"/>
          </a:xfrm>
          <a:prstGeom prst="rect">
            <a:avLst/>
          </a:prstGeom>
          <a:noFill/>
        </p:spPr>
      </p:pic>
      <p:pic>
        <p:nvPicPr>
          <p:cNvPr id="1028" name="Picture 4" descr="D:\Сафонова\Школа инновац. продукта\Рисунок1.jpg"/>
          <p:cNvPicPr>
            <a:picLocks noChangeAspect="1" noChangeArrowheads="1"/>
          </p:cNvPicPr>
          <p:nvPr/>
        </p:nvPicPr>
        <p:blipFill>
          <a:blip r:embed="rId3" cstate="print"/>
          <a:srcRect t="14173" b="22835"/>
          <a:stretch>
            <a:fillRect/>
          </a:stretch>
        </p:blipFill>
        <p:spPr bwMode="auto">
          <a:xfrm>
            <a:off x="7236296" y="0"/>
            <a:ext cx="1907704" cy="704259"/>
          </a:xfrm>
          <a:prstGeom prst="rect">
            <a:avLst/>
          </a:prstGeom>
          <a:noFill/>
          <a:ln>
            <a:solidFill>
              <a:srgbClr val="72AF2F"/>
            </a:solidFill>
          </a:ln>
        </p:spPr>
      </p:pic>
      <p:pic>
        <p:nvPicPr>
          <p:cNvPr id="1029" name="Picture 5" descr="D:\Сафонова\Школа инновац. продукта\brcki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276872"/>
            <a:ext cx="4896544" cy="401924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-252536" y="1412776"/>
            <a:ext cx="8784976" cy="914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НОВОЕ НАПРАВЛЕНИЕ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5436096" y="3429000"/>
            <a:ext cx="3456384" cy="2088232"/>
          </a:xfrm>
          <a:prstGeom prst="homePlat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Эко средства для естественной красоты </a:t>
            </a:r>
            <a:endParaRPr lang="ru-RU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D:\Сафонова\Школа инновац. продукта\rJ001_350A.jpg"/>
          <p:cNvPicPr>
            <a:picLocks noChangeAspect="1" noChangeArrowheads="1"/>
          </p:cNvPicPr>
          <p:nvPr/>
        </p:nvPicPr>
        <p:blipFill>
          <a:blip r:embed="rId2" cstate="print"/>
          <a:srcRect l="3915" r="1957"/>
          <a:stretch>
            <a:fillRect/>
          </a:stretch>
        </p:blipFill>
        <p:spPr bwMode="auto">
          <a:xfrm>
            <a:off x="1" y="-67750"/>
            <a:ext cx="9180512" cy="692575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2276872"/>
            <a:ext cx="8676456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2800" b="1" dirty="0" smtClean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Мыло-бальзам  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 пастой бальзамической и 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масляной фракцией </a:t>
            </a:r>
          </a:p>
          <a:p>
            <a:pPr algn="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пихты сибирской</a:t>
            </a: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7" name="Picture 5" descr="D:\Сафонова\Школа инновац. продукта\знач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348880"/>
            <a:ext cx="1800200" cy="1800200"/>
          </a:xfrm>
          <a:prstGeom prst="rect">
            <a:avLst/>
          </a:prstGeom>
          <a:noFill/>
        </p:spPr>
      </p:pic>
      <p:pic>
        <p:nvPicPr>
          <p:cNvPr id="9" name="Picture 2" descr="D:\Сафонова\Школа инновац. продукта\снежинк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924944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Сафонова\Школа инновац. продукта\img9480_10844_big.jpg"/>
          <p:cNvPicPr>
            <a:picLocks noChangeAspect="1" noChangeArrowheads="1"/>
          </p:cNvPicPr>
          <p:nvPr/>
        </p:nvPicPr>
        <p:blipFill>
          <a:blip r:embed="rId2" cstate="print"/>
          <a:srcRect l="9885"/>
          <a:stretch>
            <a:fillRect/>
          </a:stretch>
        </p:blipFill>
        <p:spPr bwMode="auto">
          <a:xfrm>
            <a:off x="107504" y="4968552"/>
            <a:ext cx="1597549" cy="1772816"/>
          </a:xfrm>
          <a:prstGeom prst="rect">
            <a:avLst/>
          </a:prstGeom>
          <a:noFill/>
        </p:spPr>
      </p:pic>
      <p:pic>
        <p:nvPicPr>
          <p:cNvPr id="4" name="Picture 2" descr="D:\Сафонова\Школа инновац. продукта\пихиа.jpg"/>
          <p:cNvPicPr>
            <a:picLocks noChangeAspect="1" noChangeArrowheads="1"/>
          </p:cNvPicPr>
          <p:nvPr/>
        </p:nvPicPr>
        <p:blipFill>
          <a:blip r:embed="rId3" cstate="print"/>
          <a:srcRect l="12668" r="4667"/>
          <a:stretch>
            <a:fillRect/>
          </a:stretch>
        </p:blipFill>
        <p:spPr bwMode="auto">
          <a:xfrm rot="10800000">
            <a:off x="36226" y="-4"/>
            <a:ext cx="9144286" cy="4365107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4650361" y="3501008"/>
            <a:ext cx="4530150" cy="1352992"/>
          </a:xfrm>
          <a:prstGeom prst="roundRect">
            <a:avLst/>
          </a:prstGeom>
          <a:solidFill>
            <a:srgbClr val="5C8E2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Например, собирали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пихтолапки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 делали из них веники, а также замачивали в воде и ополаскивали волосы, тело,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 косметических и общеукрепляющих целях.</a:t>
            </a:r>
            <a:endParaRPr lang="ru-RU" sz="16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16016" y="2060848"/>
            <a:ext cx="4464496" cy="1030850"/>
          </a:xfrm>
          <a:prstGeom prst="roundRect">
            <a:avLst/>
          </a:prstGeom>
          <a:solidFill>
            <a:srgbClr val="5C8E2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Косметические «ритуалы» проводились в бане, особенно со своеобразным хлестким массажем вениками.</a:t>
            </a: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50361" y="5229200"/>
            <a:ext cx="4530150" cy="1224135"/>
          </a:xfrm>
          <a:prstGeom prst="roundRect">
            <a:avLst/>
          </a:prstGeom>
          <a:solidFill>
            <a:srgbClr val="5C8E2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Мы нашли применение секретам наших предков и использовали «зеленую» технологию переработки </a:t>
            </a: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пихтолапки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для получения уникального мыла-бальзама.</a:t>
            </a:r>
            <a:endParaRPr lang="ru-RU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2132856"/>
            <a:ext cx="2376264" cy="4608512"/>
          </a:xfrm>
          <a:prstGeom prst="roundRect">
            <a:avLst/>
          </a:prstGeom>
          <a:solidFill>
            <a:srgbClr val="5C8E2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Наши предки в косметических целях применяли натуральное сырье – дикорастущие травы, цветки,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ягоды, плоды,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корни растений.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Умело использовали их для приготовления косметических и лечебных средств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3923928" y="2420888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3923928" y="4005064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3923928" y="5661248"/>
            <a:ext cx="504056" cy="504056"/>
          </a:xfrm>
          <a:prstGeom prst="stripedRightArrow">
            <a:avLst>
              <a:gd name="adj1" fmla="val 50000"/>
              <a:gd name="adj2" fmla="val 45253"/>
            </a:avLst>
          </a:prstGeom>
          <a:solidFill>
            <a:srgbClr val="33993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-108520" y="1124744"/>
            <a:ext cx="4896544" cy="648072"/>
          </a:xfrm>
          <a:prstGeom prst="roundRect">
            <a:avLst/>
          </a:prstGeom>
          <a:solidFill>
            <a:srgbClr val="5C8E2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Природа дарит нам все натуральное,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дает гармонию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Сафонова\Школа инновац. продукта\пихи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640972" y="-3"/>
            <a:ext cx="9784972" cy="3861050"/>
          </a:xfrm>
          <a:prstGeom prst="rect">
            <a:avLst/>
          </a:prstGeom>
          <a:noFill/>
        </p:spPr>
      </p:pic>
      <p:pic>
        <p:nvPicPr>
          <p:cNvPr id="7172" name="Picture 4" descr="D:\Сафонова\Школа инновац. продукта\rJ088_350A.jpg"/>
          <p:cNvPicPr>
            <a:picLocks noChangeAspect="1" noChangeArrowheads="1"/>
          </p:cNvPicPr>
          <p:nvPr/>
        </p:nvPicPr>
        <p:blipFill>
          <a:blip r:embed="rId3" cstate="print"/>
          <a:srcRect t="30683" r="5939"/>
          <a:stretch>
            <a:fillRect/>
          </a:stretch>
        </p:blipFill>
        <p:spPr bwMode="auto">
          <a:xfrm>
            <a:off x="-36512" y="2132856"/>
            <a:ext cx="9318258" cy="4875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268760"/>
            <a:ext cx="8676456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Мыло-бальзам  </a:t>
            </a: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 пастой бальзамической и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масляной фракцией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пихты сибирской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374" y="3255367"/>
            <a:ext cx="2640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Ручной работы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1422" y="5171708"/>
            <a:ext cx="4766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олучена путем «зеленой» </a:t>
            </a: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технологии </a:t>
            </a: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углекислотной экстракции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99592" y="386104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основе масляной 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фракции </a:t>
            </a:r>
            <a:r>
              <a:rPr lang="ru-RU" sz="2400" i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пихты сибирской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D:\Сафонова\Школа инновац. продукта\Рисунок1.jpg"/>
          <p:cNvPicPr>
            <a:picLocks noChangeAspect="1" noChangeArrowheads="1"/>
          </p:cNvPicPr>
          <p:nvPr/>
        </p:nvPicPr>
        <p:blipFill>
          <a:blip r:embed="rId4" cstate="print"/>
          <a:srcRect t="14173" b="22835"/>
          <a:stretch>
            <a:fillRect/>
          </a:stretch>
        </p:blipFill>
        <p:spPr bwMode="auto">
          <a:xfrm>
            <a:off x="7770424" y="1268760"/>
            <a:ext cx="1373576" cy="507077"/>
          </a:xfrm>
          <a:prstGeom prst="rect">
            <a:avLst/>
          </a:prstGeom>
          <a:noFill/>
          <a:ln>
            <a:solidFill>
              <a:srgbClr val="72AF2F"/>
            </a:solidFill>
          </a:ln>
        </p:spPr>
      </p:pic>
      <p:pic>
        <p:nvPicPr>
          <p:cNvPr id="16" name="Picture 5" descr="D:\Сафонова\Школа инновац. продукта\значо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340768"/>
            <a:ext cx="1800200" cy="1800200"/>
          </a:xfrm>
          <a:prstGeom prst="rect">
            <a:avLst/>
          </a:prstGeom>
          <a:noFill/>
        </p:spPr>
      </p:pic>
      <p:pic>
        <p:nvPicPr>
          <p:cNvPr id="17" name="Picture 2" descr="D:\Сафонова\Школа инновац. продукта\снежин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844824"/>
            <a:ext cx="936104" cy="936104"/>
          </a:xfrm>
          <a:prstGeom prst="rect">
            <a:avLst/>
          </a:prstGeom>
          <a:noFill/>
        </p:spPr>
      </p:pic>
      <p:pic>
        <p:nvPicPr>
          <p:cNvPr id="15" name="Picture 3" descr="D:\Сафонова\Школа инновац. продукта\мыло_шишка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164821">
            <a:off x="6092072" y="2601440"/>
            <a:ext cx="2966041" cy="46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Сафонова\Школа инновац. продукта\пихиа.jpg"/>
          <p:cNvPicPr>
            <a:picLocks noChangeAspect="1" noChangeArrowheads="1"/>
          </p:cNvPicPr>
          <p:nvPr/>
        </p:nvPicPr>
        <p:blipFill>
          <a:blip r:embed="rId2" cstate="print"/>
          <a:srcRect l="12668" r="4667"/>
          <a:stretch>
            <a:fillRect/>
          </a:stretch>
        </p:blipFill>
        <p:spPr bwMode="auto">
          <a:xfrm rot="10800000">
            <a:off x="36226" y="-4"/>
            <a:ext cx="9144286" cy="4365107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267744" y="2996952"/>
            <a:ext cx="3888432" cy="720080"/>
          </a:xfrm>
          <a:prstGeom prst="roundRect">
            <a:avLst/>
          </a:prstGeom>
          <a:solidFill>
            <a:srgbClr val="88A94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Шелушение и раздражение кожи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-108520" y="1124744"/>
            <a:ext cx="9361040" cy="648072"/>
          </a:xfrm>
          <a:prstGeom prst="roundRect">
            <a:avLst/>
          </a:prstGeom>
          <a:solidFill>
            <a:srgbClr val="5C8E2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Показания к применению:</a:t>
            </a:r>
          </a:p>
          <a:p>
            <a:pPr algn="ctr"/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67744" y="3861048"/>
            <a:ext cx="3888432" cy="720080"/>
          </a:xfrm>
          <a:prstGeom prst="roundRect">
            <a:avLst/>
          </a:prstGeom>
          <a:solidFill>
            <a:srgbClr val="88A94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Микротрещины и покраснение кожи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7744" y="4689140"/>
            <a:ext cx="3888432" cy="972108"/>
          </a:xfrm>
          <a:prstGeom prst="roundRect">
            <a:avLst/>
          </a:prstGeom>
          <a:solidFill>
            <a:srgbClr val="88A94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Чувствительная, склонна к сухости кожи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67744" y="5805264"/>
            <a:ext cx="3888432" cy="648072"/>
          </a:xfrm>
          <a:prstGeom prst="roundRect">
            <a:avLst/>
          </a:prstGeom>
          <a:solidFill>
            <a:srgbClr val="88A94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Нормальная кожа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4" y="1844824"/>
            <a:ext cx="0" cy="424847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67544" y="3212976"/>
            <a:ext cx="18002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D:\Сафонова\Зф\косметика ЗФ\3 D\29_mylo_zeleyka_r_02-1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7233" y="2708920"/>
            <a:ext cx="2813279" cy="4176464"/>
          </a:xfrm>
          <a:prstGeom prst="rect">
            <a:avLst/>
          </a:prstGeom>
          <a:noFill/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467544" y="4221088"/>
            <a:ext cx="18002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67544" y="5229200"/>
            <a:ext cx="18002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67544" y="6093296"/>
            <a:ext cx="1800200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афонова\Школа инновац. продукта\9902_90920df1.jpg"/>
          <p:cNvPicPr>
            <a:picLocks noChangeAspect="1" noChangeArrowheads="1"/>
          </p:cNvPicPr>
          <p:nvPr/>
        </p:nvPicPr>
        <p:blipFill>
          <a:blip r:embed="rId2" cstate="print"/>
          <a:srcRect l="4636" r="4636"/>
          <a:stretch>
            <a:fillRect/>
          </a:stretch>
        </p:blipFill>
        <p:spPr bwMode="auto">
          <a:xfrm>
            <a:off x="-45307" y="-27384"/>
            <a:ext cx="9225819" cy="68853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537647"/>
            <a:ext cx="6840760" cy="64633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Хвоя пихты является уникальным источником натуральных биологически активных веществ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916832"/>
            <a:ext cx="6876256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получения натуральных ингредиентов в их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нативном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состоянии мы используем «зеленую» технологию углекислотной экстракции</a:t>
            </a:r>
          </a:p>
          <a:p>
            <a:endParaRPr lang="ru-RU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3368025"/>
            <a:ext cx="6918626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-экстракты представляют собой концентраты, извлекаемые из растения сжиженной углекислотой.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Этот метод позволяет отказаться от применения токсичных растворителей и воздействия высоких температур.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5157192"/>
            <a:ext cx="6918626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процессе экстракции в углекислой среде гибнут все микроорганизмы, поэтому получаемый продукт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является стерильным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Pr-designer2\Клипарты\Природа\Datacraft Sozaijiten Vol.178 - Water Air &amp; Greenery\HJ002_350A.jpg"/>
          <p:cNvPicPr>
            <a:picLocks noChangeAspect="1" noChangeArrowheads="1"/>
          </p:cNvPicPr>
          <p:nvPr/>
        </p:nvPicPr>
        <p:blipFill>
          <a:blip r:embed="rId2" cstate="print"/>
          <a:srcRect l="3270" r="1868"/>
          <a:stretch>
            <a:fillRect/>
          </a:stretch>
        </p:blipFill>
        <p:spPr bwMode="auto">
          <a:xfrm>
            <a:off x="-21651" y="33"/>
            <a:ext cx="9165651" cy="68579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347864" y="1052736"/>
            <a:ext cx="5904656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Сырье – древесная зелень хвойных деревьев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1844824"/>
            <a:ext cx="590465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Дробление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пихтолапки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 помощью специализированного оборудования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2780928"/>
            <a:ext cx="590465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Подготовленное сырье проходит дальнейшую обработку посредством экстракции жидкой углекислотой при низких температурах под давлением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3861048"/>
            <a:ext cx="5904656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Экстракт поступает в испаритель, в котором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углекислота отделяется от продукта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4797152"/>
            <a:ext cx="5904656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Поступает в конденсатор и далее в накопитель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347864" y="5661248"/>
            <a:ext cx="5904656" cy="7920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Объединенный углекислотный экстракт пихты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выгружается в виде готового продукта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накопитель готовой продукции</a:t>
            </a:r>
          </a:p>
        </p:txBody>
      </p:sp>
      <p:pic>
        <p:nvPicPr>
          <p:cNvPr id="13" name="Picture 13" descr="IMG_16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652" y="1484784"/>
            <a:ext cx="1534052" cy="230809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" name="Picture 12" descr="P10007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028" y="4005065"/>
            <a:ext cx="1685692" cy="230425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" name="Picture 3" descr="C:\Users\Александра\Desktop\IMG_0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1656184" cy="12421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-252536" y="188640"/>
            <a:ext cx="7128792" cy="57606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ЭТАПЫ ТЕХНОЛОГИИ</a:t>
            </a:r>
            <a:endParaRPr lang="ru-RU" sz="28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5455520" y="764704"/>
            <a:ext cx="340616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436096" y="2492896"/>
            <a:ext cx="340616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436096" y="3573016"/>
            <a:ext cx="340616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5436096" y="4509120"/>
            <a:ext cx="340616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5436096" y="5373216"/>
            <a:ext cx="340616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5436096" y="1556792"/>
            <a:ext cx="340616" cy="43204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D:\Сафонова\Школа инновац. продукта\rJ117_35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" y="0"/>
            <a:ext cx="9143979" cy="6857999"/>
          </a:xfrm>
          <a:prstGeom prst="rect">
            <a:avLst/>
          </a:prstGeom>
          <a:noFill/>
        </p:spPr>
      </p:pic>
      <p:pic>
        <p:nvPicPr>
          <p:cNvPr id="24" name="Picture 2" descr="\\Pr-designer2\Клипарты\Природа\Datacraft Sozaijiten Vol.178 - Water Air &amp; Greenery\HJ002_350A.jpg"/>
          <p:cNvPicPr>
            <a:picLocks noChangeAspect="1" noChangeArrowheads="1"/>
          </p:cNvPicPr>
          <p:nvPr/>
        </p:nvPicPr>
        <p:blipFill>
          <a:blip r:embed="rId3" cstate="print"/>
          <a:srcRect l="3270" r="1868"/>
          <a:stretch>
            <a:fillRect/>
          </a:stretch>
        </p:blipFill>
        <p:spPr bwMode="auto">
          <a:xfrm>
            <a:off x="0" y="0"/>
            <a:ext cx="9165651" cy="6857967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827584" y="2204864"/>
            <a:ext cx="1922512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водную (55-60%)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фракцию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105872" y="2204864"/>
            <a:ext cx="1922512" cy="914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масляную (40-45%)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фракцию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55576" y="3738736"/>
            <a:ext cx="7992888" cy="1274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ja-JP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После окончания процесса экстракции, продукт поступает с помощью насоса через оградительную центрифугу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ja-JP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для отделения мелкодисперсных взвешенных частиц в резервуар – накопитель экстракта для последующего его фильтрования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71600" y="332656"/>
            <a:ext cx="7272808" cy="115212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УЧАСТОК РАЗДЕЛЕНИЯ</a:t>
            </a:r>
          </a:p>
          <a:p>
            <a:pPr algn="ctr"/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помощью специального оборудования происходит разделение объединенного углекислотного экстракта пихты на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130338">
            <a:off x="2197977" y="1530173"/>
            <a:ext cx="357781" cy="6293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8660212">
            <a:off x="6394822" y="1484956"/>
            <a:ext cx="320541" cy="70241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3707904" y="2780928"/>
            <a:ext cx="1656184" cy="864096"/>
          </a:xfrm>
          <a:prstGeom prst="downArrow">
            <a:avLst>
              <a:gd name="adj1" fmla="val 50000"/>
              <a:gd name="adj2" fmla="val 50761"/>
            </a:avLst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55576" y="5939988"/>
            <a:ext cx="2740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Из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ja-JP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1000 кг </a:t>
            </a:r>
            <a:r>
              <a:rPr lang="ru-RU" altLang="ja-JP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пихтолапки</a:t>
            </a:r>
            <a:r>
              <a:rPr lang="ru-RU" altLang="ja-JP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5949280"/>
            <a:ext cx="3033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12,5 кг масляной фракции</a:t>
            </a:r>
            <a:endParaRPr lang="ru-RU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3851920" y="5949280"/>
            <a:ext cx="1554472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3924</TotalTime>
  <Words>828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ВЫСОКОЕ КАЧЕСТВО  «ЗЕЛЕНОЙ»ТЕХНОЛОГИИ 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Артлайф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Сафонова Елена</dc:creator>
  <cp:lastModifiedBy>Сафонова Елена</cp:lastModifiedBy>
  <cp:revision>301</cp:revision>
  <dcterms:created xsi:type="dcterms:W3CDTF">2015-04-06T04:35:36Z</dcterms:created>
  <dcterms:modified xsi:type="dcterms:W3CDTF">2015-11-02T05:49:53Z</dcterms:modified>
</cp:coreProperties>
</file>