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5" r:id="rId6"/>
    <p:sldId id="261" r:id="rId7"/>
    <p:sldId id="262" r:id="rId8"/>
    <p:sldId id="294" r:id="rId9"/>
    <p:sldId id="264" r:id="rId10"/>
    <p:sldId id="266" r:id="rId11"/>
    <p:sldId id="269" r:id="rId12"/>
    <p:sldId id="271" r:id="rId13"/>
    <p:sldId id="272" r:id="rId14"/>
    <p:sldId id="273" r:id="rId15"/>
    <p:sldId id="278" r:id="rId16"/>
    <p:sldId id="279" r:id="rId17"/>
    <p:sldId id="280" r:id="rId18"/>
    <p:sldId id="281" r:id="rId19"/>
    <p:sldId id="282" r:id="rId20"/>
    <p:sldId id="276" r:id="rId21"/>
    <p:sldId id="274" r:id="rId22"/>
    <p:sldId id="284" r:id="rId23"/>
    <p:sldId id="286" r:id="rId24"/>
    <p:sldId id="287" r:id="rId25"/>
    <p:sldId id="288" r:id="rId26"/>
    <p:sldId id="289" r:id="rId27"/>
    <p:sldId id="290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22"/>
    <a:srgbClr val="341514"/>
    <a:srgbClr val="10151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lat\Рабочий стол\Elite Cup\презентация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"/>
            <a:ext cx="9144000" cy="68600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700809"/>
            <a:ext cx="8496944" cy="93610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Lucida Console" pitchFamily="49" charset="0"/>
              </a:rPr>
              <a:t>ЦЕЛЕВАЯ АУДИТОРИЯ:</a:t>
            </a:r>
            <a:endParaRPr lang="ru-RU" sz="40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420888"/>
            <a:ext cx="7992888" cy="4032448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Ориентация на взыскательных потребителей, предпочитающих выраженное сочетание стиля и </a:t>
            </a:r>
            <a:r>
              <a:rPr lang="ru-RU" sz="2200" dirty="0" smtClean="0">
                <a:solidFill>
                  <a:schemeClr val="tx1"/>
                </a:solidFill>
              </a:rPr>
              <a:t>технологий, </a:t>
            </a:r>
            <a:r>
              <a:rPr lang="ru-RU" sz="2200" dirty="0" smtClean="0">
                <a:solidFill>
                  <a:schemeClr val="tx1"/>
                </a:solidFill>
              </a:rPr>
              <a:t>с учетом разного образа жизни, окружающей среды и </a:t>
            </a:r>
            <a:r>
              <a:rPr lang="ru-RU" sz="2200" dirty="0" smtClean="0">
                <a:solidFill>
                  <a:schemeClr val="tx1"/>
                </a:solidFill>
              </a:rPr>
              <a:t>традиций </a:t>
            </a:r>
            <a:r>
              <a:rPr lang="ru-RU" sz="2200" dirty="0" smtClean="0">
                <a:solidFill>
                  <a:schemeClr val="tx1"/>
                </a:solidFill>
              </a:rPr>
              <a:t>ведения домашнего хозяйства.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возрастная группа: от 30 </a:t>
            </a:r>
            <a:r>
              <a:rPr lang="ru-RU" sz="2200" dirty="0" smtClean="0">
                <a:solidFill>
                  <a:schemeClr val="tx1"/>
                </a:solidFill>
              </a:rPr>
              <a:t>лет.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достаток: средний и </a:t>
            </a:r>
            <a:r>
              <a:rPr lang="ru-RU" sz="2200" dirty="0" smtClean="0">
                <a:solidFill>
                  <a:schemeClr val="tx1"/>
                </a:solidFill>
              </a:rPr>
              <a:t>выше среднего.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тип: новаторы (первооткрыватели</a:t>
            </a:r>
            <a:r>
              <a:rPr lang="ru-RU" sz="2200" dirty="0" smtClean="0">
                <a:solidFill>
                  <a:schemeClr val="tx1"/>
                </a:solidFill>
              </a:rPr>
              <a:t>).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Темп жизни: средний, </a:t>
            </a:r>
            <a:r>
              <a:rPr lang="ru-RU" sz="2200" dirty="0" smtClean="0">
                <a:solidFill>
                  <a:schemeClr val="tx1"/>
                </a:solidFill>
              </a:rPr>
              <a:t>высокий.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Ценят время, </a:t>
            </a:r>
            <a:r>
              <a:rPr lang="ru-RU" sz="2200" dirty="0" smtClean="0">
                <a:solidFill>
                  <a:schemeClr val="tx1"/>
                </a:solidFill>
              </a:rPr>
              <a:t>здоровье.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Получают наслаждение от </a:t>
            </a:r>
            <a:r>
              <a:rPr lang="ru-RU" sz="2200" dirty="0" smtClean="0">
                <a:solidFill>
                  <a:schemeClr val="tx1"/>
                </a:solidFill>
              </a:rPr>
              <a:t>жизни. </a:t>
            </a:r>
            <a:endParaRPr lang="ru-RU" sz="2200" dirty="0" smtClean="0">
              <a:solidFill>
                <a:schemeClr val="tx1"/>
              </a:solidFill>
            </a:endParaRPr>
          </a:p>
        </p:txBody>
      </p:sp>
      <p:pic>
        <p:nvPicPr>
          <p:cNvPr id="11273" name="Picture 9" descr="C:\Documents and Settings\lat\Рабочий стол\Elite Cup\resear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43122"/>
            <a:ext cx="4248472" cy="24847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lat\Рабочий стол\Elite Cup_\презентация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512" y="0"/>
            <a:ext cx="9215512" cy="6913666"/>
          </a:xfrm>
          <a:prstGeom prst="rect">
            <a:avLst/>
          </a:prstGeom>
          <a:noFill/>
        </p:spPr>
      </p:pic>
      <p:pic>
        <p:nvPicPr>
          <p:cNvPr id="1026" name="Picture 2" descr="C:\Documents and Settings\lat\Рабочий стол\Elite Cup\x_668186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492896"/>
            <a:ext cx="5292081" cy="396044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72817"/>
            <a:ext cx="8496944" cy="7920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 smtClean="0">
                <a:latin typeface="Lucida Console" pitchFamily="49" charset="0"/>
              </a:rPr>
              <a:t>основное преимущество:</a:t>
            </a:r>
            <a:endParaRPr lang="ru-RU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2420888"/>
            <a:ext cx="5580112" cy="381642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Компания </a:t>
            </a:r>
            <a:r>
              <a:rPr lang="ru-RU" sz="2400" dirty="0" err="1" smtClean="0">
                <a:solidFill>
                  <a:schemeClr val="tx1"/>
                </a:solidFill>
              </a:rPr>
              <a:t>Артлайф</a:t>
            </a:r>
            <a:r>
              <a:rPr lang="ru-RU" sz="2400" dirty="0" smtClean="0">
                <a:solidFill>
                  <a:schemeClr val="tx1"/>
                </a:solidFill>
              </a:rPr>
              <a:t> - единственный </a:t>
            </a:r>
            <a:r>
              <a:rPr lang="ru-RU" sz="2400" dirty="0" smtClean="0">
                <a:solidFill>
                  <a:schemeClr val="tx1"/>
                </a:solidFill>
              </a:rPr>
              <a:t>производитель на российском рынке широкого ряда капсульных напитков: кофе, чая и чайных </a:t>
            </a:r>
            <a:r>
              <a:rPr lang="ru-RU" sz="2400" dirty="0" smtClean="0">
                <a:solidFill>
                  <a:schemeClr val="tx1"/>
                </a:solidFill>
              </a:rPr>
              <a:t>композиций.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В напитках </a:t>
            </a:r>
            <a:r>
              <a:rPr lang="en-US" sz="2400" dirty="0" smtClean="0">
                <a:solidFill>
                  <a:schemeClr val="tx1"/>
                </a:solidFill>
              </a:rPr>
              <a:t>Elite cup</a:t>
            </a:r>
            <a:r>
              <a:rPr lang="ru-RU" sz="2400" dirty="0" smtClean="0">
                <a:solidFill>
                  <a:schemeClr val="tx1"/>
                </a:solidFill>
              </a:rPr>
              <a:t> (кофе, чай, чайные композиции) основа качественных продуктов:  </a:t>
            </a:r>
            <a:r>
              <a:rPr lang="ru-RU" sz="2400" dirty="0" err="1" smtClean="0">
                <a:solidFill>
                  <a:schemeClr val="tx1"/>
                </a:solidFill>
              </a:rPr>
              <a:t>экоингредиенты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Направленность действий напитков, способствующих улучшению </a:t>
            </a:r>
            <a:r>
              <a:rPr lang="ru-RU" sz="2400" dirty="0" smtClean="0">
                <a:solidFill>
                  <a:schemeClr val="tx1"/>
                </a:solidFill>
              </a:rPr>
              <a:t>самочувствия.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l"/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\\Artserver\artlife\Маркетинг\Латышева\Elite Cup\презентация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9954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00809"/>
            <a:ext cx="8458200" cy="100811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Lucida Console" pitchFamily="49" charset="0"/>
              </a:rPr>
              <a:t>МНЕНИЕ ЭКСПЕРТА:</a:t>
            </a:r>
            <a:endParaRPr lang="ru-RU" sz="40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92896"/>
            <a:ext cx="6516216" cy="4365104"/>
          </a:xfr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l"/>
            <a:r>
              <a:rPr lang="ru-RU" sz="3000" dirty="0" smtClean="0">
                <a:solidFill>
                  <a:schemeClr val="tx1"/>
                </a:solidFill>
              </a:rPr>
              <a:t>Чай более популярен в России, чем </a:t>
            </a:r>
            <a:r>
              <a:rPr lang="ru-RU" sz="3000" dirty="0" smtClean="0">
                <a:solidFill>
                  <a:schemeClr val="tx1"/>
                </a:solidFill>
              </a:rPr>
              <a:t>кофе, поэтому существует возможность </a:t>
            </a:r>
            <a:r>
              <a:rPr lang="ru-RU" sz="3000" dirty="0" smtClean="0">
                <a:solidFill>
                  <a:schemeClr val="tx1"/>
                </a:solidFill>
              </a:rPr>
              <a:t>широкого распространения чайных капсульных машин среди россиян. </a:t>
            </a:r>
          </a:p>
          <a:p>
            <a:pPr algn="l"/>
            <a:r>
              <a:rPr lang="ru-RU" sz="4400" b="1" dirty="0" smtClean="0">
                <a:solidFill>
                  <a:srgbClr val="C00000"/>
                </a:solidFill>
              </a:rPr>
              <a:t>! </a:t>
            </a:r>
            <a:r>
              <a:rPr lang="ru-RU" sz="2600" i="1" dirty="0" smtClean="0">
                <a:solidFill>
                  <a:schemeClr val="tx1"/>
                </a:solidFill>
              </a:rPr>
              <a:t>В следующем году </a:t>
            </a:r>
            <a:r>
              <a:rPr lang="en-US" sz="2600" i="1" dirty="0" smtClean="0">
                <a:solidFill>
                  <a:schemeClr val="tx1"/>
                </a:solidFill>
              </a:rPr>
              <a:t>Nestle</a:t>
            </a:r>
            <a:r>
              <a:rPr lang="ru-RU" sz="2600" i="1" dirty="0" smtClean="0">
                <a:solidFill>
                  <a:schemeClr val="tx1"/>
                </a:solidFill>
              </a:rPr>
              <a:t> планирует выпуск чайных капсул для российского потребителя.</a:t>
            </a:r>
          </a:p>
          <a:p>
            <a:endParaRPr lang="ru-RU" dirty="0"/>
          </a:p>
        </p:txBody>
      </p:sp>
      <p:pic>
        <p:nvPicPr>
          <p:cNvPr id="28676" name="Picture 4" descr="C:\Documents and Settings\lat\Рабочий стол\Elite Cup\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47104"/>
            <a:ext cx="2555776" cy="2110896"/>
          </a:xfrm>
          <a:prstGeom prst="rect">
            <a:avLst/>
          </a:prstGeom>
          <a:noFill/>
        </p:spPr>
      </p:pic>
      <p:pic>
        <p:nvPicPr>
          <p:cNvPr id="28677" name="Picture 5" descr="C:\Documents and Settings\lat\Рабочий стол\Elite Cup\1331481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412777"/>
            <a:ext cx="2555775" cy="1872208"/>
          </a:xfrm>
          <a:prstGeom prst="rect">
            <a:avLst/>
          </a:prstGeom>
          <a:noFill/>
        </p:spPr>
      </p:pic>
      <p:pic>
        <p:nvPicPr>
          <p:cNvPr id="28678" name="Picture 6" descr="C:\Documents and Settings\lat\Рабочий стол\Elite Cup\1270997716_pansib-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212976"/>
            <a:ext cx="255577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Documents and Settings\lat\Рабочий стол\Elite Cup\презентация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017"/>
          </a:xfrm>
          <a:prstGeom prst="rect">
            <a:avLst/>
          </a:prstGeom>
          <a:noFill/>
        </p:spPr>
      </p:pic>
      <p:pic>
        <p:nvPicPr>
          <p:cNvPr id="2055" name="Picture 7" descr="C:\Documents and Settings\lat\Рабочий стол\Elite Cup\07c156fMwFST-A139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2420888"/>
            <a:ext cx="3779912" cy="394376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00809"/>
            <a:ext cx="9144000" cy="100811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400" b="1" dirty="0" smtClean="0">
                <a:latin typeface="Lucida Console" pitchFamily="49" charset="0"/>
              </a:rPr>
              <a:t>ПРЕВОСХОДСТВО КАЧЕСТВА </a:t>
            </a:r>
            <a:r>
              <a:rPr lang="ru-RU" sz="3400" b="1" dirty="0" err="1" smtClean="0">
                <a:latin typeface="Lucida Console" pitchFamily="49" charset="0"/>
              </a:rPr>
              <a:t>Lacomba</a:t>
            </a:r>
            <a:r>
              <a:rPr lang="ru-RU" sz="3400" b="1" dirty="0" smtClean="0">
                <a:latin typeface="Lucida Console" pitchFamily="49" charset="0"/>
              </a:rPr>
              <a:t>:</a:t>
            </a:r>
            <a:endParaRPr lang="ru-RU" sz="34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2420888"/>
            <a:ext cx="6372200" cy="388843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sz="4700" dirty="0" smtClean="0">
                <a:solidFill>
                  <a:schemeClr val="tx1"/>
                </a:solidFill>
              </a:rPr>
              <a:t> </a:t>
            </a:r>
          </a:p>
          <a:p>
            <a:pPr algn="l">
              <a:buFont typeface="Wingdings" pitchFamily="2" charset="2"/>
              <a:buChar char="§"/>
            </a:pPr>
            <a:r>
              <a:rPr lang="ru-RU" sz="5100" dirty="0" smtClean="0">
                <a:solidFill>
                  <a:schemeClr val="tx1"/>
                </a:solidFill>
              </a:rPr>
              <a:t>технология мелкого помола и термической обработки зёрен </a:t>
            </a:r>
            <a:r>
              <a:rPr lang="ru-RU" sz="5100" dirty="0" smtClean="0">
                <a:solidFill>
                  <a:schemeClr val="tx1"/>
                </a:solidFill>
              </a:rPr>
              <a:t>кофе;</a:t>
            </a:r>
            <a:endParaRPr lang="ru-RU" sz="51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5100" dirty="0" smtClean="0">
                <a:solidFill>
                  <a:schemeClr val="tx1"/>
                </a:solidFill>
              </a:rPr>
              <a:t> вьетнамская </a:t>
            </a:r>
            <a:r>
              <a:rPr lang="ru-RU" sz="5100" dirty="0" err="1" smtClean="0">
                <a:solidFill>
                  <a:schemeClr val="tx1"/>
                </a:solidFill>
              </a:rPr>
              <a:t>робуста</a:t>
            </a:r>
            <a:r>
              <a:rPr lang="ru-RU" sz="5100" dirty="0" smtClean="0">
                <a:solidFill>
                  <a:schemeClr val="tx1"/>
                </a:solidFill>
              </a:rPr>
              <a:t> с насыщенной крепостью и ароматная </a:t>
            </a:r>
            <a:r>
              <a:rPr lang="ru-RU" sz="5100" dirty="0" err="1" smtClean="0">
                <a:solidFill>
                  <a:schemeClr val="tx1"/>
                </a:solidFill>
              </a:rPr>
              <a:t>арабика</a:t>
            </a:r>
            <a:r>
              <a:rPr lang="ru-RU" sz="5100" dirty="0" smtClean="0">
                <a:solidFill>
                  <a:schemeClr val="tx1"/>
                </a:solidFill>
              </a:rPr>
              <a:t> из </a:t>
            </a:r>
            <a:r>
              <a:rPr lang="ru-RU" sz="5100" dirty="0" smtClean="0">
                <a:solidFill>
                  <a:schemeClr val="tx1"/>
                </a:solidFill>
              </a:rPr>
              <a:t>Колумбии; </a:t>
            </a:r>
            <a:endParaRPr lang="ru-RU" sz="51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5100" dirty="0" smtClean="0">
                <a:solidFill>
                  <a:schemeClr val="tx1"/>
                </a:solidFill>
              </a:rPr>
              <a:t> равномерное распределение воды в капсуле полностью раскроет аромат кофе </a:t>
            </a:r>
            <a:r>
              <a:rPr lang="ru-RU" sz="5100" dirty="0" smtClean="0">
                <a:solidFill>
                  <a:schemeClr val="tx1"/>
                </a:solidFill>
              </a:rPr>
              <a:t>;</a:t>
            </a:r>
            <a:endParaRPr lang="ru-RU" sz="51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5100" dirty="0" smtClean="0">
                <a:solidFill>
                  <a:schemeClr val="tx1"/>
                </a:solidFill>
              </a:rPr>
              <a:t> быстрая </a:t>
            </a:r>
            <a:r>
              <a:rPr lang="ru-RU" sz="5100" dirty="0" smtClean="0">
                <a:solidFill>
                  <a:schemeClr val="tx1"/>
                </a:solidFill>
              </a:rPr>
              <a:t>экстракция;</a:t>
            </a:r>
            <a:endParaRPr lang="ru-RU" sz="51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5100" dirty="0" smtClean="0">
                <a:solidFill>
                  <a:schemeClr val="tx1"/>
                </a:solidFill>
              </a:rPr>
              <a:t> состав капсул одного вида идентичен, что гарантирует постоянство вкуса и консистенции </a:t>
            </a:r>
            <a:r>
              <a:rPr lang="ru-RU" sz="5100" dirty="0" smtClean="0">
                <a:solidFill>
                  <a:schemeClr val="tx1"/>
                </a:solidFill>
              </a:rPr>
              <a:t>напитка.</a:t>
            </a:r>
            <a:endParaRPr lang="ru-RU" sz="5100" dirty="0" smtClean="0">
              <a:solidFill>
                <a:schemeClr val="tx1"/>
              </a:solidFill>
            </a:endParaRPr>
          </a:p>
          <a:p>
            <a:endParaRPr lang="ru-RU" sz="5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lat\Рабочий стол\Elite Cup\презентация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"/>
            <a:ext cx="9144000" cy="68600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72817"/>
            <a:ext cx="9144000" cy="72007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3800" b="1" dirty="0" smtClean="0">
                <a:latin typeface="Lucida Console" pitchFamily="49" charset="0"/>
              </a:rPr>
              <a:t> КАПСУЛЬНЫЙ ЧАЙ:</a:t>
            </a:r>
            <a:endParaRPr lang="ru-RU" sz="38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48880"/>
            <a:ext cx="9144000" cy="3816424"/>
          </a:xfrm>
        </p:spPr>
        <p:txBody>
          <a:bodyPr>
            <a:normAutofit fontScale="55000" lnSpcReduction="20000"/>
          </a:bodyPr>
          <a:lstStyle/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3800" dirty="0" smtClean="0">
                <a:solidFill>
                  <a:schemeClr val="tx1"/>
                </a:solidFill>
              </a:rPr>
              <a:t>высококачественное </a:t>
            </a:r>
            <a:r>
              <a:rPr lang="ru-RU" sz="3800" dirty="0" smtClean="0">
                <a:solidFill>
                  <a:schemeClr val="tx1"/>
                </a:solidFill>
              </a:rPr>
              <a:t>сырье;</a:t>
            </a:r>
            <a:endParaRPr lang="ru-RU" sz="38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3800" dirty="0" smtClean="0">
                <a:solidFill>
                  <a:schemeClr val="tx1"/>
                </a:solidFill>
              </a:rPr>
              <a:t> мягкая </a:t>
            </a:r>
            <a:r>
              <a:rPr lang="ru-RU" sz="3800" dirty="0" smtClean="0">
                <a:solidFill>
                  <a:schemeClr val="tx1"/>
                </a:solidFill>
              </a:rPr>
              <a:t>ферментация - </a:t>
            </a:r>
            <a:r>
              <a:rPr lang="ru-RU" sz="3800" dirty="0" smtClean="0">
                <a:solidFill>
                  <a:schemeClr val="tx1"/>
                </a:solidFill>
              </a:rPr>
              <a:t>процедура закрытого «томления</a:t>
            </a:r>
            <a:r>
              <a:rPr lang="ru-RU" sz="3800" dirty="0" smtClean="0">
                <a:solidFill>
                  <a:schemeClr val="tx1"/>
                </a:solidFill>
              </a:rPr>
              <a:t>»;</a:t>
            </a:r>
            <a:endParaRPr lang="ru-RU" sz="38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3800" dirty="0" smtClean="0">
                <a:solidFill>
                  <a:schemeClr val="tx1"/>
                </a:solidFill>
              </a:rPr>
              <a:t> новые вкусы за счет включения ингредиентов, которые </a:t>
            </a:r>
            <a:r>
              <a:rPr lang="ru-RU" sz="3800" dirty="0" smtClean="0">
                <a:solidFill>
                  <a:schemeClr val="tx1"/>
                </a:solidFill>
              </a:rPr>
              <a:t/>
            </a:r>
            <a:br>
              <a:rPr lang="ru-RU" sz="3800" dirty="0" smtClean="0">
                <a:solidFill>
                  <a:schemeClr val="tx1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редко </a:t>
            </a:r>
            <a:r>
              <a:rPr lang="ru-RU" sz="3800" dirty="0" smtClean="0">
                <a:solidFill>
                  <a:schemeClr val="tx1"/>
                </a:solidFill>
              </a:rPr>
              <a:t>используются на </a:t>
            </a:r>
            <a:r>
              <a:rPr lang="ru-RU" sz="3800" dirty="0" smtClean="0">
                <a:solidFill>
                  <a:schemeClr val="tx1"/>
                </a:solidFill>
              </a:rPr>
              <a:t>рынке.</a:t>
            </a:r>
            <a:endParaRPr lang="ru-RU" sz="3800" dirty="0" smtClean="0">
              <a:solidFill>
                <a:schemeClr val="tx1"/>
              </a:solidFill>
            </a:endParaRPr>
          </a:p>
          <a:p>
            <a:pPr algn="l"/>
            <a:endParaRPr lang="ru-RU" sz="3800" dirty="0" smtClean="0">
              <a:solidFill>
                <a:schemeClr val="tx1"/>
              </a:solidFill>
            </a:endParaRP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«Кипрей &amp; Вишня»: </a:t>
            </a:r>
            <a:r>
              <a:rPr lang="ru-RU" sz="3800" dirty="0" smtClean="0">
                <a:solidFill>
                  <a:schemeClr val="tx1"/>
                </a:solidFill>
              </a:rPr>
              <a:t/>
            </a:r>
            <a:br>
              <a:rPr lang="ru-RU" sz="3800" dirty="0" smtClean="0">
                <a:solidFill>
                  <a:schemeClr val="tx1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Вишня </a:t>
            </a:r>
            <a:r>
              <a:rPr lang="ru-RU" sz="3800" dirty="0" smtClean="0">
                <a:solidFill>
                  <a:schemeClr val="tx1"/>
                </a:solidFill>
              </a:rPr>
              <a:t>является одним из рекордсменов по поддержанию тонуса организма </a:t>
            </a:r>
            <a:r>
              <a:rPr lang="ru-RU" sz="3800" dirty="0" smtClean="0">
                <a:solidFill>
                  <a:schemeClr val="tx1"/>
                </a:solidFill>
              </a:rPr>
              <a:t>.</a:t>
            </a:r>
            <a:endParaRPr lang="ru-RU" sz="3800" dirty="0" smtClean="0">
              <a:solidFill>
                <a:schemeClr val="tx1"/>
              </a:solidFill>
            </a:endParaRP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«Черный чай &amp; Липа»: </a:t>
            </a:r>
            <a:r>
              <a:rPr lang="ru-RU" sz="3800" dirty="0" smtClean="0">
                <a:solidFill>
                  <a:schemeClr val="tx1"/>
                </a:solidFill>
              </a:rPr>
              <a:t/>
            </a:r>
            <a:br>
              <a:rPr lang="ru-RU" sz="3800" dirty="0" smtClean="0">
                <a:solidFill>
                  <a:schemeClr val="tx1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Липа </a:t>
            </a:r>
            <a:r>
              <a:rPr lang="ru-RU" sz="3800" dirty="0" smtClean="0">
                <a:solidFill>
                  <a:schemeClr val="tx1"/>
                </a:solidFill>
              </a:rPr>
              <a:t>- важнейший медонос. Липовый мёд считается одним из лучших сортов 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ru-RU" sz="5100" b="1" dirty="0" smtClean="0">
                <a:solidFill>
                  <a:srgbClr val="C00000"/>
                </a:solidFill>
              </a:rPr>
              <a:t>!</a:t>
            </a:r>
            <a:r>
              <a:rPr lang="ru-RU" sz="4000" i="1" dirty="0" smtClean="0">
                <a:solidFill>
                  <a:schemeClr val="tx1"/>
                </a:solidFill>
              </a:rPr>
              <a:t>  «Предположительно капсульный чай через 5-10 лет заменит пакетированный» (РБК </a:t>
            </a:r>
            <a:r>
              <a:rPr lang="en-US" sz="4000" i="1" dirty="0" smtClean="0">
                <a:solidFill>
                  <a:schemeClr val="tx1"/>
                </a:solidFill>
              </a:rPr>
              <a:t>daily</a:t>
            </a:r>
            <a:r>
              <a:rPr lang="ru-RU" sz="4000" i="1" dirty="0" smtClean="0">
                <a:solidFill>
                  <a:schemeClr val="tx1"/>
                </a:solidFill>
              </a:rPr>
              <a:t>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7" name="Picture 5" descr="\\Artserver\artlife\Маркетинг\Латышева\Elite Cup_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580" y="1844824"/>
            <a:ext cx="892420" cy="879900"/>
          </a:xfrm>
          <a:prstGeom prst="rect">
            <a:avLst/>
          </a:prstGeom>
          <a:noFill/>
        </p:spPr>
      </p:pic>
      <p:pic>
        <p:nvPicPr>
          <p:cNvPr id="3078" name="Picture 6" descr="\\Artserver\artlife\Маркетинг\Латышева\Elite Cup_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16832"/>
            <a:ext cx="878440" cy="866116"/>
          </a:xfrm>
          <a:prstGeom prst="rect">
            <a:avLst/>
          </a:prstGeom>
          <a:noFill/>
        </p:spPr>
      </p:pic>
      <p:pic>
        <p:nvPicPr>
          <p:cNvPr id="3079" name="Picture 7" descr="\\Artserver\artlife\Маркетинг\Латышева\Elite Cup_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3552" y="2276872"/>
            <a:ext cx="950448" cy="937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lat\Рабочий стол\Elite Cup\презентация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"/>
            <a:ext cx="9144000" cy="68600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72817"/>
            <a:ext cx="9144000" cy="93610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Lucida Console" pitchFamily="49" charset="0"/>
              </a:rPr>
              <a:t>КИПРЕЙ – ЧУДОДЕЙСТВЕННОЕ НАРОДНОЕ СРЕДСТВО ДЛЯ ЗДОРОВЬЯ!</a:t>
            </a:r>
            <a:endParaRPr lang="ru-RU" sz="24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92896"/>
            <a:ext cx="7520880" cy="3816424"/>
          </a:xfrm>
        </p:spPr>
        <p:txBody>
          <a:bodyPr>
            <a:normAutofit fontScale="47500" lnSpcReduction="20000"/>
          </a:bodyPr>
          <a:lstStyle/>
          <a:p>
            <a:pPr algn="l">
              <a:buFont typeface="Wingdings" pitchFamily="2" charset="2"/>
              <a:buChar char="§"/>
            </a:pPr>
            <a:r>
              <a:rPr lang="ru-RU" sz="4400" dirty="0" smtClean="0">
                <a:solidFill>
                  <a:schemeClr val="tx1"/>
                </a:solidFill>
              </a:rPr>
              <a:t> </a:t>
            </a:r>
            <a:r>
              <a:rPr lang="ru-RU" sz="4600" dirty="0" smtClean="0">
                <a:solidFill>
                  <a:schemeClr val="tx1"/>
                </a:solidFill>
              </a:rPr>
              <a:t>улучшает состав </a:t>
            </a:r>
            <a:r>
              <a:rPr lang="ru-RU" sz="4600" dirty="0" smtClean="0">
                <a:solidFill>
                  <a:schemeClr val="tx1"/>
                </a:solidFill>
              </a:rPr>
              <a:t>крови;</a:t>
            </a:r>
            <a:endParaRPr lang="ru-RU" sz="46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4600" dirty="0" smtClean="0">
                <a:solidFill>
                  <a:schemeClr val="tx1"/>
                </a:solidFill>
              </a:rPr>
              <a:t> успокаивает при возбуждении, бессоннице, </a:t>
            </a:r>
          </a:p>
          <a:p>
            <a:pPr algn="l"/>
            <a:r>
              <a:rPr lang="ru-RU" sz="4600" dirty="0" smtClean="0">
                <a:solidFill>
                  <a:schemeClr val="tx1"/>
                </a:solidFill>
              </a:rPr>
              <a:t>нервных </a:t>
            </a:r>
            <a:r>
              <a:rPr lang="ru-RU" sz="4600" dirty="0" smtClean="0">
                <a:solidFill>
                  <a:schemeClr val="tx1"/>
                </a:solidFill>
              </a:rPr>
              <a:t>заболеваниях;</a:t>
            </a:r>
            <a:endParaRPr lang="ru-RU" sz="46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4600" dirty="0" smtClean="0">
                <a:solidFill>
                  <a:schemeClr val="tx1"/>
                </a:solidFill>
              </a:rPr>
              <a:t> устраняет головную боль и нормализует давление;</a:t>
            </a:r>
          </a:p>
          <a:p>
            <a:pPr algn="l">
              <a:buFont typeface="Wingdings" pitchFamily="2" charset="2"/>
              <a:buChar char="§"/>
            </a:pPr>
            <a:r>
              <a:rPr lang="ru-RU" sz="4600" dirty="0" smtClean="0">
                <a:solidFill>
                  <a:schemeClr val="tx1"/>
                </a:solidFill>
              </a:rPr>
              <a:t> способствует профилактике кариеса;</a:t>
            </a:r>
          </a:p>
          <a:p>
            <a:pPr algn="l">
              <a:buFont typeface="Wingdings" pitchFamily="2" charset="2"/>
              <a:buChar char="§"/>
            </a:pPr>
            <a:r>
              <a:rPr lang="ru-RU" sz="4600" dirty="0" smtClean="0">
                <a:solidFill>
                  <a:schemeClr val="tx1"/>
                </a:solidFill>
              </a:rPr>
              <a:t> укрепляет корни волос;</a:t>
            </a:r>
          </a:p>
          <a:p>
            <a:pPr algn="l">
              <a:buFont typeface="Wingdings" pitchFamily="2" charset="2"/>
              <a:buChar char="§"/>
            </a:pPr>
            <a:r>
              <a:rPr lang="ru-RU" sz="4600" dirty="0" smtClean="0">
                <a:solidFill>
                  <a:schemeClr val="tx1"/>
                </a:solidFill>
              </a:rPr>
              <a:t> витамина «С» в «Кипрее» в 6,5 раз больше, </a:t>
            </a:r>
          </a:p>
          <a:p>
            <a:pPr algn="l"/>
            <a:r>
              <a:rPr lang="ru-RU" sz="4600" dirty="0" smtClean="0">
                <a:solidFill>
                  <a:schemeClr val="tx1"/>
                </a:solidFill>
              </a:rPr>
              <a:t>чем в лимоне;</a:t>
            </a:r>
          </a:p>
          <a:p>
            <a:pPr algn="l">
              <a:buFont typeface="Wingdings" pitchFamily="2" charset="2"/>
              <a:buChar char="§"/>
            </a:pPr>
            <a:r>
              <a:rPr lang="ru-RU" sz="4600" dirty="0" smtClean="0">
                <a:solidFill>
                  <a:schemeClr val="tx1"/>
                </a:solidFill>
              </a:rPr>
              <a:t> эффективное средство для снижения веса</a:t>
            </a:r>
          </a:p>
          <a:p>
            <a:pPr algn="l">
              <a:buFont typeface="Wingdings" pitchFamily="2" charset="2"/>
              <a:buChar char="§"/>
            </a:pPr>
            <a:r>
              <a:rPr lang="ru-RU" sz="4600" dirty="0" smtClean="0">
                <a:solidFill>
                  <a:schemeClr val="tx1"/>
                </a:solidFill>
              </a:rPr>
              <a:t> </a:t>
            </a:r>
            <a:r>
              <a:rPr lang="ru-RU" sz="4600" dirty="0" smtClean="0">
                <a:solidFill>
                  <a:schemeClr val="tx1"/>
                </a:solidFill>
              </a:rPr>
              <a:t>содержит в </a:t>
            </a:r>
            <a:r>
              <a:rPr lang="ru-RU" sz="4600" dirty="0" smtClean="0">
                <a:solidFill>
                  <a:schemeClr val="tx1"/>
                </a:solidFill>
              </a:rPr>
              <a:t>значительном количестве калий, натрий, кальций, магний, литий и др.</a:t>
            </a:r>
          </a:p>
          <a:p>
            <a:endParaRPr lang="ru-RU" dirty="0"/>
          </a:p>
        </p:txBody>
      </p:sp>
      <p:pic>
        <p:nvPicPr>
          <p:cNvPr id="4098" name="Picture 2" descr="C:\Documents and Settings\lat\Рабочий стол\Elite Cup\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140968"/>
            <a:ext cx="2279337" cy="223224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lat\Рабочий стол\Elite Cup\презентация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"/>
            <a:ext cx="9144000" cy="686001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6984776" cy="40324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Специальная технология производства, разработанная </a:t>
            </a:r>
            <a:r>
              <a:rPr lang="ru-RU" dirty="0" err="1" smtClean="0">
                <a:solidFill>
                  <a:schemeClr val="tx1"/>
                </a:solidFill>
              </a:rPr>
              <a:t>Артлайф</a:t>
            </a:r>
            <a:r>
              <a:rPr lang="ru-RU" dirty="0" smtClean="0">
                <a:solidFill>
                  <a:schemeClr val="tx1"/>
                </a:solidFill>
              </a:rPr>
              <a:t>, позволяет экстрагировать полезные растения, сохраняя их целебные свойства в полной мере.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Чайная композиция - формула целебных напитков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на основе чая и экстрактов трав, семян и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плодов растений: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«Черный чай &amp; зверобой и подорожник»: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В подорожнике большое количество витамины А</a:t>
            </a:r>
            <a:r>
              <a:rPr lang="ru-RU" dirty="0" smtClean="0">
                <a:solidFill>
                  <a:schemeClr val="tx1"/>
                </a:solidFill>
              </a:rPr>
              <a:t>, С </a:t>
            </a:r>
            <a:r>
              <a:rPr lang="ru-RU" dirty="0" smtClean="0">
                <a:solidFill>
                  <a:schemeClr val="tx1"/>
                </a:solidFill>
              </a:rPr>
              <a:t>и К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Зверобой используется при лечении заболеваний пищеварительного тракта.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«Черный чай &amp; имбирь и корица»: Имбирь и корица оказывают согревающее, тонизирующее, антисептическое действие и способствуют снижению веса.</a:t>
            </a:r>
          </a:p>
          <a:p>
            <a:endParaRPr lang="ru-RU" dirty="0"/>
          </a:p>
        </p:txBody>
      </p:sp>
      <p:pic>
        <p:nvPicPr>
          <p:cNvPr id="5123" name="Picture 3" descr="C:\Documents and Settings\lat\Рабочий стол\Elite Cup\1343895814_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492896"/>
            <a:ext cx="2327920" cy="174594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125" name="Picture 5" descr="C:\Documents and Settings\lat\Рабочий стол\Elite Cup\ging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509120"/>
            <a:ext cx="1373898" cy="20608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lat\Рабочий стол\Elite Cup\презентация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6"/>
            <a:ext cx="9144000" cy="6860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8640960" cy="439248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Компания </a:t>
            </a:r>
            <a:r>
              <a:rPr lang="ru-RU" b="1" dirty="0" err="1" smtClean="0">
                <a:solidFill>
                  <a:schemeClr val="tx1"/>
                </a:solidFill>
              </a:rPr>
              <a:t>Артлайф</a:t>
            </a:r>
            <a:r>
              <a:rPr lang="ru-RU" dirty="0" smtClean="0">
                <a:solidFill>
                  <a:schemeClr val="tx1"/>
                </a:solidFill>
              </a:rPr>
              <a:t> разработала более «мягкий» способ </a:t>
            </a:r>
            <a:r>
              <a:rPr lang="ru-RU" dirty="0" err="1" smtClean="0">
                <a:solidFill>
                  <a:schemeClr val="tx1"/>
                </a:solidFill>
              </a:rPr>
              <a:t>ферментирования</a:t>
            </a:r>
            <a:r>
              <a:rPr lang="ru-RU" dirty="0" smtClean="0">
                <a:solidFill>
                  <a:schemeClr val="tx1"/>
                </a:solidFill>
              </a:rPr>
              <a:t>, позволяющий в полной </a:t>
            </a:r>
            <a:r>
              <a:rPr lang="ru-RU" dirty="0" smtClean="0">
                <a:solidFill>
                  <a:schemeClr val="tx1"/>
                </a:solidFill>
              </a:rPr>
              <a:t>мере сохранить полезные </a:t>
            </a:r>
            <a:r>
              <a:rPr lang="ru-RU" dirty="0" smtClean="0">
                <a:solidFill>
                  <a:schemeClr val="tx1"/>
                </a:solidFill>
              </a:rPr>
              <a:t>свойства </a:t>
            </a:r>
            <a:r>
              <a:rPr lang="ru-RU" dirty="0" err="1" smtClean="0">
                <a:solidFill>
                  <a:schemeClr val="tx1"/>
                </a:solidFill>
              </a:rPr>
              <a:t>фитоэкстрактов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индивидуальная обработка чайного листа и </a:t>
            </a:r>
            <a:r>
              <a:rPr lang="ru-RU" dirty="0" err="1" smtClean="0">
                <a:solidFill>
                  <a:schemeClr val="tx1"/>
                </a:solidFill>
              </a:rPr>
              <a:t>фитоэкстрактов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«кульминация» биохимических процессов достигается при определенной </a:t>
            </a:r>
            <a:r>
              <a:rPr lang="ru-RU" dirty="0" smtClean="0">
                <a:solidFill>
                  <a:schemeClr val="tx1"/>
                </a:solidFill>
              </a:rPr>
              <a:t>влажности.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установлен контроль за толщиной и равномерностью слоя листьев. </a:t>
            </a:r>
          </a:p>
          <a:p>
            <a:pPr algn="l"/>
            <a:r>
              <a:rPr lang="ru-RU" sz="2900" i="1" dirty="0" smtClean="0">
                <a:solidFill>
                  <a:schemeClr val="tx1"/>
                </a:solidFill>
              </a:rPr>
              <a:t>От степени ферментации чай получает свой «цвет», а </a:t>
            </a:r>
            <a:r>
              <a:rPr lang="ru-RU" sz="2900" i="1" dirty="0" err="1" smtClean="0">
                <a:solidFill>
                  <a:schemeClr val="tx1"/>
                </a:solidFill>
              </a:rPr>
              <a:t>фитоэкстракты</a:t>
            </a:r>
            <a:r>
              <a:rPr lang="ru-RU" sz="2900" i="1" dirty="0" smtClean="0">
                <a:solidFill>
                  <a:schemeClr val="tx1"/>
                </a:solidFill>
              </a:rPr>
              <a:t> – направленность действия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6"/>
            <a:ext cx="9144000" cy="6860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988841"/>
            <a:ext cx="5760640" cy="864095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1" dirty="0" smtClean="0">
                <a:latin typeface="Lucida Console" pitchFamily="49" charset="0"/>
              </a:rPr>
              <a:t>Расчет потребления: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996952"/>
            <a:ext cx="7160840" cy="3384376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Семья из двух человек:</a:t>
            </a: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 капсулы кофе</a:t>
            </a:r>
            <a:r>
              <a:rPr lang="ru-RU" dirty="0" smtClean="0">
                <a:solidFill>
                  <a:schemeClr val="tx1"/>
                </a:solidFill>
              </a:rPr>
              <a:t>/ сутки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2 коробки кофе на 2 недели</a:t>
            </a:r>
          </a:p>
          <a:p>
            <a:pPr algn="l"/>
            <a:endParaRPr lang="ru-RU" b="1" dirty="0" smtClean="0">
              <a:solidFill>
                <a:srgbClr val="004C22"/>
              </a:solidFill>
            </a:endParaRPr>
          </a:p>
          <a:p>
            <a:pPr algn="l"/>
            <a:r>
              <a:rPr lang="ru-RU" b="1" dirty="0" smtClean="0">
                <a:solidFill>
                  <a:srgbClr val="004C22"/>
                </a:solidFill>
              </a:rPr>
              <a:t>4 капсулы чая</a:t>
            </a:r>
            <a:r>
              <a:rPr lang="ru-RU" dirty="0" smtClean="0">
                <a:solidFill>
                  <a:schemeClr val="tx1"/>
                </a:solidFill>
              </a:rPr>
              <a:t>/сутки = 6 коробок чая / чайных концентратов на 1 месяц</a:t>
            </a:r>
          </a:p>
          <a:p>
            <a:endParaRPr lang="ru-RU" dirty="0"/>
          </a:p>
        </p:txBody>
      </p:sp>
      <p:pic>
        <p:nvPicPr>
          <p:cNvPr id="7170" name="Picture 2" descr="C:\Documents and Settings\lat\Рабочий стол\Elite Cup\FamBiz_Spouse-Conflict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5045">
            <a:off x="5614814" y="2016397"/>
            <a:ext cx="1887137" cy="1397716"/>
          </a:xfrm>
          <a:prstGeom prst="rect">
            <a:avLst/>
          </a:prstGeom>
          <a:noFill/>
        </p:spPr>
      </p:pic>
      <p:pic>
        <p:nvPicPr>
          <p:cNvPr id="7172" name="Picture 4" descr="C:\Documents and Settings\lat\Рабочий стол\Elite Cup\45904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06857">
            <a:off x="6137288" y="3345870"/>
            <a:ext cx="1773585" cy="1193623"/>
          </a:xfrm>
          <a:prstGeom prst="rect">
            <a:avLst/>
          </a:prstGeom>
          <a:noFill/>
        </p:spPr>
      </p:pic>
      <p:pic>
        <p:nvPicPr>
          <p:cNvPr id="7173" name="Picture 5" descr="C:\Documents and Settings\lat\Рабочий стол\Elite Cup\i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76963">
            <a:off x="7110157" y="2633783"/>
            <a:ext cx="1878382" cy="1140718"/>
          </a:xfrm>
          <a:prstGeom prst="rect">
            <a:avLst/>
          </a:prstGeom>
          <a:noFill/>
        </p:spPr>
      </p:pic>
      <p:pic>
        <p:nvPicPr>
          <p:cNvPr id="7174" name="Picture 6" descr="C:\Documents and Settings\lat\Рабочий стол\Elite Cup\лргщрмижльбi.jpeg 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35358">
            <a:off x="7055727" y="3920970"/>
            <a:ext cx="1905000" cy="1428750"/>
          </a:xfrm>
          <a:prstGeom prst="rect">
            <a:avLst/>
          </a:prstGeom>
          <a:noFill/>
        </p:spPr>
      </p:pic>
      <p:pic>
        <p:nvPicPr>
          <p:cNvPr id="7175" name="Picture 7" descr="C:\Documents and Settings\lat\Рабочий стол\Elite Cup\73071666_72442240_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82711">
            <a:off x="7122041" y="4878379"/>
            <a:ext cx="1753627" cy="1053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80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1772817"/>
            <a:ext cx="5400600" cy="9361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Lucida Console" pitchFamily="49" charset="0"/>
              </a:rPr>
              <a:t>Расчет потребления: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2564904"/>
            <a:ext cx="5328592" cy="367240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Семья из трех человек:</a:t>
            </a: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 капсулы кофе</a:t>
            </a:r>
            <a:r>
              <a:rPr lang="ru-RU" dirty="0" smtClean="0">
                <a:solidFill>
                  <a:schemeClr val="tx1"/>
                </a:solidFill>
              </a:rPr>
              <a:t>/ сутки: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3 коробки на 2 недели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rgbClr val="004C22"/>
                </a:solidFill>
              </a:rPr>
              <a:t>6 капсул чая</a:t>
            </a:r>
            <a:r>
              <a:rPr lang="ru-RU" dirty="0" smtClean="0">
                <a:solidFill>
                  <a:schemeClr val="tx1"/>
                </a:solidFill>
              </a:rPr>
              <a:t>/ сутки = 9 коробок чая / чайных концентратов на 1 месяц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8195" name="Picture 3" descr="C:\Documents and Settings\lat\Рабочий стол\Elite Cup\semy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8741">
            <a:off x="202982" y="2467728"/>
            <a:ext cx="2846327" cy="1896365"/>
          </a:xfrm>
          <a:prstGeom prst="rect">
            <a:avLst/>
          </a:prstGeom>
          <a:noFill/>
        </p:spPr>
      </p:pic>
      <p:pic>
        <p:nvPicPr>
          <p:cNvPr id="8196" name="Picture 4" descr="C:\Documents and Settings\lat\Рабочий стол\Elite Cup\Smiling_Family_Caucas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80014">
            <a:off x="212179" y="3944079"/>
            <a:ext cx="1790083" cy="1432211"/>
          </a:xfrm>
          <a:prstGeom prst="rect">
            <a:avLst/>
          </a:prstGeom>
          <a:noFill/>
        </p:spPr>
      </p:pic>
      <p:pic>
        <p:nvPicPr>
          <p:cNvPr id="8197" name="Picture 5" descr="C:\Documents and Settings\lat\Рабочий стол\Elite Cup\x_a596ac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85058">
            <a:off x="1799828" y="4009436"/>
            <a:ext cx="1592234" cy="1183560"/>
          </a:xfrm>
          <a:prstGeom prst="rect">
            <a:avLst/>
          </a:prstGeom>
          <a:noFill/>
        </p:spPr>
      </p:pic>
      <p:pic>
        <p:nvPicPr>
          <p:cNvPr id="8198" name="Picture 6" descr="C:\Documents and Settings\lat\Рабочий стол\Elite Cup\Bua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5013176"/>
            <a:ext cx="1592965" cy="1194724"/>
          </a:xfrm>
          <a:prstGeom prst="rect">
            <a:avLst/>
          </a:prstGeom>
          <a:noFill/>
        </p:spPr>
      </p:pic>
      <p:pic>
        <p:nvPicPr>
          <p:cNvPr id="8199" name="Picture 7" descr="C:\Documents and Settings\lat\Рабочий стол\Elite Cup\a_happy_family_life-14-1024x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52897">
            <a:off x="369636" y="5114279"/>
            <a:ext cx="1420416" cy="1065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504" cy="68596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08912" cy="11545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b="1" dirty="0" smtClean="0">
                <a:latin typeface="Lucida Console" pitchFamily="49" charset="0"/>
              </a:rPr>
              <a:t>ИСТОРИЧЕСКАЯ СПРАВКА: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780928"/>
            <a:ext cx="8208912" cy="324036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1978 год: патент на изобретение капсульной системы Эриком </a:t>
            </a:r>
            <a:r>
              <a:rPr lang="ru-RU" sz="3600" dirty="0" err="1" smtClean="0">
                <a:solidFill>
                  <a:schemeClr val="tx1"/>
                </a:solidFill>
              </a:rPr>
              <a:t>Фавром</a:t>
            </a:r>
            <a:r>
              <a:rPr lang="ru-RU" sz="3600" dirty="0" smtClean="0">
                <a:solidFill>
                  <a:schemeClr val="tx1"/>
                </a:solidFill>
              </a:rPr>
              <a:t>. </a:t>
            </a:r>
          </a:p>
          <a:p>
            <a:pPr algn="l">
              <a:buFont typeface="Wingdings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</a:rPr>
              <a:t>Широкое распространение этого способа упаковки и заваривания кофе началось в конце 80-х.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"/>
            <a:ext cx="9144000" cy="68600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7"/>
            <a:ext cx="6336704" cy="64807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Lucida Console" pitchFamily="49" charset="0"/>
              </a:rPr>
              <a:t>АНАЛИЗ КОНКУРЕНТОВ:</a:t>
            </a:r>
            <a:br>
              <a:rPr lang="ru-RU" sz="4000" b="1" dirty="0" smtClean="0">
                <a:latin typeface="Lucida Console" pitchFamily="49" charset="0"/>
              </a:rPr>
            </a:br>
            <a:r>
              <a:rPr lang="ru-RU" sz="4000" b="1" dirty="0" smtClean="0">
                <a:latin typeface="Lucida Console" pitchFamily="49" charset="0"/>
              </a:rPr>
              <a:t/>
            </a:r>
            <a:br>
              <a:rPr lang="ru-RU" sz="4000" b="1" dirty="0" smtClean="0">
                <a:latin typeface="Lucida Console" pitchFamily="49" charset="0"/>
              </a:rPr>
            </a:br>
            <a:endParaRPr lang="ru-RU" sz="40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356992"/>
            <a:ext cx="4536504" cy="1944216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sz="3900" b="1" dirty="0" smtClean="0">
                <a:solidFill>
                  <a:srgbClr val="341514"/>
                </a:solidFill>
              </a:rPr>
              <a:t>производители напитков в капсулах</a:t>
            </a:r>
            <a:endParaRPr lang="ru-RU" sz="3900" b="1" dirty="0">
              <a:solidFill>
                <a:srgbClr val="341514"/>
              </a:solidFill>
            </a:endParaRPr>
          </a:p>
        </p:txBody>
      </p:sp>
      <p:pic>
        <p:nvPicPr>
          <p:cNvPr id="4" name="Picture 5" descr="C:\Documents and Settings\lat\Рабочий стол\Elite Cup\1317365419_oboi_s_kofe_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700808"/>
            <a:ext cx="1763688" cy="1440160"/>
          </a:xfrm>
          <a:prstGeom prst="rect">
            <a:avLst/>
          </a:prstGeom>
          <a:noFill/>
        </p:spPr>
      </p:pic>
      <p:pic>
        <p:nvPicPr>
          <p:cNvPr id="6" name="Picture 5" descr="C:\Documents and Settings\lat\Рабочий стол\Elite Cup\1317365419_oboi_s_kofe_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3068961"/>
            <a:ext cx="1763688" cy="1440160"/>
          </a:xfrm>
          <a:prstGeom prst="rect">
            <a:avLst/>
          </a:prstGeom>
          <a:noFill/>
        </p:spPr>
      </p:pic>
      <p:pic>
        <p:nvPicPr>
          <p:cNvPr id="8" name="Picture 5" descr="C:\Documents and Settings\lat\Рабочий стол\Elite Cup\1317365419_oboi_s_kofe_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437112"/>
            <a:ext cx="1763687" cy="144016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9219" name="Picture 3" descr="C:\Documents and Settings\lat\Рабочий стол\Elite Cup\47705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4884">
            <a:off x="5051802" y="3001927"/>
            <a:ext cx="2304256" cy="1195604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9220" name="Picture 4" descr="C:\Documents and Settings\lat\Рабочий стол\Elite Cup\dolce_gusto_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15415">
            <a:off x="281958" y="2937786"/>
            <a:ext cx="2363650" cy="13359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9221" name="Picture 5" descr="C:\Documents and Settings\lat\Рабочий стол\Elite Cup\im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013176"/>
            <a:ext cx="1872208" cy="115328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222" name="Picture 6" descr="C:\Documents and Settings\lat\Рабочий стол\Elite Cup\logo_lavazz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157192"/>
            <a:ext cx="2405496" cy="971029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23" name="Picture 7" descr="C:\Documents and Settings\lat\Рабочий стол\Elite Cup\487443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898919">
            <a:off x="2789481" y="2753309"/>
            <a:ext cx="2300605" cy="86058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"/>
            <a:ext cx="9144000" cy="6860017"/>
          </a:xfrm>
          <a:prstGeom prst="rect">
            <a:avLst/>
          </a:prstGeom>
          <a:noFill/>
        </p:spPr>
      </p:pic>
      <p:pic>
        <p:nvPicPr>
          <p:cNvPr id="10243" name="Picture 3" descr="C:\Documents and Settings\lat\Рабочий стол\Elite Cup\nespresso-fortissio-lungo-800x5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4645">
            <a:off x="6200849" y="1946804"/>
            <a:ext cx="3810000" cy="24765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44" name="Picture 4" descr="C:\Documents and Settings\lat\Рабочий стол\Elite Cup\bigimg_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5854">
            <a:off x="2399454" y="4342942"/>
            <a:ext cx="3110069" cy="233255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45" name="Picture 5" descr="C:\Documents and Settings\lat\Рабочий стол\Elite Cup\good_4eafad964cf0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92816">
            <a:off x="-77559" y="4612088"/>
            <a:ext cx="2711624" cy="271162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6622504" cy="86409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Lucida Console" pitchFamily="49" charset="0"/>
              </a:rPr>
              <a:t/>
            </a:r>
            <a:br>
              <a:rPr lang="ru-RU" b="1" dirty="0" smtClean="0">
                <a:latin typeface="Lucida Console" pitchFamily="49" charset="0"/>
              </a:rPr>
            </a:br>
            <a:r>
              <a:rPr lang="ru-RU" sz="4000" b="1" dirty="0" smtClean="0">
                <a:latin typeface="Lucida Console" pitchFamily="49" charset="0"/>
              </a:rPr>
              <a:t>АНАЛИЗ КОНКУРЕНТОВ:</a:t>
            </a:r>
            <a:r>
              <a:rPr lang="ru-RU" b="1" dirty="0" smtClean="0">
                <a:latin typeface="Lucida Console" pitchFamily="49" charset="0"/>
              </a:rPr>
              <a:t/>
            </a:r>
            <a:br>
              <a:rPr lang="ru-RU" b="1" dirty="0" smtClean="0">
                <a:latin typeface="Lucida Console" pitchFamily="49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564904"/>
            <a:ext cx="7232848" cy="26642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Ассортимент: 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капсульный кофе 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черный чай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какао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сливки </a:t>
            </a:r>
          </a:p>
          <a:p>
            <a:endParaRPr lang="ru-RU" dirty="0"/>
          </a:p>
        </p:txBody>
      </p:sp>
      <p:pic>
        <p:nvPicPr>
          <p:cNvPr id="10242" name="Picture 2" descr="C:\Documents and Settings\lat\Рабочий стол\Elite Cup\shop_items_catalog_image4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71398">
            <a:off x="5389318" y="4102302"/>
            <a:ext cx="2863205" cy="286320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7030044"/>
          </a:xfrm>
          <a:prstGeom prst="rect">
            <a:avLst/>
          </a:prstGeom>
          <a:noFill/>
        </p:spPr>
      </p:pic>
      <p:pic>
        <p:nvPicPr>
          <p:cNvPr id="11267" name="Picture 3" descr="C:\Documents and Settings\lat\Рабочий стол\Elite Cup\nespresso-fortissio-lungo-800x5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53326">
            <a:off x="1748984" y="4522581"/>
            <a:ext cx="3588437" cy="233248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1268" name="Picture 4" descr="C:\Documents and Settings\lat\Рабочий стол\Elite Cup\bigimg_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09833">
            <a:off x="-412357" y="4179590"/>
            <a:ext cx="2782895" cy="208717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1269" name="Picture 5" descr="C:\Documents and Settings\lat\Рабочий стол\Elite Cup\good_4eafad964cf0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63259">
            <a:off x="-213667" y="1523653"/>
            <a:ext cx="2687960" cy="268796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57606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>
                <a:latin typeface="Lucida Console" pitchFamily="49" charset="0"/>
              </a:rPr>
              <a:t>АНАЛИЗ КОНКУРЕНТОВ: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2492896"/>
            <a:ext cx="5976664" cy="259228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Система продаж: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Отдельно капсулы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Отдельно кейсы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Отдельно кофе-машины</a:t>
            </a: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Кейсы и кофе-машина по </a:t>
            </a:r>
            <a:r>
              <a:rPr lang="ru-RU" dirty="0" smtClean="0">
                <a:solidFill>
                  <a:schemeClr val="tx1"/>
                </a:solidFill>
              </a:rPr>
              <a:t>одной программе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 1-ая покупка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70" name="Picture 6" descr="C:\Documents and Settings\lat\Рабочий стол\Elite Cup\497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50542">
            <a:off x="5564749" y="4565765"/>
            <a:ext cx="2736304" cy="273630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418671" cy="7066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79208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 smtClean="0">
                <a:latin typeface="Lucida Console" pitchFamily="49" charset="0"/>
              </a:rPr>
              <a:t>АНАЛИЗ КОНКУРЕНТОВ:</a:t>
            </a:r>
            <a:endParaRPr lang="ru-RU" sz="36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67544" y="2708920"/>
            <a:ext cx="3960440" cy="3312368"/>
          </a:xfrm>
          <a:prstGeom prst="wedgeRectCallout">
            <a:avLst/>
          </a:prstGeom>
          <a:gradFill>
            <a:gsLst>
              <a:gs pos="48000">
                <a:schemeClr val="accent2">
                  <a:lumMod val="60000"/>
                  <a:lumOff val="40000"/>
                  <a:alpha val="41000"/>
                </a:schemeClr>
              </a:gs>
              <a:gs pos="28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4800000" scaled="0"/>
          </a:gradFill>
          <a:ln>
            <a:solidFill>
              <a:schemeClr val="accent2">
                <a:lumMod val="60000"/>
                <a:lumOff val="4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Система продвижения: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 Реклама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 Совет друга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 Акции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 Скидки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716016" y="2564904"/>
            <a:ext cx="4427984" cy="2880320"/>
          </a:xfrm>
          <a:prstGeom prst="wedgeRoundRectCallout">
            <a:avLst/>
          </a:prstGeom>
          <a:gradFill flip="none" rotWithShape="1">
            <a:gsLst>
              <a:gs pos="48000">
                <a:schemeClr val="accent3">
                  <a:lumMod val="60000"/>
                  <a:lumOff val="40000"/>
                  <a:alpha val="53000"/>
                </a:schemeClr>
              </a:gs>
              <a:gs pos="70000">
                <a:schemeClr val="accent6">
                  <a:lumMod val="40000"/>
                  <a:lumOff val="60000"/>
                  <a:alpha val="57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>
              <a:rot lat="0" lon="0" rev="84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Каналы продаж</a:t>
            </a:r>
            <a:r>
              <a:rPr lang="ru-RU" sz="2800" dirty="0" smtClean="0">
                <a:solidFill>
                  <a:schemeClr val="tx1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 Интернет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 Холодные звонки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(поиск клиентов по телефону)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/>
                </a:solidFill>
              </a:rPr>
              <a:t> Магазины техники </a:t>
            </a:r>
          </a:p>
        </p:txBody>
      </p:sp>
      <p:pic>
        <p:nvPicPr>
          <p:cNvPr id="13315" name="Picture 3" descr="\\Artserver\artlife\Маркетинг\Латышева\Elite Cup_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837" y="5229200"/>
            <a:ext cx="792163" cy="781050"/>
          </a:xfrm>
          <a:prstGeom prst="rect">
            <a:avLst/>
          </a:prstGeom>
          <a:noFill/>
        </p:spPr>
      </p:pic>
      <p:pic>
        <p:nvPicPr>
          <p:cNvPr id="13317" name="Picture 5" descr="\\Artserver\artlife\Маркетинг\Латышева\Elite Cup_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445224"/>
            <a:ext cx="1080120" cy="1094133"/>
          </a:xfrm>
          <a:prstGeom prst="rect">
            <a:avLst/>
          </a:prstGeom>
          <a:noFill/>
        </p:spPr>
      </p:pic>
      <p:pic>
        <p:nvPicPr>
          <p:cNvPr id="14" name="Picture 5" descr="\\Artserver\artlife\Маркетинг\Латышева\Elite Cup_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877272"/>
            <a:ext cx="1189673" cy="117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Documents and Settings\lat\Рабочий стол\Elite Cup\презентация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5"/>
            <a:ext cx="9144000" cy="6860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72817"/>
            <a:ext cx="5544616" cy="86409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 smtClean="0">
                <a:latin typeface="Lucida Console" pitchFamily="49" charset="0"/>
              </a:rPr>
              <a:t>КЕЙС</a:t>
            </a:r>
            <a:r>
              <a:rPr lang="en-US" sz="3600" b="1" dirty="0" smtClean="0">
                <a:latin typeface="Lucida Console" pitchFamily="49" charset="0"/>
              </a:rPr>
              <a:t> ELITE CUP</a:t>
            </a:r>
            <a:r>
              <a:rPr lang="ru-RU" sz="3600" b="1" dirty="0" smtClean="0">
                <a:latin typeface="Lucida Console" pitchFamily="49" charset="0"/>
              </a:rPr>
              <a:t>:</a:t>
            </a:r>
            <a:endParaRPr lang="ru-RU" sz="36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564904"/>
            <a:ext cx="6192688" cy="38164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b="1" dirty="0" smtClean="0">
                <a:solidFill>
                  <a:srgbClr val="341514"/>
                </a:solidFill>
              </a:rPr>
              <a:t>«Кофе &amp; Готу кола и клубника»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Готу кола содержит летучие масла, способствующие снижению </a:t>
            </a:r>
            <a:r>
              <a:rPr lang="ru-RU" dirty="0" smtClean="0">
                <a:solidFill>
                  <a:schemeClr val="tx1"/>
                </a:solidFill>
              </a:rPr>
              <a:t>отеков. 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В клубнике есть медь, которая стимулирует выработку </a:t>
            </a:r>
            <a:r>
              <a:rPr lang="ru-RU" dirty="0" smtClean="0">
                <a:solidFill>
                  <a:schemeClr val="tx1"/>
                </a:solidFill>
              </a:rPr>
              <a:t>коллагена.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ru-RU" u="sng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rgbClr val="341514"/>
                </a:solidFill>
              </a:rPr>
              <a:t>«Кофе &amp; </a:t>
            </a:r>
            <a:r>
              <a:rPr lang="ru-RU" b="1" dirty="0" err="1" smtClean="0">
                <a:solidFill>
                  <a:srgbClr val="341514"/>
                </a:solidFill>
              </a:rPr>
              <a:t>Гинкго</a:t>
            </a:r>
            <a:r>
              <a:rPr lang="ru-RU" b="1" dirty="0" smtClean="0">
                <a:solidFill>
                  <a:srgbClr val="341514"/>
                </a:solidFill>
              </a:rPr>
              <a:t> </a:t>
            </a:r>
            <a:r>
              <a:rPr lang="ru-RU" b="1" dirty="0" err="1" smtClean="0">
                <a:solidFill>
                  <a:srgbClr val="341514"/>
                </a:solidFill>
              </a:rPr>
              <a:t>билоба</a:t>
            </a:r>
            <a:r>
              <a:rPr lang="ru-RU" b="1" dirty="0" smtClean="0">
                <a:solidFill>
                  <a:srgbClr val="341514"/>
                </a:solidFill>
              </a:rPr>
              <a:t>, корица и ваниль»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Гинкго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билоба</a:t>
            </a:r>
            <a:r>
              <a:rPr lang="ru-RU" dirty="0" smtClean="0">
                <a:solidFill>
                  <a:schemeClr val="tx1"/>
                </a:solidFill>
              </a:rPr>
              <a:t> быстрое улучшение </a:t>
            </a:r>
            <a:r>
              <a:rPr lang="ru-RU" dirty="0" smtClean="0">
                <a:solidFill>
                  <a:schemeClr val="tx1"/>
                </a:solidFill>
              </a:rPr>
              <a:t>памяти.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Корица ускоряет метаболизм, лишние килограммы «тают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Ваниль успокаивает (Европейцы считают ваниль прекрасным средством от повышенной возбудимости</a:t>
            </a:r>
            <a:r>
              <a:rPr lang="ru-RU" dirty="0" smtClean="0">
                <a:solidFill>
                  <a:schemeClr val="tx1"/>
                </a:solidFill>
              </a:rPr>
              <a:t>).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4338" name="Picture 2" descr="C:\Documents and Settings\lat\Рабочий стол\Elite Cup\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5952" y="1700808"/>
            <a:ext cx="2718048" cy="453650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Documents and Settings\lat\Рабочий стол\Elite Cup\презентация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5"/>
            <a:ext cx="9144000" cy="6860016"/>
          </a:xfrm>
          <a:prstGeom prst="rect">
            <a:avLst/>
          </a:prstGeom>
          <a:noFill/>
        </p:spPr>
      </p:pic>
      <p:pic>
        <p:nvPicPr>
          <p:cNvPr id="39938" name="Picture 2" descr="C:\Documents and Settings\lat\Рабочий стол\Elite Cup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4686" y="3068960"/>
            <a:ext cx="4989314" cy="334894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5542384" cy="64807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 smtClean="0">
                <a:latin typeface="Lucida Console" pitchFamily="49" charset="0"/>
              </a:rPr>
              <a:t>КЕЙС</a:t>
            </a:r>
            <a:r>
              <a:rPr lang="en-US" sz="3600" b="1" dirty="0" smtClean="0">
                <a:latin typeface="Lucida Console" pitchFamily="49" charset="0"/>
              </a:rPr>
              <a:t> ELITE CUP</a:t>
            </a:r>
            <a:r>
              <a:rPr lang="ru-RU" sz="3600" b="1" dirty="0" smtClean="0">
                <a:latin typeface="Lucida Console" pitchFamily="49" charset="0"/>
              </a:rPr>
              <a:t>: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76872"/>
            <a:ext cx="7776864" cy="4032448"/>
          </a:xfrm>
        </p:spPr>
        <p:txBody>
          <a:bodyPr>
            <a:normAutofit fontScale="92500"/>
          </a:bodyPr>
          <a:lstStyle/>
          <a:p>
            <a:pPr algn="l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>«Кипрей &amp; Чабрец и мята» :</a:t>
            </a:r>
          </a:p>
          <a:p>
            <a:pPr algn="l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</a:rPr>
              <a:t> Чабрец: с древности почитался как божественная трава, способная возвращать человеку не только здоровье, но и жизнь.</a:t>
            </a:r>
          </a:p>
          <a:p>
            <a:pPr algn="l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</a:rPr>
              <a:t> Мята дарит хорошее настроение и бодрость. Запах мяты отлично тонизирует и приводит функции органов человека в норму. </a:t>
            </a:r>
          </a:p>
          <a:p>
            <a:pPr algn="l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>«Черный чай &amp; Черемуха» </a:t>
            </a:r>
            <a:r>
              <a:rPr lang="ru-RU" sz="2200" dirty="0" smtClean="0">
                <a:solidFill>
                  <a:schemeClr val="tx1"/>
                </a:solidFill>
              </a:rPr>
              <a:t>: Черемуха содержат витамины С, Е и Р</a:t>
            </a:r>
          </a:p>
          <a:p>
            <a:pPr algn="l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>«Черный чай &amp; Смородина»: </a:t>
            </a:r>
          </a:p>
          <a:p>
            <a:pPr algn="l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</a:rPr>
              <a:t> Смородина помогает при авитаминозе, 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простуде, отсутствие аппетита. </a:t>
            </a:r>
          </a:p>
          <a:p>
            <a:pPr algn="l"/>
            <a:endParaRPr lang="ru-RU" sz="1600" dirty="0" smtClean="0">
              <a:solidFill>
                <a:schemeClr val="tx1"/>
              </a:solidFill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В тибетской медицине черная смородина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 употребляется для лечения туберкулеза</a:t>
            </a:r>
          </a:p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Documents and Settings\lat\Рабочий стол\Elite Cup\презентация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6"/>
            <a:ext cx="9144000" cy="6860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628801"/>
            <a:ext cx="6120680" cy="79208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b="1" dirty="0" smtClean="0">
                <a:latin typeface="Lucida Console" pitchFamily="49" charset="0"/>
              </a:rPr>
              <a:t>КЕЙС</a:t>
            </a:r>
            <a:r>
              <a:rPr lang="en-US" b="1" dirty="0" smtClean="0">
                <a:latin typeface="Lucida Console" pitchFamily="49" charset="0"/>
              </a:rPr>
              <a:t> ELITE CUP</a:t>
            </a:r>
            <a:r>
              <a:rPr lang="ru-RU" b="1" dirty="0" smtClean="0">
                <a:latin typeface="Lucida Console" pitchFamily="49" charset="0"/>
              </a:rPr>
              <a:t>: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348880"/>
            <a:ext cx="5760640" cy="388843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«Черный чай &amp; Очанка»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Очанка («глазница»): на Руси использовали при лечении болезней глаз</a:t>
            </a: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«Черный чай &amp; женьшень и лимонник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Женьшень: укрепляет нервную систему, продлевает жизнь, стимулирует функциональную работу всего  </a:t>
            </a:r>
            <a:r>
              <a:rPr lang="ru-RU" dirty="0" smtClean="0">
                <a:solidFill>
                  <a:schemeClr val="tx1"/>
                </a:solidFill>
              </a:rPr>
              <a:t>организма. 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Лимонник для повышения физической </a:t>
            </a:r>
            <a:r>
              <a:rPr lang="ru-RU" dirty="0" smtClean="0">
                <a:solidFill>
                  <a:schemeClr val="tx1"/>
                </a:solidFill>
              </a:rPr>
              <a:t>работоспособности.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«Зеленый чай &amp; малина»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Малина – рекордсмен по содержанию железа. </a:t>
            </a:r>
            <a:r>
              <a:rPr lang="ru-RU" dirty="0" err="1" smtClean="0">
                <a:solidFill>
                  <a:schemeClr val="tx1"/>
                </a:solidFill>
              </a:rPr>
              <a:t>Взварец</a:t>
            </a:r>
            <a:r>
              <a:rPr lang="ru-RU" dirty="0" smtClean="0">
                <a:solidFill>
                  <a:schemeClr val="tx1"/>
                </a:solidFill>
              </a:rPr>
              <a:t> из малины был популярным в нашей стране до тех пор, пока из Китая не завезли чай.</a:t>
            </a:r>
          </a:p>
          <a:p>
            <a:endParaRPr lang="ru-RU" dirty="0"/>
          </a:p>
        </p:txBody>
      </p:sp>
      <p:pic>
        <p:nvPicPr>
          <p:cNvPr id="40962" name="Picture 2" descr="C:\Documents and Settings\lat\Рабочий стол\Elite Cup\fito-t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780928"/>
            <a:ext cx="2526928" cy="2526928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5"/>
            <a:ext cx="9144000" cy="6860016"/>
          </a:xfrm>
          <a:prstGeom prst="rect">
            <a:avLst/>
          </a:prstGeom>
          <a:noFill/>
        </p:spPr>
      </p:pic>
      <p:pic>
        <p:nvPicPr>
          <p:cNvPr id="41987" name="Picture 3" descr="\\Artserver\artlife\Маркетинг\Латышева\Elite Cup_\маши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772816"/>
            <a:ext cx="2751469" cy="43871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Блок-схема: процесс 6"/>
          <p:cNvSpPr/>
          <p:nvPr/>
        </p:nvSpPr>
        <p:spPr>
          <a:xfrm>
            <a:off x="3347864" y="2852936"/>
            <a:ext cx="1512168" cy="648072"/>
          </a:xfrm>
          <a:prstGeom prst="flowChartProcess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Офис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3140968"/>
            <a:ext cx="1440160" cy="79208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ДОМ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4365104"/>
            <a:ext cx="1800200" cy="86409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Салоны: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SPA</a:t>
            </a:r>
            <a:r>
              <a:rPr lang="ru-RU" sz="2000" b="1" dirty="0" smtClean="0">
                <a:solidFill>
                  <a:schemeClr val="tx1"/>
                </a:solidFill>
              </a:rPr>
              <a:t>, красоты </a:t>
            </a:r>
          </a:p>
          <a:p>
            <a:pPr algn="ctr"/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64288" y="4653136"/>
            <a:ext cx="1584176" cy="12241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Гостиницы отели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47864" y="1844824"/>
            <a:ext cx="3888432" cy="7200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Сервисный центр </a:t>
            </a:r>
            <a:r>
              <a:rPr lang="ru-RU" sz="2400" b="1" dirty="0" err="1" smtClean="0">
                <a:solidFill>
                  <a:schemeClr val="tx1"/>
                </a:solidFill>
              </a:rPr>
              <a:t>Артлайф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24328" y="1916832"/>
            <a:ext cx="1368152" cy="187220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Частные клиники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3861048"/>
            <a:ext cx="1224136" cy="7200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кафе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31840" y="5157192"/>
            <a:ext cx="1728192" cy="86409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Спортивные клубы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2699792" y="2420888"/>
            <a:ext cx="432048" cy="2880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2699792" y="4725144"/>
            <a:ext cx="432048" cy="2880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2699792" y="3501008"/>
            <a:ext cx="432048" cy="2880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5"/>
            <a:ext cx="9144000" cy="6860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9144000" cy="3888432"/>
          </a:xfr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l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ВНИМАНИЕ,</a:t>
            </a:r>
          </a:p>
          <a:p>
            <a:r>
              <a:rPr lang="ru-RU" sz="7800" b="1" dirty="0" smtClean="0">
                <a:solidFill>
                  <a:schemeClr val="accent2">
                    <a:lumMod val="50000"/>
                  </a:schemeClr>
                </a:solidFill>
              </a:rPr>
              <a:t>УСПЕШНЫХ ПРОДАЖ!</a:t>
            </a:r>
            <a:endParaRPr lang="ru-RU" sz="7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971086" cy="748051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552728" cy="4653136"/>
          </a:xfrm>
        </p:spPr>
        <p:txBody>
          <a:bodyPr>
            <a:normAutofit fontScale="77500" lnSpcReduction="20000"/>
          </a:bodyPr>
          <a:lstStyle/>
          <a:p>
            <a:pPr algn="l">
              <a:buFont typeface="Wingdings" pitchFamily="2" charset="2"/>
              <a:buChar char="§"/>
            </a:pPr>
            <a:r>
              <a:rPr lang="ru-RU" sz="3900" dirty="0" smtClean="0">
                <a:solidFill>
                  <a:schemeClr val="tx1"/>
                </a:solidFill>
              </a:rPr>
              <a:t> </a:t>
            </a:r>
            <a:r>
              <a:rPr lang="ru-RU" sz="4100" dirty="0" smtClean="0">
                <a:solidFill>
                  <a:schemeClr val="tx1"/>
                </a:solidFill>
              </a:rPr>
              <a:t>За период с 2010 по конец 2011 гг. рынок продаж капсульного кофе в Европе достиг роста в 28,5%. Причина потребительского спроса: быстрота и удобство, а главное качество кофе.</a:t>
            </a:r>
          </a:p>
          <a:p>
            <a:pPr algn="l">
              <a:buFont typeface="Wingdings" pitchFamily="2" charset="2"/>
              <a:buChar char="§"/>
            </a:pPr>
            <a:r>
              <a:rPr lang="ru-RU" sz="4100" dirty="0" smtClean="0">
                <a:solidFill>
                  <a:schemeClr val="tx1"/>
                </a:solidFill>
              </a:rPr>
              <a:t> В США 52% американцев предпочитают пользоваться капсульными кофе-машинами (опрос 2011 года</a:t>
            </a:r>
            <a:r>
              <a:rPr lang="ru-RU" sz="4100" dirty="0" smtClean="0">
                <a:solidFill>
                  <a:schemeClr val="tx1"/>
                </a:solidFill>
              </a:rPr>
              <a:t>).</a:t>
            </a:r>
            <a:endParaRPr lang="ru-RU" sz="4100" dirty="0" smtClean="0">
              <a:solidFill>
                <a:schemeClr val="tx1"/>
              </a:solidFill>
            </a:endParaRPr>
          </a:p>
          <a:p>
            <a:pPr algn="l"/>
            <a:r>
              <a:rPr lang="ru-RU" sz="3900" dirty="0" smtClean="0">
                <a:solidFill>
                  <a:schemeClr val="tx1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10242" name="Picture 2" descr="\\Artserver\artlife\Маркетинг\Латышева\Elite Cup\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92896"/>
            <a:ext cx="468052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132" y="0"/>
            <a:ext cx="9300132" cy="6977150"/>
          </a:xfrm>
          <a:prstGeom prst="rect">
            <a:avLst/>
          </a:prstGeom>
          <a:noFill/>
        </p:spPr>
      </p:pic>
      <p:pic>
        <p:nvPicPr>
          <p:cNvPr id="9218" name="Picture 2" descr="C:\Documents and Settings\lat\Рабочий стол\Elite Cup\content_uyyggtuy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5" y="1772816"/>
            <a:ext cx="9324526" cy="510767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1772816"/>
            <a:ext cx="5364088" cy="5085184"/>
          </a:xfrm>
        </p:spPr>
        <p:txBody>
          <a:bodyPr>
            <a:normAutofit fontScale="70000" lnSpcReduction="20000"/>
          </a:bodyPr>
          <a:lstStyle/>
          <a:p>
            <a:pPr algn="l">
              <a:buFont typeface="Wingdings" pitchFamily="2" charset="2"/>
              <a:buChar char="§"/>
            </a:pPr>
            <a:endParaRPr lang="ru-RU" sz="3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России продажа капсульных кофе-машин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началась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2007 года. В 2011 году продажи капсульных кофе-машин выросли в три раза по сравнению с 2010 годом, что на 49%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выше.</a:t>
            </a:r>
            <a:endPara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статистике 93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 россиян, ежедневно употребляющих кофе, предпочитают пить его дома. Из них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 отметили, что не прочь насладиться ароматным напитком в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офисе.</a:t>
            </a:r>
            <a:endPara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312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564904"/>
            <a:ext cx="8640960" cy="3888432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ts val="300"/>
              </a:spcBef>
              <a:buFont typeface="Wingdings" pitchFamily="2" charset="2"/>
              <a:buChar char="§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не нужно задумываться о температуре воды или ее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количестве.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spcBef>
                <a:spcPts val="300"/>
              </a:spcBef>
              <a:buFont typeface="Wingdings" pitchFamily="2" charset="2"/>
              <a:buChar char="§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максимальное раскрытие вкуса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при давлении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19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бар.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spcBef>
                <a:spcPts val="300"/>
              </a:spcBef>
              <a:buFont typeface="Wingdings" pitchFamily="2" charset="2"/>
              <a:buChar char="§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после каждой порции легко поменять сорт</a:t>
            </a:r>
          </a:p>
          <a:p>
            <a:pPr algn="l">
              <a:spcBef>
                <a:spcPts val="300"/>
              </a:spcBef>
              <a:buFont typeface="Wingdings" pitchFamily="2" charset="2"/>
              <a:buChar char="§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простое управление 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программирование.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spcBef>
                <a:spcPts val="300"/>
              </a:spcBef>
              <a:buFont typeface="Wingdings" pitchFamily="2" charset="2"/>
              <a:buChar char="§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бесшумна  (не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мелет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зерна) –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немаловажный показатель для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офиса.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spcBef>
                <a:spcPts val="300"/>
              </a:spcBef>
              <a:buFont typeface="Wingdings" pitchFamily="2" charset="2"/>
              <a:buChar char="§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не оставляет после себя ни капли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грязи.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spcBef>
                <a:spcPts val="300"/>
              </a:spcBef>
            </a:pP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300"/>
              </a:spcBef>
            </a:pPr>
            <a:endParaRPr lang="ru-RU" dirty="0"/>
          </a:p>
        </p:txBody>
      </p:sp>
      <p:pic>
        <p:nvPicPr>
          <p:cNvPr id="7171" name="Picture 3" descr="\\Artserver\artlife\Маркетинг\Латышева\Elite Cup\маши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6392" y="3501008"/>
            <a:ext cx="1667608" cy="2658963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772817"/>
            <a:ext cx="8892480" cy="7920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200" b="1" dirty="0" smtClean="0">
                <a:latin typeface="Lucida Console" pitchFamily="49" charset="0"/>
              </a:rPr>
              <a:t>ОСОБЕННОСТЬ КАПСУЛЬНОЙ СИСТЕМЫ: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lat\Рабочий стол\Elite Cup\презентация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44"/>
            <a:ext cx="9143504" cy="68596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44825"/>
            <a:ext cx="9144000" cy="93610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 smtClean="0">
                <a:latin typeface="Lucida Console" pitchFamily="49" charset="0"/>
              </a:rPr>
              <a:t>ОСОБЕННОСТЬ КАПСУЛЬНОЙ СИСТЕМЫ:</a:t>
            </a:r>
            <a:r>
              <a:rPr lang="ru-RU" sz="3600" dirty="0" smtClean="0">
                <a:latin typeface="Lucida Console" pitchFamily="49" charset="0"/>
              </a:rPr>
              <a:t> </a:t>
            </a:r>
            <a:endParaRPr lang="ru-RU" sz="3600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36912"/>
            <a:ext cx="8712968" cy="3600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3500" b="1" dirty="0" smtClean="0">
                <a:solidFill>
                  <a:schemeClr val="bg2">
                    <a:lumMod val="25000"/>
                  </a:schemeClr>
                </a:solidFill>
              </a:rPr>
              <a:t>Капсула:</a:t>
            </a:r>
          </a:p>
          <a:p>
            <a:pPr algn="l"/>
            <a:r>
              <a:rPr lang="ru-RU" sz="3000" dirty="0" smtClean="0">
                <a:solidFill>
                  <a:schemeClr val="tx1"/>
                </a:solidFill>
              </a:rPr>
              <a:t>герметичная емкость из специального материала, внутри которой расположена фильтровальная оболочка, а в ней - спрессованный молотый кофе/ чайный лист + </a:t>
            </a:r>
            <a:r>
              <a:rPr lang="ru-RU" sz="3000" dirty="0" err="1" smtClean="0">
                <a:solidFill>
                  <a:schemeClr val="tx1"/>
                </a:solidFill>
              </a:rPr>
              <a:t>фитоэкстракты</a:t>
            </a:r>
            <a:r>
              <a:rPr lang="ru-RU" sz="3000" dirty="0" smtClean="0">
                <a:solidFill>
                  <a:schemeClr val="tx1"/>
                </a:solidFill>
              </a:rPr>
              <a:t>:</a:t>
            </a:r>
          </a:p>
          <a:p>
            <a:pPr algn="l">
              <a:buFont typeface="Wingdings" pitchFamily="2" charset="2"/>
              <a:buChar char="§"/>
            </a:pPr>
            <a:r>
              <a:rPr lang="ru-RU" sz="3000" dirty="0" smtClean="0">
                <a:solidFill>
                  <a:schemeClr val="tx1"/>
                </a:solidFill>
              </a:rPr>
              <a:t>степень помола в каждой капсуле одного вида одинакова, что не всегда возможно при самостоятельном помоле </a:t>
            </a:r>
            <a:r>
              <a:rPr lang="ru-RU" sz="3000" dirty="0" smtClean="0">
                <a:solidFill>
                  <a:schemeClr val="tx1"/>
                </a:solidFill>
              </a:rPr>
              <a:t>зерен/чайного листа.</a:t>
            </a:r>
            <a:endParaRPr lang="ru-RU" sz="3000" dirty="0" smtClean="0">
              <a:solidFill>
                <a:schemeClr val="tx1"/>
              </a:solidFill>
            </a:endParaRP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125" name="Picture 5" descr="\\Artserver\artlife\Маркетинг\Латышева\Elite Cup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19" y="4581128"/>
            <a:ext cx="1595521" cy="1573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lat\Рабочий стол\Elite Cup\презентация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00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72817"/>
            <a:ext cx="9144000" cy="86409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Lucida Console" pitchFamily="49" charset="0"/>
              </a:rPr>
              <a:t>ОСОБЕННОСТЬ КАПСУЛЬНОЙ СИСТЕМЫ</a:t>
            </a:r>
            <a:r>
              <a:rPr lang="ru-RU" b="1" dirty="0" smtClean="0">
                <a:latin typeface="Lucida Console" pitchFamily="49" charset="0"/>
              </a:rPr>
              <a:t>:</a:t>
            </a:r>
            <a:r>
              <a:rPr lang="ru-RU" dirty="0" smtClean="0">
                <a:latin typeface="Lucida Console" pitchFamily="49" charset="0"/>
              </a:rPr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92896"/>
            <a:ext cx="8280920" cy="3744416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600" dirty="0" smtClean="0">
                <a:solidFill>
                  <a:schemeClr val="tx1"/>
                </a:solidFill>
              </a:rPr>
              <a:t>в капсулах вкус кофе (чайных композиций) сохраняется свежим вплоть до приготовления, что не всегда возможно при использовании обычного молотого кофе или в </a:t>
            </a:r>
            <a:r>
              <a:rPr lang="ru-RU" sz="2600" dirty="0" smtClean="0">
                <a:solidFill>
                  <a:schemeClr val="tx1"/>
                </a:solidFill>
              </a:rPr>
              <a:t>зернах.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 кофе всегда правильно уплотнен, а значит вкус, консистенция и пенка будут всегда </a:t>
            </a:r>
            <a:r>
              <a:rPr lang="ru-RU" sz="2600" dirty="0" smtClean="0">
                <a:solidFill>
                  <a:schemeClr val="tx1"/>
                </a:solidFill>
              </a:rPr>
              <a:t>одинаковы.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2600" dirty="0" smtClean="0">
                <a:solidFill>
                  <a:schemeClr val="tx1"/>
                </a:solidFill>
              </a:rPr>
              <a:t> капсула сохраняет все показатели </a:t>
            </a:r>
            <a:r>
              <a:rPr lang="ru-RU" sz="2600" dirty="0" err="1" smtClean="0">
                <a:solidFill>
                  <a:schemeClr val="tx1"/>
                </a:solidFill>
              </a:rPr>
              <a:t>свежемолотого</a:t>
            </a:r>
            <a:r>
              <a:rPr lang="ru-RU" sz="2600" dirty="0" smtClean="0">
                <a:solidFill>
                  <a:schemeClr val="tx1"/>
                </a:solidFill>
              </a:rPr>
              <a:t> кофе/ чайных </a:t>
            </a:r>
            <a:r>
              <a:rPr lang="ru-RU" sz="2600" dirty="0" smtClean="0">
                <a:solidFill>
                  <a:schemeClr val="tx1"/>
                </a:solidFill>
              </a:rPr>
              <a:t>композиций </a:t>
            </a:r>
            <a:r>
              <a:rPr lang="ru-RU" sz="2600" dirty="0" smtClean="0">
                <a:solidFill>
                  <a:schemeClr val="tx1"/>
                </a:solidFill>
              </a:rPr>
              <a:t>на </a:t>
            </a:r>
            <a:r>
              <a:rPr lang="ru-RU" sz="2600" dirty="0" smtClean="0">
                <a:solidFill>
                  <a:schemeClr val="tx1"/>
                </a:solidFill>
              </a:rPr>
              <a:t>протяжении</a:t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2 </a:t>
            </a:r>
            <a:r>
              <a:rPr lang="ru-RU" sz="2600" dirty="0" smtClean="0">
                <a:solidFill>
                  <a:schemeClr val="tx1"/>
                </a:solidFill>
              </a:rPr>
              <a:t>лет без </a:t>
            </a:r>
            <a:r>
              <a:rPr lang="ru-RU" sz="2600" dirty="0" smtClean="0">
                <a:solidFill>
                  <a:schemeClr val="tx1"/>
                </a:solidFill>
              </a:rPr>
              <a:t>изменений.</a:t>
            </a:r>
            <a:endParaRPr lang="ru-RU" sz="2600" dirty="0"/>
          </a:p>
        </p:txBody>
      </p:sp>
      <p:pic>
        <p:nvPicPr>
          <p:cNvPr id="6147" name="Picture 3" descr="\\Artserver\artlife\Маркетинг\Латышева\Elite Cup\капсул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725144"/>
            <a:ext cx="1546639" cy="1524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lat\Рабочий стол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00809"/>
            <a:ext cx="9144000" cy="93610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b="1" dirty="0" smtClean="0">
                <a:latin typeface="Lucida Console" pitchFamily="49" charset="0"/>
              </a:rPr>
              <a:t>ПОЗИЦИОНИРОВАНИЕ ПРОЕКТА:</a:t>
            </a:r>
            <a:endParaRPr lang="ru-RU" sz="4000" b="1" dirty="0">
              <a:latin typeface="Lucida Conso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564904"/>
            <a:ext cx="6696744" cy="3528392"/>
          </a:xfrm>
        </p:spPr>
        <p:txBody>
          <a:bodyPr>
            <a:normAutofit fontScale="85000" lnSpcReduction="20000"/>
          </a:bodyPr>
          <a:lstStyle/>
          <a:p>
            <a:pPr algn="l"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tx1"/>
                </a:solidFill>
              </a:rPr>
              <a:t>Здоровые продукты </a:t>
            </a:r>
            <a:r>
              <a:rPr lang="en-US" sz="3300" dirty="0" smtClean="0">
                <a:solidFill>
                  <a:schemeClr val="tx1"/>
                </a:solidFill>
              </a:rPr>
              <a:t>Elite cup</a:t>
            </a:r>
            <a:r>
              <a:rPr lang="ru-RU" sz="3300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ru-RU" sz="3300" dirty="0" smtClean="0">
                <a:solidFill>
                  <a:schemeClr val="tx1"/>
                </a:solidFill>
              </a:rPr>
              <a:t>сочетание эксклюзивной технологии экстрагирования и капсульной системы, что позволяет с высокой степенью извлекать полезные </a:t>
            </a:r>
            <a:r>
              <a:rPr lang="ru-RU" sz="3300" dirty="0" smtClean="0">
                <a:solidFill>
                  <a:schemeClr val="tx1"/>
                </a:solidFill>
              </a:rPr>
              <a:t>ингредиенты.  </a:t>
            </a:r>
            <a:endParaRPr lang="ru-RU" sz="33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sz="3300" dirty="0" err="1" smtClean="0">
                <a:solidFill>
                  <a:schemeClr val="tx1"/>
                </a:solidFill>
              </a:rPr>
              <a:t>Фитоэкстрактор</a:t>
            </a:r>
            <a:r>
              <a:rPr lang="ru-RU" sz="3300" dirty="0" smtClean="0">
                <a:solidFill>
                  <a:schemeClr val="tx1"/>
                </a:solidFill>
              </a:rPr>
              <a:t> </a:t>
            </a:r>
            <a:r>
              <a:rPr lang="en-US" sz="3300" dirty="0" smtClean="0">
                <a:solidFill>
                  <a:schemeClr val="tx1"/>
                </a:solidFill>
              </a:rPr>
              <a:t>Elite cup</a:t>
            </a:r>
            <a:r>
              <a:rPr lang="ru-RU" sz="3300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ru-RU" sz="3300" dirty="0" smtClean="0">
                <a:solidFill>
                  <a:schemeClr val="tx1"/>
                </a:solidFill>
              </a:rPr>
              <a:t>техника для дома и офиса, максимально сохраняет уникальный аромат и вкус настоящего кофе и чайных </a:t>
            </a:r>
            <a:r>
              <a:rPr lang="ru-RU" sz="3300" dirty="0" smtClean="0">
                <a:solidFill>
                  <a:schemeClr val="tx1"/>
                </a:solidFill>
              </a:rPr>
              <a:t>композиций.</a:t>
            </a:r>
            <a:endParaRPr lang="ru-RU" sz="33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099" name="Picture 3" descr="C:\Documents and Settings\lat\Рабочий стол\Elite Cup\desktopwallpapers.org.ua-16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9730" y="4653136"/>
            <a:ext cx="2424270" cy="1363652"/>
          </a:xfrm>
          <a:prstGeom prst="rect">
            <a:avLst/>
          </a:prstGeom>
          <a:noFill/>
        </p:spPr>
      </p:pic>
      <p:pic>
        <p:nvPicPr>
          <p:cNvPr id="4100" name="Picture 4" descr="C:\Documents and Settings\lat\Рабочий стол\Elite Cup\reWalls.com-4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781055"/>
            <a:ext cx="2411760" cy="150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Artserver\artlife\Маркетинг\Латышева\Elite Cup\презентация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0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44824"/>
            <a:ext cx="6300192" cy="79208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latin typeface="Lucida Console" pitchFamily="49" charset="0"/>
              </a:rPr>
              <a:t/>
            </a:r>
            <a:br>
              <a:rPr lang="ru-RU" b="1" dirty="0" smtClean="0">
                <a:latin typeface="Lucida Console" pitchFamily="49" charset="0"/>
              </a:rPr>
            </a:br>
            <a:r>
              <a:rPr lang="ru-RU" sz="5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Elite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cap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это: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92896"/>
            <a:ext cx="9144000" cy="3744416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§"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Интуиция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разумный подход к инновационным продуктам и коммерции, основанный на глубоком понимании потребностей потребителей в технике. Приверженность новым идеям.</a:t>
            </a:r>
          </a:p>
          <a:p>
            <a:pPr algn="l">
              <a:buFont typeface="Wingdings" pitchFamily="2" charset="2"/>
              <a:buChar char="§"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Уверенность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новый бренд </a:t>
            </a:r>
            <a:r>
              <a:rPr lang="ru-RU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Elite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cap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вселяет уверенность, повышает комфорт и качество повседневной жизни.</a:t>
            </a:r>
          </a:p>
          <a:p>
            <a:pPr algn="l">
              <a:buFont typeface="Wingdings" pitchFamily="2" charset="2"/>
              <a:buChar char="§"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Стиль жизни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уникальное сочетание духа предпринимательства с выраженным стилем. Мы готовы действовать. Мы нацелены на инновации и высокое качество производства.</a:t>
            </a:r>
          </a:p>
          <a:p>
            <a:pPr algn="l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1216</Words>
  <Application>Microsoft Office PowerPoint</Application>
  <PresentationFormat>Экран (4:3)</PresentationFormat>
  <Paragraphs>169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ИСТОРИЧЕСКАЯ СПРАВКА: </vt:lpstr>
      <vt:lpstr>Слайд 3</vt:lpstr>
      <vt:lpstr>Слайд 4</vt:lpstr>
      <vt:lpstr>ОСОБЕННОСТЬ КАПСУЛЬНОЙ СИСТЕМЫ:</vt:lpstr>
      <vt:lpstr>ОСОБЕННОСТЬ КАПСУЛЬНОЙ СИСТЕМЫ: </vt:lpstr>
      <vt:lpstr>ОСОБЕННОСТЬ КАПСУЛЬНОЙ СИСТЕМЫ: </vt:lpstr>
      <vt:lpstr>ПОЗИЦИОНИРОВАНИЕ ПРОЕКТА:</vt:lpstr>
      <vt:lpstr> Elite cap - это: </vt:lpstr>
      <vt:lpstr>ЦЕЛЕВАЯ АУДИТОРИЯ:</vt:lpstr>
      <vt:lpstr>основное преимущество:</vt:lpstr>
      <vt:lpstr>МНЕНИЕ ЭКСПЕРТА:</vt:lpstr>
      <vt:lpstr>ПРЕВОСХОДСТВО КАЧЕСТВА Lacomba:</vt:lpstr>
      <vt:lpstr> КАПСУЛЬНЫЙ ЧАЙ:</vt:lpstr>
      <vt:lpstr>КИПРЕЙ – ЧУДОДЕЙСТВЕННОЕ НАРОДНОЕ СРЕДСТВО ДЛЯ ЗДОРОВЬЯ!</vt:lpstr>
      <vt:lpstr>Слайд 16</vt:lpstr>
      <vt:lpstr>Слайд 17</vt:lpstr>
      <vt:lpstr>  Расчет потребления: </vt:lpstr>
      <vt:lpstr>Расчет потребления:</vt:lpstr>
      <vt:lpstr>  АНАЛИЗ КОНКУРЕНТОВ:  </vt:lpstr>
      <vt:lpstr> АНАЛИЗ КОНКУРЕНТОВ: </vt:lpstr>
      <vt:lpstr>АНАЛИЗ КОНКУРЕНТОВ:</vt:lpstr>
      <vt:lpstr>АНАЛИЗ КОНКУРЕНТОВ:</vt:lpstr>
      <vt:lpstr>КЕЙС ELITE CUP:</vt:lpstr>
      <vt:lpstr>КЕЙС ELITE CUP:</vt:lpstr>
      <vt:lpstr>КЕЙС ELITE CUP: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Марина Латышева</cp:lastModifiedBy>
  <cp:revision>64</cp:revision>
  <dcterms:modified xsi:type="dcterms:W3CDTF">2013-01-25T03:31:11Z</dcterms:modified>
</cp:coreProperties>
</file>