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9" r:id="rId3"/>
    <p:sldId id="258" r:id="rId4"/>
    <p:sldId id="307" r:id="rId5"/>
    <p:sldId id="308" r:id="rId6"/>
    <p:sldId id="303" r:id="rId7"/>
    <p:sldId id="309" r:id="rId8"/>
    <p:sldId id="304" r:id="rId9"/>
    <p:sldId id="312" r:id="rId10"/>
    <p:sldId id="314" r:id="rId11"/>
    <p:sldId id="315" r:id="rId12"/>
    <p:sldId id="318" r:id="rId13"/>
    <p:sldId id="316" r:id="rId14"/>
    <p:sldId id="317" r:id="rId15"/>
    <p:sldId id="313" r:id="rId16"/>
    <p:sldId id="319" r:id="rId17"/>
    <p:sldId id="321" r:id="rId18"/>
    <p:sldId id="322" r:id="rId19"/>
    <p:sldId id="323" r:id="rId20"/>
    <p:sldId id="324" r:id="rId21"/>
    <p:sldId id="325" r:id="rId22"/>
    <p:sldId id="326" r:id="rId23"/>
    <p:sldId id="264" r:id="rId24"/>
    <p:sldId id="267" r:id="rId25"/>
    <p:sldId id="327" r:id="rId26"/>
    <p:sldId id="328" r:id="rId27"/>
    <p:sldId id="330" r:id="rId2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8080"/>
    <a:srgbClr val="00C4BF"/>
    <a:srgbClr val="00ACA8"/>
    <a:srgbClr val="00D7D2"/>
    <a:srgbClr val="BDE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8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673F-650D-462C-965D-EA9175459E8A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00D81-4839-4761-BBBD-DDBC51D1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Сафонова\Экодом\дезодорант\презентация\panbiotika-02.jpg"/>
          <p:cNvPicPr>
            <a:picLocks noChangeAspect="1" noChangeArrowheads="1"/>
          </p:cNvPicPr>
          <p:nvPr/>
        </p:nvPicPr>
        <p:blipFill>
          <a:blip r:embed="rId2" cstate="print"/>
          <a:srcRect l="1157" t="1423" r="1179" b="2043"/>
          <a:stretch>
            <a:fillRect/>
          </a:stretch>
        </p:blipFill>
        <p:spPr bwMode="auto">
          <a:xfrm>
            <a:off x="-86323" y="0"/>
            <a:ext cx="9266835" cy="6885384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55776" y="4941168"/>
            <a:ext cx="4176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НОВЫЙ ВЗГЛЯД НА ЧИСТОТУ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fon osn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025"/>
          </a:xfrm>
          <a:prstGeom prst="rect">
            <a:avLst/>
          </a:prstGeom>
        </p:spPr>
      </p:pic>
      <p:sp>
        <p:nvSpPr>
          <p:cNvPr id="63" name="Скругленный прямоугольник 62"/>
          <p:cNvSpPr/>
          <p:nvPr/>
        </p:nvSpPr>
        <p:spPr>
          <a:xfrm>
            <a:off x="-396552" y="1052736"/>
            <a:ext cx="9001000" cy="26642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570114" y="2360222"/>
            <a:ext cx="3382" cy="2256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25956" y="134076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8105">
            <a:off x="-630297" y="-416052"/>
            <a:ext cx="4366829" cy="4366829"/>
          </a:xfrm>
          <a:prstGeom prst="rect">
            <a:avLst/>
          </a:prstGeom>
          <a:noFill/>
        </p:spPr>
      </p:pic>
      <p:sp>
        <p:nvSpPr>
          <p:cNvPr id="66" name="Овал 65"/>
          <p:cNvSpPr/>
          <p:nvPr/>
        </p:nvSpPr>
        <p:spPr>
          <a:xfrm>
            <a:off x="280148" y="188640"/>
            <a:ext cx="2808312" cy="2880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4164" y="332656"/>
            <a:ext cx="2507422" cy="25542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622186" y="548680"/>
            <a:ext cx="2106234" cy="2119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2152356" y="332656"/>
            <a:ext cx="144016" cy="36004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640188" y="2060848"/>
            <a:ext cx="308812" cy="298267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2339752" y="1988840"/>
            <a:ext cx="432048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Сафонова\Экодом\дезодорант\презентаци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980728"/>
            <a:ext cx="1872208" cy="108273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139952" y="1844824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«ПАНБИОТИКИ» РАБОТАЕТ ТАМ,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ГДЕ НЕОБХОДИМА ГИГИЕНА ЧЕЛОВЕКА И ЕГО ЖИЗНЕННОГО ПРОСТРАНСТВА. 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 osnov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87"/>
            <a:ext cx="9144000" cy="6850025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491880" y="1484784"/>
            <a:ext cx="5400600" cy="28083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35496" y="44622"/>
            <a:ext cx="3456384" cy="2952329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44824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Вы задумывались, насколько важна для вашего здоровья </a:t>
            </a:r>
          </a:p>
          <a:p>
            <a:r>
              <a:rPr lang="ru-RU" sz="16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и здоровья вашей семьи постоянная забота </a:t>
            </a:r>
          </a:p>
          <a:p>
            <a:r>
              <a:rPr lang="ru-RU" sz="16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о содержании обуви </a:t>
            </a:r>
          </a:p>
          <a:p>
            <a:r>
              <a:rPr lang="ru-RU" sz="16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в чистоте? </a:t>
            </a:r>
            <a:endParaRPr lang="ru-RU" sz="1600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484784"/>
            <a:ext cx="1490464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4008" y="1700808"/>
            <a:ext cx="41044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Неприятный запах обуви – деликатная проблема, с которой сталкивается практически каждый человек.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Запах – не просто неприятное явление,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а сигнал о том, что обувь постепенно становится рассадником патогенных микроорганизмов, что может привести к бактериальным и грибковым поражениям стоп.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1811" y="2276872"/>
            <a:ext cx="1002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60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60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63888" y="2276872"/>
            <a:ext cx="936104" cy="936104"/>
          </a:xfrm>
          <a:prstGeom prst="ellipse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157" t="62450" r="1572" b="1012"/>
          <a:stretch>
            <a:fillRect/>
          </a:stretch>
        </p:blipFill>
        <p:spPr bwMode="auto">
          <a:xfrm>
            <a:off x="-36512" y="4293096"/>
            <a:ext cx="9180512" cy="2592288"/>
          </a:xfrm>
          <a:prstGeom prst="rect">
            <a:avLst/>
          </a:prstGeom>
          <a:noFill/>
        </p:spPr>
      </p:pic>
      <p:pic>
        <p:nvPicPr>
          <p:cNvPr id="15" name="Picture 1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932" t="3093" r="35284" b="35039"/>
          <a:stretch>
            <a:fillRect/>
          </a:stretch>
        </p:blipFill>
        <p:spPr bwMode="auto">
          <a:xfrm>
            <a:off x="-91026" y="-27384"/>
            <a:ext cx="9235026" cy="68853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92080" y="1178749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КАК РАБОТАЕТ BACILLUS SUBTILIS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В БИОДЕЗОДОРАНТЕ-СПРЕЕ?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-180528" y="-27385"/>
            <a:ext cx="4536504" cy="382440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10800000">
            <a:off x="-180528" y="188639"/>
            <a:ext cx="4464496" cy="2448272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4283968" y="-27384"/>
            <a:ext cx="4868702" cy="410445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10800000">
            <a:off x="4211960" y="0"/>
            <a:ext cx="4968552" cy="4176463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4283968" y="-27383"/>
            <a:ext cx="4860032" cy="292494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-108520" y="3789040"/>
            <a:ext cx="9252520" cy="266429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828600" y="2492896"/>
            <a:ext cx="9505056" cy="34563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67544" y="1866890"/>
            <a:ext cx="2448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/>
            <a:r>
              <a:rPr lang="ru-RU" sz="1400" dirty="0" smtClean="0">
                <a:latin typeface="Arial" pitchFamily="34" charset="0"/>
                <a:cs typeface="Arial" pitchFamily="34" charset="0"/>
              </a:rPr>
              <a:t>КАК ВОЗНИКАЕТ НЕПРИЯТНЫЙ ЗАПАХ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03648" y="3647926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Пот ничем не пахнет. Запах появляется при взаимодействии пота с бактериями, которые находятся на коже и обуви. Именно жизнедеятельность бактерий является причиной появления неприятного запаха.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03648" y="2814027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 каждой ноге взрослого человека примерно 20 тысяч потовых желез. В зависимости от температуры окружающей среды, физической активности и других факторов они выделяют до 200 мл пота в сутки.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03648" y="4728046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Бактерии, активно размножаясь в благоприятной среде, расщепляют продукты человеческой жизнедеятельности, кислород воздуха их окисляет. Конечным результатом работы бактерий является неприятный запах ног и обуви. 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Сафонова\Экодом\дезодорант\презентация\значки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2924945"/>
            <a:ext cx="2232248" cy="2232248"/>
          </a:xfrm>
          <a:prstGeom prst="rect">
            <a:avLst/>
          </a:prstGeom>
          <a:noFill/>
        </p:spPr>
      </p:pic>
      <p:pic>
        <p:nvPicPr>
          <p:cNvPr id="1027" name="Picture 3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620688"/>
            <a:ext cx="216024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932" t="3093" r="35284" b="35039"/>
          <a:stretch>
            <a:fillRect/>
          </a:stretch>
        </p:blipFill>
        <p:spPr bwMode="auto">
          <a:xfrm>
            <a:off x="-36512" y="0"/>
            <a:ext cx="9235026" cy="6885384"/>
          </a:xfrm>
          <a:prstGeom prst="rect">
            <a:avLst/>
          </a:prstGeom>
          <a:noFill/>
        </p:spPr>
      </p:pic>
      <p:pic>
        <p:nvPicPr>
          <p:cNvPr id="16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-144248" y="-27384"/>
            <a:ext cx="4356208" cy="36724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10800000">
            <a:off x="-180528" y="-99392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-180529" y="1323527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-886916" y="1354460"/>
            <a:ext cx="6885384" cy="4032448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1935089" y="2232248"/>
            <a:ext cx="6930008" cy="237626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4824304" y="-27383"/>
            <a:ext cx="4356208" cy="367240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 rot="10800000">
            <a:off x="4896544" y="315416"/>
            <a:ext cx="4283968" cy="654258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2965512" y="1507097"/>
            <a:ext cx="6957392" cy="3888431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43808" y="908720"/>
            <a:ext cx="280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ЗАЧЕМ НАШЕЙ ОБУВИ ДЕЗОДОРАНТ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99592" y="2276872"/>
            <a:ext cx="3096344" cy="27363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Сафонова\Экодом\дезодорант\презентация\значки-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124744"/>
            <a:ext cx="1368152" cy="1368152"/>
          </a:xfrm>
          <a:prstGeom prst="rect">
            <a:avLst/>
          </a:prstGeom>
          <a:noFill/>
        </p:spPr>
      </p:pic>
      <p:sp>
        <p:nvSpPr>
          <p:cNvPr id="20" name="Скругленный прямоугольник 19"/>
          <p:cNvSpPr/>
          <p:nvPr/>
        </p:nvSpPr>
        <p:spPr>
          <a:xfrm>
            <a:off x="4499992" y="2276872"/>
            <a:ext cx="3096344" cy="27363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619672" y="5334307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ИМЕННО ПОЭТОМУ ВОПРОС ДЕЗИНФЕКЦИИ ОБУВИ КРАЙНЕ АКТУАЛЕН, И ДЛЯ ЕГО РЕШЕНИЯ СОЗДАН БИОДЕЗОДОРАНТ-СПРЕЙ ЛИНИИ «ПАНБИОТИКА».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339752" y="1124744"/>
            <a:ext cx="57606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2339752" y="1124744"/>
            <a:ext cx="0" cy="115212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508104" y="1124744"/>
            <a:ext cx="57606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Сафонова\Экодом\дезодорант\презентация\значки-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3" y="1124744"/>
            <a:ext cx="1368153" cy="1368152"/>
          </a:xfrm>
          <a:prstGeom prst="rect">
            <a:avLst/>
          </a:prstGeom>
          <a:noFill/>
        </p:spPr>
      </p:pic>
      <p:cxnSp>
        <p:nvCxnSpPr>
          <p:cNvPr id="39" name="Прямая соединительная линия 38"/>
          <p:cNvCxnSpPr/>
          <p:nvPr/>
        </p:nvCxnSpPr>
        <p:spPr>
          <a:xfrm flipV="1">
            <a:off x="6084168" y="1124744"/>
            <a:ext cx="0" cy="115212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043608" y="2636912"/>
            <a:ext cx="2808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Обувь постоянно впитывает пыль и пот,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нее попадает мусор, что создает благоприятные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условия для размножения бактерий.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16016" y="2632263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Влага накапливается внутри обуви, становясь средой для развития бактерий и грибков, которые при разложении выделяют неприятный запах.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932" t="3093" r="35284" b="35039"/>
          <a:stretch>
            <a:fillRect/>
          </a:stretch>
        </p:blipFill>
        <p:spPr bwMode="auto">
          <a:xfrm>
            <a:off x="-36512" y="0"/>
            <a:ext cx="9235026" cy="6885384"/>
          </a:xfrm>
          <a:prstGeom prst="rect">
            <a:avLst/>
          </a:prstGeom>
          <a:noFill/>
        </p:spPr>
      </p:pic>
      <p:pic>
        <p:nvPicPr>
          <p:cNvPr id="16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-144248" y="-27384"/>
            <a:ext cx="4356208" cy="36724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10800000">
            <a:off x="-180528" y="-99392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-180529" y="1323527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-454868" y="1498476"/>
            <a:ext cx="6885384" cy="374441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615601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БИОДЕЗОДОРАНТ-СПРЕЙ </a:t>
            </a:r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ДЛЯ НОГ И ОБУВИ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Сафонова\Экодом\дезодорант\презентаци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146768"/>
            <a:ext cx="1512168" cy="87452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 rot="16200000">
            <a:off x="1935089" y="2232248"/>
            <a:ext cx="6930008" cy="237626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D:\Сафонова\Экодом\дезодорант\3D\67_panbiotica_r_2 l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512"/>
            <a:ext cx="2004567" cy="5013312"/>
          </a:xfrm>
          <a:prstGeom prst="rect">
            <a:avLst/>
          </a:prstGeom>
          <a:noFill/>
        </p:spPr>
      </p:pic>
      <p:pic>
        <p:nvPicPr>
          <p:cNvPr id="15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4824304" y="-27383"/>
            <a:ext cx="4356208" cy="367240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 rot="10800000">
            <a:off x="4896544" y="-99392"/>
            <a:ext cx="4283968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2713484" y="1687116"/>
            <a:ext cx="6957392" cy="338437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067944" y="1844824"/>
            <a:ext cx="34563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БИОЗАЩИТА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ВАШЕЙ ОБУВИ,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ЗДОРОВЬЕ И КОМФОРТ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ВАШИХ НОГ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059832" y="2852936"/>
            <a:ext cx="6480720" cy="28083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67944" y="3079700"/>
            <a:ext cx="44644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Это в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ысокоэффективное средство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нового поколения, обогащённое </a:t>
            </a:r>
            <a:r>
              <a:rPr lang="ru-RU" sz="16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пробиотиками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acillus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subtilis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для 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ежедневного ухода за 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кожей стоп и обувью.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Биодезодорант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контролирует 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биологическую 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чистоту, 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обеспечивает длительную защиту от неприятного запаха, 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создаёт ощущение свежести и комфорта.</a:t>
            </a:r>
            <a:endParaRPr kumimoji="0" lang="ru-RU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Сафонова\Экодом\дезодорант\презентация\fl1-01.png"/>
          <p:cNvPicPr>
            <a:picLocks noChangeAspect="1" noChangeArrowheads="1"/>
          </p:cNvPicPr>
          <p:nvPr/>
        </p:nvPicPr>
        <p:blipFill>
          <a:blip r:embed="rId6" cstate="print"/>
          <a:srcRect l="33341" t="29264" r="33318" b="27821"/>
          <a:stretch>
            <a:fillRect/>
          </a:stretch>
        </p:blipFill>
        <p:spPr bwMode="auto">
          <a:xfrm>
            <a:off x="2195736" y="1491718"/>
            <a:ext cx="2016224" cy="195150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796136" y="188640"/>
            <a:ext cx="3744416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050" b="1" dirty="0" smtClean="0">
                <a:latin typeface="Arial" pitchFamily="34" charset="0"/>
                <a:cs typeface="Arial" pitchFamily="34" charset="0"/>
              </a:rPr>
              <a:t>ПЕРВЫЙ ПРОДУКТ ЛИНИИ «ПАНБИОТИКА»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fon osn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025"/>
          </a:xfrm>
          <a:prstGeom prst="rect">
            <a:avLst/>
          </a:prstGeom>
        </p:spPr>
      </p:pic>
      <p:sp>
        <p:nvSpPr>
          <p:cNvPr id="63" name="Скругленный прямоугольник 62"/>
          <p:cNvSpPr/>
          <p:nvPr/>
        </p:nvSpPr>
        <p:spPr>
          <a:xfrm>
            <a:off x="-396552" y="116632"/>
            <a:ext cx="9433048" cy="38884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570114" y="2360222"/>
            <a:ext cx="3382" cy="2256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25956" y="134076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8105">
            <a:off x="-551574" y="-279358"/>
            <a:ext cx="3654749" cy="3654749"/>
          </a:xfrm>
          <a:prstGeom prst="rect">
            <a:avLst/>
          </a:prstGeom>
          <a:noFill/>
        </p:spPr>
      </p:pic>
      <p:sp>
        <p:nvSpPr>
          <p:cNvPr id="66" name="Овал 65"/>
          <p:cNvSpPr/>
          <p:nvPr/>
        </p:nvSpPr>
        <p:spPr>
          <a:xfrm>
            <a:off x="251520" y="188640"/>
            <a:ext cx="2592288" cy="2592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395536" y="332656"/>
            <a:ext cx="2304256" cy="230425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611560" y="548680"/>
            <a:ext cx="1872208" cy="1872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1403648" y="260648"/>
            <a:ext cx="72008" cy="36004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179512" y="3068960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КАК РАБОТАЕТ «ПАНБИОТИКА»</a:t>
            </a:r>
            <a:endParaRPr lang="ru-RU" sz="2000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640188" y="2060848"/>
            <a:ext cx="308812" cy="298267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2195736" y="1844824"/>
            <a:ext cx="432048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Сафонова\Экодом\дезодорант\презентаци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834093"/>
            <a:ext cx="1872208" cy="108273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419872" y="179343"/>
            <a:ext cx="532859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ПРИНЦИП ДЕЙСТВИЯ «ПАНБИОТИКИ» — МЕТОД КОНКУРЕНТНОГО ВЫТЕСНЕНИЯ.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ru-RU" sz="1200" dirty="0" smtClean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Пробиотические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бактерии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</a:t>
            </a:r>
            <a:r>
              <a:rPr lang="en-US" sz="14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acillus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subtilis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(В.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) в средстве находятся в неактивных спорах.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Попадая на поверхность, которую необходимо обработать </a:t>
            </a:r>
          </a:p>
          <a:p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В.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заселяют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среду своими штаммами, выделяют ферменты,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которые разрушают </a:t>
            </a:r>
            <a:r>
              <a:rPr lang="ru-RU" sz="14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биопленку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условно-патогенных и патогенных бактерий, и их количество снижается естественным путем (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подавляют рост и их развитие). При этом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пробиотические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бактерии разрушают вещества, которые служат пищей для патогенных бактерий и грибков.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После вытеснения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условно-патогенных и патогенных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бактерий,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В.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частично остаются на обработанной поверхности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снова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образуют споры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становятся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неактивными)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попадании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 поверхность патогенных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условно-патогенных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бактерий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В.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снова начинают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активно работать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51520" y="3871847"/>
          <a:ext cx="8712969" cy="2941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2976132"/>
                <a:gridCol w="2928525"/>
              </a:tblGrid>
              <a:tr h="7920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1494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Подзаголовок 2"/>
          <p:cNvSpPr txBox="1">
            <a:spLocks/>
          </p:cNvSpPr>
          <p:nvPr/>
        </p:nvSpPr>
        <p:spPr>
          <a:xfrm>
            <a:off x="323528" y="4005064"/>
            <a:ext cx="26642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В.</a:t>
            </a:r>
            <a:r>
              <a:rPr 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1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средстве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(неактивные споры)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243808" y="3933056"/>
            <a:ext cx="276835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ктивные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вегетативные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клетки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В.</a:t>
            </a:r>
            <a:r>
              <a:rPr 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развивающиеся  при наличие органических субстратов (других бактерий, пота, пыли)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228184" y="4005064"/>
            <a:ext cx="252504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Остатки В.</a:t>
            </a:r>
            <a:r>
              <a:rPr 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обработанной поверхности (неактивные споры)</a:t>
            </a: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210" y="4807950"/>
            <a:ext cx="2419598" cy="18089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4798920"/>
            <a:ext cx="2592288" cy="18853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4798920"/>
            <a:ext cx="2664296" cy="1953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932" t="3093" r="35284" b="35039"/>
          <a:stretch>
            <a:fillRect/>
          </a:stretch>
        </p:blipFill>
        <p:spPr bwMode="auto">
          <a:xfrm>
            <a:off x="-91026" y="-27384"/>
            <a:ext cx="9235026" cy="68853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-108520" y="-99392"/>
            <a:ext cx="9252520" cy="2160240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059416" y="3429000"/>
            <a:ext cx="0" cy="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430220" y="4994988"/>
            <a:ext cx="0" cy="1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932040" y="332656"/>
            <a:ext cx="4680520" cy="23762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724128" y="439797"/>
            <a:ext cx="32403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Применение: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фармацевтическая промышленность производит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на основе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Bacillus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subtilis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различные лекарственные препараты;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садоводстве как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биофунгицид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натуральное средство для борьбы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грибковыми болезнями растений.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28456" y="4149080"/>
            <a:ext cx="4680520" cy="15121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4365104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Используя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Bacillus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subtilis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ученые разрабатывают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способы так называемой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«биологической дезинфекции».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-468560" y="4077072"/>
            <a:ext cx="4680520" cy="15121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51520" y="4293096"/>
            <a:ext cx="367240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вляется антагонистом патогенных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условно-патогенных микроорганизмов;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способствует удалению продуктов распада; синтезирует аминокислоты, витамины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иммунноактивные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факторы.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-684584" y="332656"/>
            <a:ext cx="4680520" cy="23762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1340768"/>
            <a:ext cx="34563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Ежедневно работает у каждого из нас в организме: она  участвует в процессах переваривания пищи, борется с патогенной микрофлорой  кишечника и кожных покровов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5496" y="415117"/>
            <a:ext cx="36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стречается повсюду – в почве, на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растениях, в воде и воздухе, и является частью нормальной микрофлоры человека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животных.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2187">
            <a:off x="1972011" y="820964"/>
            <a:ext cx="4056915" cy="4056915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3059832" y="1700808"/>
            <a:ext cx="2808312" cy="2664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216708" y="1852201"/>
            <a:ext cx="2507420" cy="236267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407014" y="2060848"/>
            <a:ext cx="2106235" cy="1960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4703158" y="1844824"/>
            <a:ext cx="72008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491880" y="2598003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ОДНА ИЗ САМЫХ ИЗУЧЕННЫХ НАУКОЙ БАКТЕРИЙ – </a:t>
            </a:r>
          </a:p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BACILLUS SUBTILIS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H="1">
            <a:off x="3335006" y="3501008"/>
            <a:ext cx="288032" cy="216024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135206" y="3717032"/>
            <a:ext cx="216024" cy="216024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566" y="0"/>
            <a:ext cx="9226566" cy="6911543"/>
          </a:xfrm>
          <a:prstGeom prst="rect">
            <a:avLst/>
          </a:prstGeom>
          <a:noFill/>
        </p:spPr>
      </p:pic>
      <p:pic>
        <p:nvPicPr>
          <p:cNvPr id="5" name="Picture 8" descr="D:\Сафонова\Экодом\дезодорант\3D\67_panbiotica_r_2 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692696"/>
            <a:ext cx="1525992" cy="3816424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91880" y="332656"/>
            <a:ext cx="32403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КАК РАБОТАЮТ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ПРОБИОТИЧЕСКИЕ БАКТЕРИИ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БИОДЕЗОДОРАНТЕ-СПРЕЕ?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91880" y="1052736"/>
            <a:ext cx="5400600" cy="50405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052736"/>
            <a:ext cx="792088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779912" y="1227524"/>
            <a:ext cx="489654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ременно колонизируя поверхность обуви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кожи стоп, </a:t>
            </a:r>
            <a:r>
              <a:rPr lang="ru-RU" sz="16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пробиотические</a:t>
            </a: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бактерии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Bacillus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subtilis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выделяют ферменты, которые разрушают </a:t>
            </a:r>
            <a:r>
              <a:rPr lang="ru-RU" sz="16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биопленку</a:t>
            </a: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условно-патогенных и патогенных бактерий, и их количество снижается естественным путем.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результате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пробиотические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бактерии осуществляют биологическую защиту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контроль, поддерживая правильный баланс внутренней поверхности обуви и микрофлоры кожи.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Это, в свою очередь, устраняет причину неприятного запаха и обеспечивает длительную защиту от его повторного появления, а также снижает риск развития бактериальных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грибковых заболеваний стоп.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67544" y="4653136"/>
            <a:ext cx="26642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БИОДЕЗОДОРАНТ-СПРЕЙ ОБЛАДАЕТ ВЫРАЖЕННЫМ АНТИСЕПТИЧЕСКИМ, МЕСТНЫМ ФУНГИЦИДНЫМ (ПРОТИВОГРИБКОВЫМ) ДЕЙСТВИЕМ.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99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491880" y="6146140"/>
            <a:ext cx="5184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БИОДЕЗОДОРАН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Т-СПРЕЙ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НАРУШАЕТ ФИЗИОЛОГИЧЕСКУЮ ФУНКЦИЮ ПОТООТДЕЛЕНИЯ 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779912" y="5067181"/>
            <a:ext cx="48245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err="1" smtClean="0">
                <a:solidFill>
                  <a:srgbClr val="0099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Пробиотические</a:t>
            </a:r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бактерии сохраняют свою биологическую активность в отношении патогенной микрофлоры, даже не смотря на длительность применения </a:t>
            </a:r>
            <a:r>
              <a:rPr lang="ru-RU" sz="1400" b="1" dirty="0" err="1" smtClean="0">
                <a:solidFill>
                  <a:srgbClr val="0099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биодезодоранта-спрея</a:t>
            </a:r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53" y="0"/>
            <a:ext cx="9226566" cy="6911543"/>
          </a:xfrm>
          <a:prstGeom prst="rect">
            <a:avLst/>
          </a:prstGeom>
          <a:noFill/>
        </p:spPr>
      </p:pic>
      <p:pic>
        <p:nvPicPr>
          <p:cNvPr id="5" name="Picture 8" descr="D:\Сафонова\Экодом\дезодорант\3D\67_panbiotica_r_2 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183" y="836712"/>
            <a:ext cx="1583577" cy="396044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491880" y="2204864"/>
            <a:ext cx="5400600" cy="18722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204864"/>
            <a:ext cx="720080" cy="1872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5138028"/>
            <a:ext cx="1715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99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МЕНТОЛ</a:t>
            </a:r>
            <a:endParaRPr lang="ru-RU" sz="2800" b="1" dirty="0">
              <a:solidFill>
                <a:srgbClr val="0099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780928"/>
            <a:ext cx="38519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счет ментола 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биодезодорант-спрей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оказывает дезодорирующее </a:t>
            </a:r>
          </a:p>
          <a:p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освежающее действие.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1811" y="2780928"/>
            <a:ext cx="9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4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63888" y="2780929"/>
            <a:ext cx="720080" cy="727630"/>
          </a:xfrm>
          <a:prstGeom prst="ellipse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53" y="0"/>
            <a:ext cx="9226566" cy="6911543"/>
          </a:xfrm>
          <a:prstGeom prst="rect">
            <a:avLst/>
          </a:prstGeom>
          <a:noFill/>
        </p:spPr>
      </p:pic>
      <p:pic>
        <p:nvPicPr>
          <p:cNvPr id="5" name="Picture 8" descr="D:\Сафонова\Экодом\дезодорант\3D\67_panbiotica_r_2 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183" y="836712"/>
            <a:ext cx="1583577" cy="396044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491880" y="2276872"/>
            <a:ext cx="5544616" cy="28083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276872"/>
            <a:ext cx="720080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427984" y="2488827"/>
            <a:ext cx="45365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Натуральный состав исключает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агрессивное химическое воздействие, поэтому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биодезодорант-спрей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не вызывает раздражения на коже ног, не оставляет следов на обуви.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Он может применяться на всех типах обуви – из натуральной и искусственной кожи, ткани, замши и других материалов.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79512" y="4638909"/>
            <a:ext cx="331236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БИОДЕЗОДОРАНТ-СПРЕЙ СОДЕРЖИТ ТОЛЬКО НАТУРАЛЬНЫЕ КОМПОНЕНТЫ, КОТОРЫЕ БЕРЕЖНО И АККУРАТНО УХАЖИВАЮТ ЗА ОБУВЬЮ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И КОЖЕЙ НОГ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99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1811" y="2420888"/>
            <a:ext cx="9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4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63888" y="2420889"/>
            <a:ext cx="720080" cy="727630"/>
          </a:xfrm>
          <a:prstGeom prst="ellipse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641811" y="3883695"/>
            <a:ext cx="9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4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563888" y="3883696"/>
            <a:ext cx="720080" cy="727630"/>
          </a:xfrm>
          <a:prstGeom prst="ellipse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fon osn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87"/>
            <a:ext cx="9144000" cy="685002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491880" y="1484784"/>
            <a:ext cx="914400" cy="3528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491880" y="1484784"/>
            <a:ext cx="5328592" cy="35283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570114" y="2360222"/>
            <a:ext cx="3382" cy="2256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25956" y="134076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8105">
            <a:off x="-630297" y="-416052"/>
            <a:ext cx="4366829" cy="4366829"/>
          </a:xfrm>
          <a:prstGeom prst="rect">
            <a:avLst/>
          </a:prstGeom>
          <a:noFill/>
        </p:spPr>
      </p:pic>
      <p:sp>
        <p:nvSpPr>
          <p:cNvPr id="66" name="Овал 65"/>
          <p:cNvSpPr/>
          <p:nvPr/>
        </p:nvSpPr>
        <p:spPr>
          <a:xfrm>
            <a:off x="280148" y="188640"/>
            <a:ext cx="2808312" cy="2880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4164" y="332656"/>
            <a:ext cx="2507422" cy="25542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622186" y="548680"/>
            <a:ext cx="2106234" cy="2119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2152356" y="332656"/>
            <a:ext cx="144016" cy="36004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23528" y="1383159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640188" y="2060848"/>
            <a:ext cx="308812" cy="298267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2339752" y="1988840"/>
            <a:ext cx="432048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95536" y="4440014"/>
            <a:ext cx="2880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ACA8"/>
                </a:solidFill>
                <a:latin typeface="Arial" pitchFamily="34" charset="0"/>
                <a:cs typeface="Arial" pitchFamily="34" charset="0"/>
              </a:rPr>
              <a:t>В ПОВСЕДНЕВНОЙ ЖИЗНИ НАС СОПРОВОЖДАЮТ МИЛЛИАРДЫ БАКТЕРИЙ </a:t>
            </a:r>
            <a:endParaRPr lang="ru-RU" sz="1600" b="1" dirty="0">
              <a:solidFill>
                <a:srgbClr val="00ACA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39952" y="1628800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Знаете ли Вы, что бактерии – самая древняя группа организмов из ныне существующих на Земле.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39952" y="2581746"/>
            <a:ext cx="4464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Установлено, что первые бактерии жили во времена, когда поверхность Земли была окутана плотным облачным слоем и имела высокую температуру. 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42841" y="3719934"/>
            <a:ext cx="4389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Первые бактерии появились, вероятно, более 3,5 млрд. лет назад и на протяжении почти миллиарда лет были единственными живыми существами на нашей планете.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2" cstate="print"/>
          <a:srcRect t="4741" r="4107"/>
          <a:stretch>
            <a:fillRect/>
          </a:stretch>
        </p:blipFill>
        <p:spPr bwMode="auto">
          <a:xfrm>
            <a:off x="-72008" y="0"/>
            <a:ext cx="9216008" cy="6885384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7504" y="5164449"/>
            <a:ext cx="30963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ПРЕИМУЩЕСТВА </a:t>
            </a:r>
          </a:p>
          <a:p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БИОДЕЗОДОРАНТА-СПРЕЯ </a:t>
            </a:r>
          </a:p>
          <a:p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«ПАНБИОТИКА»:</a:t>
            </a:r>
            <a:endParaRPr lang="ru-RU" sz="1400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D:\Сафонова\Экодом\дезодорант\3D\67_panbiotica_r_2 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1583577" cy="3960440"/>
          </a:xfrm>
          <a:prstGeom prst="rect">
            <a:avLst/>
          </a:prstGeom>
          <a:noFill/>
        </p:spPr>
      </p:pic>
      <p:pic>
        <p:nvPicPr>
          <p:cNvPr id="21" name="Picture 1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4" cstate="print"/>
          <a:srcRect l="38581" t="4741" r="36694"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3968" y="1484784"/>
            <a:ext cx="46805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Поддерживает естественный физиологический 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и функциональный состав микрофлоры кожи.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Не нарушает физиологическую функцию потоотделения.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Нейтрален ко всем видам тканей, коже и краскам. 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Не оставляет следов после обработки.</a:t>
            </a:r>
          </a:p>
          <a:p>
            <a:pPr lvl="0"/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20480" y="47667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Не маскирует неприятный запах пота, а устраняет его причину – бактерии.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283968" y="3140968"/>
            <a:ext cx="439248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Природный способ антисептической обработки.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Не сушит кожу.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Не содержит спирта, солей, оксидов алюминия, отдушек, красителей и консервантов.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20480" y="542606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Результат наступает после первого применения.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Пролонгированное действие.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283968" y="4365104"/>
            <a:ext cx="46805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Создано на основе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пробиотических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бактерий.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Безопасная альтернатива химическим средствам дезинфекции и антисептики.</a:t>
            </a:r>
          </a:p>
          <a:p>
            <a:r>
              <a:rPr lang="ru-RU" sz="1000" dirty="0" smtClean="0"/>
              <a:t> </a:t>
            </a:r>
          </a:p>
          <a:p>
            <a:pPr lvl="0"/>
            <a:endParaRPr lang="ru-RU" sz="10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" descr="D:\Сафонова\Экодом\дезодорант\макет\Panbiotica-01.jpg"/>
          <p:cNvPicPr>
            <a:picLocks noChangeAspect="1" noChangeArrowheads="1"/>
          </p:cNvPicPr>
          <p:nvPr/>
        </p:nvPicPr>
        <p:blipFill>
          <a:blip r:embed="rId5" cstate="print"/>
          <a:srcRect l="47938" t="20650" r="37762" b="68997"/>
          <a:stretch>
            <a:fillRect/>
          </a:stretch>
        </p:blipFill>
        <p:spPr bwMode="auto">
          <a:xfrm>
            <a:off x="2915816" y="188640"/>
            <a:ext cx="848667" cy="792089"/>
          </a:xfrm>
          <a:prstGeom prst="rect">
            <a:avLst/>
          </a:prstGeom>
          <a:noFill/>
          <a:ln w="38100">
            <a:solidFill>
              <a:srgbClr val="009999"/>
            </a:solidFill>
          </a:ln>
        </p:spPr>
      </p:pic>
      <p:pic>
        <p:nvPicPr>
          <p:cNvPr id="17" name="Picture 2" descr="D:\Сафонова\Экодом\дезодорант\макет\Panbiotica-01.jpg"/>
          <p:cNvPicPr>
            <a:picLocks noChangeAspect="1" noChangeArrowheads="1"/>
          </p:cNvPicPr>
          <p:nvPr/>
        </p:nvPicPr>
        <p:blipFill>
          <a:blip r:embed="rId5" cstate="print"/>
          <a:srcRect l="48049" t="30992" r="37650" b="58655"/>
          <a:stretch>
            <a:fillRect/>
          </a:stretch>
        </p:blipFill>
        <p:spPr bwMode="auto">
          <a:xfrm>
            <a:off x="2915816" y="1412776"/>
            <a:ext cx="848666" cy="792088"/>
          </a:xfrm>
          <a:prstGeom prst="rect">
            <a:avLst/>
          </a:prstGeom>
          <a:noFill/>
          <a:ln w="38100">
            <a:solidFill>
              <a:srgbClr val="009999"/>
            </a:solidFill>
          </a:ln>
        </p:spPr>
      </p:pic>
      <p:pic>
        <p:nvPicPr>
          <p:cNvPr id="19" name="Picture 2" descr="D:\Сафонова\Экодом\дезодорант\макет\Panbiotica-01.jpg"/>
          <p:cNvPicPr>
            <a:picLocks noChangeAspect="1" noChangeArrowheads="1"/>
          </p:cNvPicPr>
          <p:nvPr/>
        </p:nvPicPr>
        <p:blipFill>
          <a:blip r:embed="rId5" cstate="print"/>
          <a:srcRect l="48049" t="45395" r="36697" b="43512"/>
          <a:stretch>
            <a:fillRect/>
          </a:stretch>
        </p:blipFill>
        <p:spPr bwMode="auto">
          <a:xfrm>
            <a:off x="2874668" y="2708920"/>
            <a:ext cx="905244" cy="848666"/>
          </a:xfrm>
          <a:prstGeom prst="rect">
            <a:avLst/>
          </a:prstGeom>
          <a:noFill/>
          <a:ln w="38100">
            <a:solidFill>
              <a:srgbClr val="009999"/>
            </a:solidFill>
          </a:ln>
        </p:spPr>
      </p:pic>
      <p:pic>
        <p:nvPicPr>
          <p:cNvPr id="20" name="Picture 2" descr="D:\Сафонова\Экодом\дезодорант\макет\Panbiotica-01.jpg"/>
          <p:cNvPicPr>
            <a:picLocks noChangeAspect="1" noChangeArrowheads="1"/>
          </p:cNvPicPr>
          <p:nvPr/>
        </p:nvPicPr>
        <p:blipFill>
          <a:blip r:embed="rId5" cstate="print"/>
          <a:srcRect l="46836" t="60644" r="37391" b="29003"/>
          <a:stretch>
            <a:fillRect/>
          </a:stretch>
        </p:blipFill>
        <p:spPr bwMode="auto">
          <a:xfrm>
            <a:off x="2915816" y="4077072"/>
            <a:ext cx="936104" cy="792088"/>
          </a:xfrm>
          <a:prstGeom prst="rect">
            <a:avLst/>
          </a:prstGeom>
          <a:noFill/>
          <a:ln w="38100">
            <a:solidFill>
              <a:srgbClr val="009999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779912" y="1196752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АБСОЛЮТНО БЕЗОПАСНО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188640"/>
            <a:ext cx="1533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НЕТ ЗАПАХА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2852936"/>
            <a:ext cx="15599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НАТУРАЛЬНО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4129335"/>
            <a:ext cx="4689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ИСПОЛЬЗУЮТСЯ НОВЕЙШИЕ БИОТЕХНОЛОГИИ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51920" y="5157192"/>
            <a:ext cx="1628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ЭФФЕКТИВНО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33507" y="5949280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ЭКОНОМИЧНО</a:t>
            </a:r>
          </a:p>
        </p:txBody>
      </p:sp>
      <p:pic>
        <p:nvPicPr>
          <p:cNvPr id="27" name="Picture 2" descr="D:\Сафонова\Экодом\дезодорант\макет\Panbiotica-01.jpg"/>
          <p:cNvPicPr>
            <a:picLocks noChangeAspect="1" noChangeArrowheads="1"/>
          </p:cNvPicPr>
          <p:nvPr/>
        </p:nvPicPr>
        <p:blipFill>
          <a:blip r:embed="rId5" cstate="print"/>
          <a:srcRect l="48049" t="30992" r="37650" b="58655"/>
          <a:stretch>
            <a:fillRect/>
          </a:stretch>
        </p:blipFill>
        <p:spPr bwMode="auto">
          <a:xfrm>
            <a:off x="2931246" y="5229200"/>
            <a:ext cx="848666" cy="792088"/>
          </a:xfrm>
          <a:prstGeom prst="rect">
            <a:avLst/>
          </a:prstGeom>
          <a:noFill/>
          <a:ln w="38100">
            <a:solidFill>
              <a:srgbClr val="009999"/>
            </a:solidFill>
          </a:ln>
        </p:spPr>
      </p:pic>
      <p:sp>
        <p:nvSpPr>
          <p:cNvPr id="29" name="Блок-схема: узел 28"/>
          <p:cNvSpPr/>
          <p:nvPr/>
        </p:nvSpPr>
        <p:spPr>
          <a:xfrm rot="2707522">
            <a:off x="3091165" y="5380971"/>
            <a:ext cx="241176" cy="144016"/>
          </a:xfrm>
          <a:prstGeom prst="flowChartConnector">
            <a:avLst/>
          </a:prstGeom>
          <a:solidFill>
            <a:srgbClr val="00C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059832" y="5322694"/>
            <a:ext cx="31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27984" y="6237312"/>
            <a:ext cx="25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Хватает до 200 применений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932" t="3093" r="35284" b="35039"/>
          <a:stretch>
            <a:fillRect/>
          </a:stretch>
        </p:blipFill>
        <p:spPr bwMode="auto">
          <a:xfrm>
            <a:off x="-36512" y="0"/>
            <a:ext cx="9235026" cy="6885384"/>
          </a:xfrm>
          <a:prstGeom prst="rect">
            <a:avLst/>
          </a:prstGeom>
          <a:noFill/>
        </p:spPr>
      </p:pic>
      <p:pic>
        <p:nvPicPr>
          <p:cNvPr id="16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-144248" y="-27384"/>
            <a:ext cx="4356208" cy="36724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10800000">
            <a:off x="-180528" y="-99392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-180529" y="1323527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-886916" y="1399084"/>
            <a:ext cx="6885384" cy="4032448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1935089" y="2232248"/>
            <a:ext cx="6930008" cy="237626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4824304" y="-27383"/>
            <a:ext cx="4356208" cy="367240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 rot="10800000">
            <a:off x="4896544" y="315416"/>
            <a:ext cx="4283968" cy="654258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3109527" y="1534481"/>
            <a:ext cx="6957392" cy="3888431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7504" y="2276872"/>
            <a:ext cx="1944216" cy="34563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39752" y="2276872"/>
            <a:ext cx="1944216" cy="34563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187624" y="1052736"/>
            <a:ext cx="172819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187624" y="1052736"/>
            <a:ext cx="0" cy="115212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868144" y="980728"/>
            <a:ext cx="194421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7812360" y="980728"/>
            <a:ext cx="0" cy="115212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915816" y="828001"/>
            <a:ext cx="28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БИОДЕЗОДОРАНТ-СПРЕЙ РЕКОМЕНДУЕМ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411760" y="3083476"/>
            <a:ext cx="1800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Людям, ведущим активный образ жизни (спортсмены, туристы, рыбаки, охотники и т.д.).</a:t>
            </a:r>
          </a:p>
          <a:p>
            <a:pPr lvl="0" algn="ctr" fontAlgn="base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Дополнительно можно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бидезодорантом-спреем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обработать спортивную сумку.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3023081"/>
            <a:ext cx="1872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Людям, чей труд связан с длительным ношением обуви </a:t>
            </a:r>
          </a:p>
          <a:p>
            <a:pPr algn="ctr" fontAlgn="base"/>
            <a:r>
              <a:rPr lang="ru-RU" sz="1400" dirty="0" smtClean="0">
                <a:latin typeface="Arial" pitchFamily="34" charset="0"/>
                <a:cs typeface="Arial" pitchFamily="34" charset="0"/>
              </a:rPr>
              <a:t>в течение дня (офисные работники).</a:t>
            </a:r>
          </a:p>
          <a:p>
            <a:pPr lvl="0" algn="ctr" fontAlgn="base">
              <a:buFont typeface="Wingdings" pitchFamily="2" charset="2"/>
              <a:buChar char="ü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44008" y="2276872"/>
            <a:ext cx="1944216" cy="34563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788024" y="3039924"/>
            <a:ext cx="17281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Людям, кто занят физическим трудом или вынужден проводить много времени на ногах.</a:t>
            </a:r>
          </a:p>
          <a:p>
            <a:pPr lvl="0" algn="ctr" fontAlgn="base">
              <a:buFont typeface="Wingdings" pitchFamily="2" charset="2"/>
              <a:buChar char="ü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D:\Сафонова\Экодом\дезодорант\презентация\значки-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1728192" cy="1728192"/>
          </a:xfrm>
          <a:prstGeom prst="rect">
            <a:avLst/>
          </a:prstGeom>
          <a:noFill/>
        </p:spPr>
      </p:pic>
      <p:cxnSp>
        <p:nvCxnSpPr>
          <p:cNvPr id="38" name="Прямая соединительная линия 37"/>
          <p:cNvCxnSpPr/>
          <p:nvPr/>
        </p:nvCxnSpPr>
        <p:spPr>
          <a:xfrm flipV="1">
            <a:off x="3419872" y="1340768"/>
            <a:ext cx="0" cy="115212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 descr="D:\Сафонова\Экодом\дезодорант\презентация\значки-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412776"/>
            <a:ext cx="1801813" cy="1801813"/>
          </a:xfrm>
          <a:prstGeom prst="rect">
            <a:avLst/>
          </a:prstGeom>
          <a:noFill/>
        </p:spPr>
      </p:pic>
      <p:sp>
        <p:nvSpPr>
          <p:cNvPr id="41" name="Скругленный прямоугольник 40"/>
          <p:cNvSpPr/>
          <p:nvPr/>
        </p:nvSpPr>
        <p:spPr>
          <a:xfrm>
            <a:off x="6876256" y="2276872"/>
            <a:ext cx="1944216" cy="34563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D:\Сафонова\Экодом\дезодорант\презентация\значки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1412776"/>
            <a:ext cx="1657797" cy="1657796"/>
          </a:xfrm>
          <a:prstGeom prst="rect">
            <a:avLst/>
          </a:prstGeom>
          <a:noFill/>
        </p:spPr>
      </p:pic>
      <p:sp>
        <p:nvSpPr>
          <p:cNvPr id="47" name="Прямоугольник 46"/>
          <p:cNvSpPr/>
          <p:nvPr/>
        </p:nvSpPr>
        <p:spPr>
          <a:xfrm>
            <a:off x="7164288" y="3068960"/>
            <a:ext cx="1512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Людям, страдающим повышенной потливостью.</a:t>
            </a:r>
          </a:p>
          <a:p>
            <a:pPr lvl="0" algn="ctr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Людям часто посещающих</a:t>
            </a:r>
          </a:p>
          <a:p>
            <a:pPr lvl="0"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бассейн, сауну, баню.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5796136" y="1268760"/>
            <a:ext cx="0" cy="115212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Сафонова\Экодом\дезодорант\презентация\значки-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39" y="1412776"/>
            <a:ext cx="1656185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932" t="3093" r="35284" b="35039"/>
          <a:stretch>
            <a:fillRect/>
          </a:stretch>
        </p:blipFill>
        <p:spPr bwMode="auto">
          <a:xfrm>
            <a:off x="-36512" y="0"/>
            <a:ext cx="9235026" cy="6885384"/>
          </a:xfrm>
          <a:prstGeom prst="rect">
            <a:avLst/>
          </a:prstGeom>
          <a:noFill/>
        </p:spPr>
      </p:pic>
      <p:pic>
        <p:nvPicPr>
          <p:cNvPr id="16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-144248" y="-27384"/>
            <a:ext cx="4356208" cy="36724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10800000">
            <a:off x="-180528" y="-99392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-180529" y="1323527"/>
            <a:ext cx="4464496" cy="556185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-886916" y="1354460"/>
            <a:ext cx="6885384" cy="4032448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1935089" y="2232248"/>
            <a:ext cx="6930008" cy="237626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D:\Сафонова\Экодом\дезодорант\презентация\c48b2deb8d3b4a799ed189175abb52df.jpg"/>
          <p:cNvPicPr>
            <a:picLocks noChangeAspect="1" noChangeArrowheads="1"/>
          </p:cNvPicPr>
          <p:nvPr/>
        </p:nvPicPr>
        <p:blipFill>
          <a:blip r:embed="rId3" cstate="print"/>
          <a:srcRect r="11025"/>
          <a:stretch>
            <a:fillRect/>
          </a:stretch>
        </p:blipFill>
        <p:spPr bwMode="auto">
          <a:xfrm rot="10800000">
            <a:off x="4824304" y="-27383"/>
            <a:ext cx="4356208" cy="367240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 rot="10800000">
            <a:off x="4896544" y="315416"/>
            <a:ext cx="4283968" cy="6542584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2965512" y="1507097"/>
            <a:ext cx="6957392" cy="3888431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43808" y="332656"/>
            <a:ext cx="280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БИОДЕЗОДОРАНТ-СПРЕЙ PANBIOTICA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79512" y="1196752"/>
            <a:ext cx="4032448" cy="5400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72000" y="1196752"/>
            <a:ext cx="4032448" cy="5400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051720" y="476672"/>
            <a:ext cx="79208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2051720" y="476672"/>
            <a:ext cx="0" cy="79208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724128" y="476672"/>
            <a:ext cx="9361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23528" y="1484784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ВОЗДЕЙСТВИЕ НА КОЖУ СТОП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60032" y="1412776"/>
            <a:ext cx="3384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ВОЗДЕЙСТВИЕ НА ОБУВЬ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D:\Сафонова\Экодом\дезодорант\презентация\значки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32656"/>
            <a:ext cx="1368153" cy="1368152"/>
          </a:xfrm>
          <a:prstGeom prst="rect">
            <a:avLst/>
          </a:prstGeom>
          <a:noFill/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395536" y="1916832"/>
            <a:ext cx="34563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Оказывает профилактическое действие: при регулярном применении средства снижается риск развития бактериальных и грибковых заболеваний стоп, а также устраняется причина неприятного запаха.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95536" y="4708882"/>
            <a:ext cx="345638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Распылять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биодезодорант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-спрей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необходимо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равномерно на сухую чистую кожу стоп с расстояния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10–15 сантиметров, уделяя особое внимание зоне между пальцами. Рекомендуется использовать 1–2 раза в день по мере необходимости.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4788024" y="1759456"/>
            <a:ext cx="3600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Bacillus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subtilis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создает на поверхности обуви защитный 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микро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слой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– бактериальную пленку, препятствующую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процессу размножения вредных бактерий.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Регулярная обработка внутренней поверхности обуви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биодезодорантом-спреем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снижает риск возникновения заболеваний кожи стоп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а также устраняет неприятный запах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 обуви.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редство аккуратно ухаживает за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обувью, </a:t>
            </a: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сохраняя её чистоту и свежесть.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4812536" y="4565446"/>
            <a:ext cx="379191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Наносить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биодезодорант-спрей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необходимо вечером после длительного ношения обуви в течение дня, либо не менее чем за четыре часа до выхода из дома (до полного высыхания).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Кроме того, в целях профилактики рекомендуется обрабатывать новую обувь перед тем, как надеть ее первый раз.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6660232" y="476672"/>
            <a:ext cx="0" cy="79208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Сафонова\Экодом\дезодорант\презентация\значки-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59" y="332656"/>
            <a:ext cx="1368153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548680"/>
          <a:ext cx="8928992" cy="5818915"/>
        </p:xfrm>
        <a:graphic>
          <a:graphicData uri="http://schemas.openxmlformats.org/drawingml/2006/table">
            <a:tbl>
              <a:tblPr/>
              <a:tblGrid>
                <a:gridCol w="1944216"/>
                <a:gridCol w="2122437"/>
                <a:gridCol w="2018031"/>
                <a:gridCol w="2844308"/>
              </a:tblGrid>
              <a:tr h="691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ОСОБЕННОСТИ</a:t>
                      </a:r>
                      <a:endParaRPr lang="ru-RU" sz="1200" i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БИОДЕЗОДОРАНТ-СПРЕЙ ДЛЯ НОГ И ОБУВИ</a:t>
                      </a:r>
                      <a:endParaRPr lang="ru-RU" sz="1200" i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МИКОСТОП</a:t>
                      </a:r>
                      <a:endParaRPr lang="ru-RU" sz="1200" i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ФОРМИДРОН</a:t>
                      </a:r>
                      <a:endParaRPr lang="ru-RU" sz="1200" i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  <a:tr h="263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Форма выпуска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Биодезодорант-спрей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Дезодорант-антиперспирант</a:t>
                      </a:r>
                      <a:endParaRPr lang="ru-RU" sz="1200" kern="12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спрей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Флакон без распылителя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Механизм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действия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Бактерицидное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фунгицидное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Фунгицидное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Дезодорирующее, Бактерицидное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9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Способ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применения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антибактериальная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обработка кожи и обуви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Эффект наступает после каждого применения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 течение 3-5 дней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Одной процедуры достаточно, чтобы уменьшить потливость кожи на одну-две недели</a:t>
                      </a:r>
                      <a:endParaRPr lang="ru-RU" sz="12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7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Противопоказания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Индивидуальная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непереносимость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Индивидуальная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непереносимость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Воспалительные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заболевания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кожи.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Препарат является достаточно токсичным и поэтому перед его использованием необходимо проконсультироваться с дерматологом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34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Показания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 применению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Профилактика;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вспомогательное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лечение бактериальных и грибковых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поражений кожи стоп;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гигиеническая обработка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обуви.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Профилактика;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грибковых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поражений;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гигиеническая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обработка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обуви.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При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повышенной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потливости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7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Активный компонент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Пробиотические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бактерии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latin typeface="Arial"/>
                          <a:ea typeface="Calibri"/>
                          <a:cs typeface="Times New Roman"/>
                        </a:rPr>
                        <a:t>Bacillus</a:t>
                      </a:r>
                      <a:r>
                        <a:rPr lang="ru-RU" sz="1200" b="0" dirty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0" dirty="0" err="1">
                          <a:latin typeface="Arial"/>
                          <a:ea typeface="Calibri"/>
                          <a:cs typeface="Times New Roman"/>
                        </a:rPr>
                        <a:t>subtilis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Тетранил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– производное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ундециленовой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кислоты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ормальдегид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15" marR="456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13209" y="116632"/>
            <a:ext cx="4517583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СРАВНИТЕЛЬНАЯ ХАРАКТЕРИСТИКА </a:t>
            </a:r>
            <a:r>
              <a:rPr lang="ru-RU" sz="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</a:t>
            </a:r>
            <a:r>
              <a:rPr kumimoji="0" lang="ru-RU" sz="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ДЕЗОДОРАНТА-СПРЕЯ ДЛЯ НОГИ ОБУВИ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ПРОДУКТАМИ ИСПОЛЬЗУЕМЫМИ ДЛЯ ОБРАБОТКИ ОБУВИ И НОГ</a:t>
            </a:r>
            <a:endParaRPr kumimoji="0" lang="ru-RU" sz="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53" y="0"/>
            <a:ext cx="9226566" cy="6911543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2051720" y="2204864"/>
            <a:ext cx="6768752" cy="29523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339752" y="2385179"/>
            <a:ext cx="590465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Вывод.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рынке существует две группы препаратов: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 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фунгицидным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(противогрибковым) действием;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направленных на устранение излишней потливости (блокируют потоотделение или маскируют неприятный запах).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Биодезодорант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спрей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«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Панбиотика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» имеет преимущества перед другими </a:t>
            </a:r>
            <a:r>
              <a:rPr lang="ru-RU" sz="14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средставами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сочетает в себе несколько действий: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оказывает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бактерицидное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противогрибковое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действия;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устраняет причину неприятного запаха и обеспечивает длительную защиту от его повторного появления.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4932040" y="116631"/>
            <a:ext cx="4032448" cy="38743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116632"/>
            <a:ext cx="4032448" cy="39604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260648"/>
            <a:ext cx="374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Специалисты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биотехнологической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лаборатории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Артлайф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проводили глубокое изучение свойств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пробиотических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бактерий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Bacillus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subtilis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Жизнеспособность бактерий в средствах.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Безопасность.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Пробиотические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свойства бактерий (имеет высокую антагонистическую активность в отношении патогенных и условно-патогенных бактерий).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Антимикробные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свойства против патогенной микрофлоры.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Подбирали оптимальную рабочую концентрацию бактерий (количество, которое необходимо для стабильного эффекта и результата).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87624" y="4005064"/>
          <a:ext cx="6336704" cy="2088232"/>
        </p:xfrm>
        <a:graphic>
          <a:graphicData uri="http://schemas.openxmlformats.org/drawingml/2006/table">
            <a:tbl>
              <a:tblPr/>
              <a:tblGrid>
                <a:gridCol w="1368152"/>
                <a:gridCol w="1690946"/>
                <a:gridCol w="1638803"/>
                <a:gridCol w="1638803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000" kern="12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Присутствие кокковых колоний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 обработки поверхности обуви</a:t>
                      </a:r>
                      <a:endParaRPr lang="ru-RU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Присутствие кокковых колоний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после обработки (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экспозиция через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часа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Присутствие кокковых колоний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после обработки (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экспозиция через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часов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4710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/>
                          <a:cs typeface="Arial" pitchFamily="34" charset="0"/>
                        </a:rPr>
                        <a:t>Кроссовок мужской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/>
                          <a:cs typeface="Arial" pitchFamily="34" charset="0"/>
                        </a:rPr>
                        <a:t>– (внутренняя поверхность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/>
                          <a:cs typeface="Arial" pitchFamily="34" charset="0"/>
                        </a:rPr>
                        <a:t> ткань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/>
                          <a:cs typeface="Arial" pitchFamily="34" charset="0"/>
                        </a:rPr>
                        <a:t>)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*КОЕ/25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см</a:t>
                      </a:r>
                      <a:r>
                        <a:rPr lang="ru-RU" sz="1200" baseline="300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aseline="30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210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*КОЕ/25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см</a:t>
                      </a:r>
                      <a:r>
                        <a:rPr lang="ru-RU" sz="1200" baseline="300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aseline="300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*КОЕ/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см</a:t>
                      </a:r>
                      <a:r>
                        <a:rPr lang="ru-RU" sz="1200" baseline="300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aseline="300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8916" name="Рисунок 1" descr="образец 2(до опрыскивания 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2498" y="4822073"/>
            <a:ext cx="1609462" cy="119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образец 2(после опрыскивания экспозиция 5 минут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004" y="4830105"/>
            <a:ext cx="1589140" cy="119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образец 2(ровно через сутки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1483" y="4847717"/>
            <a:ext cx="1572845" cy="11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148064" y="427316"/>
            <a:ext cx="37444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Специалисты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биотехнологической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лаборатории изучали эффективность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и безопасность 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биодезодоранта-спрея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роводили микробиологические исследования поверхности обуви, различных материалов, которые наглядно показали эффективность работы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Bacillus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subtilis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отношении кокковых бактерий (вызывающих неприятный запах). Содержание последних снижается в 10 раз.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7624" y="6093296"/>
            <a:ext cx="3335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* Колониеобразующая единица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331640" y="908720"/>
            <a:ext cx="6336704" cy="25922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31640" y="3068960"/>
          <a:ext cx="6336704" cy="2088232"/>
        </p:xfrm>
        <a:graphic>
          <a:graphicData uri="http://schemas.openxmlformats.org/drawingml/2006/table">
            <a:tbl>
              <a:tblPr/>
              <a:tblGrid>
                <a:gridCol w="3203952"/>
                <a:gridCol w="3132752"/>
              </a:tblGrid>
              <a:tr h="448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Присутствие </a:t>
                      </a:r>
                      <a:r>
                        <a:rPr lang="ru-RU" sz="1000" dirty="0" err="1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Bacillus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subtilis</a:t>
                      </a:r>
                      <a:r>
                        <a:rPr lang="ru-RU" sz="1000" b="1" kern="1200" dirty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endParaRPr lang="ru-RU" sz="1000" b="1" kern="1200" dirty="0" smtClean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экспозиция через 5 минут)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Присутствие </a:t>
                      </a:r>
                      <a:r>
                        <a:rPr lang="ru-RU" sz="1000" dirty="0" err="1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Bacillus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subtilis</a:t>
                      </a:r>
                      <a:r>
                        <a:rPr lang="ru-RU" sz="1000" b="1" kern="1200" dirty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endParaRPr lang="ru-RU" sz="1000" b="1" kern="1200" dirty="0" smtClean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экспозиция через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12 часов)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39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13 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КОЕ/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см</a:t>
                      </a:r>
                      <a:r>
                        <a:rPr lang="ru-RU" sz="1200" baseline="300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/>
                          <a:cs typeface="Arial" pitchFamily="34" charset="0"/>
                        </a:rPr>
                        <a:t>3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КОЕ/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см</a:t>
                      </a:r>
                      <a:r>
                        <a:rPr lang="ru-RU" sz="1200" baseline="300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туфель женский 3...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095" y="3861047"/>
            <a:ext cx="1556123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туфля_м2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9" y="3879050"/>
            <a:ext cx="1512168" cy="11341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704" y="1394773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Вместе с тем по прошествии 12 часов  наблюдается значительное присутствие колоний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Bacillus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subtilis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что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свидетельствует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 пролонгированном  действии</a:t>
            </a:r>
          </a:p>
          <a:p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биодезодоранта-спрея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53" y="0"/>
            <a:ext cx="9226566" cy="6911543"/>
          </a:xfrm>
          <a:prstGeom prst="rect">
            <a:avLst/>
          </a:prstGeom>
          <a:noFill/>
        </p:spPr>
      </p:pic>
      <p:pic>
        <p:nvPicPr>
          <p:cNvPr id="5" name="Picture 8" descr="D:\Сафонова\Экодом\дезодорант\3D\67_panbiotica_r_2 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183" y="836712"/>
            <a:ext cx="1727593" cy="432061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491880" y="2204864"/>
            <a:ext cx="5400600" cy="18722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204864"/>
            <a:ext cx="720080" cy="1872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996952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бережно заботится о здоровье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комфорте </a:t>
            </a:r>
            <a:r>
              <a:rPr lang="ru-RU" smtClean="0">
                <a:latin typeface="Arial" pitchFamily="34" charset="0"/>
                <a:cs typeface="Arial" pitchFamily="34" charset="0"/>
              </a:rPr>
              <a:t>ваших ног.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1811" y="2947591"/>
            <a:ext cx="93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4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63888" y="2947592"/>
            <a:ext cx="720080" cy="727630"/>
          </a:xfrm>
          <a:prstGeom prst="ellipse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2348880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БИОДЕЗОДОРАНТ-СПРЕЙ ДЛЯ НОГ И ОБУВИ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«ПАНБИОТИКА»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D:\Сафонова\Экодом\дезодорант\презентация\panbiotika-01.jpg"/>
          <p:cNvPicPr>
            <a:picLocks noChangeAspect="1" noChangeArrowheads="1"/>
          </p:cNvPicPr>
          <p:nvPr/>
        </p:nvPicPr>
        <p:blipFill>
          <a:blip r:embed="rId2" cstate="print"/>
          <a:srcRect l="1932" t="3093" r="35284" b="35039"/>
          <a:stretch>
            <a:fillRect/>
          </a:stretch>
        </p:blipFill>
        <p:spPr bwMode="auto">
          <a:xfrm>
            <a:off x="0" y="0"/>
            <a:ext cx="9235026" cy="68853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-36512" y="-99392"/>
            <a:ext cx="9252520" cy="2160240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88032" y="620688"/>
            <a:ext cx="24837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ПАТОГЕННЫЕ 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—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бактерии, вызывающие заболевания различных систем организма.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755576" y="5427801"/>
            <a:ext cx="417646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УСЛОВНО-ПАТОГЕННЫЕ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бактерии, которые в обычных условиях 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хранят нейтралитет», но проявляют агрессию после смещения баланса в сторону «патогенных».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796136" y="605587"/>
            <a:ext cx="338437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ПОЛЕЗНЫЕ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— 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бактерии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осуществляющие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утилизацию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переработку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продуктов биологического 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химического происхождения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также бактерии, помогающие нашему организму справляться 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неблагоприятными условиями внешней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среды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090041">
            <a:off x="938290" y="1078637"/>
            <a:ext cx="5480017" cy="5480017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405437" y="1819356"/>
            <a:ext cx="3288010" cy="32097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59740" y="1963373"/>
            <a:ext cx="2935722" cy="290578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771800" y="2204864"/>
            <a:ext cx="2520280" cy="2448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3009146"/>
            <a:ext cx="181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ВИДЫ БАКТЕРИИ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429878" y="1988840"/>
            <a:ext cx="142122" cy="359685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3038920" y="3429000"/>
            <a:ext cx="35" cy="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5422157" y="4996420"/>
            <a:ext cx="22" cy="29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2699794" y="3861048"/>
            <a:ext cx="360038" cy="216024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4865674" y="4283581"/>
            <a:ext cx="361" cy="481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4716016" y="4149080"/>
            <a:ext cx="360040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fon osn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025"/>
          </a:xfrm>
          <a:prstGeom prst="rect">
            <a:avLst/>
          </a:prstGeom>
        </p:spPr>
      </p:pic>
      <p:sp>
        <p:nvSpPr>
          <p:cNvPr id="75" name="Скругленный прямоугольник 74"/>
          <p:cNvSpPr/>
          <p:nvPr/>
        </p:nvSpPr>
        <p:spPr>
          <a:xfrm>
            <a:off x="3131840" y="3861048"/>
            <a:ext cx="5625008" cy="24482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-396552" y="620688"/>
            <a:ext cx="9001000" cy="24482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995936" y="1385481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Нерациональное использование бытовой химии вызывает снижение функциональной сопротивляемости иммунной системы организма к различным неблагоприятным факторам.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570114" y="2360222"/>
            <a:ext cx="3382" cy="2256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25956" y="134076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8105">
            <a:off x="-630297" y="-416052"/>
            <a:ext cx="4366829" cy="4366829"/>
          </a:xfrm>
          <a:prstGeom prst="rect">
            <a:avLst/>
          </a:prstGeom>
          <a:noFill/>
        </p:spPr>
      </p:pic>
      <p:sp>
        <p:nvSpPr>
          <p:cNvPr id="66" name="Овал 65"/>
          <p:cNvSpPr/>
          <p:nvPr/>
        </p:nvSpPr>
        <p:spPr>
          <a:xfrm>
            <a:off x="280148" y="188640"/>
            <a:ext cx="2808312" cy="2880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4164" y="332656"/>
            <a:ext cx="2507422" cy="25542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622186" y="548680"/>
            <a:ext cx="2106234" cy="2119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2152356" y="332656"/>
            <a:ext cx="144016" cy="36004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23528" y="1383159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640188" y="2060848"/>
            <a:ext cx="308812" cy="298267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2339752" y="1988840"/>
            <a:ext cx="432048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>
            <a:off x="3059832" y="3789040"/>
            <a:ext cx="432048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4653136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ACA8"/>
                </a:solidFill>
                <a:latin typeface="Arial" pitchFamily="34" charset="0"/>
                <a:cs typeface="Arial" pitchFamily="34" charset="0"/>
              </a:rPr>
              <a:t>БЕЗРАССУДНАЯ БОРЬБА </a:t>
            </a:r>
          </a:p>
          <a:p>
            <a:r>
              <a:rPr lang="ru-RU" sz="1600" b="1" dirty="0" smtClean="0">
                <a:solidFill>
                  <a:srgbClr val="00ACA8"/>
                </a:solidFill>
                <a:latin typeface="Arial" pitchFamily="34" charset="0"/>
                <a:cs typeface="Arial" pitchFamily="34" charset="0"/>
              </a:rPr>
              <a:t>С МИКРОМИРОМ ВЛЕЧЕТ ТЯЖЕЛЫЕ ПОСЛЕДСТВИЯ </a:t>
            </a:r>
            <a:endParaRPr lang="ru-RU" sz="1600" b="1" dirty="0">
              <a:solidFill>
                <a:srgbClr val="00ACA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67944" y="4221088"/>
            <a:ext cx="43204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ГИГИЕНА ЧЕЛОВЕКА 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67944" y="4653136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Человеческое тело окутано невидимой вуалью – микробной пленкой. Уничтожать ее, стремясь к стерильности, - значит, наносить вред организму.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104456" y="8785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ЖИЗНЕННОЕ ПРОСТРАНСТВО ЧЕЛОВЕКА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fon osn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87"/>
            <a:ext cx="9144000" cy="685002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491880" y="476672"/>
            <a:ext cx="914400" cy="5832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491880" y="476672"/>
            <a:ext cx="6552728" cy="58326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570114" y="2360222"/>
            <a:ext cx="3382" cy="2256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25956" y="134076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8105">
            <a:off x="-658283" y="-382972"/>
            <a:ext cx="3998057" cy="3998057"/>
          </a:xfrm>
          <a:prstGeom prst="rect">
            <a:avLst/>
          </a:prstGeom>
          <a:noFill/>
        </p:spPr>
      </p:pic>
      <p:sp>
        <p:nvSpPr>
          <p:cNvPr id="66" name="Овал 65"/>
          <p:cNvSpPr/>
          <p:nvPr/>
        </p:nvSpPr>
        <p:spPr>
          <a:xfrm>
            <a:off x="280148" y="188640"/>
            <a:ext cx="2808312" cy="2880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4164" y="332656"/>
            <a:ext cx="2507422" cy="25542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622186" y="548680"/>
            <a:ext cx="2106234" cy="2119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2152356" y="332656"/>
            <a:ext cx="144016" cy="36004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23528" y="1383159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640188" y="2060848"/>
            <a:ext cx="308812" cy="298267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2339752" y="1988840"/>
            <a:ext cx="432048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635896" y="1743194"/>
            <a:ext cx="51845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Поверхность в жилых помещениях не является стерильной, на ней скапливаются многочисленные бактерии (полезные, патогенные, условно-патогенные), которые образуют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биопленку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ее сложно инактивировать дезинфицирующими средствами.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Патогенные бактерии могут вызывать аллергические реакции и различные заболевания.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Применяя все более новые, современные средства, мы не думаем о том, что патогенные бактерии адаптируются и у них формируется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резистентность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к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дезинфектантам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Но есть альтернатива – безопасные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пробиотические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бактерии с активными ферментами, которые препятствуют  размножению патогенной микрофлоры.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35896" y="620688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ACA8"/>
                </a:solidFill>
                <a:latin typeface="Arial" pitchFamily="34" charset="0"/>
                <a:cs typeface="Arial" pitchFamily="34" charset="0"/>
              </a:rPr>
              <a:t>Современные дезинфицирующие средства содержат целый ряд веществ, которые негативно влияют на здоровье человека и его жизненное </a:t>
            </a:r>
            <a:r>
              <a:rPr lang="ru-RU" sz="1600" b="1" dirty="0" smtClean="0">
                <a:solidFill>
                  <a:srgbClr val="00ACA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пространство</a:t>
            </a:r>
            <a:r>
              <a:rPr lang="ru-RU" sz="1600" b="1" dirty="0" smtClean="0">
                <a:solidFill>
                  <a:srgbClr val="00ACA8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36218" y="4499828"/>
            <a:ext cx="2351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ЕСТЬ ЛИ ВЫХОД? </a:t>
            </a:r>
            <a:endParaRPr lang="ru-RU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fon osn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025"/>
          </a:xfrm>
          <a:prstGeom prst="rect">
            <a:avLst/>
          </a:prstGeom>
        </p:spPr>
      </p:pic>
      <p:sp>
        <p:nvSpPr>
          <p:cNvPr id="63" name="Скругленный прямоугольник 62"/>
          <p:cNvSpPr/>
          <p:nvPr/>
        </p:nvSpPr>
        <p:spPr>
          <a:xfrm>
            <a:off x="-396552" y="836712"/>
            <a:ext cx="9001000" cy="26642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570114" y="2360222"/>
            <a:ext cx="3382" cy="2256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25956" y="134076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4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8105">
            <a:off x="-630297" y="-416052"/>
            <a:ext cx="4366829" cy="4366829"/>
          </a:xfrm>
          <a:prstGeom prst="rect">
            <a:avLst/>
          </a:prstGeom>
          <a:noFill/>
        </p:spPr>
      </p:pic>
      <p:sp>
        <p:nvSpPr>
          <p:cNvPr id="66" name="Овал 65"/>
          <p:cNvSpPr/>
          <p:nvPr/>
        </p:nvSpPr>
        <p:spPr>
          <a:xfrm>
            <a:off x="280148" y="188640"/>
            <a:ext cx="2808312" cy="2880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4164" y="332656"/>
            <a:ext cx="2507422" cy="255424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622186" y="548680"/>
            <a:ext cx="2106234" cy="2119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2152356" y="332656"/>
            <a:ext cx="144016" cy="360040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23528" y="1383159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МИКРОМИР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640188" y="2060848"/>
            <a:ext cx="308812" cy="298267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 flipV="1">
            <a:off x="2339752" y="1988840"/>
            <a:ext cx="432048" cy="288032"/>
          </a:xfrm>
          <a:prstGeom prst="line">
            <a:avLst/>
          </a:prstGeom>
          <a:ln w="196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923928" y="1479267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Arial" pitchFamily="34" charset="0"/>
                <a:cs typeface="Arial" pitchFamily="34" charset="0"/>
              </a:rPr>
              <a:t>Сегодня наука превращает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микроорганизмы </a:t>
            </a:r>
            <a:r>
              <a:rPr lang="ru-RU" dirty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помощников: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медицине,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пищевой промышленности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сельском </a:t>
            </a:r>
            <a:r>
              <a:rPr lang="ru-RU" dirty="0">
                <a:latin typeface="Arial" pitchFamily="34" charset="0"/>
                <a:cs typeface="Arial" pitchFamily="34" charset="0"/>
              </a:rPr>
              <a:t>хозяйстве и быту.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Сафонова\Экодом\дезодорант\презентация\panbiotika-02.jpg"/>
          <p:cNvPicPr>
            <a:picLocks noChangeAspect="1" noChangeArrowheads="1"/>
          </p:cNvPicPr>
          <p:nvPr/>
        </p:nvPicPr>
        <p:blipFill>
          <a:blip r:embed="rId2" cstate="print"/>
          <a:srcRect l="1157" t="1423" r="1179" b="2043"/>
          <a:stretch>
            <a:fillRect/>
          </a:stretch>
        </p:blipFill>
        <p:spPr bwMode="auto">
          <a:xfrm>
            <a:off x="-86323" y="0"/>
            <a:ext cx="9266835" cy="6885384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55776" y="4941168"/>
            <a:ext cx="4176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НОВЫЙ ВЗГЛЯД НА ЧИСТОТУ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афонова\Экодом\дезодорант\презентация\1.jpg"/>
          <p:cNvPicPr>
            <a:picLocks noChangeAspect="1" noChangeArrowheads="1"/>
          </p:cNvPicPr>
          <p:nvPr/>
        </p:nvPicPr>
        <p:blipFill>
          <a:blip r:embed="rId2" cstate="print"/>
          <a:srcRect l="2740" r="2961"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3491880" y="4725144"/>
            <a:ext cx="6408712" cy="18722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4869160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АРТЛАЙФ ВНОСИТ НОВЕЙШИЕ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ДОСТИЖЕНИЯ БИОТЕХНОЛОГИЙ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 ПОВСЕДНЕВНУЮ ЖИЗНЬ,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РАЗРАБАТЫВАЕТ ЭКОНАПРАВЛЕНИЕ PANBIOTICA («ПАНБИОТИКА»)</a:t>
            </a:r>
            <a:endParaRPr lang="ru-RU" sz="16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3" name="Picture 2" descr="D:\Сафонова\Экодом\дезодорант\презентация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5096464"/>
            <a:ext cx="1584176" cy="916163"/>
          </a:xfrm>
          <a:prstGeom prst="rect">
            <a:avLst/>
          </a:prstGeom>
          <a:noFill/>
        </p:spPr>
      </p:pic>
      <p:pic>
        <p:nvPicPr>
          <p:cNvPr id="14" name="Picture 2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725144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афонова\Экодом\дезодорант\презентация\pb\fon osno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46" y="-27384"/>
            <a:ext cx="9191646" cy="68853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>
            <a:off x="-36512" y="-459432"/>
            <a:ext cx="3456384" cy="4824536"/>
          </a:xfrm>
          <a:prstGeom prst="rect">
            <a:avLst/>
          </a:prstGeom>
          <a:gradFill>
            <a:gsLst>
              <a:gs pos="31000">
                <a:schemeClr val="bg1"/>
              </a:gs>
              <a:gs pos="8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D:\Сафонова\Экодом\дезодорант\презентация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62973"/>
            <a:ext cx="3012319" cy="1742091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491880" y="1268760"/>
            <a:ext cx="5328592" cy="41044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268760"/>
            <a:ext cx="1490464" cy="41044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00400" y="1628800"/>
            <a:ext cx="4716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НОВЕЙШИЕ ДОСТИЖЕНИЯ БИОТЕХНОЛОГИЙ </a:t>
            </a:r>
            <a:endParaRPr lang="ru-RU" sz="1400" b="1" dirty="0">
              <a:solidFill>
                <a:srgbClr val="009999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35896" y="1899409"/>
            <a:ext cx="511256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ПРИНЦИПИАЛЬНО НОВАЯ КОНЦЕПЦИЯ –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ИСПОЛЬЗОВАНИЕ ПРИРОДНЫХ СПОСОБОВ АСЕПТИЧЕСКОЙ ОЧИСТКИ И АНТИСЕПТИЧЕСКОЙ ОБРАБОТКИ.</a:t>
            </a:r>
            <a:endParaRPr lang="ru-RU" sz="12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ЭТО БЕЗОПАСНАЯ АЛЬТЕРНАТИВА ХИМИЧЕСКИМ СРЕДСТВАМ ДЕЗИНФЕКЦИИ И АНТИСЕПТИКИ.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3684" y="3429000"/>
            <a:ext cx="43706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99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ЭКОСРЕДСТВА ДЛЯ БЕЗОПАСНОЙ ГИГИЕНЫ </a:t>
            </a:r>
          </a:p>
          <a:p>
            <a:pPr algn="ctr"/>
            <a:endParaRPr lang="ru-RU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635896" y="3861048"/>
            <a:ext cx="51845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 ОСНОВЕ СРЕДСТВ «ПАНБИОТИКА» – ПОЛЕЗНЫЕ БАКТЕРИИ (ПРОБИОТИКИ).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ЛИНИЯ «ПАНБИОТИКА» </a:t>
            </a:r>
            <a:r>
              <a:rPr lang="ru-RU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–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ЭТО ВЫСОКОЭФФЕКТИВНЫЕ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ПРОБИОТИЧЕСКИЕ СРЕДСТВА</a:t>
            </a:r>
            <a:r>
              <a:rPr lang="ru-RU" sz="1200" dirty="0" smtClean="0"/>
              <a:t> 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КОНТРОЛИРУЮЩИЕ  БИОЛОГИЧЕСКУЮ ЗАЩИТУ И ЧИСТОТУ.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51520" y="4005064"/>
            <a:ext cx="31683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999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НОВЫЙ ВЗГЛЯД НА ЧИСТОТУ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99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Сафонова\Экодом\дезодорант\презентация\fl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988840"/>
            <a:ext cx="1008112" cy="100811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520" y="479715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ПРЕИМУЩЕСТВА «ПАНБИОТИКИ» </a:t>
            </a:r>
            <a:endParaRPr lang="ru-RU" sz="2000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6387</TotalTime>
  <Words>1901</Words>
  <Application>Microsoft Office PowerPoint</Application>
  <PresentationFormat>Экран (4:3)</PresentationFormat>
  <Paragraphs>253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Сафонова Елена</dc:creator>
  <cp:lastModifiedBy>Сафонова Елена</cp:lastModifiedBy>
  <cp:revision>592</cp:revision>
  <dcterms:created xsi:type="dcterms:W3CDTF">2017-01-10T02:50:14Z</dcterms:created>
  <dcterms:modified xsi:type="dcterms:W3CDTF">2017-03-17T07:33:45Z</dcterms:modified>
</cp:coreProperties>
</file>