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9" r:id="rId4"/>
    <p:sldId id="275" r:id="rId5"/>
    <p:sldId id="278" r:id="rId6"/>
    <p:sldId id="280" r:id="rId7"/>
    <p:sldId id="272" r:id="rId8"/>
    <p:sldId id="271" r:id="rId9"/>
    <p:sldId id="281" r:id="rId10"/>
    <p:sldId id="284" r:id="rId11"/>
    <p:sldId id="262" r:id="rId12"/>
    <p:sldId id="267" r:id="rId13"/>
    <p:sldId id="285" r:id="rId14"/>
    <p:sldId id="288" r:id="rId15"/>
    <p:sldId id="286" r:id="rId16"/>
    <p:sldId id="289" r:id="rId17"/>
    <p:sldId id="290" r:id="rId18"/>
    <p:sldId id="28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2D4"/>
    <a:srgbClr val="32AAA7"/>
    <a:srgbClr val="EC1B30"/>
    <a:srgbClr val="91DFDD"/>
    <a:srgbClr val="FF0000"/>
    <a:srgbClr val="DEE2F3"/>
    <a:srgbClr val="F7BECA"/>
    <a:srgbClr val="DEF6F3"/>
    <a:srgbClr val="FFED00"/>
    <a:srgbClr val="6C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0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6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FD-C59A-4B02-9B65-490BBB2699A1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pic>
        <p:nvPicPr>
          <p:cNvPr id="15" name="Picture 8" descr="C:\Users\Chizhova\Desktop\Медиаплан ноя\пульмоклинз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5574" y="1285048"/>
            <a:ext cx="1534216" cy="15342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7" descr="C:\Users\Chizhova\Desktop\Медиаплан ноя\пробинорм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3292" y="1285048"/>
            <a:ext cx="1534218" cy="15342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600144" y="2919686"/>
            <a:ext cx="3968578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i="1" dirty="0"/>
              <a:t>18 НОЯБРЯ - ВСЕМИРНЫЙ ДЕНЬ БОРЬБЫ ПРОТИВ ХРОНИЧЕСКОЙ ОБСТРУКТИВНОЙ БОЛЕЗНИ ЛЕГКИХ. </a:t>
            </a:r>
            <a:endParaRPr lang="ru-RU" sz="1000" b="1" i="1" dirty="0" smtClean="0"/>
          </a:p>
          <a:p>
            <a:pPr>
              <a:lnSpc>
                <a:spcPts val="1100"/>
              </a:lnSpc>
            </a:pPr>
            <a:endParaRPr lang="en-US" sz="1000" i="1" dirty="0" smtClean="0"/>
          </a:p>
          <a:p>
            <a:pPr>
              <a:lnSpc>
                <a:spcPts val="1100"/>
              </a:lnSpc>
            </a:pPr>
            <a:r>
              <a:rPr lang="ru-RU" sz="1000" i="1" dirty="0" smtClean="0"/>
              <a:t>Среди </a:t>
            </a:r>
            <a:r>
              <a:rPr lang="ru-RU" sz="1000" i="1" dirty="0"/>
              <a:t>факторов, провоцирующих </a:t>
            </a:r>
            <a:r>
              <a:rPr lang="ru-RU" sz="1000" i="1" dirty="0" smtClean="0"/>
              <a:t>ХОБЛ - курение , неблагоприятные </a:t>
            </a:r>
            <a:r>
              <a:rPr lang="ru-RU" sz="1000" i="1" dirty="0"/>
              <a:t>условия </a:t>
            </a:r>
            <a:r>
              <a:rPr lang="ru-RU" sz="1000" i="1" dirty="0" smtClean="0"/>
              <a:t>труда, а также хронические </a:t>
            </a:r>
            <a:r>
              <a:rPr lang="ru-RU" sz="1000" i="1" dirty="0"/>
              <a:t>заболевания легких и бронхов, которые являются одной из самых распространенных патологий в мире. </a:t>
            </a:r>
          </a:p>
          <a:p>
            <a:pPr>
              <a:lnSpc>
                <a:spcPts val="1100"/>
              </a:lnSpc>
            </a:pPr>
            <a:r>
              <a:rPr lang="ru-RU" sz="1000" i="1" dirty="0"/>
              <a:t>Эффективным способом защиты органов дыхания является прием биоактивного комплекса </a:t>
            </a:r>
            <a:r>
              <a:rPr lang="ru-RU" sz="1000" b="1" i="1" dirty="0"/>
              <a:t>«</a:t>
            </a:r>
            <a:r>
              <a:rPr lang="ru-RU" sz="1000" b="1" i="1" dirty="0" err="1"/>
              <a:t>Пульмоклинз</a:t>
            </a:r>
            <a:r>
              <a:rPr lang="ru-RU" sz="1000" b="1" i="1" dirty="0"/>
              <a:t>»</a:t>
            </a:r>
            <a:r>
              <a:rPr lang="ru-RU" sz="1000" i="1" dirty="0"/>
              <a:t>. Входящие в его состав растительные компоненты  (</a:t>
            </a:r>
            <a:r>
              <a:rPr lang="ru-RU" sz="1000" b="1" i="1" dirty="0"/>
              <a:t>алтей, коровяк, солодка, лист березы и липа</a:t>
            </a:r>
            <a:r>
              <a:rPr lang="ru-RU" sz="1000" i="1" dirty="0"/>
              <a:t>) оказывают системное противовоспалительное воздействие на </a:t>
            </a:r>
            <a:r>
              <a:rPr lang="ru-RU" sz="1000" i="1" dirty="0" smtClean="0"/>
              <a:t>органы дыхания.</a:t>
            </a:r>
            <a:endParaRPr lang="ru-RU" sz="1000" i="1" dirty="0"/>
          </a:p>
          <a:p>
            <a:pPr>
              <a:lnSpc>
                <a:spcPts val="1100"/>
              </a:lnSpc>
            </a:pPr>
            <a:r>
              <a:rPr lang="ru-RU" sz="1000" b="1" i="1" dirty="0"/>
              <a:t>«</a:t>
            </a:r>
            <a:r>
              <a:rPr lang="ru-RU" sz="1000" b="1" i="1" dirty="0" err="1"/>
              <a:t>Пульмоклинз</a:t>
            </a:r>
            <a:r>
              <a:rPr lang="ru-RU" sz="1000" b="1" i="1" dirty="0"/>
              <a:t>»  </a:t>
            </a:r>
            <a:r>
              <a:rPr lang="ru-RU" sz="1000" i="1" dirty="0"/>
              <a:t>уменьшает продолжительность заболевания:  снижается интенсивность кашля, выраженность одышки, улучшается выведение мокроты из бронхиального дерева. </a:t>
            </a:r>
          </a:p>
          <a:p>
            <a:pPr>
              <a:lnSpc>
                <a:spcPts val="1100"/>
              </a:lnSpc>
            </a:pPr>
            <a:r>
              <a:rPr lang="ru-RU" sz="1000" i="1" dirty="0"/>
              <a:t>Регуляция функциональной активности бронхиальной слизистой, повышение сопротивляемости бронхов инфекциям, выраженный профилактический эффект комплекса </a:t>
            </a:r>
            <a:r>
              <a:rPr lang="ru-RU" sz="1000" b="1" i="1" dirty="0"/>
              <a:t>«</a:t>
            </a:r>
            <a:r>
              <a:rPr lang="ru-RU" sz="1000" b="1" i="1" dirty="0" err="1"/>
              <a:t>Пульмоклинз</a:t>
            </a:r>
            <a:r>
              <a:rPr lang="ru-RU" sz="1000" b="1" i="1" dirty="0"/>
              <a:t>» </a:t>
            </a:r>
            <a:r>
              <a:rPr lang="ru-RU" sz="1000" i="1" dirty="0"/>
              <a:t>станут залогом того, что зима для вас и Ваших близких не будет омрачена затяжным кашлем, отказом от прогулок по зимнему лесу или посещения запланированных мероприятий. Дышите свободно</a:t>
            </a:r>
            <a:r>
              <a:rPr lang="ru-RU" sz="1000" i="1" dirty="0" smtClean="0"/>
              <a:t>!</a:t>
            </a:r>
          </a:p>
          <a:p>
            <a:pPr>
              <a:lnSpc>
                <a:spcPts val="11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пульмоклинз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противовирусный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противовоспалительный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профилактикабронхита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откашля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99697" y="2921000"/>
            <a:ext cx="3989234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i="1" dirty="0"/>
              <a:t>ПРОБИНОРМ – ЧЕМПИОН СРЕДИ </a:t>
            </a:r>
            <a:r>
              <a:rPr lang="ru-RU" sz="1000" b="1" i="1" dirty="0" smtClean="0"/>
              <a:t>ПРОБИОТИКОВ</a:t>
            </a:r>
          </a:p>
          <a:p>
            <a:pPr>
              <a:lnSpc>
                <a:spcPts val="1100"/>
              </a:lnSpc>
            </a:pPr>
            <a:endParaRPr lang="ru-RU" sz="1000" b="1" i="1" dirty="0"/>
          </a:p>
          <a:p>
            <a:pPr>
              <a:lnSpc>
                <a:spcPts val="1100"/>
              </a:lnSpc>
            </a:pPr>
            <a:r>
              <a:rPr lang="ru-RU" sz="1000" i="1" dirty="0"/>
              <a:t>Чтобы избавиться от бактериальной инфекции и не допустить </a:t>
            </a:r>
            <a:r>
              <a:rPr lang="ru-RU" sz="1000" i="1" dirty="0" smtClean="0"/>
              <a:t>осложнения, </a:t>
            </a:r>
            <a:r>
              <a:rPr lang="ru-RU" sz="1000" i="1" dirty="0"/>
              <a:t>иногда приходится проходить курс терапии антибиотиками. </a:t>
            </a:r>
            <a:r>
              <a:rPr lang="ru-RU" sz="1000" i="1" dirty="0" smtClean="0"/>
              <a:t>Минусы антибиотиков – </a:t>
            </a:r>
            <a:r>
              <a:rPr lang="ru-RU" sz="1000" i="1" dirty="0"/>
              <a:t>подавление полезной микрофлоры вместе с </a:t>
            </a:r>
            <a:r>
              <a:rPr lang="ru-RU" sz="1000" i="1" dirty="0" smtClean="0"/>
              <a:t>вредной, проблемы системы пищеварения, развитие </a:t>
            </a:r>
            <a:r>
              <a:rPr lang="ru-RU" sz="1000" i="1" dirty="0" err="1" smtClean="0"/>
              <a:t>дисбиоза</a:t>
            </a:r>
            <a:r>
              <a:rPr lang="ru-RU" sz="1000" i="1" dirty="0" smtClean="0"/>
              <a:t>. </a:t>
            </a:r>
            <a:r>
              <a:rPr lang="ru-RU" sz="1000" i="1" dirty="0"/>
              <a:t>Именно </a:t>
            </a:r>
            <a:r>
              <a:rPr lang="ru-RU" sz="1000" i="1" dirty="0" smtClean="0"/>
              <a:t>после антибиотиков </a:t>
            </a:r>
            <a:r>
              <a:rPr lang="ru-RU" sz="1000" i="1" dirty="0"/>
              <a:t>врачи обязательно назначают </a:t>
            </a:r>
            <a:r>
              <a:rPr lang="ru-RU" sz="1000" i="1" dirty="0" err="1"/>
              <a:t>пробиотические</a:t>
            </a:r>
            <a:r>
              <a:rPr lang="ru-RU" sz="1000" i="1" dirty="0"/>
              <a:t> препараты, способные восстановить нормальное состояние микрофлоры кишечника. </a:t>
            </a:r>
            <a:endParaRPr lang="ru-RU" sz="1000" i="1" dirty="0" smtClean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r>
              <a:rPr lang="ru-RU" sz="1000" i="1" dirty="0"/>
              <a:t>Эффективность </a:t>
            </a:r>
            <a:r>
              <a:rPr lang="ru-RU" sz="1000" i="1" dirty="0" err="1"/>
              <a:t>пробиотических</a:t>
            </a:r>
            <a:r>
              <a:rPr lang="ru-RU" sz="1000" i="1" dirty="0"/>
              <a:t> комплексов определяется  выживаемостью штаммов в их составе, поскольку при попадании в желудок часть бактерий погибает. </a:t>
            </a:r>
            <a:r>
              <a:rPr lang="ru-RU" sz="1000" b="1" i="1" dirty="0" err="1"/>
              <a:t>Бифидо</a:t>
            </a:r>
            <a:r>
              <a:rPr lang="ru-RU" sz="1000" b="1" i="1" dirty="0"/>
              <a:t>- и </a:t>
            </a:r>
            <a:r>
              <a:rPr lang="ru-RU" sz="1000" b="1" i="1" dirty="0" err="1"/>
              <a:t>лактобактерии</a:t>
            </a:r>
            <a:r>
              <a:rPr lang="ru-RU" sz="1000" b="1" i="1" dirty="0"/>
              <a:t> </a:t>
            </a:r>
            <a:r>
              <a:rPr lang="ru-RU" sz="1000" i="1" dirty="0"/>
              <a:t>в комплексе </a:t>
            </a:r>
            <a:r>
              <a:rPr lang="ru-RU" sz="1000" b="1" i="1" dirty="0"/>
              <a:t>«</a:t>
            </a:r>
            <a:r>
              <a:rPr lang="ru-RU" sz="1000" b="1" i="1" dirty="0" err="1"/>
              <a:t>Пробинорм</a:t>
            </a:r>
            <a:r>
              <a:rPr lang="ru-RU" sz="1000" b="1" i="1" dirty="0"/>
              <a:t>» </a:t>
            </a:r>
            <a:r>
              <a:rPr lang="ru-RU" sz="1000" i="1" dirty="0"/>
              <a:t>заключены в тонкую </a:t>
            </a:r>
            <a:r>
              <a:rPr lang="ru-RU" sz="1000" b="1" i="1" dirty="0"/>
              <a:t>микрокапсулу, покрытую специальной полимерной оболочкой</a:t>
            </a:r>
            <a:r>
              <a:rPr lang="ru-RU" sz="1000" i="1" dirty="0"/>
              <a:t>, которая защищает бактерии от кислой среды желудка во время транспортировки к месту жизнедеятельности. </a:t>
            </a:r>
            <a:r>
              <a:rPr lang="ru-RU" sz="1000" b="1" i="1" dirty="0" err="1"/>
              <a:t>Пребиотические</a:t>
            </a:r>
            <a:r>
              <a:rPr lang="ru-RU" sz="1000" b="1" i="1" dirty="0"/>
              <a:t> компоненты </a:t>
            </a:r>
            <a:r>
              <a:rPr lang="ru-RU" sz="1000" i="1" dirty="0"/>
              <a:t>в составе капсулы обеспечивают микроорганизмы первичным питанием, повышая их выживаемость</a:t>
            </a:r>
            <a:r>
              <a:rPr lang="ru-RU" sz="1000" i="1" dirty="0" smtClean="0"/>
              <a:t>.</a:t>
            </a:r>
          </a:p>
          <a:p>
            <a:pPr>
              <a:lnSpc>
                <a:spcPts val="11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пробинорм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поддержкаиммунитета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пробиотики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бифидобактерии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лактобактерии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дисбиоз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32935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87"/>
            <a:ext cx="12192152" cy="6857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85809" y="4352684"/>
            <a:ext cx="49810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ФАКТОР УВЛАЖНЕНИЯ</a:t>
            </a:r>
            <a:endParaRPr lang="ru-RU" sz="1000" b="1" i="1" dirty="0"/>
          </a:p>
          <a:p>
            <a:endParaRPr lang="ru-RU" sz="1000" i="1" dirty="0" smtClean="0"/>
          </a:p>
          <a:p>
            <a:r>
              <a:rPr lang="ru-RU" sz="1000" i="1" dirty="0" smtClean="0"/>
              <a:t>Начало </a:t>
            </a:r>
            <a:r>
              <a:rPr lang="ru-RU" sz="1000" i="1" dirty="0" smtClean="0"/>
              <a:t>отопительного сезона всегда пагубно сказывается на состоянии нашей кожи. Но есть одно средство, которое поможет вернуть комфорт и побороть чувство сухости – это </a:t>
            </a:r>
            <a:r>
              <a:rPr lang="ru-RU" sz="1000" b="1" i="1" dirty="0" err="1" smtClean="0"/>
              <a:t>спрей</a:t>
            </a:r>
            <a:r>
              <a:rPr lang="ru-RU" sz="1000" b="1" i="1" dirty="0" smtClean="0"/>
              <a:t> для лица </a:t>
            </a:r>
            <a:r>
              <a:rPr lang="ru-RU" sz="1000" b="1" i="1" dirty="0" err="1" smtClean="0"/>
              <a:t>Aqua</a:t>
            </a:r>
            <a:r>
              <a:rPr lang="ru-RU" sz="1000" b="1" i="1" dirty="0" smtClean="0"/>
              <a:t> </a:t>
            </a:r>
            <a:r>
              <a:rPr lang="ru-RU" sz="1000" b="1" i="1" dirty="0" err="1" smtClean="0"/>
              <a:t>Dream</a:t>
            </a:r>
            <a:r>
              <a:rPr lang="ru-RU" sz="1000" i="1" dirty="0" smtClean="0"/>
              <a:t>. Входящие в состав </a:t>
            </a:r>
            <a:r>
              <a:rPr lang="ru-RU" sz="1000" b="1" i="1" dirty="0" smtClean="0"/>
              <a:t>экстракт огурца и бетаин </a:t>
            </a:r>
            <a:r>
              <a:rPr lang="ru-RU" sz="1000" i="1" dirty="0" smtClean="0"/>
              <a:t>интенсивно увлажняют, а </a:t>
            </a:r>
            <a:r>
              <a:rPr lang="ru-RU" sz="1000" b="1" i="1" dirty="0" smtClean="0"/>
              <a:t>экстракт ромашки </a:t>
            </a:r>
            <a:r>
              <a:rPr lang="ru-RU" sz="1000" i="1" dirty="0" smtClean="0"/>
              <a:t>снимает раздражения и успокаивает даже самую чувствительную кожу.</a:t>
            </a: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увлажнениекожи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увлажняющийспрей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аквадрим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aquadream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63554" y="539021"/>
            <a:ext cx="4434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УВЛАЖНЯЮЩИЙ СПРЕЙ </a:t>
            </a:r>
            <a:r>
              <a:rPr lang="en-US" b="1" dirty="0" smtClean="0"/>
              <a:t>AQUA DREAM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84892" y="1739619"/>
            <a:ext cx="3211184" cy="454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88259" y="1739619"/>
            <a:ext cx="2012346" cy="201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Chizhova\Desktop\А3 аквадрим спрей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6334" y="1646455"/>
            <a:ext cx="3327399" cy="4705786"/>
          </a:xfrm>
          <a:prstGeom prst="rect">
            <a:avLst/>
          </a:prstGeom>
          <a:noFill/>
        </p:spPr>
      </p:pic>
      <p:pic>
        <p:nvPicPr>
          <p:cNvPr id="9" name="Picture 2" descr="C:\Users\Chizhova\Desktop\МЕДИА ноябрь18\Медиаплан ноя\СОЦ СЕТИ\КРАСОТА\Продукт месяца\Aqua Dream - спр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693334"/>
            <a:ext cx="2108199" cy="210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8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86"/>
            <a:ext cx="12192150" cy="6857912"/>
            <a:chOff x="1" y="86"/>
            <a:chExt cx="12192150" cy="685791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86"/>
              <a:ext cx="12192150" cy="6857912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51336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ПАСТА-БАЛЬЗАМ</a:t>
                      </a:r>
                      <a:r>
                        <a:rPr lang="ru-RU" sz="1200" baseline="0" dirty="0" smtClean="0"/>
                        <a:t> ОЛЕОПРЕН ДЕНТА</a:t>
                      </a:r>
                      <a:endParaRPr lang="ru-RU" sz="120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КРЕМ ДЛЯ РУК ЛЕ НЕЖ</a:t>
                      </a:r>
                      <a:endParaRPr lang="ru-RU" sz="1200" baseline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МАРИНОСЕПТ и БАЛЬЗАМ АКТИВ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БАЛЬЗАМ</a:t>
                      </a:r>
                      <a:r>
                        <a:rPr lang="ru-RU" sz="1200" baseline="0" dirty="0" smtClean="0"/>
                        <a:t> ДЛЯ ГУБ НАТУРАСЕПТ</a:t>
                      </a:r>
                      <a:endParaRPr lang="ru-RU" sz="120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ИНТЕНСИВНЫЙ УХОД ЗА ПОЛОСТЬЮ РТА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НЕЖНАЯ ЗАБОТА В НЕПОГОДУ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ПОБЕДИМ СИМПТОМЫ</a:t>
                      </a:r>
                      <a:r>
                        <a:rPr lang="ru-RU" sz="1200" baseline="0" dirty="0" smtClean="0"/>
                        <a:t> ПРОСТУДЫ И ГРИППА!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МАКСИМУМ ЗАЩИТЫ, ПИТАНИЕ И КОМФОРТ!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267035" y="2423296"/>
            <a:ext cx="1537188" cy="15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837248" y="2423296"/>
            <a:ext cx="1537188" cy="15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52142" y="2423296"/>
            <a:ext cx="1537188" cy="15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C:\Users\Chizhova\Desktop\Медиаплан ноя\Новая папка\олеопрен дента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1929" y="2423297"/>
            <a:ext cx="1537188" cy="15371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C:\Users\Chizhova\Desktop\ле неж крем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9333" y="2396067"/>
            <a:ext cx="1600201" cy="160020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 descr="C:\Users\Chizhova\Desktop\Мариносепт_ бальзам актив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8400" y="2396067"/>
            <a:ext cx="1625601" cy="162560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4" descr="C:\Users\Chizhova\Desktop\Натурасепт_ бальзам для губ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04400" y="2379134"/>
            <a:ext cx="1634068" cy="163406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9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0144" y="2919686"/>
            <a:ext cx="39685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i="1" dirty="0" smtClean="0"/>
          </a:p>
          <a:p>
            <a:pPr algn="ctr"/>
            <a:r>
              <a:rPr lang="ru-RU" sz="1000" b="1" i="1" dirty="0" smtClean="0"/>
              <a:t>ВОССТАНОВЛЕНИЕ И ЗАЖИВЛЕНИЕ!</a:t>
            </a:r>
            <a:endParaRPr lang="ru-RU" sz="1000" b="1" i="1" dirty="0" smtClean="0"/>
          </a:p>
          <a:p>
            <a:pPr algn="ctr"/>
            <a:endParaRPr lang="ru-RU" sz="1000" b="1" i="1" dirty="0" smtClean="0"/>
          </a:p>
          <a:p>
            <a:r>
              <a:rPr lang="ru-RU" sz="1000" i="1" dirty="0" smtClean="0"/>
              <a:t>Кровоточивость, зуд и болезненность десен – неприятные симптомы, которые могут свидетельствовать о том. Что в полости рта начинается воспаление. Лечебно-профилактическое средство паста-бальзам </a:t>
            </a:r>
            <a:r>
              <a:rPr lang="ru-RU" sz="1000" b="1" i="1" dirty="0" err="1" smtClean="0"/>
              <a:t>Олеопрен</a:t>
            </a:r>
            <a:r>
              <a:rPr lang="ru-RU" sz="1000" b="1" i="1" dirty="0" smtClean="0"/>
              <a:t> </a:t>
            </a:r>
            <a:r>
              <a:rPr lang="ru-RU" sz="1000" b="1" i="1" dirty="0" err="1" smtClean="0"/>
              <a:t>Дента</a:t>
            </a:r>
            <a:r>
              <a:rPr lang="ru-RU" sz="1000" b="1" i="1" dirty="0" smtClean="0"/>
              <a:t> </a:t>
            </a:r>
            <a:r>
              <a:rPr lang="ru-RU" sz="1000" i="1" dirty="0" smtClean="0"/>
              <a:t>помогает ускорить процессы заживления, устранит кровоточивость десен и снизит чувствительность зубной эмали. </a:t>
            </a: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здоровьезубов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здоровьедесен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профилактикапародонтоза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свежеедыхание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полипренолы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пихтасибирская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олеопрендента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бальзамдлядесен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уходзаполостьюрта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9697" y="2913290"/>
            <a:ext cx="3959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 smtClean="0"/>
          </a:p>
          <a:p>
            <a:pPr algn="ctr"/>
            <a:r>
              <a:rPr lang="ru-RU" sz="1000" b="1" i="1" dirty="0" smtClean="0"/>
              <a:t>НЕЖНАЯ ЗАБОТА ДЛЯ РУК В НЕПОГОДУ</a:t>
            </a:r>
          </a:p>
          <a:p>
            <a:pPr algn="ctr"/>
            <a:endParaRPr lang="ru-RU" sz="1000" b="1" i="1" dirty="0" smtClean="0"/>
          </a:p>
          <a:p>
            <a:r>
              <a:rPr lang="ru-RU" sz="1000" i="1" dirty="0" smtClean="0"/>
              <a:t>Красивые ухоженные руки – часть образа современной женщины. Руки заслуживают нашего внимания не меньше, чем лицо. Для качественного ежедневного ухода за кожей рук мы рекомендуем роскошный увлажняющий крем </a:t>
            </a:r>
            <a:r>
              <a:rPr lang="ru-RU" sz="1000" b="1" i="1" dirty="0" err="1" smtClean="0"/>
              <a:t>Le</a:t>
            </a:r>
            <a:r>
              <a:rPr lang="ru-RU" sz="1000" b="1" i="1" dirty="0" smtClean="0"/>
              <a:t> </a:t>
            </a:r>
            <a:r>
              <a:rPr lang="ru-RU" sz="1000" b="1" i="1" dirty="0" err="1" smtClean="0"/>
              <a:t>Neige</a:t>
            </a:r>
            <a:r>
              <a:rPr lang="ru-RU" sz="1000" b="1" i="1" dirty="0" smtClean="0"/>
              <a:t> (</a:t>
            </a:r>
            <a:r>
              <a:rPr lang="ru-RU" sz="1000" b="1" i="1" dirty="0" err="1" smtClean="0"/>
              <a:t>Лё</a:t>
            </a:r>
            <a:r>
              <a:rPr lang="ru-RU" sz="1000" b="1" i="1" dirty="0" smtClean="0"/>
              <a:t> </a:t>
            </a:r>
            <a:r>
              <a:rPr lang="ru-RU" sz="1000" b="1" i="1" dirty="0" err="1" smtClean="0"/>
              <a:t>Неж</a:t>
            </a:r>
            <a:r>
              <a:rPr lang="ru-RU" sz="1000" b="1" i="1" dirty="0" smtClean="0"/>
              <a:t>)</a:t>
            </a:r>
            <a:r>
              <a:rPr lang="ru-RU" sz="1000" i="1" dirty="0" smtClean="0"/>
              <a:t>. Он превосходно увлажняет и защищает кожу рук, делая их нежными, гладкими и красивыми!</a:t>
            </a:r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увлажнениекожи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кремдлярук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ленеж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защитныйкрем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питательныйкрем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увлажняющийкрем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антиэйдж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коллаген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маслольна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защитаотнепогоды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2602" y="1282077"/>
            <a:ext cx="1537188" cy="15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91807" y="1282077"/>
            <a:ext cx="1537188" cy="15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Chizhova\Desktop\Медиаплан ноя\Новая папка\олеопрен дента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8267" y="1210732"/>
            <a:ext cx="1659467" cy="16594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Users\Chizhova\Desktop\ле неж крем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9533" y="1236133"/>
            <a:ext cx="1617134" cy="161713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0144" y="2919686"/>
            <a:ext cx="39685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/>
              <a:t>ПОБЕДИ СИМПТОМЫ ГРИППА И ПРОСТУДЫ!</a:t>
            </a:r>
          </a:p>
          <a:p>
            <a:pPr algn="ctr"/>
            <a:endParaRPr lang="ru-RU" sz="1000" b="1" i="1" dirty="0" smtClean="0"/>
          </a:p>
          <a:p>
            <a:r>
              <a:rPr lang="ru-RU" sz="1000" i="1" dirty="0" smtClean="0"/>
              <a:t>Вы простужены, болит горло и заложен нос? Вам помогут эффективные средства - Бальзам Актив и средство для полоскания полости рта и горла Мариносепт.</a:t>
            </a:r>
          </a:p>
          <a:p>
            <a:r>
              <a:rPr lang="ru-RU" sz="1000" i="1" dirty="0" smtClean="0"/>
              <a:t>Бальзам Актив оказывает быстрое симптоматическое воздействие, облегчает состояние при насморке, кашле и простуде, а также помогает при головной боли и головокружении. Средство для полоскания полости рта Мариносепт устраняет проявления дискомфорта при заболеваниях горла, снимает раздражение, успокаивает и повышает местный иммунитет.</a:t>
            </a:r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бальзамзвездочка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полосканиегорла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профилактикапростуды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отболивгорле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отнасморка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откашля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мариносепт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бальзамактив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99697" y="2913290"/>
            <a:ext cx="3933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/>
              <a:t>МАКСИМУМ ЗАЩИТЫ, ПИТАНИЕ И КОМФОРТ!</a:t>
            </a:r>
          </a:p>
          <a:p>
            <a:pPr algn="ctr"/>
            <a:endParaRPr lang="ru-RU" sz="1000" b="1" i="1" dirty="0" smtClean="0"/>
          </a:p>
          <a:p>
            <a:r>
              <a:rPr lang="ru-RU" sz="1000" i="1" dirty="0" smtClean="0"/>
              <a:t>В холодную погоду ваши губы нуждаются в особом уходе - усиленном питании, увлажнении и смягчении. </a:t>
            </a:r>
          </a:p>
          <a:p>
            <a:r>
              <a:rPr lang="ru-RU" sz="1000" i="1" dirty="0" smtClean="0"/>
              <a:t>Защитная формула с пчелиным воском, витаминами и натуральными маслами способствует заживлению сухих губ и предотвращает появление трещин. Ваши губы становятся мягкими и нежными!</a:t>
            </a:r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бальзамдлягуб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увлажнениегуб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отгерпеса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натурасепт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защитаотмороза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маслоавокадо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пихтасибирская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пчелиныйвоск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2602" y="1282077"/>
            <a:ext cx="1537188" cy="15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91807" y="1282077"/>
            <a:ext cx="1537188" cy="15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Chizhova\Desktop\Мариносепт_ бальзам актив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8268" y="1202265"/>
            <a:ext cx="1667934" cy="166793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C:\Users\Chizhova\Desktop\Натурасепт_ бальзам для губ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6467" y="1222904"/>
            <a:ext cx="1642533" cy="164253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50" y="89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644351" y="1977448"/>
              <a:ext cx="6815529" cy="2367815"/>
              <a:chOff x="2644351" y="1977448"/>
              <a:chExt cx="6815529" cy="23678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724753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87920"/>
              </p:ext>
            </p:extLst>
          </p:nvPr>
        </p:nvGraphicFramePr>
        <p:xfrm>
          <a:off x="2644351" y="4626350"/>
          <a:ext cx="6800748" cy="1127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НОВАЯ ВОЛНА УСПЕХА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VII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МЕДИЦИНСКАЯ НАУЧНО-ПРАКТИЧЕСКАЯ КОНФЕРЕНЦИЯ АРТЛАЙФ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ЭКСПЕРТНАЯ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СЕССИЯ АРТЛАЙФ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ОТКРЫТИЯ ФЕСТИВАЛЯ</a:t>
                      </a:r>
                      <a:r>
                        <a:rPr lang="ru-RU" sz="1200" baseline="0" dirty="0" smtClean="0"/>
                        <a:t> 2018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АНОНС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АНОНС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267035" y="2423296"/>
            <a:ext cx="1537188" cy="15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25847" y="2423297"/>
            <a:ext cx="1537188" cy="15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81928" y="2423296"/>
            <a:ext cx="1537188" cy="15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Chizhova\Desktop\волна 2018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866" y="2404532"/>
            <a:ext cx="1617135" cy="1617136"/>
          </a:xfrm>
          <a:prstGeom prst="rect">
            <a:avLst/>
          </a:prstGeom>
          <a:noFill/>
        </p:spPr>
      </p:pic>
      <p:pic>
        <p:nvPicPr>
          <p:cNvPr id="1027" name="Picture 3" descr="C:\Users\Chizhova\Desktop\медконфа 2018_1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3134" y="2362202"/>
            <a:ext cx="1659465" cy="1659466"/>
          </a:xfrm>
          <a:prstGeom prst="rect">
            <a:avLst/>
          </a:prstGeom>
          <a:noFill/>
        </p:spPr>
      </p:pic>
      <p:pic>
        <p:nvPicPr>
          <p:cNvPr id="1028" name="Picture 4" descr="C:\Users\Chizhova\Desktop\медконфа 2018_2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8874" y="2357439"/>
            <a:ext cx="1664229" cy="1664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9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0144" y="2919686"/>
            <a:ext cx="39685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/>
              <a:t>Во многих партнерских структурах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 уже прошли традиционные мероприятия ежегодной фестивальной Волны Успеха, где-то партнёрам ещё предстоит погружение в яркую атмосферу фестивальных дней. Как охарактеризовал это мероприятие лидер одной из структур, Волна Успеха — это и собрание партнеров и единомышленников, и душевная встреча близких по духу людей! А в результате получается настоящий праздник — яркий, эмоциональный, душевный.</a:t>
            </a:r>
          </a:p>
          <a:p>
            <a:r>
              <a:rPr lang="ru-RU" sz="1000" i="1" dirty="0" smtClean="0"/>
              <a:t>Партнеры – участники прошедшего в Томске Фестиваля «Время открытий» щедро делятся новыми знаниями и эмоциями, полученными на главном событии года, вынесенными с экскурсий на основное производство компании и в новый </a:t>
            </a:r>
            <a:r>
              <a:rPr lang="ru-RU" sz="1000" i="1" dirty="0" err="1" smtClean="0"/>
              <a:t>биотехнологический</a:t>
            </a:r>
            <a:r>
              <a:rPr lang="ru-RU" sz="1000" i="1" dirty="0" smtClean="0"/>
              <a:t> комплекс. Волна Успеха — это яркие, непосредственные моменты, запечатлённые на фестивальных </a:t>
            </a:r>
            <a:r>
              <a:rPr lang="ru-RU" sz="1000" i="1" u="sng" dirty="0" smtClean="0"/>
              <a:t>фото </a:t>
            </a:r>
            <a:r>
              <a:rPr lang="ru-RU" sz="1000" i="1" dirty="0" smtClean="0"/>
              <a:t>http://media.artlife.ru/ru/category/9/ </a:t>
            </a:r>
          </a:p>
          <a:p>
            <a:r>
              <a:rPr lang="ru-RU" sz="1000" i="1" dirty="0" smtClean="0"/>
              <a:t>и </a:t>
            </a:r>
            <a:r>
              <a:rPr lang="ru-RU" sz="1000" i="1" u="sng" dirty="0" smtClean="0"/>
              <a:t>видеоматериалах</a:t>
            </a:r>
            <a:r>
              <a:rPr lang="ru-RU" sz="1000" i="1" dirty="0" smtClean="0"/>
              <a:t> </a:t>
            </a:r>
          </a:p>
          <a:p>
            <a:r>
              <a:rPr lang="ru-RU" sz="1000" i="1" dirty="0" smtClean="0"/>
              <a:t>http://media.artlife.ru/ru/material/1001/  </a:t>
            </a:r>
          </a:p>
          <a:p>
            <a:r>
              <a:rPr lang="ru-RU" sz="1000" i="1" dirty="0" smtClean="0"/>
              <a:t>и вновь проживаемые вместе со всеми партнёрами структуры. Волна Успеха несёт с собой яркий образ жизни с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, энергию новых достижений и новых побед!</a:t>
            </a:r>
            <a:endParaRPr lang="ru-RU" sz="1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99697" y="2913290"/>
            <a:ext cx="39339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/>
              <a:t>Хорошего врача отличает важное свойство: никогда не ставить точку в своём самообразовании. Развитие современной медицины постоянно открывает перед нами новые горизонты, и только тот, кто смотрит дальше других, способен оказать своим пациентам максимально эффективную помощь. Чтобы быть настоящим экспертом своего дела, необходим постоянный обмен опытом и результатами. Экспертный подход — вот что отличает наших дистрибьюторов, способных глубоко вникнуть в самые сложные области медицинской науки. </a:t>
            </a:r>
          </a:p>
          <a:p>
            <a:r>
              <a:rPr lang="ru-RU" sz="1000" i="1" dirty="0" smtClean="0"/>
              <a:t>8-9 декабря 2018 года в Москве состоится VII Международная научно-практическая конференция «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. Современная концепция профилактической медицины».</a:t>
            </a:r>
          </a:p>
          <a:p>
            <a:r>
              <a:rPr lang="ru-RU" sz="1000" i="1" dirty="0" smtClean="0"/>
              <a:t>В этом престижном событии примут участие практикующие врачи, обладающие заслуженным авторитетом в своей области, и представители науки, которые представят результаты последних исследований и познакомят участников с клиническим опытом применения препаратов «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» в России и за рубежом. </a:t>
            </a:r>
          </a:p>
          <a:p>
            <a:r>
              <a:rPr lang="ru-RU" sz="1000" i="1" dirty="0" smtClean="0"/>
              <a:t>С программой конференции можно ознакомиться </a:t>
            </a:r>
            <a:r>
              <a:rPr lang="ru-RU" sz="1000" i="1" u="sng" dirty="0" smtClean="0"/>
              <a:t>здесь</a:t>
            </a:r>
            <a:r>
              <a:rPr lang="ru-RU" sz="1000" i="1" dirty="0" smtClean="0"/>
              <a:t> http://www.artlife.ru/sites/default/files/programma_konferencii.pdf</a:t>
            </a:r>
          </a:p>
          <a:p>
            <a:r>
              <a:rPr lang="ru-RU" sz="1000" i="1" dirty="0" smtClean="0"/>
              <a:t>Количество мест ограничено. Отправь заявку на участие лидеру своей структуры!</a:t>
            </a:r>
            <a:endParaRPr lang="ru-RU" sz="10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72602" y="1282077"/>
            <a:ext cx="1537188" cy="15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91807" y="1282077"/>
            <a:ext cx="1537188" cy="15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Chizhova\Desktop\волна 2018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6732" y="1244599"/>
            <a:ext cx="1617135" cy="1617136"/>
          </a:xfrm>
          <a:prstGeom prst="rect">
            <a:avLst/>
          </a:prstGeom>
          <a:noFill/>
        </p:spPr>
      </p:pic>
      <p:pic>
        <p:nvPicPr>
          <p:cNvPr id="15" name="Picture 3" descr="C:\Users\Chizhova\Desktop\медконфа 2018_1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1" y="1227669"/>
            <a:ext cx="1659465" cy="1659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3" y="2092642"/>
            <a:ext cx="4286231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0144" y="2919686"/>
            <a:ext cx="407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/>
              <a:t>8-9 декабря в Москве пройдёт VII Международная научно-практическая конференция «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. Современная концепция профилактической медицины». </a:t>
            </a:r>
          </a:p>
          <a:p>
            <a:r>
              <a:rPr lang="ru-RU" sz="1000" i="1" dirty="0" smtClean="0"/>
              <a:t>Экспертная сессия конференции 9 декабря — мероприятие, состоящее из двух основных блоков: Час разработчика, включающий выступление Андрея </a:t>
            </a:r>
            <a:r>
              <a:rPr lang="ru-RU" sz="1000" i="1" dirty="0" err="1" smtClean="0"/>
              <a:t>Вековцева</a:t>
            </a:r>
            <a:r>
              <a:rPr lang="ru-RU" sz="1000" i="1" dirty="0" smtClean="0"/>
              <a:t>, вице-президента компании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 по науке и производству, а также презентацию новой линии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 для комплексного ухода за волосами и кожей головы (Валентина </a:t>
            </a:r>
            <a:r>
              <a:rPr lang="ru-RU" sz="1000" i="1" dirty="0" err="1" smtClean="0"/>
              <a:t>Деменко</a:t>
            </a:r>
            <a:r>
              <a:rPr lang="ru-RU" sz="1000" i="1" dirty="0" smtClean="0"/>
              <a:t>, доктор биологических наук, профессор, г. Москва) и выступление Николая </a:t>
            </a:r>
            <a:r>
              <a:rPr lang="ru-RU" sz="1000" i="1" dirty="0" err="1" smtClean="0"/>
              <a:t>Жевачевского</a:t>
            </a:r>
            <a:r>
              <a:rPr lang="ru-RU" sz="1000" i="1" dirty="0" smtClean="0"/>
              <a:t> (к.м.н., врач-иммунолог, г. Новосибирск) «Быть здоровым врачом и здоровым бизнесменом. Как?»</a:t>
            </a:r>
          </a:p>
          <a:p>
            <a:r>
              <a:rPr lang="ru-RU" sz="1000" i="1" dirty="0" smtClean="0"/>
              <a:t>Впервые в формате экспертной сессии - Бизнес-семинар для врачей по продвижению платных услуг и комплексных программ лечения. Семинар проведёт Ильдар </a:t>
            </a:r>
            <a:r>
              <a:rPr lang="ru-RU" sz="1000" i="1" dirty="0" err="1" smtClean="0"/>
              <a:t>Ирекович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Галимов</a:t>
            </a:r>
            <a:r>
              <a:rPr lang="ru-RU" sz="1000" i="1" dirty="0" smtClean="0"/>
              <a:t>, бизнес-консультант. В программе семинара: Лояльный клиент. Как возникает лояльность. Технологии формирования доверительных взаимоотношений с пациентом.  Слагаемые успеха. «Включение» сарафанного радио, формирование клиентской базы из пациентов целевой аудитории.</a:t>
            </a:r>
          </a:p>
          <a:p>
            <a:r>
              <a:rPr lang="ru-RU" sz="1000" i="1" dirty="0" smtClean="0"/>
              <a:t>Место проведения конференции — зал «Сокольники» отеля </a:t>
            </a:r>
            <a:r>
              <a:rPr lang="ru-RU" sz="1000" i="1" dirty="0" err="1" smtClean="0"/>
              <a:t>Holiday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Inn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Moscow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Sokolniki</a:t>
            </a:r>
            <a:r>
              <a:rPr lang="ru-RU" sz="1000" i="1" dirty="0" smtClean="0"/>
              <a:t> (ул. </a:t>
            </a:r>
            <a:r>
              <a:rPr lang="ru-RU" sz="1000" i="1" dirty="0" err="1" smtClean="0"/>
              <a:t>Русаковская</a:t>
            </a:r>
            <a:r>
              <a:rPr lang="ru-RU" sz="1000" i="1" dirty="0" smtClean="0"/>
              <a:t>, 24)  Заявки на участие высылайте лидерам структур. Количество мест ограничено!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72602" y="1282077"/>
            <a:ext cx="1537188" cy="15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C:\Users\Chizhova\Desktop\медконфа 2018_2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7208" y="1214439"/>
            <a:ext cx="1664229" cy="1664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16753"/>
              </p:ext>
            </p:extLst>
          </p:nvPr>
        </p:nvGraphicFramePr>
        <p:xfrm>
          <a:off x="3899300" y="1499309"/>
          <a:ext cx="7901270" cy="508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254">
                  <a:extLst>
                    <a:ext uri="{9D8B030D-6E8A-4147-A177-3AD203B41FA5}">
                      <a16:colId xmlns:a16="http://schemas.microsoft.com/office/drawing/2014/main" val="1434599515"/>
                    </a:ext>
                  </a:extLst>
                </a:gridCol>
                <a:gridCol w="1580254">
                  <a:extLst>
                    <a:ext uri="{9D8B030D-6E8A-4147-A177-3AD203B41FA5}">
                      <a16:colId xmlns:a16="http://schemas.microsoft.com/office/drawing/2014/main" val="1417411202"/>
                    </a:ext>
                  </a:extLst>
                </a:gridCol>
                <a:gridCol w="1580254">
                  <a:extLst>
                    <a:ext uri="{9D8B030D-6E8A-4147-A177-3AD203B41FA5}">
                      <a16:colId xmlns:a16="http://schemas.microsoft.com/office/drawing/2014/main" val="131708005"/>
                    </a:ext>
                  </a:extLst>
                </a:gridCol>
                <a:gridCol w="1580254">
                  <a:extLst>
                    <a:ext uri="{9D8B030D-6E8A-4147-A177-3AD203B41FA5}">
                      <a16:colId xmlns:a16="http://schemas.microsoft.com/office/drawing/2014/main" val="2962886020"/>
                    </a:ext>
                  </a:extLst>
                </a:gridCol>
                <a:gridCol w="1580254">
                  <a:extLst>
                    <a:ext uri="{9D8B030D-6E8A-4147-A177-3AD203B41FA5}">
                      <a16:colId xmlns:a16="http://schemas.microsoft.com/office/drawing/2014/main" val="2025986808"/>
                    </a:ext>
                  </a:extLst>
                </a:gridCol>
              </a:tblGrid>
              <a:tr h="2236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ПН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ВТ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ЧТ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ПТ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67785"/>
                  </a:ext>
                </a:extLst>
              </a:tr>
              <a:tr h="232968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73356"/>
                  </a:ext>
                </a:extLst>
              </a:tr>
              <a:tr h="576269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/>
                        <a:t>ПИТАНИЕ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/>
                        <a:t>МАКЕТ «ДЕНЬ</a:t>
                      </a:r>
                      <a:r>
                        <a:rPr lang="ru-RU" sz="1200" b="1" baseline="0" dirty="0" smtClean="0"/>
                        <a:t> ВЕГАНА»</a:t>
                      </a: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БИЗНЕС. МАКЕТ «ВОЛНА УСПЕХА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В ТВОЕМ ГОРОДЕ»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92386"/>
                  </a:ext>
                </a:extLst>
              </a:tr>
              <a:tr h="2328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/>
                        <a:t>9.11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16551"/>
                  </a:ext>
                </a:extLst>
              </a:tr>
              <a:tr h="507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/>
                        <a:t>КРАСОТА.</a:t>
                      </a:r>
                      <a:r>
                        <a:rPr lang="ru-RU" sz="1200" b="1" baseline="0" dirty="0" smtClean="0"/>
                        <a:t> МАКЕТ «</a:t>
                      </a:r>
                      <a:r>
                        <a:rPr lang="en-US" sz="1200" b="1" baseline="0" dirty="0" smtClean="0"/>
                        <a:t>AQUA DREAM</a:t>
                      </a:r>
                      <a:r>
                        <a:rPr lang="ru-RU" sz="1200" b="1" baseline="0" dirty="0" smtClean="0"/>
                        <a:t>»</a:t>
                      </a: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ПРОМОУШН*</a:t>
                      </a:r>
                      <a:endParaRPr lang="ru-RU" sz="1200" b="1" i="1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/>
                        <a:t>БИЗНЕС. М</a:t>
                      </a:r>
                      <a:r>
                        <a:rPr lang="ru-RU" sz="1200" b="1" dirty="0" smtClean="0"/>
                        <a:t>АКЕТ «МЕДИЦИНСКАЯ КОНФЕРЕНЦИЯ»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ПИТАНИЕ.</a:t>
                      </a:r>
                      <a:r>
                        <a:rPr lang="ru-RU" sz="1200" b="1" baseline="0" dirty="0" smtClean="0"/>
                        <a:t> МАКЕТ «ПАНТОГЕМКА ПЛЮС»</a:t>
                      </a:r>
                      <a:endParaRPr lang="ru-RU" sz="1200" b="1" dirty="0" smtClean="0"/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ru-RU" sz="1200" b="1" i="1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7438"/>
                  </a:ext>
                </a:extLst>
              </a:tr>
              <a:tr h="1732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25704"/>
                  </a:ext>
                </a:extLst>
              </a:tr>
              <a:tr h="7940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/>
                        <a:t>КРАСОТА. </a:t>
                      </a:r>
                      <a:r>
                        <a:rPr lang="ru-RU" sz="1200" b="1" kern="1200" dirty="0" smtClean="0"/>
                        <a:t>МАКЕТ «ОЛЕОПРЕН</a:t>
                      </a:r>
                      <a:r>
                        <a:rPr lang="ru-RU" sz="1200" b="1" kern="1200" baseline="0" dirty="0" smtClean="0"/>
                        <a:t> ДЕНТА»</a:t>
                      </a: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/>
                        <a:t>ПИТАНИЕ.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/>
                        <a:t>МАКЕТ «МЕЗО ЭКСПЕРТ»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/>
                        <a:t>ЗДОРОВЬЕ. МАКЕТ «ДЕНЬ БОРЬБЫ ПРОТИВ</a:t>
                      </a:r>
                      <a:r>
                        <a:rPr lang="ru-RU" sz="1200" b="1" baseline="0" dirty="0" smtClean="0"/>
                        <a:t> САХАРНОГО ДИАБЕТА»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/>
                        <a:t>БИЗНЕС. М</a:t>
                      </a:r>
                      <a:r>
                        <a:rPr lang="ru-RU" sz="1200" b="1" dirty="0" smtClean="0"/>
                        <a:t>АКЕТ «ЭКСПЕРТНАЯ СЕССИЯ АРТЛАЙФ»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/>
                        <a:t>ЗДОРОВЬЕ.</a:t>
                      </a:r>
                      <a:r>
                        <a:rPr lang="ru-RU" sz="1200" b="1" kern="1200" baseline="0" dirty="0" smtClean="0"/>
                        <a:t> МАКЕТ «ПУЛЬМОКЛИНЗ»</a:t>
                      </a:r>
                      <a:endParaRPr lang="ru-RU" sz="1200" b="1" kern="1200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01399"/>
                  </a:ext>
                </a:extLst>
              </a:tr>
              <a:tr h="23902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21.11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22.11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50172"/>
                  </a:ext>
                </a:extLst>
              </a:tr>
              <a:tr h="62724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/>
                        <a:t>ПИТАНИЕ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/>
                        <a:t>МАКЕТ «ЧАЙ МОНГОЛЬСКИЙ»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/>
                        <a:t>КРАСОТА.</a:t>
                      </a:r>
                      <a:r>
                        <a:rPr lang="ru-RU" sz="1200" b="1" kern="1200" baseline="0" dirty="0" smtClean="0"/>
                        <a:t> МАКЕТ «КРЕМ ДЛЯ РУК ЛЕ НЕЖ»</a:t>
                      </a:r>
                      <a:endParaRPr lang="ru-RU" sz="1200" b="1" kern="1200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АКЦИИ МЕДИЦИНСКАЯ КОНФЕРЕНЦИЯ*</a:t>
                      </a:r>
                      <a:endParaRPr lang="ru-RU" sz="12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ЗДОРОВЬЕ.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МАКЕТ «ПРОБИНОРМ»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/>
                        <a:t>КРАСОТА. МАКЕТ «БАЛЬЗАМ ДЛЯ ГУБ»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84306"/>
                  </a:ext>
                </a:extLst>
              </a:tr>
              <a:tr h="22298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27.11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28.11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29.11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30.11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13518"/>
                  </a:ext>
                </a:extLst>
              </a:tr>
              <a:tr h="699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ПИТАНИЕ. МАКЕТ</a:t>
                      </a:r>
                      <a:r>
                        <a:rPr lang="ru-RU" sz="1200" b="1" baseline="0" dirty="0" smtClean="0"/>
                        <a:t> «ГРАНДЕЙ ЧАГА»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КРАСОТА</a:t>
                      </a:r>
                      <a:r>
                        <a:rPr lang="ru-RU" sz="1200" b="1" baseline="0" dirty="0" smtClean="0"/>
                        <a:t>. МАКЕТ «МАРИНОСЕПТ и БАЛЬЗАМ АКТИВ»</a:t>
                      </a:r>
                      <a:endParaRPr lang="ru-RU" sz="1200" b="1" dirty="0" smtClean="0"/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ЗДОРОВЬЕ.</a:t>
                      </a:r>
                      <a:r>
                        <a:rPr lang="ru-RU" sz="1200" b="1" baseline="0" dirty="0" smtClean="0"/>
                        <a:t> МАКЕТ «ДИСКАВЕРИ»</a:t>
                      </a: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ЗДОРОВЬЕ. МАКЕТ «АВИРОЛ»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НОВИНКА*</a:t>
                      </a:r>
                      <a:endParaRPr lang="ru-RU" sz="12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8993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4567" y="5976850"/>
            <a:ext cx="264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65000"/>
                  </a:schemeClr>
                </a:solidFill>
              </a:rPr>
              <a:t>*Данные макеты будут рассылаться дополнительно</a:t>
            </a:r>
            <a:endParaRPr lang="ru-RU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3"/>
          </a:xfrm>
          <a:prstGeom prst="rect">
            <a:avLst/>
          </a:prstGeom>
        </p:spPr>
      </p:pic>
      <p:pic>
        <p:nvPicPr>
          <p:cNvPr id="11268" name="Picture 4" descr="C:\Users\Chizhova\Desktop\Медиаплан ноя\пантогемка-плюс_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892" y="1739620"/>
            <a:ext cx="3211184" cy="454423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" descr="C:\Users\Chizhova\Desktop\Медиаплан ноя\Пантогем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259" y="1739620"/>
            <a:ext cx="2012346" cy="201234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785809" y="4258734"/>
            <a:ext cx="49810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b="1" i="1" dirty="0"/>
              <a:t>ИММУНИТЕТ НА 5 С ПЛЮСОМ</a:t>
            </a:r>
            <a:r>
              <a:rPr lang="ru-RU" sz="1000" b="1" i="1" dirty="0" smtClean="0"/>
              <a:t>!</a:t>
            </a:r>
            <a:endParaRPr lang="ru-RU" sz="1000" i="1" dirty="0" smtClean="0"/>
          </a:p>
          <a:p>
            <a:pPr>
              <a:lnSpc>
                <a:spcPts val="1200"/>
              </a:lnSpc>
            </a:pPr>
            <a:r>
              <a:rPr lang="ru-RU" sz="1000" i="1" dirty="0" smtClean="0"/>
              <a:t>Ноябрь </a:t>
            </a:r>
            <a:r>
              <a:rPr lang="ru-RU" sz="1000" i="1" dirty="0"/>
              <a:t>– период высоких школьных нагрузок и сезонного обострения вирусных инфекций. Помогите своему ребенку во всем успевать и укрепите его </a:t>
            </a:r>
            <a:r>
              <a:rPr lang="ru-RU" sz="1000" i="1" dirty="0" smtClean="0"/>
              <a:t>иммунитет!</a:t>
            </a:r>
            <a:endParaRPr lang="ru-RU" sz="1000" i="1" dirty="0"/>
          </a:p>
          <a:p>
            <a:pPr>
              <a:lnSpc>
                <a:spcPts val="1200"/>
              </a:lnSpc>
            </a:pPr>
            <a:r>
              <a:rPr lang="ru-RU" sz="1000" i="1" dirty="0"/>
              <a:t>Конфеты «Пантогемка </a:t>
            </a:r>
            <a:r>
              <a:rPr lang="ru-RU" sz="1000" i="1" dirty="0" smtClean="0"/>
              <a:t>Плюс</a:t>
            </a:r>
            <a:r>
              <a:rPr lang="ru-RU" sz="1000" i="1" dirty="0"/>
              <a:t>» содержат витамины, </a:t>
            </a:r>
            <a:r>
              <a:rPr lang="ru-RU" sz="1000" i="1" dirty="0" smtClean="0"/>
              <a:t>микроэлементы, </a:t>
            </a:r>
            <a:r>
              <a:rPr lang="ru-RU" sz="1000" i="1" dirty="0"/>
              <a:t>адаптоген натурального происхождения </a:t>
            </a:r>
            <a:r>
              <a:rPr lang="ru-RU" sz="1000" i="1" dirty="0" smtClean="0"/>
              <a:t>пантогематоген и ПропиоЛиз. </a:t>
            </a:r>
          </a:p>
          <a:p>
            <a:pPr>
              <a:lnSpc>
                <a:spcPts val="1200"/>
              </a:lnSpc>
            </a:pPr>
            <a:r>
              <a:rPr lang="ru-RU" sz="1000" i="1" dirty="0" smtClean="0"/>
              <a:t>Бактериальный </a:t>
            </a:r>
            <a:r>
              <a:rPr lang="ru-RU" sz="1000" i="1" dirty="0" err="1" smtClean="0"/>
              <a:t>лизат</a:t>
            </a:r>
            <a:r>
              <a:rPr lang="ru-RU" sz="1000" i="1" dirty="0" smtClean="0"/>
              <a:t> </a:t>
            </a:r>
            <a:r>
              <a:rPr lang="ru-RU" sz="1000" i="1" dirty="0" smtClean="0"/>
              <a:t>ПропиоЛиз - это </a:t>
            </a:r>
            <a:r>
              <a:rPr lang="ru-RU" sz="1000" i="1" dirty="0"/>
              <a:t>абсолютно безопасный иммуномодулятор, который получают из фрагментов клеточных стенок молочнокислых бактерий. Попадая в организм человека, </a:t>
            </a:r>
            <a:r>
              <a:rPr lang="ru-RU" sz="1000" i="1" dirty="0" err="1"/>
              <a:t>лизаты</a:t>
            </a:r>
            <a:r>
              <a:rPr lang="ru-RU" sz="1000" i="1" dirty="0"/>
              <a:t> стимулируют выработку активных иммунных клеток – макрофагов, лимфоцитов и др., повышая устойчивость к вирусным заболеваниям</a:t>
            </a:r>
            <a:r>
              <a:rPr lang="ru-RU" sz="1000" i="1" dirty="0" smtClean="0"/>
              <a:t>.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пантогемка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длядетей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полезныеконфеты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поддержкаиммунитета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лизаты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пантогематоген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витаминыдлядетей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биотехнологии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endParaRPr lang="ru-RU" sz="10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63554" y="539021"/>
            <a:ext cx="4434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КОНФЕТЫ «ПАНТОГЕМКА ПЛЮС»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86"/>
            <a:ext cx="12192152" cy="6857913"/>
            <a:chOff x="0" y="86"/>
            <a:chExt cx="12192152" cy="68579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3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00188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НОЯБРЯ – ДЕНЬ</a:t>
                      </a:r>
                      <a:r>
                        <a:rPr lang="ru-RU" sz="1200" b="1" baseline="0" dirty="0" smtClean="0"/>
                        <a:t> ВЕГАНА</a:t>
                      </a:r>
                      <a:endParaRPr lang="ru-RU" sz="12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ЧАЙ</a:t>
                      </a:r>
                      <a:r>
                        <a:rPr lang="ru-RU" sz="1200" b="1" baseline="0" dirty="0" smtClean="0"/>
                        <a:t> МОНГОЛЬСКИЙ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МЕЗО ЭКСПЕРТ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ГРАНДЕЙ ЧАГА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100% РАСТИТЕЛЬНЫЙ СОСТАВ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ПРИКОСНИСЬ К ДРЕВНИМ ТРАДИЦИЯМ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НАПИТКИ ДЛЯ</a:t>
                      </a:r>
                      <a:r>
                        <a:rPr lang="ru-RU" sz="1200" baseline="0" dirty="0" smtClean="0"/>
                        <a:t> ЗДОРОВЬЯ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И КРАСОТЫ ЗРЕЛОЙ КОЖИ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ПРОГРАММА ЗДОРОВЬЯ</a:t>
                      </a:r>
                    </a:p>
                    <a:p>
                      <a:pPr algn="ctr"/>
                      <a:r>
                        <a:rPr lang="ru-RU" sz="1200" dirty="0" smtClean="0"/>
                        <a:t>НА КАЖДЫЙ ДЕНЬ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25603" name="Picture 3" descr="C:\Users\Chizhova\Desktop\Медиаплан ноя\мезоэксперт_квад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659" y="2381316"/>
            <a:ext cx="1521341" cy="15213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604" name="Picture 4" descr="C:\Users\Chizhova\Desktop\Медиаплан ноя\Новая папка\чай монгольский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6233" y="2381316"/>
            <a:ext cx="1534217" cy="15342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605" name="Picture 5" descr="C:\Users\Chizhova\Desktop\Медиаплан ноя\Новая папка\грандей чага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44518" y="2389513"/>
            <a:ext cx="1537188" cy="153718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650" name="Picture 2" descr="C:\Users\Chizhova\Desktop\Медиаплан ноя\День_вега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5201" y="2381316"/>
            <a:ext cx="1537187" cy="153718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pic>
        <p:nvPicPr>
          <p:cNvPr id="13" name="Picture 2" descr="C:\Users\Chizhova\Desktop\Медиаплан ноя\День_вега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5573" y="1285048"/>
            <a:ext cx="1537187" cy="153718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 descr="C:\Users\Chizhova\Desktop\Медиаплан ноя\Новая папка\чай монгольский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3293" y="1285048"/>
            <a:ext cx="1534217" cy="15342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618072" y="2929467"/>
            <a:ext cx="4053840" cy="365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i="1" dirty="0"/>
              <a:t>1 НОЯБРЯ – ДЕНЬ ВЕГАНА!</a:t>
            </a:r>
          </a:p>
          <a:p>
            <a:pPr>
              <a:lnSpc>
                <a:spcPts val="1100"/>
              </a:lnSpc>
            </a:pPr>
            <a:endParaRPr lang="ru-RU" sz="1000" i="1" dirty="0" smtClean="0"/>
          </a:p>
          <a:p>
            <a:pPr>
              <a:lnSpc>
                <a:spcPts val="1100"/>
              </a:lnSpc>
            </a:pPr>
            <a:r>
              <a:rPr lang="ru-RU" sz="1000" i="1" dirty="0" smtClean="0"/>
              <a:t>За </a:t>
            </a:r>
            <a:r>
              <a:rPr lang="ru-RU" sz="1000" i="1" dirty="0"/>
              <a:t>последние несколько лет </a:t>
            </a:r>
            <a:r>
              <a:rPr lang="ru-RU" sz="1000" i="1" dirty="0" smtClean="0"/>
              <a:t>количество людей</a:t>
            </a:r>
            <a:r>
              <a:rPr lang="ru-RU" sz="1000" i="1" dirty="0"/>
              <a:t>, которые </a:t>
            </a:r>
            <a:r>
              <a:rPr lang="ru-RU" sz="1000" i="1" dirty="0" smtClean="0"/>
              <a:t>предпочитают растительную пищу, </a:t>
            </a:r>
            <a:r>
              <a:rPr lang="ru-RU" sz="1000" i="1" dirty="0"/>
              <a:t>значительно выросло. </a:t>
            </a:r>
          </a:p>
          <a:p>
            <a:pPr>
              <a:lnSpc>
                <a:spcPts val="1100"/>
              </a:lnSpc>
            </a:pPr>
            <a:r>
              <a:rPr lang="ru-RU" sz="1000" i="1" dirty="0"/>
              <a:t>В ассортименте компании </a:t>
            </a:r>
            <a:r>
              <a:rPr lang="ru-RU" sz="1000" i="1" dirty="0" err="1"/>
              <a:t>Артлайф</a:t>
            </a:r>
            <a:r>
              <a:rPr lang="ru-RU" sz="1000" i="1" dirty="0"/>
              <a:t> есть ряд продуктов, имеющих 100% растительный состав.  Это фруктово-овощные батончики </a:t>
            </a:r>
            <a:r>
              <a:rPr lang="en-US" sz="1000" i="1" dirty="0"/>
              <a:t>SLIM FORMULA</a:t>
            </a:r>
            <a:r>
              <a:rPr lang="ru-RU" sz="1000" i="1" dirty="0"/>
              <a:t> и протеиновый суп «Марокканский горох» линии «</a:t>
            </a:r>
            <a:r>
              <a:rPr lang="ru-RU" sz="1000" i="1" dirty="0" err="1"/>
              <a:t>Диеталика</a:t>
            </a:r>
            <a:r>
              <a:rPr lang="ru-RU" sz="1000" i="1" dirty="0"/>
              <a:t>». </a:t>
            </a:r>
          </a:p>
          <a:p>
            <a:pPr>
              <a:lnSpc>
                <a:spcPts val="1100"/>
              </a:lnSpc>
            </a:pPr>
            <a:r>
              <a:rPr lang="ru-RU" sz="1000" i="1" dirty="0" smtClean="0"/>
              <a:t>Плюсы </a:t>
            </a:r>
            <a:r>
              <a:rPr lang="ru-RU" sz="1000" i="1" dirty="0"/>
              <a:t>растительной пищи:</a:t>
            </a:r>
          </a:p>
          <a:p>
            <a:pPr lvl="0">
              <a:lnSpc>
                <a:spcPts val="1100"/>
              </a:lnSpc>
              <a:buFont typeface="Arial" pitchFamily="34" charset="0"/>
              <a:buChar char="•"/>
            </a:pPr>
            <a:r>
              <a:rPr lang="ru-RU" sz="1000" i="1" dirty="0"/>
              <a:t> разгружает систему пищеварения, ведь растительная пища переваривается и усваивается гораздо легче и быстрее, чем животные белки и жиры</a:t>
            </a:r>
          </a:p>
          <a:p>
            <a:pPr lvl="0">
              <a:lnSpc>
                <a:spcPts val="1100"/>
              </a:lnSpc>
              <a:buFont typeface="Arial" pitchFamily="34" charset="0"/>
              <a:buChar char="•"/>
            </a:pPr>
            <a:r>
              <a:rPr lang="ru-RU" sz="1000" i="1" dirty="0"/>
              <a:t> способствуют лучшему усвоению белковой пищи</a:t>
            </a:r>
          </a:p>
          <a:p>
            <a:pPr lvl="0">
              <a:lnSpc>
                <a:spcPts val="1100"/>
              </a:lnSpc>
              <a:buFont typeface="Arial" pitchFamily="34" charset="0"/>
              <a:buChar char="•"/>
            </a:pPr>
            <a:r>
              <a:rPr lang="ru-RU" sz="1000" i="1" dirty="0"/>
              <a:t> освобождает организм от шлаков, токсинов и радионуклидов благодаря обилию клетчатки </a:t>
            </a:r>
          </a:p>
          <a:p>
            <a:pPr lvl="0">
              <a:lnSpc>
                <a:spcPts val="1100"/>
              </a:lnSpc>
              <a:buFont typeface="Arial" pitchFamily="34" charset="0"/>
              <a:buChar char="•"/>
            </a:pPr>
            <a:r>
              <a:rPr lang="ru-RU" sz="1000" i="1" dirty="0"/>
              <a:t> укрепляет микрофлору кишечника благодаря содержанию пищевых волокон и полисахаридов</a:t>
            </a:r>
          </a:p>
          <a:p>
            <a:pPr lvl="0">
              <a:lnSpc>
                <a:spcPts val="1100"/>
              </a:lnSpc>
              <a:buFont typeface="Arial" pitchFamily="34" charset="0"/>
              <a:buChar char="•"/>
            </a:pPr>
            <a:r>
              <a:rPr lang="ru-RU" sz="1000" i="1" dirty="0"/>
              <a:t> улучшает обмен веществ и снижает уровень холестерина в крови</a:t>
            </a:r>
          </a:p>
          <a:p>
            <a:pPr lvl="0">
              <a:lnSpc>
                <a:spcPts val="1100"/>
              </a:lnSpc>
              <a:buFont typeface="Arial" pitchFamily="34" charset="0"/>
              <a:buChar char="•"/>
            </a:pPr>
            <a:r>
              <a:rPr lang="ru-RU" sz="1000" i="1" dirty="0"/>
              <a:t> поставляет в организм витамины, минералы и другие полезные </a:t>
            </a:r>
            <a:r>
              <a:rPr lang="ru-RU" sz="1000" i="1" dirty="0" smtClean="0"/>
              <a:t>вещества</a:t>
            </a:r>
          </a:p>
          <a:p>
            <a:pPr>
              <a:lnSpc>
                <a:spcPts val="11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диеталика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протеиновыйсуп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фруктовыебатончики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здоровыйперекус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снижениевеса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вегетарианскийпродукт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растительныйсостав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9697" y="2954867"/>
            <a:ext cx="3792353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i="1" dirty="0"/>
              <a:t>ПРИКОСНИСЬ К ДРЕВНИМ ТРАДИЦИЯМ</a:t>
            </a:r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r>
              <a:rPr lang="ru-RU" sz="1000" i="1" dirty="0"/>
              <a:t>Монгольский чай с молоком и солью – традиционный напиток степных народов, который имеет давнюю историю. В течение многих дней он мог служить кочевникам единственной пищей, поддерживающей в них жизненные силы.</a:t>
            </a:r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r>
              <a:rPr lang="ru-RU" sz="1000" i="1" dirty="0"/>
              <a:t>Растительные компоненты, смешиваясь с животными жирами и белками, создают питательный и исключительно полезный, бодрящий комплекс. Сочетание черного и зеленого чая активизирует обмен веществ, стимулирует умственную активность, поддерживает деятельность </a:t>
            </a:r>
            <a:r>
              <a:rPr lang="ru-RU" sz="1000" i="1" dirty="0" smtClean="0"/>
              <a:t>сердечно-сосудистой </a:t>
            </a:r>
            <a:r>
              <a:rPr lang="ru-RU" sz="1000" i="1" dirty="0"/>
              <a:t>системы, </a:t>
            </a:r>
            <a:r>
              <a:rPr lang="ru-RU" sz="1000" i="1" dirty="0" smtClean="0"/>
              <a:t>сохраняет работоспособность</a:t>
            </a:r>
            <a:r>
              <a:rPr lang="ru-RU" sz="1000" i="1" dirty="0"/>
              <a:t>. Благодаря содержанию соли, чай «Монгольский» </a:t>
            </a:r>
            <a:r>
              <a:rPr lang="ru-RU" sz="1000" i="1" dirty="0" smtClean="0"/>
              <a:t>поддерживает водно-солевой баланс </a:t>
            </a:r>
            <a:r>
              <a:rPr lang="ru-RU" sz="1000" i="1" dirty="0"/>
              <a:t>организма, нормализует работу желудочно-кишечного тракта. Экстракт мускатного ореха обладает противовоспалительным, согревающим, антивирусным действием, благотворно влияет на нервную систему. </a:t>
            </a:r>
            <a:r>
              <a:rPr lang="ru-RU" sz="1000" i="1" dirty="0" smtClean="0"/>
              <a:t>Витамины </a:t>
            </a:r>
            <a:r>
              <a:rPr lang="en-US" sz="1000" i="1" dirty="0"/>
              <a:t>A </a:t>
            </a:r>
            <a:r>
              <a:rPr lang="ru-RU" sz="1000" i="1" dirty="0"/>
              <a:t>и </a:t>
            </a:r>
            <a:r>
              <a:rPr lang="en-US" sz="1000" i="1" dirty="0" smtClean="0"/>
              <a:t>C</a:t>
            </a:r>
            <a:r>
              <a:rPr lang="ru-RU" sz="1000" i="1" dirty="0" smtClean="0"/>
              <a:t> повышают </a:t>
            </a:r>
            <a:r>
              <a:rPr lang="ru-RU" sz="1000" i="1" dirty="0"/>
              <a:t>устойчивость организма к инфекциям и стрессам</a:t>
            </a:r>
            <a:r>
              <a:rPr lang="ru-RU" sz="1000" i="1" dirty="0" smtClean="0"/>
              <a:t>.</a:t>
            </a:r>
          </a:p>
          <a:p>
            <a:pPr>
              <a:lnSpc>
                <a:spcPts val="11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диеталика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чаймонгольский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полезныйчай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мускатныйорех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согревающийчай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ts val="1100"/>
              </a:lnSpc>
            </a:pPr>
            <a:endParaRPr lang="ru-RU" sz="1000" i="1" dirty="0" smtClean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pic>
        <p:nvPicPr>
          <p:cNvPr id="18" name="Picture 3" descr="C:\Users\Chizhova\Desktop\Медиаплан ноя\мезоэксперт_квад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5573" y="1286644"/>
            <a:ext cx="1537188" cy="15371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5" descr="C:\Users\Chizhova\Desktop\Медиаплан ноя\Новая папка\грандей чага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0076" y="1285047"/>
            <a:ext cx="1534216" cy="15342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318886" y="2904067"/>
            <a:ext cx="393016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1" i="1" dirty="0"/>
              <a:t>ГРАНДЕЙ ЧАГА - ПРОГРАММА ЗДОРОВЬЯ НА КАЖДЫЙ ДЕНЬ</a:t>
            </a:r>
          </a:p>
          <a:p>
            <a:pPr>
              <a:lnSpc>
                <a:spcPts val="1000"/>
              </a:lnSpc>
            </a:pPr>
            <a:endParaRPr lang="ru-RU" sz="1000" i="1" dirty="0"/>
          </a:p>
          <a:p>
            <a:pPr>
              <a:lnSpc>
                <a:spcPts val="1000"/>
              </a:lnSpc>
            </a:pPr>
            <a:r>
              <a:rPr lang="ru-RU" sz="1000" i="1" dirty="0"/>
              <a:t>Уникальный гриб чага – один из сильнейших биостимуляторов, известных медицине. Чага накапливает в себе многочисленные полезные вещества березы, на которой растет.</a:t>
            </a:r>
          </a:p>
          <a:p>
            <a:pPr>
              <a:lnSpc>
                <a:spcPts val="1000"/>
              </a:lnSpc>
            </a:pPr>
            <a:r>
              <a:rPr lang="ru-RU" sz="1000" i="1" dirty="0"/>
              <a:t>Концентраты для приготовления полезных напитков «</a:t>
            </a:r>
            <a:r>
              <a:rPr lang="ru-RU" sz="1000" i="1" dirty="0" err="1"/>
              <a:t>Грандей</a:t>
            </a:r>
            <a:r>
              <a:rPr lang="ru-RU" sz="1000" i="1" dirty="0"/>
              <a:t> Чага» - это комплексная программа поддержки здоровья, которая включает в себя три эффективных комплекса для </a:t>
            </a:r>
            <a:r>
              <a:rPr lang="ru-RU" sz="1000" i="1" dirty="0" err="1"/>
              <a:t>иммунокоррекции</a:t>
            </a:r>
            <a:r>
              <a:rPr lang="ru-RU" sz="1000" i="1" dirty="0"/>
              <a:t>, энергетической поддержки и антиоксидантной защиты организма. </a:t>
            </a:r>
          </a:p>
          <a:p>
            <a:pPr>
              <a:lnSpc>
                <a:spcPts val="1000"/>
              </a:lnSpc>
            </a:pPr>
            <a:endParaRPr lang="ru-RU" sz="1000" i="1" dirty="0"/>
          </a:p>
          <a:p>
            <a:pPr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000" i="1" dirty="0"/>
              <a:t>Концентрат с </a:t>
            </a:r>
            <a:r>
              <a:rPr lang="ru-RU" sz="1000" i="1" dirty="0" err="1"/>
              <a:t>кордицепсом</a:t>
            </a:r>
            <a:r>
              <a:rPr lang="ru-RU" sz="1000" i="1" dirty="0"/>
              <a:t> и чабрецом подавляет воспалительные процессы и предупреждает развитие вирусных инфекций, оказывает общеукрепляющее воздействие на организм</a:t>
            </a:r>
            <a:r>
              <a:rPr lang="ru-RU" sz="1000" i="1" dirty="0" smtClean="0"/>
              <a:t>.</a:t>
            </a:r>
            <a:endParaRPr lang="ru-RU" sz="1000" i="1" dirty="0"/>
          </a:p>
          <a:p>
            <a:pPr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000" i="1" dirty="0"/>
              <a:t> Энергетический комплекс с </a:t>
            </a:r>
            <a:r>
              <a:rPr lang="ru-RU" sz="1000" i="1" dirty="0" err="1"/>
              <a:t>рейши</a:t>
            </a:r>
            <a:r>
              <a:rPr lang="ru-RU" sz="1000" i="1" dirty="0"/>
              <a:t> и имбирем – стимулирует процессы клеточной  регенерации, улучшает обменные процессы, препятствуя преждевременному старению организма</a:t>
            </a:r>
            <a:r>
              <a:rPr lang="ru-RU" sz="1000" i="1" dirty="0" smtClean="0"/>
              <a:t>.</a:t>
            </a:r>
            <a:endParaRPr lang="ru-RU" sz="1000" i="1" dirty="0"/>
          </a:p>
          <a:p>
            <a:pPr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000" i="1" dirty="0"/>
              <a:t>Напиток с экстрактами персика и пихты оказывает мощное антиоксидантное, противомикробное, противоопухолевое воздействие, укрепляет сосуды</a:t>
            </a:r>
            <a:r>
              <a:rPr lang="ru-RU" sz="1000" i="1" dirty="0" smtClean="0"/>
              <a:t>.</a:t>
            </a:r>
          </a:p>
          <a:p>
            <a:pPr indent="-171450">
              <a:lnSpc>
                <a:spcPts val="10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грандейчага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чага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иммунокоррекция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грибрейши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противовирусный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противоопухолевый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кордицепс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противовоспалительный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антиоксиданты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антиэйдж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полезныйнапиток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71450">
              <a:lnSpc>
                <a:spcPts val="1000"/>
              </a:lnSpc>
            </a:pPr>
            <a:endParaRPr lang="ru-RU" sz="1000" i="1" dirty="0" smtClean="0"/>
          </a:p>
          <a:p>
            <a:pPr indent="-171450">
              <a:lnSpc>
                <a:spcPts val="1000"/>
              </a:lnSpc>
            </a:pPr>
            <a:endParaRPr lang="ru-RU" sz="1000" i="1" dirty="0" smtClean="0"/>
          </a:p>
          <a:p>
            <a:pPr indent="-171450">
              <a:lnSpc>
                <a:spcPts val="1000"/>
              </a:lnSpc>
            </a:pPr>
            <a:endParaRPr lang="ru-RU" sz="1000" i="1" dirty="0"/>
          </a:p>
          <a:p>
            <a:pPr algn="ctr"/>
            <a:endParaRPr lang="ru-RU" sz="1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7322" y="2895600"/>
            <a:ext cx="391748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ts val="1000"/>
              </a:lnSpc>
            </a:pPr>
            <a:r>
              <a:rPr lang="ru-RU" sz="1000" b="1" i="1" dirty="0" smtClean="0"/>
              <a:t>МЕЗО-ЭКСПЕРТ </a:t>
            </a:r>
            <a:r>
              <a:rPr lang="ru-RU" sz="1000" b="1" i="1" dirty="0"/>
              <a:t>- НАПИТКИ ДЛЯ ЗДОРОВЬЯ И КРАСОТЫ ЗРЕЛОЙ КОЖИ</a:t>
            </a:r>
          </a:p>
          <a:p>
            <a:pPr>
              <a:lnSpc>
                <a:spcPts val="1000"/>
              </a:lnSpc>
            </a:pPr>
            <a:endParaRPr lang="ru-RU" sz="1000" i="1" dirty="0"/>
          </a:p>
          <a:p>
            <a:pPr>
              <a:lnSpc>
                <a:spcPts val="1000"/>
              </a:lnSpc>
            </a:pPr>
            <a:r>
              <a:rPr lang="ru-RU" sz="1000" i="1" dirty="0"/>
              <a:t>Программа «Мезо Эксперт»  включает в себя 2 </a:t>
            </a:r>
            <a:r>
              <a:rPr lang="ru-RU" sz="1000" i="1" dirty="0" err="1"/>
              <a:t>нутрикосметических</a:t>
            </a:r>
            <a:r>
              <a:rPr lang="ru-RU" sz="1000" i="1" dirty="0"/>
              <a:t> напитка, ингредиенты которых комплексно удовлетворяют потребности зрелой кожи, эффективно воздействуя на здоровье её поверхностных и  глубинных слоев и замедляя процессы преждевременного старения</a:t>
            </a:r>
            <a:r>
              <a:rPr lang="ru-RU" sz="1000" i="1" dirty="0" smtClean="0"/>
              <a:t>.</a:t>
            </a:r>
            <a:endParaRPr lang="ru-RU" sz="1000" i="1" dirty="0"/>
          </a:p>
          <a:p>
            <a:pPr>
              <a:lnSpc>
                <a:spcPts val="1000"/>
              </a:lnSpc>
            </a:pPr>
            <a:r>
              <a:rPr lang="ru-RU" sz="1000" b="1" i="1" dirty="0"/>
              <a:t>Принцип «красоты изнутри</a:t>
            </a:r>
            <a:r>
              <a:rPr lang="ru-RU" sz="1000" b="1" i="1" dirty="0" smtClean="0"/>
              <a:t>». </a:t>
            </a:r>
            <a:r>
              <a:rPr lang="ru-RU" sz="1000" i="1" dirty="0" smtClean="0"/>
              <a:t>Снабжая </a:t>
            </a:r>
            <a:r>
              <a:rPr lang="ru-RU" sz="1000" i="1" dirty="0"/>
              <a:t>клетки кожи питательными веществами, напитки усиливают их способность к обновлению и , как следствие, оказывают видимый косметический эффект на внешний вид кожи, а также волос и ногтей. </a:t>
            </a:r>
          </a:p>
          <a:p>
            <a:pPr>
              <a:lnSpc>
                <a:spcPts val="1000"/>
              </a:lnSpc>
            </a:pPr>
            <a:r>
              <a:rPr lang="ru-RU" sz="1000" b="1" i="1" dirty="0"/>
              <a:t>Современные ингредиенты </a:t>
            </a:r>
            <a:r>
              <a:rPr lang="ru-RU" sz="1000" b="1" i="1" dirty="0" smtClean="0"/>
              <a:t>красоты. </a:t>
            </a:r>
            <a:r>
              <a:rPr lang="ru-RU" sz="1000" i="1" dirty="0" smtClean="0"/>
              <a:t>Напитки </a:t>
            </a:r>
            <a:r>
              <a:rPr lang="ru-RU" sz="1000" i="1" dirty="0"/>
              <a:t>содержат </a:t>
            </a:r>
            <a:r>
              <a:rPr lang="ru-RU" sz="1000" i="1" dirty="0" smtClean="0"/>
              <a:t>вещества </a:t>
            </a:r>
            <a:r>
              <a:rPr lang="ru-RU" sz="1000" i="1" dirty="0"/>
              <a:t>с анти-</a:t>
            </a:r>
            <a:r>
              <a:rPr lang="ru-RU" sz="1000" i="1" dirty="0" err="1"/>
              <a:t>эйдж</a:t>
            </a:r>
            <a:r>
              <a:rPr lang="ru-RU" sz="1000" i="1" dirty="0"/>
              <a:t> эффектом: антиоксиданты для защиты кожи от окислительного стресса, строительный материал для клеток и стимуляторы клеточного обмена, вещества для увлажнения и упругости кожи, усиления ее защитных механизмов.</a:t>
            </a:r>
          </a:p>
          <a:p>
            <a:pPr>
              <a:lnSpc>
                <a:spcPts val="1000"/>
              </a:lnSpc>
            </a:pPr>
            <a:r>
              <a:rPr lang="ru-RU" sz="1000" b="1" i="1" dirty="0"/>
              <a:t>Изысканные десертные </a:t>
            </a:r>
            <a:r>
              <a:rPr lang="ru-RU" sz="1000" b="1" i="1" dirty="0" smtClean="0"/>
              <a:t>вкусы. </a:t>
            </a:r>
            <a:r>
              <a:rPr lang="ru-RU" sz="1000" i="1" dirty="0" smtClean="0"/>
              <a:t>Напитки </a:t>
            </a:r>
            <a:r>
              <a:rPr lang="ru-RU" sz="1000" i="1" dirty="0"/>
              <a:t>совмещают заботу о вашей коже и гастрономическое удовольствие! </a:t>
            </a:r>
          </a:p>
          <a:p>
            <a:pPr>
              <a:lnSpc>
                <a:spcPts val="1000"/>
              </a:lnSpc>
            </a:pPr>
            <a:r>
              <a:rPr lang="ru-RU" sz="1000" b="1" i="1" dirty="0"/>
              <a:t>Низкая </a:t>
            </a:r>
            <a:r>
              <a:rPr lang="ru-RU" sz="1000" b="1" i="1" dirty="0" smtClean="0"/>
              <a:t>калорийность. </a:t>
            </a:r>
            <a:r>
              <a:rPr lang="ru-RU" sz="1000" i="1" dirty="0" smtClean="0"/>
              <a:t>В </a:t>
            </a:r>
            <a:r>
              <a:rPr lang="ru-RU" sz="1000" i="1" dirty="0"/>
              <a:t>составе напитков используются пищевые ингредиенты с низкой калорийностью: растительные сливки и заменители сахара</a:t>
            </a:r>
            <a:r>
              <a:rPr lang="ru-RU" sz="1000" i="1" dirty="0" smtClean="0"/>
              <a:t>.</a:t>
            </a:r>
          </a:p>
          <a:p>
            <a:pPr>
              <a:lnSpc>
                <a:spcPts val="10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нутрикосметика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бьютель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фраппе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бустер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красотаизнутри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коллаген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антиоксиданты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фукоидан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антиэйдж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pic>
        <p:nvPicPr>
          <p:cNvPr id="13" name="Picture 4" descr="C:\Users\Chizhova\Desktop\Медиаплан ноя\пантогемка-плюс_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892" y="1739620"/>
            <a:ext cx="3211184" cy="454423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527799" y="4230255"/>
            <a:ext cx="566435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i="1" dirty="0"/>
              <a:t>АКТИВИЗИРУЙСЯ - ВИТАМИНИЗИРУЙСЯ</a:t>
            </a:r>
            <a:r>
              <a:rPr lang="ru-RU" sz="1000" b="1" i="1" dirty="0" smtClean="0"/>
              <a:t>!</a:t>
            </a:r>
            <a:endParaRPr lang="ru-RU" sz="1000" b="1" i="1" dirty="0"/>
          </a:p>
          <a:p>
            <a:pPr>
              <a:lnSpc>
                <a:spcPts val="1000"/>
              </a:lnSpc>
            </a:pPr>
            <a:r>
              <a:rPr lang="ru-RU" sz="1000" i="1" dirty="0" smtClean="0"/>
              <a:t>Кашель</a:t>
            </a:r>
            <a:r>
              <a:rPr lang="ru-RU" sz="1000" i="1" dirty="0"/>
              <a:t>, насморк, боль в горле и другие проявления простуды </a:t>
            </a:r>
            <a:r>
              <a:rPr lang="ru-RU" sz="1000" i="1" dirty="0" smtClean="0"/>
              <a:t>осенью для </a:t>
            </a:r>
            <a:r>
              <a:rPr lang="ru-RU" sz="1000" i="1" dirty="0"/>
              <a:t>многих становятся обыденностью. С чем это связано и можно ли этого избежать? Основными врагами иммунной системы в осенне-зимний период становятся переохлаждение и недостаток ряда витаминов и микроэлементов. В результате снижается иммунная защита, </a:t>
            </a:r>
            <a:r>
              <a:rPr lang="ru-RU" sz="1000" i="1" dirty="0" smtClean="0"/>
              <a:t>и вирусы </a:t>
            </a:r>
            <a:r>
              <a:rPr lang="ru-RU" sz="1000" i="1" dirty="0"/>
              <a:t>проникают в </a:t>
            </a:r>
            <a:r>
              <a:rPr lang="ru-RU" sz="1000" i="1" dirty="0" smtClean="0"/>
              <a:t>организм.</a:t>
            </a:r>
            <a:endParaRPr lang="ru-RU" sz="1000" i="1" dirty="0"/>
          </a:p>
          <a:p>
            <a:pPr>
              <a:lnSpc>
                <a:spcPts val="1000"/>
              </a:lnSpc>
            </a:pPr>
            <a:r>
              <a:rPr lang="ru-RU" sz="1000" b="1" i="1" dirty="0"/>
              <a:t>Комплексы </a:t>
            </a:r>
            <a:r>
              <a:rPr lang="ru-RU" sz="1000" b="1" i="1" dirty="0" smtClean="0"/>
              <a:t>«</a:t>
            </a:r>
            <a:r>
              <a:rPr lang="ru-RU" sz="1000" b="1" i="1" dirty="0" err="1"/>
              <a:t>Дискавери</a:t>
            </a:r>
            <a:r>
              <a:rPr lang="ru-RU" sz="1000" b="1" i="1" dirty="0"/>
              <a:t>» </a:t>
            </a:r>
            <a:r>
              <a:rPr lang="ru-RU" sz="1000" i="1" dirty="0"/>
              <a:t>помогут поддерживать в организме достаточный уровень витаминов, </a:t>
            </a:r>
            <a:r>
              <a:rPr lang="ru-RU" sz="1000" i="1" dirty="0" smtClean="0"/>
              <a:t>микроэлементов</a:t>
            </a:r>
            <a:r>
              <a:rPr lang="ru-RU" sz="1000" i="1" dirty="0"/>
              <a:t>, аминокислот, а также обеспечат организм </a:t>
            </a:r>
            <a:r>
              <a:rPr lang="ru-RU" sz="1000" i="1" dirty="0" smtClean="0"/>
              <a:t>веществами </a:t>
            </a:r>
            <a:r>
              <a:rPr lang="ru-RU" sz="1000" i="1" dirty="0"/>
              <a:t>природного происхождения, стимулирующими защитные силы.</a:t>
            </a:r>
          </a:p>
          <a:p>
            <a:pPr>
              <a:lnSpc>
                <a:spcPts val="1000"/>
              </a:lnSpc>
            </a:pPr>
            <a:r>
              <a:rPr lang="ru-RU" sz="1000" i="1" dirty="0" smtClean="0"/>
              <a:t>Комплексы </a:t>
            </a:r>
            <a:r>
              <a:rPr lang="ru-RU" sz="1000" b="1" i="1" dirty="0" smtClean="0"/>
              <a:t>«</a:t>
            </a:r>
            <a:r>
              <a:rPr lang="ru-RU" sz="1000" b="1" i="1" dirty="0" err="1"/>
              <a:t>Дискавери</a:t>
            </a:r>
            <a:r>
              <a:rPr lang="ru-RU" sz="1000" b="1" i="1" dirty="0"/>
              <a:t>» </a:t>
            </a:r>
            <a:r>
              <a:rPr lang="ru-RU" sz="1000" i="1" dirty="0"/>
              <a:t>состоят из двух таблеток. Первая содержит общеукрепляющую комбинацию веществ, участвующих в регуляции одинаковых для всех людей физиологических процессов.  Вторая таблетка – это компоненты, подобранные с учетом метаболических особенностей организма женщины, мужчины  или ребенка подросткового </a:t>
            </a:r>
            <a:r>
              <a:rPr lang="ru-RU" sz="1000" i="1" dirty="0" smtClean="0"/>
              <a:t>возраста. Технология послойного </a:t>
            </a:r>
            <a:r>
              <a:rPr lang="ru-RU" sz="1000" i="1" dirty="0"/>
              <a:t>нанесения микронутриентов позволяет высвобождать вещества в заданной последовательности, что обеспечивает наилучшее усвоение каждого элемента</a:t>
            </a:r>
            <a:r>
              <a:rPr lang="ru-RU" sz="1000" i="1" dirty="0" smtClean="0"/>
              <a:t>.</a:t>
            </a:r>
          </a:p>
          <a:p>
            <a:pPr>
              <a:lnSpc>
                <a:spcPts val="1000"/>
              </a:lnSpc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витамины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витаминыдлямужчин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витаминыдляженщин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витаминыдлядетей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дискавери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поддержкаиммунитета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lang="ru-RU" sz="1000" i="1" dirty="0"/>
          </a:p>
          <a:p>
            <a:pPr>
              <a:lnSpc>
                <a:spcPts val="1000"/>
              </a:lnSpc>
            </a:pPr>
            <a:r>
              <a:rPr lang="ru-RU" sz="1000" i="1" dirty="0"/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63554" y="539021"/>
            <a:ext cx="4434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ВИТАМИННЫЕ</a:t>
            </a:r>
            <a:r>
              <a:rPr lang="en-US" b="1" dirty="0"/>
              <a:t> </a:t>
            </a:r>
            <a:r>
              <a:rPr lang="ru-RU" b="1" dirty="0"/>
              <a:t>КОМПЛЕКСЫ</a:t>
            </a:r>
            <a:r>
              <a:rPr lang="en-US" b="1" dirty="0"/>
              <a:t> </a:t>
            </a:r>
            <a:r>
              <a:rPr lang="ru-RU" b="1" dirty="0"/>
              <a:t>ДИСКАВЕРИ</a:t>
            </a:r>
          </a:p>
        </p:txBody>
      </p:sp>
      <p:pic>
        <p:nvPicPr>
          <p:cNvPr id="26627" name="Picture 3" descr="\\FILER\Artlife\дизайнеры\Yana\плакаты а3\А3 discovery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893" y="1739621"/>
            <a:ext cx="3213164" cy="45442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C:\Users\Chizhova\Desktop\Медиаплан ноя\дисквери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8260" y="1739620"/>
            <a:ext cx="2012346" cy="201234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86"/>
            <a:ext cx="12192152" cy="6857912"/>
            <a:chOff x="0" y="86"/>
            <a:chExt cx="12192152" cy="68579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2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588816"/>
              </p:ext>
            </p:extLst>
          </p:nvPr>
        </p:nvGraphicFramePr>
        <p:xfrm>
          <a:off x="2644351" y="4626350"/>
          <a:ext cx="9067664" cy="1310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АВИРОЛ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НОЯБРЯ </a:t>
                      </a:r>
                      <a:endParaRPr lang="ru-RU" sz="1200" baseline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 НОЯБРЯ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ПРОБИНОРМ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ГОТОВИМСЯ К ЗИМЕ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ВСЕМИРНЫЙ ДЕНЬ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ru-RU" sz="1200" baseline="0" dirty="0" smtClean="0"/>
                        <a:t>БОРЬБЫ ПРОТИВ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ru-RU" sz="1200" baseline="0" dirty="0" smtClean="0"/>
                        <a:t> САХАРНОГО ДИАБЕТА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ВСЕМИРНЫЙ ДЕНЬ БОРЬБЫ ПРОТИВ ХРОНИЧЕСКОЙ ОБСТРУКТИВНОЙ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ru-RU" sz="1200" dirty="0" smtClean="0"/>
                        <a:t>БОЛЕЗНИ ЛЕГКИХ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МИКРОКАПСУЛИРОВАННЫЙ КОМПЛЕКС ПРОБИОТИКОВ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25607" name="Picture 7" descr="C:\Users\Chizhova\Desktop\Медиаплан ноя\пробинорм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7248" y="2391366"/>
            <a:ext cx="1537188" cy="15371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608" name="Picture 8" descr="C:\Users\Chizhova\Desktop\Медиаплан ноя\пульмоклинз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9377" y="2388423"/>
            <a:ext cx="1598181" cy="158999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609" name="Picture 9" descr="C:\Users\Chizhova\Desktop\Медиаплан ноя\диабет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1227" y="2381318"/>
            <a:ext cx="1547235" cy="154723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6" descr="C:\Users\Chizhova\Desktop\Медиаплан ноя\Авирол_В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5447" y="2381318"/>
            <a:ext cx="1537188" cy="15371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6601" y="2885907"/>
            <a:ext cx="394932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1" i="1" dirty="0"/>
              <a:t>АВИРОЛ – ГОТОВИМСЯ К ЗИМЕ</a:t>
            </a:r>
            <a:r>
              <a:rPr lang="ru-RU" sz="1000" b="1" i="1" dirty="0" smtClean="0"/>
              <a:t>!</a:t>
            </a:r>
          </a:p>
          <a:p>
            <a:pPr>
              <a:lnSpc>
                <a:spcPts val="1000"/>
              </a:lnSpc>
            </a:pPr>
            <a:endParaRPr lang="ru-RU" sz="1000" b="1" i="1" dirty="0"/>
          </a:p>
          <a:p>
            <a:pPr>
              <a:lnSpc>
                <a:spcPts val="1000"/>
              </a:lnSpc>
            </a:pPr>
            <a:r>
              <a:rPr lang="ru-RU" sz="1000" i="1" dirty="0"/>
              <a:t>Иммунитет – важнейший регулятор жизнедеятельности организма. Ослабление активности иммунной системы сопровождается </a:t>
            </a:r>
            <a:r>
              <a:rPr lang="ru-RU" sz="1000" i="1" dirty="0" smtClean="0"/>
              <a:t>проявлениями аллергии, </a:t>
            </a:r>
            <a:r>
              <a:rPr lang="ru-RU" sz="1000" i="1" dirty="0"/>
              <a:t>снижением общей сопротивляемости организма в период сезонных обострений ОРВИ, а значит, ухудшением  самочувствия и качества жизни. Чтобы предупредить падение иммунитета, необходимо поддерживать в организме достаточный уровень витаминов, макро- и микроэлементов, аминокислот, а также снабжать его биологически активными веществами природного происхождения, способными увеличить общую сопротивляемость организма и проявляющими противовирусные свойства.  </a:t>
            </a:r>
          </a:p>
          <a:p>
            <a:pPr>
              <a:lnSpc>
                <a:spcPts val="1000"/>
              </a:lnSpc>
            </a:pPr>
            <a:endParaRPr lang="ru-RU" sz="1000" i="1" dirty="0"/>
          </a:p>
          <a:p>
            <a:pPr>
              <a:lnSpc>
                <a:spcPts val="1000"/>
              </a:lnSpc>
            </a:pPr>
            <a:r>
              <a:rPr lang="ru-RU" sz="1000" i="1" dirty="0"/>
              <a:t>Именно такие вещества входят в состав комплекса </a:t>
            </a:r>
            <a:r>
              <a:rPr lang="ru-RU" sz="1000" b="1" i="1" dirty="0"/>
              <a:t>«</a:t>
            </a:r>
            <a:r>
              <a:rPr lang="ru-RU" sz="1000" b="1" i="1" dirty="0" err="1"/>
              <a:t>Авирол</a:t>
            </a:r>
            <a:r>
              <a:rPr lang="ru-RU" sz="1000" b="1" i="1" dirty="0"/>
              <a:t>». </a:t>
            </a:r>
          </a:p>
          <a:p>
            <a:pPr>
              <a:lnSpc>
                <a:spcPts val="1000"/>
              </a:lnSpc>
            </a:pPr>
            <a:r>
              <a:rPr lang="ru-RU" sz="1000" i="1" dirty="0"/>
              <a:t>Основой комплекса является аминокислота </a:t>
            </a:r>
            <a:r>
              <a:rPr lang="ru-RU" sz="1000" b="1" i="1" dirty="0"/>
              <a:t>лизин</a:t>
            </a:r>
            <a:r>
              <a:rPr lang="ru-RU" sz="1000" i="1" dirty="0"/>
              <a:t>. Ее мощное противовирусное действие усилено аналогичными свойствами растительных компонентов – </a:t>
            </a:r>
            <a:r>
              <a:rPr lang="ru-RU" sz="1000" b="1" i="1" dirty="0"/>
              <a:t>эхинацеи, </a:t>
            </a:r>
            <a:r>
              <a:rPr lang="ru-RU" sz="1000" b="1" i="1" dirty="0" err="1"/>
              <a:t>шиитаке</a:t>
            </a:r>
            <a:r>
              <a:rPr lang="ru-RU" sz="1000" b="1" i="1" dirty="0"/>
              <a:t> и зеленого чая</a:t>
            </a:r>
            <a:r>
              <a:rPr lang="ru-RU" sz="1000" i="1" dirty="0"/>
              <a:t>. </a:t>
            </a:r>
            <a:r>
              <a:rPr lang="ru-RU" sz="1000" b="1" i="1" dirty="0"/>
              <a:t>Экстракт ивы </a:t>
            </a:r>
            <a:r>
              <a:rPr lang="ru-RU" sz="1000" i="1" dirty="0"/>
              <a:t>подавляет воспаления, снижает выраженность головных и мышечных болей, лихорадочных состояний. </a:t>
            </a:r>
            <a:r>
              <a:rPr lang="ru-RU" sz="1000" b="1" i="1" dirty="0"/>
              <a:t>Витамины С и </a:t>
            </a:r>
            <a:r>
              <a:rPr lang="en-US" sz="1000" b="1" i="1" dirty="0"/>
              <a:t>E</a:t>
            </a:r>
            <a:r>
              <a:rPr lang="ru-RU" sz="1000" b="1" i="1" dirty="0"/>
              <a:t>, </a:t>
            </a:r>
            <a:r>
              <a:rPr lang="ru-RU" sz="1000" b="1" i="1" dirty="0" err="1"/>
              <a:t>кверцетин</a:t>
            </a:r>
            <a:r>
              <a:rPr lang="ru-RU" sz="1000" b="1" i="1" dirty="0"/>
              <a:t>, рутин </a:t>
            </a:r>
            <a:r>
              <a:rPr lang="ru-RU" sz="1000" i="1" dirty="0"/>
              <a:t>уменьшают отеки тканей и проницаемость сосудов. </a:t>
            </a:r>
            <a:endParaRPr lang="ru-RU" sz="1000" i="1" dirty="0" smtClean="0"/>
          </a:p>
          <a:p>
            <a:pPr>
              <a:lnSpc>
                <a:spcPts val="10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поддержкаиммунитета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авирол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противовирусный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противовоспалительный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противогерпесный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лизин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эхинацея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lang="ru-RU" sz="1000" i="1" dirty="0"/>
          </a:p>
        </p:txBody>
      </p:sp>
      <p:pic>
        <p:nvPicPr>
          <p:cNvPr id="18" name="Picture 6" descr="C:\Users\Chizhova\Desktop\Медиаплан ноя\Авирол_В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5575" y="1291655"/>
            <a:ext cx="1534216" cy="153421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9" descr="C:\Users\Chizhova\Desktop\Медиаплан ноя\диабет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3291" y="1291655"/>
            <a:ext cx="1534219" cy="153422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193204" y="2885907"/>
            <a:ext cx="4055846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1" i="1" dirty="0"/>
              <a:t>14 НОЯБРЯ - ВСЕМИРНЫЙ ДЕНЬ БОРЬБЫ ПРОТИВ САХАРНОГО ДИАБЕТА</a:t>
            </a:r>
          </a:p>
          <a:p>
            <a:pPr>
              <a:lnSpc>
                <a:spcPts val="1000"/>
              </a:lnSpc>
            </a:pPr>
            <a:r>
              <a:rPr lang="ru-RU" sz="1000" i="1" dirty="0"/>
              <a:t>Медики называют сахарный диабет «чумой </a:t>
            </a:r>
            <a:r>
              <a:rPr lang="en-US" sz="1000" i="1" dirty="0"/>
              <a:t>XXI</a:t>
            </a:r>
            <a:r>
              <a:rPr lang="ru-RU" sz="1000" i="1" dirty="0"/>
              <a:t> века». </a:t>
            </a:r>
          </a:p>
          <a:p>
            <a:pPr>
              <a:lnSpc>
                <a:spcPts val="1000"/>
              </a:lnSpc>
            </a:pPr>
            <a:r>
              <a:rPr lang="ru-RU" sz="1000" i="1" dirty="0"/>
              <a:t>За последние 30 лет </a:t>
            </a:r>
            <a:r>
              <a:rPr lang="ru-RU" sz="1000" i="1" dirty="0" smtClean="0"/>
              <a:t>заболеваемость выросла </a:t>
            </a:r>
            <a:r>
              <a:rPr lang="ru-RU" sz="1000" i="1" dirty="0"/>
              <a:t>в несколько раз, </a:t>
            </a:r>
            <a:r>
              <a:rPr lang="ru-RU" sz="1000" i="1" dirty="0" smtClean="0"/>
              <a:t>болезнь  </a:t>
            </a:r>
            <a:r>
              <a:rPr lang="ru-RU" sz="1000" i="1" dirty="0"/>
              <a:t>значительно помолодела. Основной прирост </a:t>
            </a:r>
            <a:r>
              <a:rPr lang="ru-RU" sz="1000" i="1" dirty="0" smtClean="0"/>
              <a:t>происходит </a:t>
            </a:r>
            <a:r>
              <a:rPr lang="ru-RU" sz="1000" i="1" dirty="0"/>
              <a:t>за счет </a:t>
            </a:r>
            <a:r>
              <a:rPr lang="ru-RU" sz="1000" i="1" dirty="0" smtClean="0"/>
              <a:t>заболевших диабетом </a:t>
            </a:r>
            <a:r>
              <a:rPr lang="ru-RU" sz="1000" i="1" dirty="0"/>
              <a:t>2 типа, который </a:t>
            </a:r>
            <a:r>
              <a:rPr lang="ru-RU" sz="1000" i="1" dirty="0" smtClean="0"/>
              <a:t>называют </a:t>
            </a:r>
            <a:r>
              <a:rPr lang="ru-RU" sz="1000" b="1" i="1" dirty="0" smtClean="0"/>
              <a:t>болезнью </a:t>
            </a:r>
            <a:r>
              <a:rPr lang="ru-RU" sz="1000" b="1" i="1" dirty="0"/>
              <a:t>образа жизни, </a:t>
            </a:r>
            <a:r>
              <a:rPr lang="ru-RU" sz="1000" i="1" dirty="0"/>
              <a:t>подразумевая </a:t>
            </a:r>
            <a:r>
              <a:rPr lang="ru-RU" sz="1000" b="1" i="1" dirty="0"/>
              <a:t>результат нерационального питания и физической инертности</a:t>
            </a:r>
            <a:r>
              <a:rPr lang="ru-RU" sz="1000" i="1" dirty="0"/>
              <a:t>. По статистике, девять из десяти больных сахарным диабетом 2 типа имеют избыточный вес, и это основной фактор риска.</a:t>
            </a:r>
          </a:p>
          <a:p>
            <a:pPr>
              <a:lnSpc>
                <a:spcPts val="1000"/>
              </a:lnSpc>
            </a:pPr>
            <a:r>
              <a:rPr lang="ru-RU" sz="1000" i="1" dirty="0"/>
              <a:t>При диабете 2 типа и для его профилактики необходимо отдавать предпочтение растительной пище,  ограничивая себя в  животных жирах и простых углеводах, бороться с гиподинамией, получая посильную физическую нагрузку. </a:t>
            </a:r>
            <a:r>
              <a:rPr lang="ru-RU" sz="1000" i="1" dirty="0" smtClean="0"/>
              <a:t>Снижать </a:t>
            </a:r>
            <a:r>
              <a:rPr lang="ru-RU" sz="1000" i="1" dirty="0"/>
              <a:t>количество сахара в пище. Наиболее </a:t>
            </a:r>
            <a:r>
              <a:rPr lang="ru-RU" sz="1000" b="1" i="1" dirty="0"/>
              <a:t>перспективным сахарозаменителем является </a:t>
            </a:r>
            <a:r>
              <a:rPr lang="ru-RU" sz="1000" b="1" i="1" dirty="0" err="1"/>
              <a:t>эритритол</a:t>
            </a:r>
            <a:r>
              <a:rPr lang="ru-RU" sz="1000" i="1" dirty="0"/>
              <a:t>. 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Эритритол</a:t>
            </a:r>
            <a:r>
              <a:rPr lang="ru-RU" sz="1000" i="1" dirty="0" smtClean="0"/>
              <a:t> имеет </a:t>
            </a:r>
            <a:r>
              <a:rPr lang="ru-RU" sz="1000" i="1" dirty="0"/>
              <a:t>практически нулевую калорийность (0,2 ккал на 1 г), нулевые гликемический и инсулиновый индексы. Именно </a:t>
            </a:r>
            <a:r>
              <a:rPr lang="ru-RU" sz="1000" i="1" dirty="0" err="1"/>
              <a:t>эритритол</a:t>
            </a:r>
            <a:r>
              <a:rPr lang="ru-RU" sz="1000" i="1" dirty="0"/>
              <a:t> используется как подсластитель в новом продукте компании </a:t>
            </a:r>
            <a:r>
              <a:rPr lang="ru-RU" sz="1000" i="1" dirty="0" err="1"/>
              <a:t>Артлайф</a:t>
            </a:r>
            <a:r>
              <a:rPr lang="ru-RU" sz="1000" i="1" dirty="0"/>
              <a:t>  - киселе </a:t>
            </a:r>
            <a:r>
              <a:rPr lang="ru-RU" sz="1000" b="1" i="1" dirty="0"/>
              <a:t>«Полезные ягоды»</a:t>
            </a:r>
            <a:r>
              <a:rPr lang="ru-RU" sz="1000" i="1" dirty="0"/>
              <a:t>. </a:t>
            </a:r>
            <a:br>
              <a:rPr lang="ru-RU" sz="1000" i="1" dirty="0"/>
            </a:br>
            <a:r>
              <a:rPr lang="ru-RU" sz="1000" i="1" dirty="0"/>
              <a:t>Для поддержки здоровья при метаболическом синдроме специалистами компании разработан продукт </a:t>
            </a:r>
            <a:r>
              <a:rPr lang="ru-RU" sz="1000" b="1" i="1" dirty="0"/>
              <a:t>«</a:t>
            </a:r>
            <a:r>
              <a:rPr lang="ru-RU" sz="1000" b="1" i="1" dirty="0" err="1"/>
              <a:t>Глюкосил</a:t>
            </a:r>
            <a:r>
              <a:rPr lang="ru-RU" sz="1000" b="1" i="1" dirty="0"/>
              <a:t> Норма»</a:t>
            </a:r>
            <a:r>
              <a:rPr lang="ru-RU" sz="1000" i="1" dirty="0"/>
              <a:t>.</a:t>
            </a:r>
            <a:r>
              <a:rPr lang="ru-RU" sz="1000" b="1" i="1" dirty="0"/>
              <a:t> </a:t>
            </a:r>
            <a:r>
              <a:rPr lang="ru-RU" sz="1000" i="1" dirty="0"/>
              <a:t>Этот комплекс положительно влияет на углеводный обмен, укрепляет стенки сосудов, увеличивает чувствительность тканей к инсулину</a:t>
            </a:r>
            <a:r>
              <a:rPr lang="ru-RU" sz="1000" i="1" dirty="0" smtClean="0"/>
              <a:t>.</a:t>
            </a:r>
          </a:p>
          <a:p>
            <a:pPr>
              <a:lnSpc>
                <a:spcPts val="10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полезныйкисель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сахарныйдиабет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безсахара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сахарозаменитель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эритритол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полезныеягоды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глюкосилнорма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2711</Words>
  <Application>Microsoft Office PowerPoint</Application>
  <PresentationFormat>Широкоэкранный</PresentationFormat>
  <Paragraphs>208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Ноябрь - медиапланирование</dc:title>
  <dc:creator>Анна Шушпанова</dc:creator>
  <cp:lastModifiedBy>Анна Шушпанова</cp:lastModifiedBy>
  <cp:revision>247</cp:revision>
  <cp:lastPrinted>2018-11-01T09:44:53Z</cp:lastPrinted>
  <dcterms:created xsi:type="dcterms:W3CDTF">2018-10-19T03:44:59Z</dcterms:created>
  <dcterms:modified xsi:type="dcterms:W3CDTF">2018-11-01T10:11:26Z</dcterms:modified>
</cp:coreProperties>
</file>