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303" r:id="rId3"/>
    <p:sldId id="293" r:id="rId4"/>
    <p:sldId id="305" r:id="rId5"/>
    <p:sldId id="294" r:id="rId6"/>
    <p:sldId id="295" r:id="rId7"/>
    <p:sldId id="296" r:id="rId8"/>
    <p:sldId id="298" r:id="rId9"/>
    <p:sldId id="299" r:id="rId10"/>
    <p:sldId id="300" r:id="rId11"/>
    <p:sldId id="301" r:id="rId12"/>
    <p:sldId id="302" r:id="rId13"/>
    <p:sldId id="309" r:id="rId14"/>
    <p:sldId id="307" r:id="rId15"/>
    <p:sldId id="308" r:id="rId16"/>
    <p:sldId id="311" r:id="rId17"/>
    <p:sldId id="312" r:id="rId18"/>
    <p:sldId id="310" r:id="rId19"/>
    <p:sldId id="313" r:id="rId20"/>
    <p:sldId id="314" r:id="rId21"/>
    <p:sldId id="288" r:id="rId22"/>
    <p:sldId id="291" r:id="rId23"/>
    <p:sldId id="282" r:id="rId24"/>
    <p:sldId id="266" r:id="rId25"/>
    <p:sldId id="263" r:id="rId26"/>
    <p:sldId id="274" r:id="rId27"/>
    <p:sldId id="262" r:id="rId28"/>
    <p:sldId id="273" r:id="rId29"/>
    <p:sldId id="284" r:id="rId30"/>
    <p:sldId id="279" r:id="rId31"/>
    <p:sldId id="285" r:id="rId32"/>
    <p:sldId id="286" r:id="rId33"/>
    <p:sldId id="27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69" autoAdjust="0"/>
    <p:restoredTop sz="94590" autoAdjust="0"/>
  </p:normalViewPr>
  <p:slideViewPr>
    <p:cSldViewPr>
      <p:cViewPr varScale="1">
        <p:scale>
          <a:sx n="103" d="100"/>
          <a:sy n="103" d="100"/>
        </p:scale>
        <p:origin x="-52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8029-FB55-4F3C-867A-7FE8591FCC43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112E-B31E-4E3D-AB4B-8BACCAA8E3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8029-FB55-4F3C-867A-7FE8591FCC43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112E-B31E-4E3D-AB4B-8BACCAA8E3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8029-FB55-4F3C-867A-7FE8591FCC43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112E-B31E-4E3D-AB4B-8BACCAA8E3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8029-FB55-4F3C-867A-7FE8591FCC43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112E-B31E-4E3D-AB4B-8BACCAA8E3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8029-FB55-4F3C-867A-7FE8591FCC43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112E-B31E-4E3D-AB4B-8BACCAA8E3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8029-FB55-4F3C-867A-7FE8591FCC43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112E-B31E-4E3D-AB4B-8BACCAA8E3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8029-FB55-4F3C-867A-7FE8591FCC43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112E-B31E-4E3D-AB4B-8BACCAA8E3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8029-FB55-4F3C-867A-7FE8591FCC43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112E-B31E-4E3D-AB4B-8BACCAA8E3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8029-FB55-4F3C-867A-7FE8591FCC43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112E-B31E-4E3D-AB4B-8BACCAA8E3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8029-FB55-4F3C-867A-7FE8591FCC43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112E-B31E-4E3D-AB4B-8BACCAA8E3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8029-FB55-4F3C-867A-7FE8591FCC43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112E-B31E-4E3D-AB4B-8BACCAA8E3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48029-FB55-4F3C-867A-7FE8591FCC43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C112E-B31E-4E3D-AB4B-8BACCAA8E3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8.jpeg"/><Relationship Id="rId7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image" Target="../media/image83.png"/><Relationship Id="rId5" Type="http://schemas.openxmlformats.org/officeDocument/2006/relationships/image" Target="../media/image62.png"/><Relationship Id="rId10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rtlife.sever@gmail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35879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203109"/>
            <a:ext cx="7920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C000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Путь к сердцу Клиента лежит через заботу о его ребенке!</a:t>
            </a:r>
            <a:endParaRPr lang="ru-RU" sz="4400" b="1" dirty="0">
              <a:solidFill>
                <a:srgbClr val="FFC000"/>
              </a:solidFill>
              <a:effectLst>
                <a:glow rad="190500">
                  <a:srgbClr val="FF0000">
                    <a:alpha val="5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093" y="1581737"/>
            <a:ext cx="7595691" cy="5063794"/>
          </a:xfrm>
        </p:spPr>
      </p:pic>
      <p:pic>
        <p:nvPicPr>
          <p:cNvPr id="10" name="Рисунок 9" descr="витамин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797152"/>
            <a:ext cx="1514475" cy="1781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1394" y="6012577"/>
            <a:ext cx="742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rtlife.sever@gmail.com</a:t>
            </a:r>
            <a:endParaRPr lang="ru-RU" sz="3200" b="1" dirty="0">
              <a:solidFill>
                <a:schemeClr val="bg1"/>
              </a:solidFill>
              <a:effectLst>
                <a:glow rad="190500">
                  <a:srgbClr val="FF0000">
                    <a:alpha val="5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1394" y="1675209"/>
            <a:ext cx="742345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effectLst>
                  <a:glow rad="190500">
                    <a:srgbClr val="FF0000">
                      <a:alpha val="5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СЕВЕРОДВИНСК</a:t>
            </a:r>
            <a:endParaRPr lang="ru-RU" sz="3200" b="1" i="1" dirty="0">
              <a:solidFill>
                <a:schemeClr val="bg1"/>
              </a:solidFill>
              <a:effectLst>
                <a:glow rad="190500">
                  <a:srgbClr val="FF0000">
                    <a:alpha val="5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88640"/>
            <a:ext cx="4320480" cy="2880320"/>
          </a:xfrm>
          <a:prstGeom prst="rect">
            <a:avLst/>
          </a:prstGeom>
        </p:spPr>
      </p:pic>
      <p:pic>
        <p:nvPicPr>
          <p:cNvPr id="11" name="Рисунок 10" descr="Funn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2652741"/>
            <a:ext cx="2195736" cy="42185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2994" y="3645024"/>
            <a:ext cx="4507191" cy="30047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476672"/>
            <a:ext cx="4396549" cy="29310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1394" y="6132436"/>
            <a:ext cx="742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rtlife.sever@gmail.com</a:t>
            </a:r>
            <a:endParaRPr lang="ru-RU" sz="3200" b="1" dirty="0">
              <a:solidFill>
                <a:schemeClr val="bg1"/>
              </a:solidFill>
              <a:effectLst>
                <a:glow rad="190500">
                  <a:srgbClr val="FF0000">
                    <a:alpha val="5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0" y="0"/>
            <a:ext cx="9135879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696816"/>
            <a:ext cx="4572000" cy="304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188640"/>
            <a:ext cx="3806033" cy="5709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06725"/>
            <a:ext cx="4683411" cy="31222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5816" y="116632"/>
            <a:ext cx="742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rtlife.sever@gmail.com</a:t>
            </a:r>
            <a:endParaRPr lang="ru-RU" sz="3200" b="1" dirty="0">
              <a:solidFill>
                <a:schemeClr val="bg1"/>
              </a:solidFill>
              <a:effectLst>
                <a:glow rad="190500">
                  <a:srgbClr val="FF0000">
                    <a:alpha val="5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0" y="0"/>
            <a:ext cx="9135879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832" y="212947"/>
            <a:ext cx="2544283" cy="3816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832" y="4149080"/>
            <a:ext cx="3959932" cy="2639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4173082"/>
            <a:ext cx="3923928" cy="26159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210445"/>
            <a:ext cx="2913789" cy="43706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5818" y="182926"/>
            <a:ext cx="2490439" cy="3735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505" y="-1"/>
            <a:ext cx="9135879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905" y="188640"/>
            <a:ext cx="7482187" cy="5849827"/>
          </a:xfrm>
          <a:prstGeom prst="rect">
            <a:avLst/>
          </a:prstGeom>
        </p:spPr>
      </p:pic>
      <p:pic>
        <p:nvPicPr>
          <p:cNvPr id="8" name="Рисунок 7" descr="витамин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797152"/>
            <a:ext cx="1514475" cy="1781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5776" y="5315192"/>
            <a:ext cx="4536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B050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Обратная связь </a:t>
            </a:r>
          </a:p>
          <a:p>
            <a:pPr algn="ctr"/>
            <a:r>
              <a:rPr lang="ru-RU" sz="4400" b="1" dirty="0" smtClean="0">
                <a:solidFill>
                  <a:srgbClr val="00B050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варианта</a:t>
            </a:r>
            <a:endParaRPr lang="ru-RU" sz="4400" b="1" dirty="0">
              <a:solidFill>
                <a:srgbClr val="00B050"/>
              </a:solidFill>
              <a:effectLst>
                <a:glow rad="190500">
                  <a:srgbClr val="FF0000">
                    <a:alpha val="5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274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0" y="0"/>
            <a:ext cx="9135879" cy="6857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1520" y="548681"/>
            <a:ext cx="8424936" cy="5472607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63500" sx="102000" sy="102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Сопровождение Клиента</a:t>
            </a:r>
          </a:p>
          <a:p>
            <a:r>
              <a:rPr lang="ru-RU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→</a:t>
            </a:r>
            <a:r>
              <a:rPr lang="ru-RU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e-mail</a:t>
            </a:r>
            <a:r>
              <a:rPr lang="ru-RU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рассылка и звонки:</a:t>
            </a:r>
          </a:p>
          <a:p>
            <a:pPr>
              <a:buFontTx/>
              <a:buChar char="-"/>
            </a:pPr>
            <a:r>
              <a:rPr lang="ru-RU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актуальные новинки сезона;</a:t>
            </a:r>
          </a:p>
          <a:p>
            <a:pPr>
              <a:buFontTx/>
              <a:buChar char="-"/>
            </a:pPr>
            <a:r>
              <a:rPr lang="ru-RU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поздравления с Днём Рождения, праздниками.</a:t>
            </a:r>
          </a:p>
          <a:p>
            <a:r>
              <a:rPr lang="ru-RU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ru-RU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смс рассылка: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-мероприятия</a:t>
            </a:r>
          </a:p>
          <a:p>
            <a:pPr>
              <a:buFontTx/>
              <a:buChar char="-"/>
            </a:pPr>
            <a:r>
              <a:rPr lang="ru-RU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акции;</a:t>
            </a:r>
          </a:p>
          <a:p>
            <a:pPr>
              <a:buFontTx/>
              <a:buChar char="-"/>
            </a:pPr>
            <a:r>
              <a:rPr lang="ru-RU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новинки.</a:t>
            </a:r>
          </a:p>
          <a:p>
            <a:endParaRPr lang="ru-RU" sz="3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витамин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839022"/>
            <a:ext cx="2736304" cy="3218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0" y="0"/>
            <a:ext cx="9135879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692696"/>
            <a:ext cx="7380733" cy="60773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8152" y="36436"/>
            <a:ext cx="742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rtlife.sever@gmail.com</a:t>
            </a:r>
            <a:endParaRPr lang="ru-RU" sz="3200" b="1" dirty="0">
              <a:solidFill>
                <a:schemeClr val="bg1"/>
              </a:solidFill>
              <a:effectLst>
                <a:glow rad="190500">
                  <a:srgbClr val="FF0000">
                    <a:alpha val="5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274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0" y="0"/>
            <a:ext cx="9135879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179" y="269167"/>
            <a:ext cx="4247964" cy="2831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3659" y="564433"/>
            <a:ext cx="4247964" cy="2831976"/>
          </a:xfrm>
          <a:prstGeom prst="rect">
            <a:avLst/>
          </a:prstGeom>
        </p:spPr>
      </p:pic>
      <p:pic>
        <p:nvPicPr>
          <p:cNvPr id="8" name="Рисунок 7" descr="витамин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1702" y="1484783"/>
            <a:ext cx="1514475" cy="1781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428999"/>
            <a:ext cx="4355976" cy="2903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3659" y="3789040"/>
            <a:ext cx="4280277" cy="28535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404664" y="6237312"/>
            <a:ext cx="742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rtlife.sever@gmail.com</a:t>
            </a:r>
            <a:endParaRPr lang="ru-RU" sz="3200" b="1" dirty="0">
              <a:solidFill>
                <a:schemeClr val="bg1"/>
              </a:solidFill>
              <a:effectLst>
                <a:glow rad="190500">
                  <a:srgbClr val="FF0000">
                    <a:alpha val="5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068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0" y="0"/>
            <a:ext cx="9135879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401" y="3230850"/>
            <a:ext cx="2264508" cy="3396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6413" y="155720"/>
            <a:ext cx="4473243" cy="29821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148063" y="3402330"/>
            <a:ext cx="3868617" cy="2579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401" y="218811"/>
            <a:ext cx="4283968" cy="2855979"/>
          </a:xfrm>
          <a:prstGeom prst="rect">
            <a:avLst/>
          </a:prstGeom>
        </p:spPr>
      </p:pic>
      <p:pic>
        <p:nvPicPr>
          <p:cNvPr id="8" name="Рисунок 7" descr="витамин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69461" y="4942797"/>
            <a:ext cx="1514475" cy="1781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2408" y="3230850"/>
            <a:ext cx="2353861" cy="35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068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0" y="0"/>
            <a:ext cx="9135879" cy="6857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88640"/>
            <a:ext cx="5004048" cy="33360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116631"/>
            <a:ext cx="5544616" cy="36964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429000"/>
            <a:ext cx="4788024" cy="31920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3440" y="3595328"/>
            <a:ext cx="4611048" cy="307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274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0" y="0"/>
            <a:ext cx="9135879" cy="68579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1837251"/>
            <a:ext cx="3246106" cy="4869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70" y="116631"/>
            <a:ext cx="4591473" cy="30609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0121" y="368516"/>
            <a:ext cx="4641942" cy="30946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0500" y="3463144"/>
            <a:ext cx="4864903" cy="32432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7" y="3162133"/>
            <a:ext cx="2362852" cy="35442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1394" y="6132436"/>
            <a:ext cx="742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rtlife.sever@gmail.com</a:t>
            </a:r>
            <a:endParaRPr lang="ru-RU" sz="3200" b="1" dirty="0">
              <a:solidFill>
                <a:schemeClr val="bg1"/>
              </a:solidFill>
              <a:effectLst>
                <a:glow rad="190500">
                  <a:srgbClr val="FF0000">
                    <a:alpha val="5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030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35879" cy="6857999"/>
          </a:xfrm>
          <a:prstGeom prst="rect">
            <a:avLst/>
          </a:prstGeom>
        </p:spPr>
      </p:pic>
      <p:pic>
        <p:nvPicPr>
          <p:cNvPr id="10" name="Рисунок 9" descr="витамин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797152"/>
            <a:ext cx="1514475" cy="17811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03012" y="476672"/>
            <a:ext cx="7689467" cy="324036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63500" sx="102000" sy="102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Где найти детей?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ru-RU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дети клиентов и партнёров</a:t>
            </a:r>
          </a:p>
          <a:p>
            <a:r>
              <a:rPr lang="ru-RU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дети знакомых  </a:t>
            </a:r>
          </a:p>
          <a:p>
            <a:r>
              <a:rPr lang="ru-RU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дети в школьных и дошкольных   </a:t>
            </a:r>
          </a:p>
          <a:p>
            <a:r>
              <a:rPr lang="ru-RU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учреждениях</a:t>
            </a:r>
            <a:endParaRPr lang="ru-RU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3429000"/>
            <a:ext cx="4968552" cy="33123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0" y="0"/>
            <a:ext cx="9135879" cy="6857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1394" y="6132436"/>
            <a:ext cx="742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rtlife.sever@gmail.com</a:t>
            </a:r>
            <a:endParaRPr lang="ru-RU" sz="3200" b="1" dirty="0">
              <a:effectLst>
                <a:glow rad="190500">
                  <a:srgbClr val="FF0000">
                    <a:alpha val="5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5245" y="207548"/>
            <a:ext cx="3811797" cy="25411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524" y="3278940"/>
            <a:ext cx="3780420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73" y="207548"/>
            <a:ext cx="4887575" cy="27492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3178449"/>
            <a:ext cx="4837800" cy="27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182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55576" y="188640"/>
            <a:ext cx="7632848" cy="43204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63500" sx="102000" sy="102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наша страничка 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ВКОНТАКТЕ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38130"/>
            <a:ext cx="6768752" cy="541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465510" y="620688"/>
            <a:ext cx="4482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http://vk.com/funnyvit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4340" y="1"/>
            <a:ext cx="9135879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92" y="404664"/>
            <a:ext cx="72007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C000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Детская линейка:</a:t>
            </a:r>
          </a:p>
          <a:p>
            <a:endParaRPr lang="ru-RU" dirty="0">
              <a:effectLst>
                <a:glow rad="190500">
                  <a:srgbClr val="FF0000">
                    <a:alpha val="5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9244" y="2576171"/>
            <a:ext cx="64087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bg1"/>
                </a:solidFill>
                <a:effectLst>
                  <a:glow rad="152400">
                    <a:srgbClr val="FF0000">
                      <a:alpha val="51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Новинки и инструменты продвижения</a:t>
            </a:r>
            <a:endParaRPr lang="ru-RU" sz="3500" b="1" dirty="0">
              <a:solidFill>
                <a:schemeClr val="bg1"/>
              </a:solidFill>
              <a:effectLst>
                <a:glow rad="152400">
                  <a:srgbClr val="FF0000">
                    <a:alpha val="51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Sokolova\Desktop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717032"/>
            <a:ext cx="2572469" cy="2572469"/>
          </a:xfrm>
          <a:prstGeom prst="rect">
            <a:avLst/>
          </a:prstGeom>
          <a:noFill/>
        </p:spPr>
      </p:pic>
      <p:pic>
        <p:nvPicPr>
          <p:cNvPr id="10" name="Рисунок 9" descr="витамин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797152"/>
            <a:ext cx="1514475" cy="1781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6" name="Содержимое 7"/>
          <p:cNvSpPr txBox="1">
            <a:spLocks/>
          </p:cNvSpPr>
          <p:nvPr/>
        </p:nvSpPr>
        <p:spPr>
          <a:xfrm>
            <a:off x="835595" y="188640"/>
            <a:ext cx="7705229" cy="431800"/>
          </a:xfrm>
          <a:prstGeom prst="rect">
            <a:avLst/>
          </a:prstGeom>
          <a:solidFill>
            <a:schemeClr val="bg1">
              <a:alpha val="79000"/>
            </a:schemeClr>
          </a:solidFill>
          <a:ln w="25400" cap="flat" cmpd="sng" algn="ctr">
            <a:noFill/>
            <a:prstDash val="solid"/>
          </a:ln>
          <a:effectLst>
            <a:outerShdw blurRad="63500" sx="102000" sy="102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НОВЫЙ ДИЗАЙН УПАКОВКИ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109996"/>
            <a:ext cx="8784976" cy="558214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63500" sx="102000" sy="102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076" y="1052736"/>
            <a:ext cx="2695732" cy="3827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0166" y="2688827"/>
            <a:ext cx="2843536" cy="3836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-99934" y="6146140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Дизайн основан на иллюстрациях к сказке</a:t>
            </a:r>
            <a:endParaRPr lang="ru-RU" sz="2800" dirty="0"/>
          </a:p>
        </p:txBody>
      </p:sp>
      <p:pic>
        <p:nvPicPr>
          <p:cNvPr id="1026" name="Picture 2" descr="C:\Users\Sokolova\Desktop\Фанни_зубная_паст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716645"/>
            <a:ext cx="2197602" cy="5118637"/>
          </a:xfrm>
          <a:prstGeom prst="rect">
            <a:avLst/>
          </a:prstGeom>
          <a:noFill/>
        </p:spPr>
      </p:pic>
      <p:pic>
        <p:nvPicPr>
          <p:cNvPr id="1027" name="Picture 3" descr="C:\Users\Sokolova\Desktop\фанни_туб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81934" y="544550"/>
            <a:ext cx="3242603" cy="5919754"/>
          </a:xfrm>
          <a:prstGeom prst="rect">
            <a:avLst/>
          </a:prstGeom>
          <a:noFill/>
        </p:spPr>
      </p:pic>
      <p:pic>
        <p:nvPicPr>
          <p:cNvPr id="3" name="Picture 2" descr="C:\Users\Sokolova\Desktop\Лецитин_гель_новый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4404" y="639751"/>
            <a:ext cx="2782081" cy="6317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7233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6783" y="1515345"/>
            <a:ext cx="8091641" cy="441114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63500" sx="102000" sy="102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711" y="1052736"/>
            <a:ext cx="7272673" cy="43204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63500" sx="102000" sy="102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КОЛЛЕКЦИЯ МАГНИТОВ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Sokolova\Desktop\паззлы\Паззл-08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783" y="4607917"/>
            <a:ext cx="8550434" cy="1629395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l="9744" t="9227" r="7677" b="5536"/>
          <a:stretch>
            <a:fillRect/>
          </a:stretch>
        </p:blipFill>
        <p:spPr bwMode="auto">
          <a:xfrm>
            <a:off x="5268736" y="1576318"/>
            <a:ext cx="3551736" cy="293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67544" y="1859339"/>
            <a:ext cx="74888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Каждый </a:t>
            </a:r>
            <a:r>
              <a:rPr lang="ru-RU" sz="2800" b="1" dirty="0" smtClean="0"/>
              <a:t>персонаж </a:t>
            </a:r>
            <a:endParaRPr lang="ru-RU" sz="2800" b="1" dirty="0" smtClean="0"/>
          </a:p>
          <a:p>
            <a:r>
              <a:rPr lang="ru-RU" sz="2800" b="1" dirty="0" smtClean="0"/>
              <a:t>состоит </a:t>
            </a:r>
            <a:r>
              <a:rPr lang="ru-RU" sz="2800" b="1" dirty="0"/>
              <a:t>из </a:t>
            </a:r>
            <a:r>
              <a:rPr lang="ru-RU" sz="2800" b="1" dirty="0" smtClean="0"/>
              <a:t>четырех </a:t>
            </a:r>
          </a:p>
          <a:p>
            <a:r>
              <a:rPr lang="ru-RU" sz="2800" b="1" dirty="0" err="1" smtClean="0"/>
              <a:t>пазлов</a:t>
            </a:r>
            <a:r>
              <a:rPr lang="ru-RU" sz="2800" b="1" dirty="0" smtClean="0"/>
              <a:t> </a:t>
            </a:r>
            <a:r>
              <a:rPr lang="ru-RU" sz="2800" b="1" dirty="0"/>
              <a:t>и фасуется </a:t>
            </a:r>
            <a:endParaRPr lang="ru-RU" sz="2800" b="1" dirty="0" smtClean="0"/>
          </a:p>
          <a:p>
            <a:r>
              <a:rPr lang="ru-RU" sz="2800" b="1" dirty="0" smtClean="0"/>
              <a:t>в </a:t>
            </a:r>
            <a:r>
              <a:rPr lang="ru-RU" sz="2800" b="1" dirty="0"/>
              <a:t>индивидуальный пакет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с </a:t>
            </a:r>
            <a:r>
              <a:rPr lang="ru-RU" sz="2800" b="1" dirty="0"/>
              <a:t>условиями </a:t>
            </a:r>
            <a:r>
              <a:rPr lang="ru-RU" sz="2800" b="1" dirty="0" smtClean="0"/>
              <a:t>акции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008" y="16160"/>
            <a:ext cx="913587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124744"/>
            <a:ext cx="8217296" cy="512095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63500" sx="102000" sy="102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755576" y="260648"/>
            <a:ext cx="6192167" cy="50405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63500" sx="102000" sy="102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ПРИЗОВЫЕ ПРОДУКТЫ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099" name="Picture 3" descr="C:\Users\Sokolova\Desktop\fb65d916c35ec96ce9ebc380a8e6f38a.jpg"/>
          <p:cNvPicPr>
            <a:picLocks noChangeAspect="1" noChangeArrowheads="1"/>
          </p:cNvPicPr>
          <p:nvPr/>
        </p:nvPicPr>
        <p:blipFill>
          <a:blip r:embed="rId3" cstate="print"/>
          <a:srcRect t="12996"/>
          <a:stretch>
            <a:fillRect/>
          </a:stretch>
        </p:blipFill>
        <p:spPr bwMode="auto">
          <a:xfrm>
            <a:off x="3986544" y="3573016"/>
            <a:ext cx="4244729" cy="1964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C:\Users\Sokolova\Desktop\игра_фан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9277" y="4005064"/>
            <a:ext cx="5998661" cy="361209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9552" y="1124744"/>
            <a:ext cx="75692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Для собравших всю коллекцию магнитов</a:t>
            </a:r>
            <a:endParaRPr lang="ru-RU" sz="2400" b="1" dirty="0" smtClean="0"/>
          </a:p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НАСТОЛЬНАЯ ИГРА </a:t>
            </a:r>
            <a:r>
              <a:rPr lang="ru-RU" sz="2400" b="1" dirty="0" smtClean="0"/>
              <a:t>«Приключение в </a:t>
            </a:r>
            <a:r>
              <a:rPr lang="ru-RU" sz="2400" b="1" dirty="0" err="1" smtClean="0"/>
              <a:t>Витландии</a:t>
            </a:r>
            <a:r>
              <a:rPr lang="ru-RU" sz="2400" b="1" dirty="0" smtClean="0"/>
              <a:t>» 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ru-RU" sz="2400" dirty="0" smtClean="0"/>
              <a:t>игра для детей от 5 лет и для всей семьи, развивающая творческое мышление, внимание и т.п.  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ru-RU" sz="2400" dirty="0" smtClean="0"/>
              <a:t> правила основаны на сюжетах сказки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ru-RU" sz="2400" dirty="0" smtClean="0"/>
              <a:t> в наборе: игровое  поле, фишки и кубик</a:t>
            </a:r>
          </a:p>
          <a:p>
            <a:r>
              <a:rPr lang="ru-RU" sz="2400" dirty="0" smtClean="0"/>
              <a:t>  </a:t>
            </a:r>
          </a:p>
          <a:p>
            <a:pPr>
              <a:buFont typeface="Arial" pitchFamily="34" charset="0"/>
              <a:buChar char="•"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1412776"/>
            <a:ext cx="8424936" cy="5256584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63500" sx="102000" sy="102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Содержимое 7"/>
          <p:cNvSpPr txBox="1">
            <a:spLocks/>
          </p:cNvSpPr>
          <p:nvPr/>
        </p:nvSpPr>
        <p:spPr>
          <a:xfrm>
            <a:off x="1058942" y="549275"/>
            <a:ext cx="6048151" cy="575469"/>
          </a:xfrm>
          <a:prstGeom prst="rect">
            <a:avLst/>
          </a:prstGeom>
          <a:solidFill>
            <a:schemeClr val="bg1">
              <a:alpha val="79000"/>
            </a:schemeClr>
          </a:solidFill>
          <a:ln w="25400" cap="flat" cmpd="sng" algn="ctr">
            <a:noFill/>
            <a:prstDash val="solid"/>
          </a:ln>
          <a:effectLst>
            <a:outerShdw blurRad="63500" sx="102000" sy="102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ПРИЗОВЫЕ ПРОДУКТЫ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26575" t="8120" r="24803" b="4798"/>
          <a:stretch>
            <a:fillRect/>
          </a:stretch>
        </p:blipFill>
        <p:spPr bwMode="auto">
          <a:xfrm rot="172177">
            <a:off x="3940796" y="4470557"/>
            <a:ext cx="1518385" cy="217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555776" y="1778913"/>
            <a:ext cx="5881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Для собравших всю коллекцию </a:t>
            </a:r>
            <a:r>
              <a:rPr lang="ru-RU" sz="2000" b="1" dirty="0" smtClean="0"/>
              <a:t>выпусков</a:t>
            </a:r>
            <a:endParaRPr lang="ru-RU" sz="2000" b="1" dirty="0"/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КНИЖКА </a:t>
            </a:r>
            <a:r>
              <a:rPr lang="ru-RU" sz="2000" b="1" dirty="0" smtClean="0"/>
              <a:t>«ПРИКЛЮЧЕНИЯ ФАНИ И ЕЕ ДРУЗЕЙ» </a:t>
            </a:r>
            <a:endParaRPr lang="ru-RU" sz="2000" b="1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 l="25098" t="7751" r="23031" b="5167"/>
          <a:stretch>
            <a:fillRect/>
          </a:stretch>
        </p:blipFill>
        <p:spPr bwMode="auto">
          <a:xfrm>
            <a:off x="467544" y="2153816"/>
            <a:ext cx="1658357" cy="222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 l="26575" t="7751" r="24508" b="4798"/>
          <a:stretch>
            <a:fillRect/>
          </a:stretch>
        </p:blipFill>
        <p:spPr bwMode="auto">
          <a:xfrm rot="1020000">
            <a:off x="2062134" y="4133948"/>
            <a:ext cx="1563515" cy="2236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123727" y="2615851"/>
            <a:ext cx="61624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Полное издание в одной книге всех</a:t>
            </a:r>
          </a:p>
          <a:p>
            <a:pPr algn="ctr"/>
            <a:r>
              <a:rPr lang="ru-RU" sz="2200" b="1" dirty="0" smtClean="0"/>
              <a:t> семи выпусков «Приключений» +</a:t>
            </a:r>
          </a:p>
          <a:p>
            <a:pPr algn="ctr"/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БОНУС</a:t>
            </a:r>
            <a:r>
              <a:rPr lang="ru-RU" sz="2200" b="1" dirty="0" smtClean="0"/>
              <a:t>  продолжение истории, которого</a:t>
            </a:r>
          </a:p>
          <a:p>
            <a:pPr algn="ctr"/>
            <a:r>
              <a:rPr lang="ru-RU" sz="2200" b="1" dirty="0" smtClean="0"/>
              <a:t> не было во вкладышах!</a:t>
            </a:r>
            <a:endParaRPr lang="ru-RU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43608" y="476672"/>
            <a:ext cx="6048672" cy="72008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63500" sx="102000" sy="102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smtClean="0">
                <a:solidFill>
                  <a:srgbClr val="FF0000"/>
                </a:solidFill>
              </a:rPr>
              <a:t>АТРИБУТИКА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150" name="Picture 6" descr="C:\Users\Sokolova\Desktop\фан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76672"/>
            <a:ext cx="4535200" cy="6804925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383868" y="1484784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glow rad="152400">
                    <a:srgbClr val="FF0000">
                      <a:alpha val="51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ДЛЯ  ПРАЗДНИКА</a:t>
            </a:r>
          </a:p>
        </p:txBody>
      </p:sp>
      <p:pic>
        <p:nvPicPr>
          <p:cNvPr id="6151" name="Picture 7" descr="C:\Users\Sokolova\Desktop\futbolk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513" y="954088"/>
            <a:ext cx="3417391" cy="4047671"/>
          </a:xfrm>
          <a:prstGeom prst="rect">
            <a:avLst/>
          </a:prstGeom>
          <a:noFill/>
        </p:spPr>
      </p:pic>
      <p:pic>
        <p:nvPicPr>
          <p:cNvPr id="6152" name="Picture 8" descr="C:\Users\Sokolova\Desktop\кепк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7272" y="4005064"/>
            <a:ext cx="3586478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8194" name="Picture 2" descr="C:\Users\Sokolova\Desktop\639671_6436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21088"/>
            <a:ext cx="3476501" cy="2317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589179" y="1047628"/>
            <a:ext cx="41816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 НА КАЖДЫЙ ДЕНЬ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520" y="3185386"/>
            <a:ext cx="4104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ЗНАЧКИ- СВЕТООТРАЖАТЕЛИ</a:t>
            </a:r>
          </a:p>
          <a:p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АКТУАЛЬНО!!! 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9" name="Picture 7" descr="C:\Users\Sokolova\Desktop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3539" y="1863988"/>
            <a:ext cx="14287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00" name="Picture 8" descr="C:\Users\Sokolova\Desktop\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692" y="1576781"/>
            <a:ext cx="14287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755576" y="260648"/>
            <a:ext cx="7848872" cy="72008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63500" sx="102000" sy="102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smtClean="0">
                <a:solidFill>
                  <a:srgbClr val="FF0000"/>
                </a:solidFill>
              </a:rPr>
              <a:t>АТТРИБУТИКА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201" name="Picture 9" descr="C:\Users\Sokolova\Desktop\6380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1570848"/>
            <a:ext cx="1851521" cy="2224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витамин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84368" y="2780928"/>
            <a:ext cx="504056" cy="592821"/>
          </a:xfrm>
          <a:prstGeom prst="rect">
            <a:avLst/>
          </a:prstGeom>
        </p:spPr>
      </p:pic>
      <p:pic>
        <p:nvPicPr>
          <p:cNvPr id="20" name="Рисунок 19" descr="Funny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52320" y="2852936"/>
            <a:ext cx="459494" cy="882807"/>
          </a:xfrm>
          <a:prstGeom prst="rect">
            <a:avLst/>
          </a:prstGeom>
        </p:spPr>
      </p:pic>
      <p:pic>
        <p:nvPicPr>
          <p:cNvPr id="8202" name="Picture 10" descr="C:\Users\Sokolova\Desktop\брелок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8847056">
            <a:off x="6597630" y="3690677"/>
            <a:ext cx="3054499" cy="3124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4292317" y="1595933"/>
            <a:ext cx="26292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КАНЦЕЛЯРСКИЕ </a:t>
            </a:r>
          </a:p>
          <a:p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ПРИНАДЛЕЖНОСТИ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15531" y="3933056"/>
            <a:ext cx="30257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БРЕЛКИ</a:t>
            </a:r>
          </a:p>
          <a:p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ЧЕХЛЫ ДЛЯ ТЕЛЕФОНА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05" name="Picture 13" descr="C:\Users\Sokolova\Desktop\чехол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989871">
            <a:off x="3707903" y="2708920"/>
            <a:ext cx="2232248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06" name="Picture 14" descr="C:\Users\Sokolova\Desktop\чехол_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0800000">
            <a:off x="4777948" y="4193704"/>
            <a:ext cx="266429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640" y="2276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897928"/>
            <a:ext cx="5311583" cy="1657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98556"/>
            <a:ext cx="3017308" cy="452596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1268760"/>
            <a:ext cx="5224644" cy="348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151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155" y="-1"/>
            <a:ext cx="9135879" cy="6857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1795" y="418304"/>
            <a:ext cx="835292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C000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ДЕТСКИЙ </a:t>
            </a:r>
            <a:r>
              <a:rPr lang="ru-RU" sz="3600" b="1" dirty="0" smtClean="0">
                <a:solidFill>
                  <a:srgbClr val="FFC000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ПРАЗДНИК </a:t>
            </a:r>
          </a:p>
          <a:p>
            <a:pPr algn="ctr"/>
            <a:r>
              <a:rPr lang="ru-RU" sz="3600" b="1" dirty="0" smtClean="0">
                <a:solidFill>
                  <a:srgbClr val="FFC000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«Фаня ищет друзей» </a:t>
            </a:r>
            <a:endParaRPr lang="ru-RU" sz="3600" b="1" dirty="0">
              <a:solidFill>
                <a:srgbClr val="FFC000"/>
              </a:solidFill>
              <a:effectLst>
                <a:glow rad="190500">
                  <a:srgbClr val="FF0000">
                    <a:alpha val="5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8000" b="1" dirty="0" smtClean="0">
                <a:solidFill>
                  <a:srgbClr val="FFC000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зачем?  как?</a:t>
            </a:r>
          </a:p>
          <a:p>
            <a:pPr marL="4572000"/>
            <a:r>
              <a:rPr lang="ru-RU" sz="4800" b="1" dirty="0" smtClean="0">
                <a:solidFill>
                  <a:srgbClr val="FFC000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solidFill>
                <a:srgbClr val="FFC000"/>
              </a:solidFill>
              <a:effectLst>
                <a:glow rad="190500">
                  <a:srgbClr val="FF0000">
                    <a:alpha val="5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214813" algn="r"/>
            <a:r>
              <a:rPr lang="ru-RU" sz="2800" b="1" dirty="0" smtClean="0">
                <a:effectLst>
                  <a:glow rad="152400">
                    <a:srgbClr val="FF0000">
                      <a:alpha val="51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ОПЫТ</a:t>
            </a:r>
          </a:p>
          <a:p>
            <a:pPr marL="4214813" algn="r"/>
            <a:r>
              <a:rPr lang="ru-RU" sz="2800" b="1" dirty="0" smtClean="0">
                <a:effectLst>
                  <a:glow rad="152400">
                    <a:srgbClr val="FF0000">
                      <a:alpha val="51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ПРОВЕДЕНИЯ</a:t>
            </a:r>
          </a:p>
          <a:p>
            <a:pPr marL="4214813" algn="r"/>
            <a:r>
              <a:rPr lang="ru-RU" sz="3800" b="1" dirty="0">
                <a:effectLst>
                  <a:glow rad="152400">
                    <a:srgbClr val="FF0000">
                      <a:alpha val="51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3800" b="1" dirty="0" smtClean="0">
                <a:effectLst>
                  <a:glow rad="152400">
                    <a:srgbClr val="FF0000">
                      <a:alpha val="51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. Северодвинск </a:t>
            </a:r>
            <a:endParaRPr lang="ru-RU" sz="3800" b="1" dirty="0">
              <a:effectLst>
                <a:glow rad="152400">
                  <a:srgbClr val="FF0000">
                    <a:alpha val="51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068960"/>
            <a:ext cx="5255164" cy="36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044658" y="6084585"/>
            <a:ext cx="742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rtlife.sever@gmail.com</a:t>
            </a:r>
            <a:endParaRPr lang="ru-RU" sz="3200" b="1" dirty="0">
              <a:solidFill>
                <a:schemeClr val="bg1"/>
              </a:solidFill>
              <a:effectLst>
                <a:glow rad="190500">
                  <a:srgbClr val="FF0000">
                    <a:alpha val="5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008" y="-2265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7725" y="1268760"/>
            <a:ext cx="7632848" cy="576064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63500" sx="102000" sy="102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ПАМЯТКА «МАМЕ НА ЗАМЕТКУ»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7725" y="1988840"/>
            <a:ext cx="7632848" cy="424847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63500" sx="102000" sy="102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</a:rPr>
              <a:t>Основы </a:t>
            </a:r>
            <a:r>
              <a:rPr lang="ru-RU" sz="2200" b="1" dirty="0">
                <a:solidFill>
                  <a:schemeClr val="tx1"/>
                </a:solidFill>
              </a:rPr>
              <a:t>здорового питания детей и примерное меню с включением продуктов </a:t>
            </a:r>
            <a:r>
              <a:rPr lang="ru-RU" sz="2200" b="1" dirty="0" err="1">
                <a:solidFill>
                  <a:schemeClr val="tx1"/>
                </a:solidFill>
              </a:rPr>
              <a:t>Артлайф</a:t>
            </a:r>
            <a:endParaRPr lang="ru-RU" sz="2200" b="1" dirty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42925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ЗАЧЕМ?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marL="715963" indent="-173038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Раздаточный материал</a:t>
            </a:r>
          </a:p>
          <a:p>
            <a:pPr marL="715963" indent="-173038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Тема для вхождения 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в аудиторию</a:t>
            </a:r>
          </a:p>
          <a:p>
            <a:pPr marL="715963" indent="-173038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Имидж эксперта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1640" y="2276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4642" y="2842858"/>
            <a:ext cx="2188404" cy="3106422"/>
          </a:xfrm>
          <a:prstGeom prst="rect">
            <a:avLst/>
          </a:prstGeom>
          <a:noFill/>
          <a:ln>
            <a:noFill/>
          </a:ln>
          <a:effectLst>
            <a:outerShdw blurRad="635000" dist="25400" sx="86000" sy="86000" rotWithShape="0">
              <a:prstClr val="black">
                <a:alpha val="20000"/>
              </a:prstClr>
            </a:outerShdw>
          </a:effectLst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6" y="3140968"/>
            <a:ext cx="2205743" cy="3096344"/>
          </a:xfrm>
          <a:prstGeom prst="rect">
            <a:avLst/>
          </a:prstGeom>
          <a:noFill/>
          <a:ln>
            <a:noFill/>
          </a:ln>
          <a:effectLst>
            <a:outerShdw blurRad="635000" dist="25400" sx="86000" sy="86000" rotWithShape="0">
              <a:prstClr val="black">
                <a:alpha val="20000"/>
              </a:prstClr>
            </a:outerShdw>
          </a:effectLst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3" y="3854"/>
            <a:ext cx="9135879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163"/>
            <a:ext cx="7010400" cy="654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2390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3" y="3854"/>
            <a:ext cx="9135879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92470"/>
            <a:ext cx="7056784" cy="647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275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941" y="606050"/>
            <a:ext cx="8933184" cy="59554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8287" y="5976731"/>
            <a:ext cx="742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4"/>
              </a:rPr>
              <a:t>artlife.sever@gmail.com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(8184)563-562</a:t>
            </a:r>
            <a:endParaRPr lang="ru-RU" sz="3200" b="1" dirty="0">
              <a:solidFill>
                <a:schemeClr val="bg1"/>
              </a:solidFill>
              <a:effectLst>
                <a:glow rad="190500">
                  <a:srgbClr val="FF0000">
                    <a:alpha val="5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937387" y="5085184"/>
            <a:ext cx="7345743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sz="6000" b="1" dirty="0" smtClean="0">
                <a:solidFill>
                  <a:schemeClr val="bg1"/>
                </a:solidFill>
                <a:effectLst>
                  <a:glow rad="139700">
                    <a:srgbClr val="FF0000">
                      <a:alpha val="50000"/>
                    </a:srgbClr>
                  </a:glow>
                </a:effectLst>
              </a:rPr>
              <a:t>Северодвинск</a:t>
            </a:r>
            <a:endParaRPr lang="ru-RU" sz="6000" b="1" dirty="0">
              <a:solidFill>
                <a:schemeClr val="bg1"/>
              </a:solidFill>
              <a:effectLst>
                <a:glow rad="139700">
                  <a:srgbClr val="FF0000">
                    <a:alpha val="50000"/>
                  </a:srgb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89661" y="836712"/>
            <a:ext cx="7345743" cy="108012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6000" b="1" dirty="0" smtClean="0">
                <a:solidFill>
                  <a:schemeClr val="bg1"/>
                </a:solidFill>
                <a:effectLst>
                  <a:glow rad="139700">
                    <a:srgbClr val="FF0000">
                      <a:alpha val="50000"/>
                    </a:srgbClr>
                  </a:glow>
                </a:effectLst>
              </a:rPr>
              <a:t>С любовью к детям!</a:t>
            </a:r>
            <a:endParaRPr lang="ru-RU" sz="6000" b="1" dirty="0">
              <a:solidFill>
                <a:schemeClr val="bg1"/>
              </a:solidFill>
              <a:effectLst>
                <a:glow rad="139700">
                  <a:srgbClr val="FF0000">
                    <a:alpha val="50000"/>
                  </a:srgb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0" y="0"/>
            <a:ext cx="9135879" cy="6857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4348" y="476672"/>
            <a:ext cx="7746084" cy="547260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63500" sx="102000" sy="102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Что дает праздник?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лояльность родителей к компании Артлайф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Формируется общественное мнение о компании 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ртлайф</a:t>
            </a:r>
            <a:endParaRPr lang="ru-RU" sz="2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презентации и дегустации формируют потребность в приобретении «здесь и сейчас»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сбор контактов приводит к перспективе долгосрочных отношений</a:t>
            </a:r>
            <a:endParaRPr lang="ru-RU" sz="2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endParaRPr lang="ru-RU" sz="3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витамин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089323">
            <a:off x="54404" y="4839287"/>
            <a:ext cx="1514475" cy="1781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7976" y="1853208"/>
            <a:ext cx="7632848" cy="424847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63500" sx="102000" sy="102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Содержимое 7"/>
          <p:cNvSpPr txBox="1">
            <a:spLocks/>
          </p:cNvSpPr>
          <p:nvPr/>
        </p:nvSpPr>
        <p:spPr>
          <a:xfrm>
            <a:off x="900113" y="1124744"/>
            <a:ext cx="7632700" cy="575469"/>
          </a:xfrm>
          <a:prstGeom prst="rect">
            <a:avLst/>
          </a:prstGeom>
          <a:solidFill>
            <a:schemeClr val="bg1">
              <a:alpha val="79000"/>
            </a:schemeClr>
          </a:solidFill>
          <a:ln w="25400" cap="flat" cmpd="sng" algn="ctr">
            <a:noFill/>
            <a:prstDash val="solid"/>
          </a:ln>
          <a:effectLst>
            <a:outerShdw blurRad="63500" sx="102000" sy="102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ЗАЧЕМ НУЖЕН ПРАЗДНИК?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608" y="2132856"/>
            <a:ext cx="7393726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b="1" dirty="0" smtClean="0"/>
              <a:t>Праздничная </a:t>
            </a:r>
            <a:r>
              <a:rPr lang="ru-RU" sz="2400" b="1" dirty="0"/>
              <a:t>атмосфера повышает лояльность аудитории</a:t>
            </a:r>
          </a:p>
          <a:p>
            <a:pPr marL="185738" indent="-185738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b="1" dirty="0" smtClean="0"/>
              <a:t>Узнаваемость </a:t>
            </a:r>
            <a:r>
              <a:rPr lang="ru-RU" sz="2400" b="1" dirty="0"/>
              <a:t>бренда (фирменный стиль в </a:t>
            </a:r>
            <a:r>
              <a:rPr lang="ru-RU" sz="2400" b="1" dirty="0" smtClean="0"/>
              <a:t>организации и оформлении </a:t>
            </a:r>
            <a:r>
              <a:rPr lang="ru-RU" sz="2400" b="1" dirty="0"/>
              <a:t>праздника)</a:t>
            </a:r>
          </a:p>
          <a:p>
            <a:pPr marL="185738" indent="-185738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b="1" dirty="0" smtClean="0"/>
              <a:t>Привлечение </a:t>
            </a:r>
            <a:r>
              <a:rPr lang="ru-RU" sz="2400" b="1" dirty="0"/>
              <a:t>новой потребительской </a:t>
            </a:r>
            <a:r>
              <a:rPr lang="ru-RU" sz="2400" b="1" dirty="0" smtClean="0"/>
              <a:t>аудитории</a:t>
            </a:r>
          </a:p>
          <a:p>
            <a:pPr marL="185738" indent="-185738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b="1" dirty="0" smtClean="0"/>
              <a:t>Повод </a:t>
            </a:r>
            <a:r>
              <a:rPr lang="ru-RU" sz="2400" b="1" dirty="0"/>
              <a:t>для дегустации и презентации продуктов</a:t>
            </a:r>
          </a:p>
          <a:p>
            <a:pPr marL="185738" indent="-185738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b="1" dirty="0" smtClean="0"/>
              <a:t>Привлекательность </a:t>
            </a:r>
            <a:r>
              <a:rPr lang="ru-RU" sz="2400" b="1" dirty="0"/>
              <a:t>имиджа Артлайф в детско-родительской </a:t>
            </a:r>
            <a:r>
              <a:rPr lang="ru-RU" sz="2400" b="1" dirty="0" smtClean="0"/>
              <a:t>среде</a:t>
            </a:r>
          </a:p>
          <a:p>
            <a:pPr>
              <a:spcBef>
                <a:spcPts val="600"/>
              </a:spcBef>
            </a:pP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83454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2526230"/>
            <a:ext cx="7848872" cy="4215137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63500" sx="102000" sy="102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Как?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Вовлечение детей в игровое пространство с выходом на продукцию может происходить посредством игрового действия, спектакля, использования сюжетов и персонажей сказки:</a:t>
            </a: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pPr marL="3856038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</a:rPr>
              <a:t>  </a:t>
            </a:r>
            <a:r>
              <a:rPr lang="ru-RU" sz="2000" dirty="0" smtClean="0">
                <a:solidFill>
                  <a:schemeClr val="tx1"/>
                </a:solidFill>
              </a:rPr>
              <a:t>демонстрация мультфильма</a:t>
            </a:r>
          </a:p>
          <a:p>
            <a:pPr marL="3856038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  костюмы сказочных героев– </a:t>
            </a:r>
          </a:p>
          <a:p>
            <a:pPr marL="3856038"/>
            <a:r>
              <a:rPr lang="ru-RU" sz="2000" dirty="0" smtClean="0">
                <a:solidFill>
                  <a:schemeClr val="tx1"/>
                </a:solidFill>
              </a:rPr>
              <a:t>персонажей сказки</a:t>
            </a:r>
          </a:p>
          <a:p>
            <a:pPr marL="3856038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  игра по сюжету «Приключения</a:t>
            </a:r>
          </a:p>
          <a:p>
            <a:pPr marL="3856038"/>
            <a:r>
              <a:rPr lang="ru-RU" sz="2000" dirty="0" smtClean="0">
                <a:solidFill>
                  <a:schemeClr val="tx1"/>
                </a:solidFill>
              </a:rPr>
              <a:t> Фани и ее друзей»</a:t>
            </a:r>
          </a:p>
          <a:p>
            <a:pPr marL="3856038"/>
            <a:r>
              <a:rPr lang="ru-RU" sz="2000" dirty="0" smtClean="0">
                <a:solidFill>
                  <a:schemeClr val="tx1"/>
                </a:solidFill>
              </a:rPr>
              <a:t>* вовлечение родителей в игровое пространство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27984" y="1277324"/>
            <a:ext cx="5040560" cy="576064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63500" sx="102000" sy="102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СЦЕНАРИЙ ПРАЗДНИКА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106" y="3989516"/>
            <a:ext cx="4127776" cy="27518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39" y="116632"/>
            <a:ext cx="3614398" cy="24095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7382" t="14764" r="7677" b="14764"/>
          <a:stretch>
            <a:fillRect/>
          </a:stretch>
        </p:blipFill>
        <p:spPr bwMode="auto">
          <a:xfrm rot="21182552">
            <a:off x="2269657" y="342906"/>
            <a:ext cx="2842957" cy="188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267744" y="0"/>
            <a:ext cx="742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rtlife.sever@gmail.com</a:t>
            </a:r>
            <a:endParaRPr lang="ru-RU" sz="3200" b="1" dirty="0">
              <a:solidFill>
                <a:schemeClr val="bg1"/>
              </a:solidFill>
              <a:effectLst>
                <a:glow rad="190500">
                  <a:srgbClr val="FF0000">
                    <a:alpha val="5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3650" y="1174125"/>
            <a:ext cx="7776864" cy="441511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63500" sx="102000" sy="102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В оформлении праздника мы используем атрибутику детской линейки:</a:t>
            </a:r>
          </a:p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marL="4214813" indent="-173038">
              <a:buFont typeface="Arial" pitchFamily="34" charset="0"/>
              <a:buChar char="•"/>
              <a:tabLst>
                <a:tab pos="4214813" algn="l"/>
              </a:tabLst>
            </a:pPr>
            <a:r>
              <a:rPr lang="ru-RU" sz="2200" dirty="0" smtClean="0">
                <a:solidFill>
                  <a:schemeClr val="tx1"/>
                </a:solidFill>
              </a:rPr>
              <a:t>разноцветные шарики </a:t>
            </a:r>
          </a:p>
          <a:p>
            <a:pPr marL="4214813" indent="-173038">
              <a:buFont typeface="Arial" pitchFamily="34" charset="0"/>
              <a:buChar char="•"/>
              <a:tabLst>
                <a:tab pos="4214813" algn="l"/>
              </a:tabLst>
            </a:pPr>
            <a:r>
              <a:rPr lang="ru-RU" sz="2200" dirty="0" smtClean="0">
                <a:solidFill>
                  <a:schemeClr val="tx1"/>
                </a:solidFill>
              </a:rPr>
              <a:t>визуальные элементы сказочной страны «</a:t>
            </a:r>
            <a:r>
              <a:rPr lang="ru-RU" sz="2200" dirty="0" err="1" smtClean="0">
                <a:solidFill>
                  <a:schemeClr val="tx1"/>
                </a:solidFill>
              </a:rPr>
              <a:t>Витландии</a:t>
            </a:r>
            <a:r>
              <a:rPr lang="ru-RU" sz="2200" dirty="0" smtClean="0">
                <a:solidFill>
                  <a:schemeClr val="tx1"/>
                </a:solidFill>
              </a:rPr>
              <a:t>»</a:t>
            </a:r>
          </a:p>
          <a:p>
            <a:pPr marL="4214813" indent="-173038">
              <a:buFont typeface="Arial" pitchFamily="34" charset="0"/>
              <a:buChar char="•"/>
              <a:tabLst>
                <a:tab pos="4214813" algn="l"/>
              </a:tabLst>
            </a:pPr>
            <a:r>
              <a:rPr lang="ru-RU" sz="2200" dirty="0" smtClean="0">
                <a:solidFill>
                  <a:schemeClr val="tx1"/>
                </a:solidFill>
              </a:rPr>
              <a:t>Костюм для аниматоров в стиле Фани и её друзей </a:t>
            </a:r>
          </a:p>
          <a:p>
            <a:pPr marL="4214813" indent="-173038">
              <a:buFont typeface="Arial" pitchFamily="34" charset="0"/>
              <a:buChar char="•"/>
              <a:tabLst>
                <a:tab pos="4214813" algn="l"/>
              </a:tabLst>
            </a:pPr>
            <a:r>
              <a:rPr lang="ru-RU" sz="2200" dirty="0" smtClean="0">
                <a:solidFill>
                  <a:schemeClr val="tx1"/>
                </a:solidFill>
              </a:rPr>
              <a:t>Цветные чашки для напитков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56591"/>
            <a:ext cx="7076830" cy="576064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63500" sx="102000" sy="102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АТМОСФЕРА ПРАЗДНИКА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342" y="4149622"/>
            <a:ext cx="3743398" cy="24955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420888"/>
            <a:ext cx="3491879" cy="23279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3691" y="2099274"/>
            <a:ext cx="1918289" cy="28774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31840" y="6090205"/>
            <a:ext cx="742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rtlife.sever@gmail.com</a:t>
            </a:r>
            <a:endParaRPr lang="ru-RU" sz="3200" b="1" dirty="0">
              <a:effectLst>
                <a:glow rad="190500">
                  <a:srgbClr val="FF0000">
                    <a:alpha val="5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35879" cy="6885384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57606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sz="3600" b="1" dirty="0">
              <a:solidFill>
                <a:srgbClr val="FFC000"/>
              </a:solidFill>
              <a:effectLst>
                <a:glow rad="190500">
                  <a:srgbClr val="FF0000">
                    <a:alpha val="5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53007" y="66598"/>
            <a:ext cx="7848872" cy="576064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63500" sx="102000" sy="102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smtClean="0">
                <a:solidFill>
                  <a:srgbClr val="FF0000"/>
                </a:solidFill>
              </a:rPr>
              <a:t>ОПЫТ ПРОВЕДЕНИЯ ПРАЗДНИКА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1561961"/>
            <a:ext cx="3773050" cy="29471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4905130"/>
            <a:ext cx="2916120" cy="19440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8180" y="1395264"/>
            <a:ext cx="3059832" cy="2039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50706"/>
            <a:ext cx="2430016" cy="3645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3210" y="4509120"/>
            <a:ext cx="3420785" cy="22805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5724" y="3284984"/>
            <a:ext cx="3744416" cy="17665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311888" y="6300610"/>
            <a:ext cx="742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rtlife.sever@gmail.com</a:t>
            </a:r>
            <a:endParaRPr lang="ru-RU" sz="3200" b="1" dirty="0">
              <a:effectLst>
                <a:glow rad="190500">
                  <a:srgbClr val="FF0000">
                    <a:alpha val="5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250" y="692696"/>
            <a:ext cx="6875378" cy="6358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2524" y="5632923"/>
            <a:ext cx="950976" cy="932688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>
            <a:off x="5709825" y="5883280"/>
            <a:ext cx="1396772" cy="13808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2710605">
            <a:off x="1104924" y="4729249"/>
            <a:ext cx="3895064" cy="1302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20700169">
            <a:off x="5509459" y="5588147"/>
            <a:ext cx="600747" cy="8955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анни_ф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5103" y="1196751"/>
            <a:ext cx="4320480" cy="28803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038" y="3789040"/>
            <a:ext cx="4104456" cy="2736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542" y="614873"/>
            <a:ext cx="4139952" cy="2759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716" y="4221088"/>
            <a:ext cx="3672408" cy="24482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39752" y="55648"/>
            <a:ext cx="742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90500">
                    <a:srgbClr val="FF0000">
                      <a:alpha val="5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rtlife.sever@gmail.com</a:t>
            </a:r>
            <a:endParaRPr lang="ru-RU" sz="3200" b="1" dirty="0">
              <a:solidFill>
                <a:schemeClr val="bg1"/>
              </a:solidFill>
              <a:effectLst>
                <a:glow rad="190500">
                  <a:srgbClr val="FF0000">
                    <a:alpha val="5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2540</TotalTime>
  <Words>445</Words>
  <Application>Microsoft Office PowerPoint</Application>
  <PresentationFormat>Экран (4:3)</PresentationFormat>
  <Paragraphs>142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skhs</dc:creator>
  <cp:lastModifiedBy>Соколова Ольга</cp:lastModifiedBy>
  <cp:revision>255</cp:revision>
  <dcterms:created xsi:type="dcterms:W3CDTF">2012-09-25T04:21:30Z</dcterms:created>
  <dcterms:modified xsi:type="dcterms:W3CDTF">2013-04-12T10:09:41Z</dcterms:modified>
</cp:coreProperties>
</file>