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62" r:id="rId3"/>
    <p:sldId id="266" r:id="rId4"/>
    <p:sldId id="257" r:id="rId5"/>
    <p:sldId id="263" r:id="rId6"/>
    <p:sldId id="267" r:id="rId7"/>
    <p:sldId id="268" r:id="rId8"/>
    <p:sldId id="269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F9EFA3"/>
    <a:srgbClr val="81AE12"/>
    <a:srgbClr val="E0AD3C"/>
    <a:srgbClr val="FEE786"/>
    <a:srgbClr val="FFCE85"/>
    <a:srgbClr val="D7DF21"/>
    <a:srgbClr val="F5E1B5"/>
    <a:srgbClr val="C6AE56"/>
    <a:srgbClr val="714B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8261" autoAdjust="0"/>
  </p:normalViewPr>
  <p:slideViewPr>
    <p:cSldViewPr>
      <p:cViewPr varScale="1">
        <p:scale>
          <a:sx n="111" d="100"/>
          <a:sy n="111" d="100"/>
        </p:scale>
        <p:origin x="161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1183FB-9C46-4DA1-A037-1BFC901C484D}" type="datetimeFigureOut">
              <a:rPr lang="ru-RU" smtClean="0"/>
              <a:pPr/>
              <a:t>02.10.2019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42E779-23D2-40B7-936F-AE5B6EA589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312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2E779-23D2-40B7-936F-AE5B6EA58976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2FF97-B2E0-4903-9C93-6C4ADC32D21D}" type="datetimeFigureOut">
              <a:rPr lang="ru-RU" smtClean="0"/>
              <a:pPr/>
              <a:t>02.10.2019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D0C16-39DB-4BEE-B656-49B7BFF3EE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2FF97-B2E0-4903-9C93-6C4ADC32D21D}" type="datetimeFigureOut">
              <a:rPr lang="ru-RU" smtClean="0"/>
              <a:pPr/>
              <a:t>02.10.2019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D0C16-39DB-4BEE-B656-49B7BFF3EE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2FF97-B2E0-4903-9C93-6C4ADC32D21D}" type="datetimeFigureOut">
              <a:rPr lang="ru-RU" smtClean="0"/>
              <a:pPr/>
              <a:t>02.10.2019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D0C16-39DB-4BEE-B656-49B7BFF3EE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2FF97-B2E0-4903-9C93-6C4ADC32D21D}" type="datetimeFigureOut">
              <a:rPr lang="ru-RU" smtClean="0"/>
              <a:pPr/>
              <a:t>02.10.2019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D0C16-39DB-4BEE-B656-49B7BFF3EE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2FF97-B2E0-4903-9C93-6C4ADC32D21D}" type="datetimeFigureOut">
              <a:rPr lang="ru-RU" smtClean="0"/>
              <a:pPr/>
              <a:t>02.10.2019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D0C16-39DB-4BEE-B656-49B7BFF3EE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2FF97-B2E0-4903-9C93-6C4ADC32D21D}" type="datetimeFigureOut">
              <a:rPr lang="ru-RU" smtClean="0"/>
              <a:pPr/>
              <a:t>02.10.2019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D0C16-39DB-4BEE-B656-49B7BFF3EE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2FF97-B2E0-4903-9C93-6C4ADC32D21D}" type="datetimeFigureOut">
              <a:rPr lang="ru-RU" smtClean="0"/>
              <a:pPr/>
              <a:t>02.10.2019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D0C16-39DB-4BEE-B656-49B7BFF3EE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2FF97-B2E0-4903-9C93-6C4ADC32D21D}" type="datetimeFigureOut">
              <a:rPr lang="ru-RU" smtClean="0"/>
              <a:pPr/>
              <a:t>02.10.2019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D0C16-39DB-4BEE-B656-49B7BFF3EE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2FF97-B2E0-4903-9C93-6C4ADC32D21D}" type="datetimeFigureOut">
              <a:rPr lang="ru-RU" smtClean="0"/>
              <a:pPr/>
              <a:t>02.10.2019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D0C16-39DB-4BEE-B656-49B7BFF3EE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2FF97-B2E0-4903-9C93-6C4ADC32D21D}" type="datetimeFigureOut">
              <a:rPr lang="ru-RU" smtClean="0"/>
              <a:pPr/>
              <a:t>02.10.2019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D0C16-39DB-4BEE-B656-49B7BFF3EE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2FF97-B2E0-4903-9C93-6C4ADC32D21D}" type="datetimeFigureOut">
              <a:rPr lang="ru-RU" smtClean="0"/>
              <a:pPr/>
              <a:t>02.10.2019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D0C16-39DB-4BEE-B656-49B7BFF3EE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42FF97-B2E0-4903-9C93-6C4ADC32D21D}" type="datetimeFigureOut">
              <a:rPr lang="ru-RU" smtClean="0"/>
              <a:pPr/>
              <a:t>02.10.2019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3D0C16-39DB-4BEE-B656-49B7BFF3EE7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сandifighter fon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" y="2"/>
            <a:ext cx="9143998" cy="6857998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4211960" y="4221087"/>
            <a:ext cx="4680520" cy="5040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000"/>
              </a:lnSpc>
              <a:spcBef>
                <a:spcPts val="0"/>
              </a:spcBef>
            </a:pPr>
            <a:r>
              <a:rPr lang="en-US" sz="2000" dirty="0" smtClean="0">
                <a:solidFill>
                  <a:schemeClr val="tx1"/>
                </a:solidFill>
              </a:rPr>
              <a:t> 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3203848" y="5057811"/>
            <a:ext cx="5616624" cy="4474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2000"/>
              </a:lnSpc>
              <a:spcBef>
                <a:spcPts val="0"/>
              </a:spcBef>
            </a:pPr>
            <a:r>
              <a:rPr lang="ru-RU" sz="5400" b="1" dirty="0" smtClean="0">
                <a:solidFill>
                  <a:srgbClr val="81AE12"/>
                </a:solidFill>
              </a:rPr>
              <a:t>ФЛЮ СТОП+</a:t>
            </a:r>
            <a:endParaRPr lang="ru-RU" sz="5400" b="1" dirty="0">
              <a:solidFill>
                <a:srgbClr val="81AE12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7504" y="6021288"/>
            <a:ext cx="88569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>
                    <a:lumMod val="65000"/>
                  </a:schemeClr>
                </a:solidFill>
              </a:rPr>
              <a:t>БИОЛОГИЧЕСКИ АКТИВНАЯ ДОБАВКА К ПИЩЕ. НЕ ЯВЛЯЕТСЯ ЛЕКАРСТВОМ. ПЕРЕД ПРИМЕНЕНИЕМ РЕКОМЕНДУЕТСЯ ПРОКОНСУЛЬТИРОВАТЬСЯ С ВРАЧОМ.</a:t>
            </a:r>
            <a:endParaRPr lang="ru-RU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76056" y="4437112"/>
            <a:ext cx="36724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НАТУРАЛЬНОЕ ЖАРОПОНИЖАЮЩЕЕ</a:t>
            </a:r>
            <a:endParaRPr lang="ru-RU" sz="1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860032" y="5373216"/>
            <a:ext cx="40853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</a:rPr>
              <a:t>5 ЭФФЕКТИВНЫХ ФИТОЭКСТРАКТОВ + ВИТАМИН С</a:t>
            </a:r>
            <a:endParaRPr lang="ru-RU" sz="1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panbio fon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3998" cy="6857998"/>
          </a:xfrm>
          <a:prstGeom prst="rect">
            <a:avLst/>
          </a:prstGeom>
        </p:spPr>
      </p:pic>
      <p:sp>
        <p:nvSpPr>
          <p:cNvPr id="14" name="Блок-схема: ручной ввод 13"/>
          <p:cNvSpPr/>
          <p:nvPr/>
        </p:nvSpPr>
        <p:spPr>
          <a:xfrm flipH="1" flipV="1">
            <a:off x="467544" y="-99395"/>
            <a:ext cx="6912768" cy="6552729"/>
          </a:xfrm>
          <a:prstGeom prst="flowChartManualInput">
            <a:avLst/>
          </a:prstGeom>
          <a:solidFill>
            <a:srgbClr val="E0AD3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755576" y="724481"/>
            <a:ext cx="6336704" cy="518457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000"/>
              </a:lnSpc>
            </a:pPr>
            <a:r>
              <a:rPr lang="ru-RU" sz="2000" dirty="0" smtClean="0"/>
              <a:t>Повышение </a:t>
            </a:r>
            <a:r>
              <a:rPr lang="ru-RU" sz="2000" dirty="0"/>
              <a:t>температуры тела происходит под воздействием пирогенов </a:t>
            </a:r>
            <a:r>
              <a:rPr lang="ru-RU" sz="2000" dirty="0" smtClean="0"/>
              <a:t>- активных </a:t>
            </a:r>
            <a:r>
              <a:rPr lang="ru-RU" sz="2000" dirty="0"/>
              <a:t>веществ, </a:t>
            </a:r>
            <a:r>
              <a:rPr lang="ru-RU" sz="2000" dirty="0" smtClean="0"/>
              <a:t> синтезирующихся </a:t>
            </a:r>
            <a:r>
              <a:rPr lang="ru-RU" sz="2000" dirty="0"/>
              <a:t>в ответ на </a:t>
            </a:r>
            <a:r>
              <a:rPr lang="ru-RU" sz="2000" dirty="0" smtClean="0"/>
              <a:t>токсины.</a:t>
            </a:r>
            <a:r>
              <a:rPr lang="ru-RU" sz="2000" dirty="0"/>
              <a:t> </a:t>
            </a:r>
            <a:r>
              <a:rPr lang="ru-RU" sz="2000" dirty="0" smtClean="0"/>
              <a:t>Лихорадка  является </a:t>
            </a:r>
            <a:r>
              <a:rPr lang="ru-RU" sz="2000" b="1" dirty="0" smtClean="0"/>
              <a:t>защитно-приспособительной </a:t>
            </a:r>
            <a:r>
              <a:rPr lang="ru-RU" sz="2000" b="1" dirty="0"/>
              <a:t>реакцией </a:t>
            </a:r>
            <a:r>
              <a:rPr lang="ru-RU" sz="2000" dirty="0"/>
              <a:t>организма в ответ на патологические реакции</a:t>
            </a:r>
            <a:r>
              <a:rPr lang="ru-RU" sz="2000" dirty="0" smtClean="0"/>
              <a:t>. </a:t>
            </a:r>
          </a:p>
          <a:p>
            <a:pPr algn="l">
              <a:lnSpc>
                <a:spcPts val="3000"/>
              </a:lnSpc>
            </a:pPr>
            <a:r>
              <a:rPr lang="ru-RU" sz="2000" dirty="0" smtClean="0"/>
              <a:t>Инфекционная </a:t>
            </a:r>
            <a:r>
              <a:rPr lang="ru-RU" sz="2000" dirty="0"/>
              <a:t>лихорадка развивается при острых и хронических заболеваниях, вызываемых бактериями, вирусами, простейшими микроорганизмами, грибами</a:t>
            </a:r>
            <a:r>
              <a:rPr lang="ru-RU" sz="2000" dirty="0" smtClean="0"/>
              <a:t>.</a:t>
            </a:r>
          </a:p>
          <a:p>
            <a:pPr algn="l">
              <a:lnSpc>
                <a:spcPts val="3000"/>
              </a:lnSpc>
            </a:pPr>
            <a:r>
              <a:rPr lang="ru-RU" sz="2000" dirty="0"/>
              <a:t>Длительная и высокая лихорадка отрицательно влияет на </a:t>
            </a:r>
            <a:r>
              <a:rPr lang="ru-RU" sz="2000" dirty="0" smtClean="0"/>
              <a:t>организм – в первую очередь опасна для лиц с заболеваниями сердца и сосудов, людей пожилого возраста.</a:t>
            </a: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6372200" y="404664"/>
            <a:ext cx="1904211" cy="43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2000"/>
              </a:lnSpc>
              <a:spcBef>
                <a:spcPts val="0"/>
              </a:spcBef>
            </a:pPr>
            <a:r>
              <a:rPr lang="ru-RU" sz="1500" dirty="0" smtClean="0">
                <a:solidFill>
                  <a:schemeClr val="tx1"/>
                </a:solidFill>
              </a:rPr>
              <a:t>ФЛЮ СТОП+</a:t>
            </a:r>
            <a:endParaRPr lang="ru-RU" sz="1500" dirty="0">
              <a:solidFill>
                <a:schemeClr val="tx1"/>
              </a:solidFill>
            </a:endParaRPr>
          </a:p>
        </p:txBody>
      </p:sp>
      <p:pic>
        <p:nvPicPr>
          <p:cNvPr id="2050" name="Picture 2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32" r="5914"/>
          <a:stretch/>
        </p:blipFill>
        <p:spPr bwMode="auto">
          <a:xfrm>
            <a:off x="6491040" y="188640"/>
            <a:ext cx="2525119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71600" y="188640"/>
            <a:ext cx="51125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ВЫСОКАЯ ТЕМПЕРАТУРА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panbio fon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3998" cy="6857998"/>
          </a:xfrm>
          <a:prstGeom prst="rect">
            <a:avLst/>
          </a:prstGeom>
        </p:spPr>
      </p:pic>
      <p:sp>
        <p:nvSpPr>
          <p:cNvPr id="14" name="Блок-схема: ручной ввод 13"/>
          <p:cNvSpPr/>
          <p:nvPr/>
        </p:nvSpPr>
        <p:spPr>
          <a:xfrm flipH="1" flipV="1">
            <a:off x="467544" y="-99395"/>
            <a:ext cx="7632848" cy="6552729"/>
          </a:xfrm>
          <a:prstGeom prst="flowChartManualInput">
            <a:avLst/>
          </a:prstGeom>
          <a:solidFill>
            <a:srgbClr val="E0AD3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6372200" y="404664"/>
            <a:ext cx="1904211" cy="43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2000"/>
              </a:lnSpc>
              <a:spcBef>
                <a:spcPts val="0"/>
              </a:spcBef>
            </a:pPr>
            <a:r>
              <a:rPr lang="ru-RU" sz="1500" dirty="0" smtClean="0">
                <a:solidFill>
                  <a:schemeClr val="tx1"/>
                </a:solidFill>
              </a:rPr>
              <a:t>ФЛЮ СТОП+</a:t>
            </a:r>
            <a:endParaRPr lang="ru-RU" sz="1500" dirty="0">
              <a:solidFill>
                <a:schemeClr val="tx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776" y="4164878"/>
            <a:ext cx="2659470" cy="2656238"/>
          </a:xfrm>
          <a:prstGeom prst="rect">
            <a:avLst/>
          </a:prstGeom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55576" y="643281"/>
            <a:ext cx="7520835" cy="2785719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ru-RU" sz="2300" b="1" dirty="0" smtClean="0">
                <a:solidFill>
                  <a:srgbClr val="000000"/>
                </a:solidFill>
                <a:latin typeface="Open Sans"/>
              </a:rPr>
              <a:t>КОГДА НЕОБХОДИМО ПРИНИМАТЬ </a:t>
            </a:r>
            <a:r>
              <a:rPr lang="ru-RU" sz="2300" b="1" dirty="0">
                <a:solidFill>
                  <a:srgbClr val="000000"/>
                </a:solidFill>
                <a:latin typeface="Open Sans"/>
              </a:rPr>
              <a:t>ЖАРОПОНИЖАЮЩИЕ, </a:t>
            </a:r>
            <a:r>
              <a:rPr lang="ru-RU" sz="2300" b="1" dirty="0">
                <a:solidFill>
                  <a:srgbClr val="FF0000"/>
                </a:solidFill>
                <a:latin typeface="Open Sans"/>
              </a:rPr>
              <a:t>КОТОРЫЕ БЛОКИРУЮТ СИНТЕЗ ВЕЩЕСТВ</a:t>
            </a:r>
            <a:r>
              <a:rPr lang="ru-RU" sz="2300" b="1" dirty="0">
                <a:solidFill>
                  <a:srgbClr val="000000"/>
                </a:solidFill>
                <a:latin typeface="Open Sans"/>
              </a:rPr>
              <a:t>, ВЫЗЫВАЮЩИХ ПОВЫШЕНИЕ ТЕМПЕРАТУРЫ:</a:t>
            </a:r>
          </a:p>
          <a:p>
            <a:pPr marL="0" indent="0">
              <a:buNone/>
            </a:pPr>
            <a:endParaRPr lang="ru-RU" sz="2000" b="1" dirty="0" smtClean="0">
              <a:solidFill>
                <a:srgbClr val="000000"/>
              </a:solidFill>
              <a:latin typeface="Open Sans"/>
            </a:endParaRPr>
          </a:p>
          <a:p>
            <a:pPr>
              <a:lnSpc>
                <a:spcPct val="170000"/>
              </a:lnSpc>
            </a:pPr>
            <a:r>
              <a:rPr lang="ru-RU" sz="2400" dirty="0" smtClean="0">
                <a:solidFill>
                  <a:srgbClr val="000000"/>
                </a:solidFill>
                <a:latin typeface="Open Sans"/>
              </a:rPr>
              <a:t>Взрослым </a:t>
            </a:r>
            <a:r>
              <a:rPr lang="ru-RU" sz="2400" dirty="0">
                <a:solidFill>
                  <a:srgbClr val="000000"/>
                </a:solidFill>
                <a:latin typeface="Open Sans"/>
              </a:rPr>
              <a:t>пациентам, страдающим от гриппа или простуды с повышением температуры до 38,5°С и выше.</a:t>
            </a:r>
          </a:p>
          <a:p>
            <a:pPr>
              <a:lnSpc>
                <a:spcPct val="170000"/>
              </a:lnSpc>
            </a:pPr>
            <a:r>
              <a:rPr lang="ru-RU" sz="2400" dirty="0">
                <a:solidFill>
                  <a:srgbClr val="000000"/>
                </a:solidFill>
                <a:latin typeface="Open Sans"/>
              </a:rPr>
              <a:t>Детям, беременным женщинам или лицам, плохо переносящим высокую температуру 38 °С и выше</a:t>
            </a:r>
          </a:p>
          <a:p>
            <a:pPr>
              <a:lnSpc>
                <a:spcPct val="170000"/>
              </a:lnSpc>
            </a:pPr>
            <a:r>
              <a:rPr lang="ru-RU" sz="2400" dirty="0">
                <a:solidFill>
                  <a:srgbClr val="000000"/>
                </a:solidFill>
                <a:latin typeface="Open Sans"/>
              </a:rPr>
              <a:t>Температуру ниже 38 °С сбивать не нужно</a:t>
            </a:r>
            <a:r>
              <a:rPr lang="ru-RU" sz="2400" dirty="0" smtClean="0">
                <a:solidFill>
                  <a:srgbClr val="000000"/>
                </a:solidFill>
                <a:latin typeface="Open Sans"/>
              </a:rPr>
              <a:t>.</a:t>
            </a:r>
            <a:endParaRPr lang="ru-RU" sz="2400" dirty="0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7312" y="3528395"/>
            <a:ext cx="669674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Действие нового комплекса </a:t>
            </a:r>
            <a:r>
              <a:rPr lang="ru-RU" sz="2000" b="1" dirty="0" smtClean="0"/>
              <a:t>«Флю стоп+» </a:t>
            </a:r>
            <a:r>
              <a:rPr lang="ru-RU" sz="2000" dirty="0" smtClean="0"/>
              <a:t>построено не на блокировке синтеза веществ, вызывающих повышение температуры, а на активацию естественных защитных механизмов организма. Благодаря этому комплекс </a:t>
            </a:r>
            <a:r>
              <a:rPr lang="ru-RU" sz="2000" b="1" dirty="0" smtClean="0"/>
              <a:t>«Флю стоп+» </a:t>
            </a:r>
            <a:r>
              <a:rPr lang="ru-RU" sz="2000" dirty="0" smtClean="0"/>
              <a:t>можно принимать при температуре ниже 38</a:t>
            </a:r>
            <a:r>
              <a:rPr lang="ru-RU" sz="2000" dirty="0" smtClean="0">
                <a:solidFill>
                  <a:srgbClr val="000000"/>
                </a:solidFill>
                <a:latin typeface="Open Sans"/>
              </a:rPr>
              <a:t>°</a:t>
            </a:r>
            <a:r>
              <a:rPr lang="ru-RU" sz="2000" dirty="0"/>
              <a:t>С</a:t>
            </a:r>
            <a:r>
              <a:rPr lang="ru-RU" sz="2000" dirty="0" smtClean="0">
                <a:solidFill>
                  <a:srgbClr val="000000"/>
                </a:solidFill>
                <a:latin typeface="Open Sans"/>
              </a:rPr>
              <a:t>  </a:t>
            </a:r>
            <a:r>
              <a:rPr lang="ru-RU" sz="2000" dirty="0"/>
              <a:t>и не только симптоматически, но и курсом.</a:t>
            </a:r>
          </a:p>
          <a:p>
            <a:endParaRPr lang="ru-RU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109629" y="5837889"/>
            <a:ext cx="70546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>
                    <a:lumMod val="65000"/>
                  </a:schemeClr>
                </a:solidFill>
              </a:rPr>
              <a:t>БИОЛОГИЧЕСКИ АКТИВНАЯ ДОБАВКА К ПИЩЕ. </a:t>
            </a:r>
          </a:p>
          <a:p>
            <a:r>
              <a:rPr lang="ru-RU" sz="2000" dirty="0" smtClean="0">
                <a:solidFill>
                  <a:schemeClr val="bg1">
                    <a:lumMod val="65000"/>
                  </a:schemeClr>
                </a:solidFill>
              </a:rPr>
              <a:t>НЕ ЯВЛЯЕТСЯ ЛЕКАРСТВОМ. ПЕРЕД ПРИМЕНЕНИЕМ РЕКОМЕНДУЕТСЯ ПРОКОНСУЛЬТИРОВАТЬСЯ С ВРАЧОМ.</a:t>
            </a:r>
            <a:endParaRPr lang="ru-RU" sz="2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336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panbio fon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3998" cy="6857998"/>
          </a:xfrm>
          <a:prstGeom prst="rect">
            <a:avLst/>
          </a:prstGeom>
        </p:spPr>
      </p:pic>
      <p:sp>
        <p:nvSpPr>
          <p:cNvPr id="16" name="Блок-схема: ручной ввод 15"/>
          <p:cNvSpPr/>
          <p:nvPr/>
        </p:nvSpPr>
        <p:spPr>
          <a:xfrm flipH="1" flipV="1">
            <a:off x="467544" y="-99393"/>
            <a:ext cx="6192688" cy="5976664"/>
          </a:xfrm>
          <a:prstGeom prst="flowChartManualInput">
            <a:avLst/>
          </a:prstGeom>
          <a:solidFill>
            <a:srgbClr val="FEE78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340768"/>
            <a:ext cx="5561134" cy="4298795"/>
          </a:xfrm>
        </p:spPr>
        <p:txBody>
          <a:bodyPr>
            <a:normAutofit/>
          </a:bodyPr>
          <a:lstStyle/>
          <a:p>
            <a:pPr marL="0" indent="0">
              <a:lnSpc>
                <a:spcPts val="2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1800" b="1" dirty="0" smtClean="0"/>
              <a:t>ПРЕИМУЩЕСТВА:</a:t>
            </a:r>
          </a:p>
          <a:p>
            <a:pPr>
              <a:lnSpc>
                <a:spcPts val="15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8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На </a:t>
            </a:r>
            <a:r>
              <a:rPr lang="ru-RU" sz="1800" dirty="0">
                <a:latin typeface="Calibri" panose="020F0502020204030204" pitchFamily="34" charset="0"/>
                <a:ea typeface="Times New Roman" panose="02020603050405020304" pitchFamily="18" charset="0"/>
              </a:rPr>
              <a:t>основе натуральных экстрактов с общеукрепляющим, жаропонижающим, антимикробным, противовоспалительным </a:t>
            </a:r>
            <a:r>
              <a:rPr lang="ru-RU" sz="18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действием</a:t>
            </a:r>
          </a:p>
          <a:p>
            <a:pPr>
              <a:lnSpc>
                <a:spcPts val="15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8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Не угнетает иммунную систему, позволяя организму бороться с инфекцией естественным образом</a:t>
            </a:r>
          </a:p>
          <a:p>
            <a:pPr lvl="0">
              <a:lnSpc>
                <a:spcPts val="15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800" dirty="0">
                <a:latin typeface="Calibri" panose="020F0502020204030204" pitchFamily="34" charset="0"/>
                <a:ea typeface="Times New Roman" panose="02020603050405020304" pitchFamily="18" charset="0"/>
              </a:rPr>
              <a:t>Может применяться в составе комплексной терапии ОРЗ и ОРВИ, в том числе, сопровождающихся повышением температуры тела</a:t>
            </a:r>
          </a:p>
          <a:p>
            <a:pPr>
              <a:lnSpc>
                <a:spcPts val="15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8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Жидкая форма продукта способствует ускорению выведения токсинов из организма</a:t>
            </a:r>
          </a:p>
          <a:p>
            <a:pPr>
              <a:lnSpc>
                <a:spcPts val="15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8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Не оказывает негативного влияния на ЖКТ</a:t>
            </a:r>
          </a:p>
          <a:p>
            <a:pPr>
              <a:lnSpc>
                <a:spcPts val="15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8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Без сахара, кофеина</a:t>
            </a:r>
            <a:endParaRPr lang="ru-RU" sz="1800" b="1" dirty="0" smtClean="0"/>
          </a:p>
        </p:txBody>
      </p:sp>
      <p:sp>
        <p:nvSpPr>
          <p:cNvPr id="20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6048672" cy="1282154"/>
          </a:xfrm>
        </p:spPr>
        <p:txBody>
          <a:bodyPr anchor="t">
            <a:noAutofit/>
          </a:bodyPr>
          <a:lstStyle/>
          <a:p>
            <a:pPr>
              <a:lnSpc>
                <a:spcPts val="3000"/>
              </a:lnSpc>
            </a:pPr>
            <a:r>
              <a:rPr lang="ru-RU" sz="3200" b="1" dirty="0" err="1" smtClean="0">
                <a:solidFill>
                  <a:srgbClr val="006600"/>
                </a:solidFill>
              </a:rPr>
              <a:t>Флю-стоп+</a:t>
            </a:r>
            <a:r>
              <a:rPr lang="ru-RU" sz="3200" b="1" dirty="0" smtClean="0">
                <a:solidFill>
                  <a:srgbClr val="006600"/>
                </a:solidFill>
              </a:rPr>
              <a:t> 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2500" b="1" dirty="0" smtClean="0"/>
              <a:t>– концентрат для приготовления горячего общеукрепляющего напитка</a:t>
            </a:r>
            <a:endParaRPr lang="ru-RU" sz="25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09629" y="5837889"/>
            <a:ext cx="70546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>
                    <a:lumMod val="65000"/>
                  </a:schemeClr>
                </a:solidFill>
              </a:rPr>
              <a:t>БИОЛОГИЧЕСКИ АКТИВНАЯ ДОБАВКА К ПИЩЕ. </a:t>
            </a:r>
          </a:p>
          <a:p>
            <a:r>
              <a:rPr lang="ru-RU" sz="2000" dirty="0" smtClean="0">
                <a:solidFill>
                  <a:schemeClr val="bg1">
                    <a:lumMod val="65000"/>
                  </a:schemeClr>
                </a:solidFill>
              </a:rPr>
              <a:t>НЕ ЯВЛЯЕТСЯ ЛЕКАРСТВОМ. ПЕРЕД ПРИМЕНЕНИЕМ РЕКОМЕНДУЕТСЯ ПРОКОНСУЛЬТИРОВАТЬСЯ С ВРАЧОМ.</a:t>
            </a:r>
            <a:endParaRPr lang="ru-RU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026" name="Picture 2" descr="D:\work\маркетинг\БАДы\Флю_Стоп\FluStop_box_min.png"/>
          <p:cNvPicPr>
            <a:picLocks noChangeAspect="1" noChangeArrowheads="1"/>
          </p:cNvPicPr>
          <p:nvPr/>
        </p:nvPicPr>
        <p:blipFill rotWithShape="1">
          <a:blip r:embed="rId3" cstate="print"/>
          <a:srcRect b="20441"/>
          <a:stretch/>
        </p:blipFill>
        <p:spPr bwMode="auto">
          <a:xfrm>
            <a:off x="6376418" y="3532839"/>
            <a:ext cx="2528482" cy="34245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004048" y="338173"/>
            <a:ext cx="388843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 основе натуральных экстрактов с общеукрепляющим, жаропонижающим, антимикробным, противовоспалительным действием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" name="Рисунок 9" descr="panbio fon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0"/>
            <a:ext cx="9143998" cy="6857998"/>
          </a:xfrm>
          <a:prstGeom prst="rect">
            <a:avLst/>
          </a:prstGeom>
        </p:spPr>
      </p:pic>
      <p:pic>
        <p:nvPicPr>
          <p:cNvPr id="1030" name="Picture 6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84" r="13441"/>
          <a:stretch/>
        </p:blipFill>
        <p:spPr bwMode="auto">
          <a:xfrm>
            <a:off x="428876" y="2949846"/>
            <a:ext cx="1734675" cy="16343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одержимое 2"/>
          <p:cNvSpPr txBox="1">
            <a:spLocks/>
          </p:cNvSpPr>
          <p:nvPr/>
        </p:nvSpPr>
        <p:spPr>
          <a:xfrm>
            <a:off x="6372200" y="404664"/>
            <a:ext cx="1904211" cy="43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2000"/>
              </a:lnSpc>
              <a:spcBef>
                <a:spcPts val="0"/>
              </a:spcBef>
            </a:pPr>
            <a:r>
              <a:rPr lang="ru-RU" sz="1500" dirty="0" smtClean="0">
                <a:solidFill>
                  <a:schemeClr val="tx1"/>
                </a:solidFill>
              </a:rPr>
              <a:t>ФЛЮ СТОП+</a:t>
            </a:r>
            <a:endParaRPr lang="ru-RU" sz="1500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6174" y="404664"/>
            <a:ext cx="36433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/>
              <a:t>СОСТАВ </a:t>
            </a:r>
            <a:r>
              <a:rPr lang="ru-RU" sz="3200" b="1" dirty="0" err="1" smtClean="0">
                <a:solidFill>
                  <a:srgbClr val="006600"/>
                </a:solidFill>
              </a:rPr>
              <a:t>Флю</a:t>
            </a:r>
            <a:r>
              <a:rPr lang="ru-RU" sz="3200" b="1" dirty="0" smtClean="0">
                <a:solidFill>
                  <a:srgbClr val="006600"/>
                </a:solidFill>
              </a:rPr>
              <a:t>-стоп</a:t>
            </a:r>
            <a:r>
              <a:rPr lang="ru-RU" sz="3200" b="1" dirty="0">
                <a:solidFill>
                  <a:srgbClr val="006600"/>
                </a:solidFill>
              </a:rPr>
              <a:t>+ </a:t>
            </a:r>
            <a:endParaRPr lang="ru-RU" sz="3200" dirty="0">
              <a:solidFill>
                <a:srgbClr val="006600"/>
              </a:solidFill>
            </a:endParaRPr>
          </a:p>
        </p:txBody>
      </p:sp>
      <p:pic>
        <p:nvPicPr>
          <p:cNvPr id="1026" name="Picture 2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0" r="19506"/>
          <a:stretch/>
        </p:blipFill>
        <p:spPr bwMode="auto">
          <a:xfrm>
            <a:off x="433674" y="1156649"/>
            <a:ext cx="1731655" cy="16186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5423397"/>
              </p:ext>
            </p:extLst>
          </p:nvPr>
        </p:nvGraphicFramePr>
        <p:xfrm>
          <a:off x="2306348" y="1145627"/>
          <a:ext cx="5811674" cy="178241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811674">
                  <a:extLst>
                    <a:ext uri="{9D8B030D-6E8A-4147-A177-3AD203B41FA5}">
                      <a16:colId xmlns:a16="http://schemas.microsoft.com/office/drawing/2014/main" val="1597017006"/>
                    </a:ext>
                  </a:extLst>
                </a:gridCol>
              </a:tblGrid>
              <a:tr h="5936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effectLst/>
                        </a:rPr>
                        <a:t>Экстракт травы эхинацеи</a:t>
                      </a:r>
                      <a:endParaRPr lang="ru-RU" sz="2800" b="1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643197"/>
                  </a:ext>
                </a:extLst>
              </a:tr>
              <a:tr h="10359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effectLst/>
                        </a:rPr>
                        <a:t>Активирует  иммунную систему и</a:t>
                      </a:r>
                      <a:br>
                        <a:rPr lang="ru-RU" sz="1800" dirty="0" smtClean="0">
                          <a:effectLst/>
                        </a:rPr>
                      </a:br>
                      <a:r>
                        <a:rPr lang="ru-RU" sz="1800" dirty="0" smtClean="0">
                          <a:effectLst/>
                        </a:rPr>
                        <a:t>повышает устойчивость к болезнетворным микроорганизмам.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3776614"/>
                  </a:ext>
                </a:extLst>
              </a:tr>
            </a:tbl>
          </a:graphicData>
        </a:graphic>
      </p:graphicFrame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6923338"/>
              </p:ext>
            </p:extLst>
          </p:nvPr>
        </p:nvGraphicFramePr>
        <p:xfrm>
          <a:off x="2336387" y="2961128"/>
          <a:ext cx="5811674" cy="246821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811674">
                  <a:extLst>
                    <a:ext uri="{9D8B030D-6E8A-4147-A177-3AD203B41FA5}">
                      <a16:colId xmlns:a16="http://schemas.microsoft.com/office/drawing/2014/main" val="1597017006"/>
                    </a:ext>
                  </a:extLst>
                </a:gridCol>
              </a:tblGrid>
              <a:tr h="5936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effectLst/>
                        </a:rPr>
                        <a:t>Экстракт коры ивы</a:t>
                      </a:r>
                      <a:endParaRPr lang="ru-RU" sz="2800" b="1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643197"/>
                  </a:ext>
                </a:extLst>
              </a:tr>
              <a:tr h="10359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effectLst/>
                        </a:rPr>
                        <a:t>Является источником растительных салицилатов, за счет чего обладает выраженной противовоспалительной активностью, жаропонижающими свойствами, потогонным и мочегонным эффектами.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i="1" dirty="0" smtClean="0"/>
                        <a:t>В отличие от синтетических аналогов, природные салицилаты не изменяют реологические свойства крови и не раздражают слизистую желудка.</a:t>
                      </a:r>
                      <a:endParaRPr lang="ru-RU" sz="15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3776614"/>
                  </a:ext>
                </a:extLst>
              </a:tr>
            </a:tbl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109629" y="5837889"/>
            <a:ext cx="70546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>
                    <a:lumMod val="65000"/>
                  </a:schemeClr>
                </a:solidFill>
              </a:rPr>
              <a:t>БИОЛОГИЧЕСКИ АКТИВНАЯ ДОБАВКА К ПИЩЕ. </a:t>
            </a:r>
          </a:p>
          <a:p>
            <a:r>
              <a:rPr lang="ru-RU" sz="2000" dirty="0" smtClean="0">
                <a:solidFill>
                  <a:schemeClr val="bg1">
                    <a:lumMod val="65000"/>
                  </a:schemeClr>
                </a:solidFill>
              </a:rPr>
              <a:t>НЕ ЯВЛЯЕТСЯ ЛЕКАРСТВОМ. ПЕРЕД ПРИМЕНЕНИЕМ РЕКОМЕНДУЕТСЯ ПРОКОНСУЛЬТИРОВАТЬСЯ С ВРАЧОМ.</a:t>
            </a:r>
            <a:endParaRPr lang="ru-RU" sz="2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8479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004048" y="338173"/>
            <a:ext cx="388843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 основе натуральных экстрактов с общеукрепляющим, жаропонижающим, антимикробным, противовоспалительным действием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" name="Рисунок 9" descr="panbio fon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3998" cy="6857998"/>
          </a:xfrm>
          <a:prstGeom prst="rect">
            <a:avLst/>
          </a:prstGeom>
        </p:spPr>
      </p:pic>
      <p:pic>
        <p:nvPicPr>
          <p:cNvPr id="1032" name="Picture 8" descr="ÐÐ°ÑÑÐ¸Ð½ÐºÐ¸ Ð¿Ð¾ Ð·Ð°Ð¿ÑÐ¾ÑÑ Ð·Ð²ÐµÑÐ¾Ð±Ð¾Ð¹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8" r="11457"/>
          <a:stretch/>
        </p:blipFill>
        <p:spPr bwMode="auto">
          <a:xfrm>
            <a:off x="428876" y="1164075"/>
            <a:ext cx="1754193" cy="1641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ÐÐ°ÑÑÐ¸Ð½ÐºÐ¸ Ð¿Ð¾ Ð·Ð°Ð¿ÑÐ¾ÑÑ Ð±Ð°Ð´Ð°Ð½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87"/>
          <a:stretch/>
        </p:blipFill>
        <p:spPr bwMode="auto">
          <a:xfrm>
            <a:off x="428876" y="2961128"/>
            <a:ext cx="1754193" cy="16351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одержимое 2"/>
          <p:cNvSpPr txBox="1">
            <a:spLocks/>
          </p:cNvSpPr>
          <p:nvPr/>
        </p:nvSpPr>
        <p:spPr>
          <a:xfrm>
            <a:off x="6372200" y="404664"/>
            <a:ext cx="1904211" cy="43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2000"/>
              </a:lnSpc>
              <a:spcBef>
                <a:spcPts val="0"/>
              </a:spcBef>
            </a:pPr>
            <a:r>
              <a:rPr lang="ru-RU" sz="1500" dirty="0" smtClean="0">
                <a:solidFill>
                  <a:schemeClr val="tx1"/>
                </a:solidFill>
              </a:rPr>
              <a:t>ФЛЮ СТОП+</a:t>
            </a:r>
            <a:endParaRPr lang="ru-RU" sz="1500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6174" y="404664"/>
            <a:ext cx="36433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/>
              <a:t>СОСТАВ </a:t>
            </a:r>
            <a:r>
              <a:rPr lang="ru-RU" sz="3200" b="1" dirty="0" err="1" smtClean="0">
                <a:solidFill>
                  <a:srgbClr val="006600"/>
                </a:solidFill>
              </a:rPr>
              <a:t>Флю</a:t>
            </a:r>
            <a:r>
              <a:rPr lang="ru-RU" sz="3200" b="1" dirty="0" smtClean="0">
                <a:solidFill>
                  <a:srgbClr val="006600"/>
                </a:solidFill>
              </a:rPr>
              <a:t>-стоп</a:t>
            </a:r>
            <a:r>
              <a:rPr lang="ru-RU" sz="3200" b="1" dirty="0">
                <a:solidFill>
                  <a:srgbClr val="006600"/>
                </a:solidFill>
              </a:rPr>
              <a:t>+ </a:t>
            </a:r>
            <a:endParaRPr lang="ru-RU" sz="3200" dirty="0">
              <a:solidFill>
                <a:srgbClr val="006600"/>
              </a:solidFill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7117618"/>
              </p:ext>
            </p:extLst>
          </p:nvPr>
        </p:nvGraphicFramePr>
        <p:xfrm>
          <a:off x="2306348" y="1145627"/>
          <a:ext cx="5811674" cy="162962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811674">
                  <a:extLst>
                    <a:ext uri="{9D8B030D-6E8A-4147-A177-3AD203B41FA5}">
                      <a16:colId xmlns:a16="http://schemas.microsoft.com/office/drawing/2014/main" val="1597017006"/>
                    </a:ext>
                  </a:extLst>
                </a:gridCol>
              </a:tblGrid>
              <a:tr h="593697">
                <a:tc>
                  <a:txBody>
                    <a:bodyPr/>
                    <a:lstStyle/>
                    <a:p>
                      <a:pPr indent="21590"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effectLst/>
                        </a:rPr>
                        <a:t>Экстракт травы зверобоя</a:t>
                      </a:r>
                      <a:endParaRPr lang="ru-RU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643197"/>
                  </a:ext>
                </a:extLst>
              </a:tr>
              <a:tr h="10359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effectLst/>
                        </a:rPr>
                        <a:t>Стимулирует иммунитет. Обладает антимикробным действием и противовоспалительной активностью.</a:t>
                      </a:r>
                      <a:endParaRPr lang="ru-RU" sz="18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3776614"/>
                  </a:ext>
                </a:extLst>
              </a:tr>
            </a:tbl>
          </a:graphicData>
        </a:graphic>
      </p:graphicFrame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8827691"/>
              </p:ext>
            </p:extLst>
          </p:nvPr>
        </p:nvGraphicFramePr>
        <p:xfrm>
          <a:off x="2336387" y="2961128"/>
          <a:ext cx="5811674" cy="162962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811674">
                  <a:extLst>
                    <a:ext uri="{9D8B030D-6E8A-4147-A177-3AD203B41FA5}">
                      <a16:colId xmlns:a16="http://schemas.microsoft.com/office/drawing/2014/main" val="1597017006"/>
                    </a:ext>
                  </a:extLst>
                </a:gridCol>
              </a:tblGrid>
              <a:tr h="5936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effectLst/>
                        </a:rPr>
                        <a:t>Экстракт листа бадана</a:t>
                      </a:r>
                      <a:endParaRPr lang="ru-RU" sz="2800" b="1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643197"/>
                  </a:ext>
                </a:extLst>
              </a:tr>
              <a:tr h="10359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effectLst/>
                        </a:rPr>
                        <a:t>Нормализует течение воспалительного процессов, обладает бактерицидными и мочегонными свойствами.</a:t>
                      </a:r>
                      <a:endParaRPr lang="ru-RU" sz="18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3776614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09629" y="5837889"/>
            <a:ext cx="70546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>
                    <a:lumMod val="65000"/>
                  </a:schemeClr>
                </a:solidFill>
              </a:rPr>
              <a:t>БИОЛОГИЧЕСКИ АКТИВНАЯ ДОБАВКА К ПИЩЕ. </a:t>
            </a:r>
          </a:p>
          <a:p>
            <a:r>
              <a:rPr lang="ru-RU" sz="2000" dirty="0" smtClean="0">
                <a:solidFill>
                  <a:schemeClr val="bg1">
                    <a:lumMod val="65000"/>
                  </a:schemeClr>
                </a:solidFill>
              </a:rPr>
              <a:t>НЕ ЯВЛЯЕТСЯ ЛЕКАРСТВОМ. ПЕРЕД ПРИМЕНЕНИЕМ РЕКОМЕНДУЕТСЯ ПРОКОНСУЛЬТИРОВАТЬСЯ С ВРАЧОМ.</a:t>
            </a:r>
            <a:endParaRPr lang="ru-RU" sz="2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4287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004048" y="338173"/>
            <a:ext cx="388843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 основе натуральных экстрактов с общеукрепляющим, жаропонижающим, антимикробным, противовоспалительным действием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" name="Рисунок 9" descr="panbio fon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3998" cy="6857998"/>
          </a:xfrm>
          <a:prstGeom prst="rect">
            <a:avLst/>
          </a:prstGeom>
        </p:spPr>
      </p:pic>
      <p:pic>
        <p:nvPicPr>
          <p:cNvPr id="1036" name="Picture 12" descr="ÐÐ°ÑÑÐ¸Ð½ÐºÐ¸ Ð¿Ð¾ Ð·Ð°Ð¿ÑÐ¾ÑÑ Ð¸Ð¼Ð±Ð¸ÑÑ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7" r="14157"/>
          <a:stretch/>
        </p:blipFill>
        <p:spPr bwMode="auto">
          <a:xfrm>
            <a:off x="408806" y="1145627"/>
            <a:ext cx="1743130" cy="1635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ÐÐ°ÑÑÐ¸Ð½ÐºÐ¸ Ð¿Ð¾ Ð·Ð°Ð¿ÑÐ¾ÑÑ ÑÐ°ÑÐºÐ° ÑÐ°Ð¹ Ð¿Ð½Ð³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" y="2960036"/>
            <a:ext cx="2459874" cy="1785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одержимое 2"/>
          <p:cNvSpPr txBox="1">
            <a:spLocks/>
          </p:cNvSpPr>
          <p:nvPr/>
        </p:nvSpPr>
        <p:spPr>
          <a:xfrm>
            <a:off x="6372200" y="404664"/>
            <a:ext cx="1904211" cy="43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2000"/>
              </a:lnSpc>
              <a:spcBef>
                <a:spcPts val="0"/>
              </a:spcBef>
            </a:pPr>
            <a:r>
              <a:rPr lang="ru-RU" sz="1500" dirty="0" smtClean="0">
                <a:solidFill>
                  <a:schemeClr val="tx1"/>
                </a:solidFill>
              </a:rPr>
              <a:t>ФЛЮ СТОП+</a:t>
            </a:r>
            <a:endParaRPr lang="ru-RU" sz="1500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6174" y="404664"/>
            <a:ext cx="36433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/>
              <a:t>СОСТАВ </a:t>
            </a:r>
            <a:r>
              <a:rPr lang="ru-RU" sz="3200" b="1" dirty="0" err="1" smtClean="0">
                <a:solidFill>
                  <a:srgbClr val="006600"/>
                </a:solidFill>
              </a:rPr>
              <a:t>Флю</a:t>
            </a:r>
            <a:r>
              <a:rPr lang="ru-RU" sz="3200" b="1" dirty="0" smtClean="0">
                <a:solidFill>
                  <a:srgbClr val="006600"/>
                </a:solidFill>
              </a:rPr>
              <a:t>-стоп</a:t>
            </a:r>
            <a:r>
              <a:rPr lang="ru-RU" sz="3200" b="1" dirty="0">
                <a:solidFill>
                  <a:srgbClr val="006600"/>
                </a:solidFill>
              </a:rPr>
              <a:t>+ </a:t>
            </a:r>
            <a:endParaRPr lang="ru-RU" sz="3200" dirty="0">
              <a:solidFill>
                <a:srgbClr val="006600"/>
              </a:solidFill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143798"/>
              </p:ext>
            </p:extLst>
          </p:nvPr>
        </p:nvGraphicFramePr>
        <p:xfrm>
          <a:off x="2442526" y="1145627"/>
          <a:ext cx="5811674" cy="178241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811674">
                  <a:extLst>
                    <a:ext uri="{9D8B030D-6E8A-4147-A177-3AD203B41FA5}">
                      <a16:colId xmlns:a16="http://schemas.microsoft.com/office/drawing/2014/main" val="1597017006"/>
                    </a:ext>
                  </a:extLst>
                </a:gridCol>
              </a:tblGrid>
              <a:tr h="593697">
                <a:tc>
                  <a:txBody>
                    <a:bodyPr/>
                    <a:lstStyle/>
                    <a:p>
                      <a:pPr indent="21590"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effectLst/>
                        </a:rPr>
                        <a:t>Экстракт корня имбиря</a:t>
                      </a:r>
                      <a:endParaRPr lang="ru-RU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643197"/>
                  </a:ext>
                </a:extLst>
              </a:tr>
              <a:tr h="10359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effectLst/>
                        </a:rPr>
                        <a:t>Обладает антибактериальными, спазмолитическими, потогонными, тонизирующими свойствами. Ускоряет вывод токсинов из организма, которые образуются при заболеваниях.</a:t>
                      </a:r>
                      <a:endParaRPr lang="ru-RU" sz="18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3776614"/>
                  </a:ext>
                </a:extLst>
              </a:tr>
            </a:tbl>
          </a:graphicData>
        </a:graphic>
      </p:graphicFrame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4682665"/>
              </p:ext>
            </p:extLst>
          </p:nvPr>
        </p:nvGraphicFramePr>
        <p:xfrm>
          <a:off x="2474646" y="3133913"/>
          <a:ext cx="5779554" cy="233105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779554">
                  <a:extLst>
                    <a:ext uri="{9D8B030D-6E8A-4147-A177-3AD203B41FA5}">
                      <a16:colId xmlns:a16="http://schemas.microsoft.com/office/drawing/2014/main" val="1597017006"/>
                    </a:ext>
                  </a:extLst>
                </a:gridCol>
              </a:tblGrid>
              <a:tr h="5936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effectLst/>
                        </a:rPr>
                        <a:t>Витамин С (аскорбиновая кислота)</a:t>
                      </a:r>
                      <a:endParaRPr lang="ru-RU" sz="2800" b="1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643197"/>
                  </a:ext>
                </a:extLst>
              </a:tr>
              <a:tr h="10359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effectLst/>
                        </a:rPr>
                        <a:t>Ключевой антиоксидант, защищающий клетки всего организма от повреждения свободными радикалами.</a:t>
                      </a:r>
                      <a:br>
                        <a:rPr lang="ru-RU" sz="1800" dirty="0" smtClean="0">
                          <a:effectLst/>
                        </a:rPr>
                      </a:br>
                      <a:r>
                        <a:rPr lang="ru-RU" sz="1800" dirty="0" smtClean="0">
                          <a:effectLst/>
                        </a:rPr>
                        <a:t>Стимулирует синтез  интерферонов, которые усиливают процессы фагоцитоза и клеточного иммунного ответа на проникновение вирусов и бактерий. </a:t>
                      </a:r>
                      <a:endParaRPr lang="ru-RU" sz="18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3776614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09629" y="5837889"/>
            <a:ext cx="70546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>
                    <a:lumMod val="65000"/>
                  </a:schemeClr>
                </a:solidFill>
              </a:rPr>
              <a:t>БИОЛОГИЧЕСКИ АКТИВНАЯ ДОБАВКА К ПИЩЕ. </a:t>
            </a:r>
          </a:p>
          <a:p>
            <a:r>
              <a:rPr lang="ru-RU" sz="2000" dirty="0" smtClean="0">
                <a:solidFill>
                  <a:schemeClr val="bg1">
                    <a:lumMod val="65000"/>
                  </a:schemeClr>
                </a:solidFill>
              </a:rPr>
              <a:t>НЕ ЯВЛЯЕТСЯ ЛЕКАРСТВОМ. ПЕРЕД ПРИМЕНЕНИЕМ РЕКОМЕНДУЕТСЯ ПРОКОНСУЛЬТИРОВАТЬСЯ С ВРАЧОМ.</a:t>
            </a:r>
            <a:endParaRPr lang="ru-RU" sz="2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1929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panbio fon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3998" cy="6857998"/>
          </a:xfrm>
          <a:prstGeom prst="rect">
            <a:avLst/>
          </a:prstGeom>
        </p:spPr>
      </p:pic>
      <p:sp>
        <p:nvSpPr>
          <p:cNvPr id="14" name="Блок-схема: ручной ввод 13"/>
          <p:cNvSpPr/>
          <p:nvPr/>
        </p:nvSpPr>
        <p:spPr>
          <a:xfrm flipH="1" flipV="1">
            <a:off x="467544" y="-99394"/>
            <a:ext cx="6192688" cy="6552729"/>
          </a:xfrm>
          <a:prstGeom prst="flowChartManualInput">
            <a:avLst/>
          </a:prstGeom>
          <a:solidFill>
            <a:srgbClr val="E0AD3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827584" y="476672"/>
            <a:ext cx="5400600" cy="65407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600"/>
              </a:lnSpc>
            </a:pPr>
            <a:r>
              <a:rPr lang="ru-RU" sz="3200" b="1" dirty="0" smtClean="0">
                <a:solidFill>
                  <a:srgbClr val="006600"/>
                </a:solidFill>
              </a:rPr>
              <a:t>Флю-стоп + </a:t>
            </a: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6372200" y="404664"/>
            <a:ext cx="1904211" cy="43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2000"/>
              </a:lnSpc>
              <a:spcBef>
                <a:spcPts val="0"/>
              </a:spcBef>
            </a:pPr>
            <a:r>
              <a:rPr lang="ru-RU" sz="1500" dirty="0" smtClean="0">
                <a:solidFill>
                  <a:schemeClr val="tx1"/>
                </a:solidFill>
              </a:rPr>
              <a:t>ФЛЮ СТОП+</a:t>
            </a:r>
            <a:endParaRPr lang="ru-RU" sz="1500" dirty="0">
              <a:solidFill>
                <a:schemeClr val="tx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9178" y="3736801"/>
            <a:ext cx="3088068" cy="3084315"/>
          </a:xfrm>
          <a:prstGeom prst="rect">
            <a:avLst/>
          </a:prstGeom>
        </p:spPr>
      </p:pic>
      <p:graphicFrame>
        <p:nvGraphicFramePr>
          <p:cNvPr id="10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3731622"/>
              </p:ext>
            </p:extLst>
          </p:nvPr>
        </p:nvGraphicFramePr>
        <p:xfrm>
          <a:off x="719387" y="1959311"/>
          <a:ext cx="5544617" cy="2227009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3548183">
                  <a:extLst>
                    <a:ext uri="{9D8B030D-6E8A-4147-A177-3AD203B41FA5}">
                      <a16:colId xmlns:a16="http://schemas.microsoft.com/office/drawing/2014/main" val="2199444384"/>
                    </a:ext>
                  </a:extLst>
                </a:gridCol>
                <a:gridCol w="852723">
                  <a:extLst>
                    <a:ext uri="{9D8B030D-6E8A-4147-A177-3AD203B41FA5}">
                      <a16:colId xmlns:a16="http://schemas.microsoft.com/office/drawing/2014/main" val="2556795293"/>
                    </a:ext>
                  </a:extLst>
                </a:gridCol>
                <a:gridCol w="1143711">
                  <a:extLst>
                    <a:ext uri="{9D8B030D-6E8A-4147-A177-3AD203B41FA5}">
                      <a16:colId xmlns:a16="http://schemas.microsoft.com/office/drawing/2014/main" val="437844287"/>
                    </a:ext>
                  </a:extLst>
                </a:gridCol>
              </a:tblGrid>
              <a:tr h="44249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chemeClr val="tx1"/>
                          </a:solidFill>
                          <a:effectLst/>
                        </a:rPr>
                        <a:t>Наименование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chemeClr val="tx1"/>
                          </a:solidFill>
                          <a:effectLst/>
                        </a:rPr>
                        <a:t>мг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chemeClr val="tx1"/>
                          </a:solidFill>
                          <a:effectLst/>
                        </a:rPr>
                        <a:t>% от РСП</a:t>
                      </a:r>
                      <a:r>
                        <a:rPr lang="ru-RU" sz="1150" baseline="300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r>
                        <a:rPr lang="ru-RU" sz="1150">
                          <a:solidFill>
                            <a:schemeClr val="tx1"/>
                          </a:solidFill>
                          <a:effectLst/>
                        </a:rPr>
                        <a:t>/АУП</a:t>
                      </a:r>
                      <a:r>
                        <a:rPr lang="ru-RU" sz="1150" baseline="300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20423073"/>
                  </a:ext>
                </a:extLst>
              </a:tr>
              <a:tr h="215641">
                <a:tc>
                  <a:txBody>
                    <a:bodyPr/>
                    <a:lstStyle/>
                    <a:p>
                      <a:pPr indent="2159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50" b="0" dirty="0">
                          <a:solidFill>
                            <a:schemeClr val="tx1"/>
                          </a:solidFill>
                          <a:effectLst/>
                        </a:rPr>
                        <a:t>Витамин С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901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chemeClr val="tx1"/>
                          </a:solidFill>
                          <a:effectLst/>
                        </a:rPr>
                        <a:t>500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901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chemeClr val="tx1"/>
                          </a:solidFill>
                          <a:effectLst/>
                        </a:rPr>
                        <a:t>833</a:t>
                      </a:r>
                      <a:r>
                        <a:rPr lang="ru-RU" sz="1150" baseline="30000">
                          <a:solidFill>
                            <a:schemeClr val="tx1"/>
                          </a:solidFill>
                          <a:effectLst/>
                        </a:rPr>
                        <a:t>1*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2024962"/>
                  </a:ext>
                </a:extLst>
              </a:tr>
              <a:tr h="442498">
                <a:tc>
                  <a:txBody>
                    <a:bodyPr/>
                    <a:lstStyle/>
                    <a:p>
                      <a:pPr indent="2159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50" b="0" dirty="0">
                          <a:solidFill>
                            <a:schemeClr val="tx1"/>
                          </a:solidFill>
                          <a:effectLst/>
                        </a:rPr>
                        <a:t>Содержание оксикоричных кислот (кафтаровая, цикориевая)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901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chemeClr val="tx1"/>
                          </a:solidFill>
                          <a:effectLst/>
                        </a:rPr>
                        <a:t>не менее 4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901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solidFill>
                            <a:schemeClr val="tx1"/>
                          </a:solidFill>
                          <a:effectLst/>
                        </a:rPr>
                        <a:t>40</a:t>
                      </a:r>
                      <a:r>
                        <a:rPr lang="ru-RU" sz="1150" baseline="30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2085468"/>
                  </a:ext>
                </a:extLst>
              </a:tr>
              <a:tr h="442498">
                <a:tc>
                  <a:txBody>
                    <a:bodyPr/>
                    <a:lstStyle/>
                    <a:p>
                      <a:pPr indent="2159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50" b="0" dirty="0">
                          <a:solidFill>
                            <a:schemeClr val="tx1"/>
                          </a:solidFill>
                          <a:effectLst/>
                        </a:rPr>
                        <a:t>Содержание суммы флавоноидов в пересчете на рутин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901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solidFill>
                            <a:schemeClr val="tx1"/>
                          </a:solidFill>
                          <a:effectLst/>
                        </a:rPr>
                        <a:t>не менее 6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901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r>
                        <a:rPr lang="ru-RU" sz="1150" baseline="30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369772"/>
                  </a:ext>
                </a:extLst>
              </a:tr>
              <a:tr h="683874">
                <a:tc grid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% от РСП </a:t>
                      </a:r>
                      <a:r>
                        <a:rPr lang="ru-RU" sz="700" baseline="30000" dirty="0">
                          <a:solidFill>
                            <a:schemeClr val="tx1"/>
                          </a:solidFill>
                          <a:effectLst/>
                        </a:rPr>
                        <a:t>1 </a:t>
                      </a: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 – % от</a:t>
                      </a:r>
                      <a:r>
                        <a:rPr lang="ru-RU" sz="700" baseline="300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рекомендуемого уровня потребления (РСП) согласно нормам ТР ТС 022/2011 (приложение №2);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% от АУП</a:t>
                      </a:r>
                      <a:r>
                        <a:rPr lang="ru-RU" sz="700" baseline="30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 – % от</a:t>
                      </a:r>
                      <a:r>
                        <a:rPr lang="ru-RU" sz="700" baseline="300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адекватного уровня потребления согласно «Единых санитарно-эпидемиологические и гигиенические требования к товарам, подлежащим санитарно-эпидемиологическому надзору (контролю)» Таможенного союза </a:t>
                      </a:r>
                      <a:r>
                        <a:rPr lang="ru-RU" sz="700" dirty="0" err="1">
                          <a:solidFill>
                            <a:schemeClr val="tx1"/>
                          </a:solidFill>
                          <a:effectLst/>
                        </a:rPr>
                        <a:t>ЕврАзЭС</a:t>
                      </a: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 (приложению 5)/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-228600" algn="r"/>
                          <a:tab pos="2969895" algn="ctr"/>
                          <a:tab pos="3429000" algn="l"/>
                          <a:tab pos="5940425" algn="r"/>
                        </a:tabLs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* - Не превышает верхний допустимый уровень потребления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4274130"/>
                  </a:ext>
                </a:extLst>
              </a:tr>
            </a:tbl>
          </a:graphicData>
        </a:graphic>
      </p:graphicFrame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604065" y="4347493"/>
            <a:ext cx="5328592" cy="1277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-228600" algn="r"/>
                <a:tab pos="2970213" algn="ctr"/>
                <a:tab pos="3429000" algn="l"/>
                <a:tab pos="59404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-228600" algn="r"/>
                <a:tab pos="2970213" algn="ctr"/>
                <a:tab pos="3429000" algn="l"/>
                <a:tab pos="59404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-228600" algn="r"/>
                <a:tab pos="2970213" algn="ctr"/>
                <a:tab pos="3429000" algn="l"/>
                <a:tab pos="59404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-228600" algn="r"/>
                <a:tab pos="2970213" algn="ctr"/>
                <a:tab pos="3429000" algn="l"/>
                <a:tab pos="59404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-228600" algn="r"/>
                <a:tab pos="2970213" algn="ctr"/>
                <a:tab pos="3429000" algn="l"/>
                <a:tab pos="59404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-228600" algn="r"/>
                <a:tab pos="2970213" algn="ctr"/>
                <a:tab pos="3429000" algn="l"/>
                <a:tab pos="59404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-228600" algn="r"/>
                <a:tab pos="2970213" algn="ctr"/>
                <a:tab pos="3429000" algn="l"/>
                <a:tab pos="59404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-228600" algn="r"/>
                <a:tab pos="2970213" algn="ctr"/>
                <a:tab pos="3429000" algn="l"/>
                <a:tab pos="59404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-228600" algn="r"/>
                <a:tab pos="2970213" algn="ctr"/>
                <a:tab pos="3429000" algn="l"/>
                <a:tab pos="59404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228600" algn="r"/>
                <a:tab pos="2970213" algn="ctr"/>
                <a:tab pos="3429000" algn="l"/>
                <a:tab pos="5940425" algn="r"/>
              </a:tabLst>
            </a:pPr>
            <a:r>
              <a:rPr kumimoji="0" lang="ru-RU" alt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Противопоказания: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индивидуальная непереносимость компонентов, беременность и кормление грудью. 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Перед применением рекомендуется проконсультироваться с врачом.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228600" algn="r"/>
                <a:tab pos="2970213" algn="ctr"/>
                <a:tab pos="3429000" algn="l"/>
                <a:tab pos="5940425" algn="r"/>
              </a:tabLst>
            </a:pPr>
            <a:endParaRPr lang="ru-RU" altLang="ru-RU" sz="1100" dirty="0">
              <a:solidFill>
                <a:srgbClr val="000000"/>
              </a:solidFill>
            </a:endParaRPr>
          </a:p>
          <a:p>
            <a:r>
              <a:rPr lang="ru-RU" sz="1100" dirty="0" smtClean="0">
                <a:ea typeface="Times New Roman" panose="02020603050405020304" pitchFamily="18" charset="0"/>
              </a:rPr>
              <a:t>ТУ </a:t>
            </a:r>
            <a:r>
              <a:rPr lang="ru-RU" sz="1100" dirty="0">
                <a:ea typeface="Times New Roman" panose="02020603050405020304" pitchFamily="18" charset="0"/>
              </a:rPr>
              <a:t>10.89.19-525-12424308-2018			</a:t>
            </a:r>
          </a:p>
          <a:p>
            <a:pPr algn="just"/>
            <a:r>
              <a:rPr lang="ru-RU" sz="1100" dirty="0">
                <a:ea typeface="Times New Roman" panose="02020603050405020304" pitchFamily="18" charset="0"/>
              </a:rPr>
              <a:t>Свидетельство о государственной регистрации </a:t>
            </a:r>
          </a:p>
          <a:p>
            <a:pPr algn="just"/>
            <a:r>
              <a:rPr lang="ru-RU" sz="1100" dirty="0">
                <a:ea typeface="Times New Roman" panose="02020603050405020304" pitchFamily="18" charset="0"/>
              </a:rPr>
              <a:t>RU.77.99.11.003. Е.001486.04.19 от 17.04.2019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82359" y="1213586"/>
            <a:ext cx="5400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altLang="ru-RU" b="1" dirty="0">
                <a:latin typeface="Arial" panose="020B0604020202020204" pitchFamily="34" charset="0"/>
                <a:ea typeface="Arial Unicode MS"/>
              </a:rPr>
              <a:t>Прием 1 порции (7 грамм) (</a:t>
            </a:r>
            <a:r>
              <a:rPr lang="ru-RU" altLang="ru-RU" b="1" dirty="0">
                <a:latin typeface="Arial" panose="020B0604020202020204" pitchFamily="34" charset="0"/>
                <a:ea typeface="Times New Roman" panose="02020603050405020304" pitchFamily="18" charset="0"/>
              </a:rPr>
              <a:t>рекомендуемая суточная доза) обеспечит поступление</a:t>
            </a:r>
            <a:r>
              <a:rPr lang="ru-RU" altLang="ru-RU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09629" y="5837889"/>
            <a:ext cx="70546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>
                    <a:lumMod val="65000"/>
                  </a:schemeClr>
                </a:solidFill>
              </a:rPr>
              <a:t>БИОЛОГИЧЕСКИ АКТИВНАЯ ДОБАВКА К ПИЩЕ. </a:t>
            </a:r>
          </a:p>
          <a:p>
            <a:r>
              <a:rPr lang="ru-RU" sz="2000" dirty="0" smtClean="0">
                <a:solidFill>
                  <a:schemeClr val="bg1">
                    <a:lumMod val="65000"/>
                  </a:schemeClr>
                </a:solidFill>
              </a:rPr>
              <a:t>НЕ ЯВЛЯЕТСЯ ЛЕКАРСТВОМ. ПЕРЕД ПРИМЕНЕНИЕМ РЕКОМЕНДУЕТСЯ ПРОКОНСУЛЬТИРОВАТЬСЯ С ВРАЧОМ.</a:t>
            </a:r>
            <a:endParaRPr lang="ru-RU" sz="2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17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1232</TotalTime>
  <Words>642</Words>
  <Application>Microsoft Office PowerPoint</Application>
  <PresentationFormat>Экран (4:3)</PresentationFormat>
  <Paragraphs>87</Paragraphs>
  <Slides>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Arial Unicode MS</vt:lpstr>
      <vt:lpstr>Calibri</vt:lpstr>
      <vt:lpstr>Open Sans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Флю-стоп+  – концентрат для приготовления горячего общеукрепляющего напитка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Масала чай</dc:title>
  <dc:creator>Пужевская Татьяна</dc:creator>
  <cp:lastModifiedBy>Анна Шушпанова</cp:lastModifiedBy>
  <cp:revision>125</cp:revision>
  <dcterms:created xsi:type="dcterms:W3CDTF">2018-12-03T02:19:11Z</dcterms:created>
  <dcterms:modified xsi:type="dcterms:W3CDTF">2019-10-02T07:25:12Z</dcterms:modified>
</cp:coreProperties>
</file>