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1"/>
  </p:notesMasterIdLst>
  <p:sldIdLst>
    <p:sldId id="256" r:id="rId2"/>
    <p:sldId id="277" r:id="rId3"/>
    <p:sldId id="283" r:id="rId4"/>
    <p:sldId id="276" r:id="rId5"/>
    <p:sldId id="278" r:id="rId6"/>
    <p:sldId id="275" r:id="rId7"/>
    <p:sldId id="261" r:id="rId8"/>
    <p:sldId id="258" r:id="rId9"/>
    <p:sldId id="269" r:id="rId10"/>
  </p:sldIdLst>
  <p:sldSz cx="11522075" cy="8101013"/>
  <p:notesSz cx="6797675" cy="9928225"/>
  <p:defaultTextStyle>
    <a:defPPr>
      <a:defRPr lang="ru-RU"/>
    </a:defPPr>
    <a:lvl1pPr marL="0" algn="l" defTabSz="112087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0440" algn="l" defTabSz="112087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0878" algn="l" defTabSz="112087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1318" algn="l" defTabSz="112087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1757" algn="l" defTabSz="112087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2196" algn="l" defTabSz="112087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62635" algn="l" defTabSz="112087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23075" algn="l" defTabSz="112087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83514" algn="l" defTabSz="112087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EE0"/>
    <a:srgbClr val="F8DBBE"/>
    <a:srgbClr val="995007"/>
    <a:srgbClr val="F2B87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1" autoAdjust="0"/>
  </p:normalViewPr>
  <p:slideViewPr>
    <p:cSldViewPr>
      <p:cViewPr varScale="1">
        <p:scale>
          <a:sx n="85" d="100"/>
          <a:sy n="85" d="100"/>
        </p:scale>
        <p:origin x="-78" y="-90"/>
      </p:cViewPr>
      <p:guideLst>
        <p:guide orient="horz" pos="2552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441C2-6433-4E89-BDFC-0D011DB0FE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5D08F0-2F0A-471F-81DD-C08FFA68EE2F}">
      <dgm:prSet/>
      <dgm:spPr>
        <a:solidFill>
          <a:srgbClr val="F8DBBE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 Narrow" pitchFamily="34" charset="0"/>
            </a:rPr>
            <a:t>ОЧИСТКА </a:t>
          </a:r>
          <a:r>
            <a:rPr lang="ru-RU" dirty="0" smtClean="0">
              <a:solidFill>
                <a:schemeClr val="tx1"/>
              </a:solidFill>
              <a:latin typeface="Arial Narrow" pitchFamily="34" charset="0"/>
            </a:rPr>
            <a:t>печени от токсических веществ</a:t>
          </a:r>
          <a:endParaRPr lang="ru-RU" dirty="0">
            <a:solidFill>
              <a:schemeClr val="tx1"/>
            </a:solidFill>
            <a:latin typeface="Arial Narrow" pitchFamily="34" charset="0"/>
          </a:endParaRPr>
        </a:p>
      </dgm:t>
    </dgm:pt>
    <dgm:pt modelId="{E6AFC0BF-CD24-4653-AF14-4CE4E6BD371C}" type="parTrans" cxnId="{F13BDCA7-52B2-4D37-A319-EAF11797CF52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CA3844FE-2FD4-41B2-8C76-7418EB737DA3}" type="sibTrans" cxnId="{F13BDCA7-52B2-4D37-A319-EAF11797CF52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ABC7407A-1D15-481A-A58C-020E9CA31618}">
      <dgm:prSet/>
      <dgm:spPr>
        <a:solidFill>
          <a:srgbClr val="FCEEE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 Narrow" pitchFamily="34" charset="0"/>
            </a:rPr>
            <a:t>ВОССТАНОВЛЕНИЕ</a:t>
          </a:r>
          <a:r>
            <a:rPr lang="ru-RU" dirty="0" smtClean="0">
              <a:solidFill>
                <a:schemeClr val="tx1"/>
              </a:solidFill>
              <a:latin typeface="Arial Narrow" pitchFamily="34" charset="0"/>
            </a:rPr>
            <a:t> структуры клеток печени</a:t>
          </a:r>
          <a:endParaRPr lang="ru-RU" dirty="0">
            <a:solidFill>
              <a:schemeClr val="tx1"/>
            </a:solidFill>
            <a:latin typeface="Arial Narrow" pitchFamily="34" charset="0"/>
          </a:endParaRPr>
        </a:p>
      </dgm:t>
    </dgm:pt>
    <dgm:pt modelId="{B644EA07-8FB4-432B-A7DF-176DB2744D72}" type="parTrans" cxnId="{C71C8660-2C01-4FB1-A18E-E51BD561338F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3DFB48A2-5EC1-4D02-AEA1-F3D5EF80EC59}" type="sibTrans" cxnId="{C71C8660-2C01-4FB1-A18E-E51BD561338F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EF51B4C8-A7EF-46B1-887E-15EC81B7A4FB}">
      <dgm:prSet/>
      <dgm:spPr>
        <a:solidFill>
          <a:srgbClr val="F8DBBE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 Narrow" pitchFamily="34" charset="0"/>
            </a:rPr>
            <a:t>УМЕНЬШЕНИЕ </a:t>
          </a:r>
          <a:r>
            <a:rPr lang="ru-RU" dirty="0" smtClean="0">
              <a:solidFill>
                <a:schemeClr val="tx1"/>
              </a:solidFill>
              <a:latin typeface="Arial Narrow" pitchFamily="34" charset="0"/>
            </a:rPr>
            <a:t>воспалительных процессов в печени</a:t>
          </a:r>
          <a:endParaRPr lang="ru-RU" dirty="0">
            <a:solidFill>
              <a:schemeClr val="tx1"/>
            </a:solidFill>
            <a:latin typeface="Arial Narrow" pitchFamily="34" charset="0"/>
          </a:endParaRPr>
        </a:p>
      </dgm:t>
    </dgm:pt>
    <dgm:pt modelId="{096F659D-F615-4B09-9345-19529C0AC3C5}" type="parTrans" cxnId="{C441349E-B671-41A7-8B74-FC74C2CD7D4B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872452C2-5E9B-49E5-A001-0ED6F6FE9EFD}" type="sibTrans" cxnId="{C441349E-B671-41A7-8B74-FC74C2CD7D4B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85D279BE-1AAF-45B1-97DC-0E588F309513}">
      <dgm:prSet/>
      <dgm:spPr>
        <a:solidFill>
          <a:srgbClr val="FCEEE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 Narrow" pitchFamily="34" charset="0"/>
            </a:rPr>
            <a:t>ПОВЫШЕНИЕ УСТОЙЧИВОСТИ</a:t>
          </a:r>
          <a:r>
            <a:rPr lang="ru-RU" dirty="0" smtClean="0">
              <a:solidFill>
                <a:schemeClr val="tx1"/>
              </a:solidFill>
              <a:latin typeface="Arial Narrow" pitchFamily="34" charset="0"/>
            </a:rPr>
            <a:t> печени к токсинам и другим неблагоприятным факторам</a:t>
          </a:r>
          <a:endParaRPr lang="ru-RU" dirty="0">
            <a:solidFill>
              <a:schemeClr val="tx1"/>
            </a:solidFill>
            <a:latin typeface="Arial Narrow" pitchFamily="34" charset="0"/>
          </a:endParaRPr>
        </a:p>
      </dgm:t>
    </dgm:pt>
    <dgm:pt modelId="{0729BC6E-21F3-4FB4-9B63-19839A26D90D}" type="parTrans" cxnId="{970A0A58-F823-4859-BDEE-00D83F23FE38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407B3703-F9B1-48CF-8732-3BAC26C2F35C}" type="sibTrans" cxnId="{970A0A58-F823-4859-BDEE-00D83F23FE38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046A510A-1496-457D-AD55-DDF461084D0F}">
      <dgm:prSet/>
      <dgm:spPr>
        <a:solidFill>
          <a:srgbClr val="F8DBBE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 Narrow" pitchFamily="34" charset="0"/>
            </a:rPr>
            <a:t>УЛУЧШЕНИЕ</a:t>
          </a:r>
          <a:r>
            <a:rPr lang="ru-RU" dirty="0" smtClean="0">
              <a:solidFill>
                <a:schemeClr val="tx1"/>
              </a:solidFill>
              <a:latin typeface="Arial Narrow" pitchFamily="34" charset="0"/>
            </a:rPr>
            <a:t> состояния печени после перенесенных инфекций</a:t>
          </a:r>
          <a:endParaRPr lang="ru-RU" dirty="0">
            <a:solidFill>
              <a:schemeClr val="tx1"/>
            </a:solidFill>
            <a:latin typeface="Arial Narrow" pitchFamily="34" charset="0"/>
          </a:endParaRPr>
        </a:p>
      </dgm:t>
    </dgm:pt>
    <dgm:pt modelId="{27CD59A9-D099-4EA0-90E1-85E6697289CD}" type="parTrans" cxnId="{4AE6528D-DA14-4940-AD94-EDA6B5E1DC00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7FEA3F26-6FBD-4BAF-950F-D44B8912AB1A}" type="sibTrans" cxnId="{4AE6528D-DA14-4940-AD94-EDA6B5E1DC00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316213A2-CB21-43CA-8DC9-B6896851346C}" type="pres">
      <dgm:prSet presAssocID="{0CC441C2-6433-4E89-BDFC-0D011DB0FE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37D2B1-0B01-44BF-8AD7-A63E7E1AD4CC}" type="pres">
      <dgm:prSet presAssocID="{495D08F0-2F0A-471F-81DD-C08FFA68EE2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29A75-560C-49FD-A314-F368175F217C}" type="pres">
      <dgm:prSet presAssocID="{CA3844FE-2FD4-41B2-8C76-7418EB737DA3}" presName="spacer" presStyleCnt="0"/>
      <dgm:spPr/>
    </dgm:pt>
    <dgm:pt modelId="{56166D9A-D0EC-4835-B870-56A6D80188A0}" type="pres">
      <dgm:prSet presAssocID="{ABC7407A-1D15-481A-A58C-020E9CA3161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7739A-0E80-4302-86E3-2335B6D7403E}" type="pres">
      <dgm:prSet presAssocID="{3DFB48A2-5EC1-4D02-AEA1-F3D5EF80EC59}" presName="spacer" presStyleCnt="0"/>
      <dgm:spPr/>
    </dgm:pt>
    <dgm:pt modelId="{5BA22E1E-D85C-4D46-A7C9-7DEC876ECCFB}" type="pres">
      <dgm:prSet presAssocID="{EF51B4C8-A7EF-46B1-887E-15EC81B7A4F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06943-8376-474F-AFA9-B2544F4A5F29}" type="pres">
      <dgm:prSet presAssocID="{872452C2-5E9B-49E5-A001-0ED6F6FE9EFD}" presName="spacer" presStyleCnt="0"/>
      <dgm:spPr/>
    </dgm:pt>
    <dgm:pt modelId="{5240E8C0-A0A5-4003-BFEF-B437D1A0D60A}" type="pres">
      <dgm:prSet presAssocID="{85D279BE-1AAF-45B1-97DC-0E588F30951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E0E33-4202-4AEA-B09B-254F50FC54A8}" type="pres">
      <dgm:prSet presAssocID="{407B3703-F9B1-48CF-8732-3BAC26C2F35C}" presName="spacer" presStyleCnt="0"/>
      <dgm:spPr/>
    </dgm:pt>
    <dgm:pt modelId="{0BA1999F-A3B0-4DDB-9AC0-89E66346D503}" type="pres">
      <dgm:prSet presAssocID="{046A510A-1496-457D-AD55-DDF461084D0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932EBB-0212-42B8-BAB9-9564D2FC5E28}" type="presOf" srcId="{EF51B4C8-A7EF-46B1-887E-15EC81B7A4FB}" destId="{5BA22E1E-D85C-4D46-A7C9-7DEC876ECCFB}" srcOrd="0" destOrd="0" presId="urn:microsoft.com/office/officeart/2005/8/layout/vList2"/>
    <dgm:cxn modelId="{C441349E-B671-41A7-8B74-FC74C2CD7D4B}" srcId="{0CC441C2-6433-4E89-BDFC-0D011DB0FE2A}" destId="{EF51B4C8-A7EF-46B1-887E-15EC81B7A4FB}" srcOrd="2" destOrd="0" parTransId="{096F659D-F615-4B09-9345-19529C0AC3C5}" sibTransId="{872452C2-5E9B-49E5-A001-0ED6F6FE9EFD}"/>
    <dgm:cxn modelId="{C71C8660-2C01-4FB1-A18E-E51BD561338F}" srcId="{0CC441C2-6433-4E89-BDFC-0D011DB0FE2A}" destId="{ABC7407A-1D15-481A-A58C-020E9CA31618}" srcOrd="1" destOrd="0" parTransId="{B644EA07-8FB4-432B-A7DF-176DB2744D72}" sibTransId="{3DFB48A2-5EC1-4D02-AEA1-F3D5EF80EC59}"/>
    <dgm:cxn modelId="{970A0A58-F823-4859-BDEE-00D83F23FE38}" srcId="{0CC441C2-6433-4E89-BDFC-0D011DB0FE2A}" destId="{85D279BE-1AAF-45B1-97DC-0E588F309513}" srcOrd="3" destOrd="0" parTransId="{0729BC6E-21F3-4FB4-9B63-19839A26D90D}" sibTransId="{407B3703-F9B1-48CF-8732-3BAC26C2F35C}"/>
    <dgm:cxn modelId="{4D34CE86-FE45-4F92-97CA-C3054E896AD1}" type="presOf" srcId="{ABC7407A-1D15-481A-A58C-020E9CA31618}" destId="{56166D9A-D0EC-4835-B870-56A6D80188A0}" srcOrd="0" destOrd="0" presId="urn:microsoft.com/office/officeart/2005/8/layout/vList2"/>
    <dgm:cxn modelId="{CC7E40ED-04A1-45B9-8DE6-D5D882DCDE6D}" type="presOf" srcId="{85D279BE-1AAF-45B1-97DC-0E588F309513}" destId="{5240E8C0-A0A5-4003-BFEF-B437D1A0D60A}" srcOrd="0" destOrd="0" presId="urn:microsoft.com/office/officeart/2005/8/layout/vList2"/>
    <dgm:cxn modelId="{022519AC-DDBF-4C20-80D9-279306E9BDD1}" type="presOf" srcId="{495D08F0-2F0A-471F-81DD-C08FFA68EE2F}" destId="{3837D2B1-0B01-44BF-8AD7-A63E7E1AD4CC}" srcOrd="0" destOrd="0" presId="urn:microsoft.com/office/officeart/2005/8/layout/vList2"/>
    <dgm:cxn modelId="{4AE6528D-DA14-4940-AD94-EDA6B5E1DC00}" srcId="{0CC441C2-6433-4E89-BDFC-0D011DB0FE2A}" destId="{046A510A-1496-457D-AD55-DDF461084D0F}" srcOrd="4" destOrd="0" parTransId="{27CD59A9-D099-4EA0-90E1-85E6697289CD}" sibTransId="{7FEA3F26-6FBD-4BAF-950F-D44B8912AB1A}"/>
    <dgm:cxn modelId="{4B07BEEA-6BE4-47DB-B114-BF1FE88A5DEB}" type="presOf" srcId="{0CC441C2-6433-4E89-BDFC-0D011DB0FE2A}" destId="{316213A2-CB21-43CA-8DC9-B6896851346C}" srcOrd="0" destOrd="0" presId="urn:microsoft.com/office/officeart/2005/8/layout/vList2"/>
    <dgm:cxn modelId="{F3A39382-1EC3-4BDF-8C6F-CD5ED30E27AE}" type="presOf" srcId="{046A510A-1496-457D-AD55-DDF461084D0F}" destId="{0BA1999F-A3B0-4DDB-9AC0-89E66346D503}" srcOrd="0" destOrd="0" presId="urn:microsoft.com/office/officeart/2005/8/layout/vList2"/>
    <dgm:cxn modelId="{F13BDCA7-52B2-4D37-A319-EAF11797CF52}" srcId="{0CC441C2-6433-4E89-BDFC-0D011DB0FE2A}" destId="{495D08F0-2F0A-471F-81DD-C08FFA68EE2F}" srcOrd="0" destOrd="0" parTransId="{E6AFC0BF-CD24-4653-AF14-4CE4E6BD371C}" sibTransId="{CA3844FE-2FD4-41B2-8C76-7418EB737DA3}"/>
    <dgm:cxn modelId="{B0EA70BE-4E7E-4621-B524-8843D9FEE335}" type="presParOf" srcId="{316213A2-CB21-43CA-8DC9-B6896851346C}" destId="{3837D2B1-0B01-44BF-8AD7-A63E7E1AD4CC}" srcOrd="0" destOrd="0" presId="urn:microsoft.com/office/officeart/2005/8/layout/vList2"/>
    <dgm:cxn modelId="{5464E40F-EF1D-4D61-B980-705088FD2B8B}" type="presParOf" srcId="{316213A2-CB21-43CA-8DC9-B6896851346C}" destId="{E3629A75-560C-49FD-A314-F368175F217C}" srcOrd="1" destOrd="0" presId="urn:microsoft.com/office/officeart/2005/8/layout/vList2"/>
    <dgm:cxn modelId="{5E907099-31B2-41CE-B188-3B050C67048C}" type="presParOf" srcId="{316213A2-CB21-43CA-8DC9-B6896851346C}" destId="{56166D9A-D0EC-4835-B870-56A6D80188A0}" srcOrd="2" destOrd="0" presId="urn:microsoft.com/office/officeart/2005/8/layout/vList2"/>
    <dgm:cxn modelId="{F602E5B1-A65A-46D3-A432-45FA625E20AB}" type="presParOf" srcId="{316213A2-CB21-43CA-8DC9-B6896851346C}" destId="{FC77739A-0E80-4302-86E3-2335B6D7403E}" srcOrd="3" destOrd="0" presId="urn:microsoft.com/office/officeart/2005/8/layout/vList2"/>
    <dgm:cxn modelId="{48A7D639-A488-4132-AAD8-3DDA8F478294}" type="presParOf" srcId="{316213A2-CB21-43CA-8DC9-B6896851346C}" destId="{5BA22E1E-D85C-4D46-A7C9-7DEC876ECCFB}" srcOrd="4" destOrd="0" presId="urn:microsoft.com/office/officeart/2005/8/layout/vList2"/>
    <dgm:cxn modelId="{2988E754-2A22-4190-97EF-3D13C9110065}" type="presParOf" srcId="{316213A2-CB21-43CA-8DC9-B6896851346C}" destId="{5F406943-8376-474F-AFA9-B2544F4A5F29}" srcOrd="5" destOrd="0" presId="urn:microsoft.com/office/officeart/2005/8/layout/vList2"/>
    <dgm:cxn modelId="{B44CDEBE-5F51-434F-9F7E-E6B00038F7F2}" type="presParOf" srcId="{316213A2-CB21-43CA-8DC9-B6896851346C}" destId="{5240E8C0-A0A5-4003-BFEF-B437D1A0D60A}" srcOrd="6" destOrd="0" presId="urn:microsoft.com/office/officeart/2005/8/layout/vList2"/>
    <dgm:cxn modelId="{AA9343F0-B7FC-4085-A893-0114A1CB14FD}" type="presParOf" srcId="{316213A2-CB21-43CA-8DC9-B6896851346C}" destId="{5BEE0E33-4202-4AEA-B09B-254F50FC54A8}" srcOrd="7" destOrd="0" presId="urn:microsoft.com/office/officeart/2005/8/layout/vList2"/>
    <dgm:cxn modelId="{87C1D7C5-21D7-4C72-AF51-099B52AD2D8C}" type="presParOf" srcId="{316213A2-CB21-43CA-8DC9-B6896851346C}" destId="{0BA1999F-A3B0-4DDB-9AC0-89E66346D50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D5DBE-6DBE-4706-98BD-3BB1D5D606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66D794-02D3-4499-9913-8505AB4F7EFA}">
      <dgm:prSet custT="1"/>
      <dgm:spPr>
        <a:solidFill>
          <a:srgbClr val="F8DBBE"/>
        </a:solidFill>
      </dgm:spPr>
      <dgm:t>
        <a:bodyPr/>
        <a:lstStyle/>
        <a:p>
          <a:pPr rtl="0"/>
          <a:r>
            <a:rPr lang="ru-RU" sz="2200" b="1" dirty="0" smtClean="0">
              <a:solidFill>
                <a:schemeClr val="tx1"/>
              </a:solidFill>
              <a:latin typeface="Arial Narrow" pitchFamily="34" charset="0"/>
            </a:rPr>
            <a:t>Ежедневная поддержка и защита печени</a:t>
          </a:r>
          <a:endParaRPr lang="ru-RU" sz="2200" dirty="0">
            <a:solidFill>
              <a:schemeClr val="tx1"/>
            </a:solidFill>
            <a:latin typeface="Arial Narrow" pitchFamily="34" charset="0"/>
          </a:endParaRPr>
        </a:p>
      </dgm:t>
    </dgm:pt>
    <dgm:pt modelId="{CB790A7E-2A38-4374-AE98-E2463B48DA1B}" type="parTrans" cxnId="{A98EEF2E-E5EE-4F71-9D12-249ADA41305C}">
      <dgm:prSet/>
      <dgm:spPr/>
      <dgm:t>
        <a:bodyPr/>
        <a:lstStyle/>
        <a:p>
          <a:endParaRPr lang="ru-RU" sz="2400">
            <a:latin typeface="Arial Narrow" pitchFamily="34" charset="0"/>
          </a:endParaRPr>
        </a:p>
      </dgm:t>
    </dgm:pt>
    <dgm:pt modelId="{D95232E2-9C60-4D87-92BC-E95134D91950}" type="sibTrans" cxnId="{A98EEF2E-E5EE-4F71-9D12-249ADA41305C}">
      <dgm:prSet/>
      <dgm:spPr/>
      <dgm:t>
        <a:bodyPr/>
        <a:lstStyle/>
        <a:p>
          <a:endParaRPr lang="ru-RU" sz="2400">
            <a:latin typeface="Arial Narrow" pitchFamily="34" charset="0"/>
          </a:endParaRPr>
        </a:p>
      </dgm:t>
    </dgm:pt>
    <dgm:pt modelId="{6FE3B682-5026-483A-B4CF-26997D5F88F5}">
      <dgm:prSet custT="1"/>
      <dgm:spPr>
        <a:solidFill>
          <a:srgbClr val="FCEEE0"/>
        </a:solidFill>
      </dgm:spPr>
      <dgm:t>
        <a:bodyPr/>
        <a:lstStyle/>
        <a:p>
          <a:pPr rtl="0"/>
          <a:r>
            <a:rPr lang="ru-RU" sz="2200" b="1" dirty="0" smtClean="0">
              <a:solidFill>
                <a:schemeClr val="tx1"/>
              </a:solidFill>
              <a:latin typeface="Arial Narrow" pitchFamily="34" charset="0"/>
            </a:rPr>
            <a:t>гепатиты А, В, С</a:t>
          </a:r>
          <a:endParaRPr lang="ru-RU" sz="2200" dirty="0">
            <a:solidFill>
              <a:schemeClr val="tx1"/>
            </a:solidFill>
            <a:latin typeface="Arial Narrow" pitchFamily="34" charset="0"/>
          </a:endParaRPr>
        </a:p>
      </dgm:t>
    </dgm:pt>
    <dgm:pt modelId="{86842979-6ACE-4891-8E5F-18DBFD7F3825}" type="parTrans" cxnId="{934BD26F-09DE-4EE2-BD38-33345DE185A3}">
      <dgm:prSet/>
      <dgm:spPr/>
      <dgm:t>
        <a:bodyPr/>
        <a:lstStyle/>
        <a:p>
          <a:endParaRPr lang="ru-RU" sz="2400">
            <a:latin typeface="Arial Narrow" pitchFamily="34" charset="0"/>
          </a:endParaRPr>
        </a:p>
      </dgm:t>
    </dgm:pt>
    <dgm:pt modelId="{AF3D83D4-3138-4FE7-870F-D380BBB31F01}" type="sibTrans" cxnId="{934BD26F-09DE-4EE2-BD38-33345DE185A3}">
      <dgm:prSet/>
      <dgm:spPr/>
      <dgm:t>
        <a:bodyPr/>
        <a:lstStyle/>
        <a:p>
          <a:endParaRPr lang="ru-RU" sz="2400">
            <a:latin typeface="Arial Narrow" pitchFamily="34" charset="0"/>
          </a:endParaRPr>
        </a:p>
      </dgm:t>
    </dgm:pt>
    <dgm:pt modelId="{95194655-03C2-49F3-9EA8-E70F921E4180}">
      <dgm:prSet custT="1"/>
      <dgm:spPr>
        <a:solidFill>
          <a:srgbClr val="F8DBBE"/>
        </a:solidFill>
      </dgm:spPr>
      <dgm:t>
        <a:bodyPr/>
        <a:lstStyle/>
        <a:p>
          <a:pPr rtl="0"/>
          <a:r>
            <a:rPr lang="ru-RU" sz="2200" b="1" dirty="0" smtClean="0">
              <a:solidFill>
                <a:schemeClr val="tx1"/>
              </a:solidFill>
              <a:latin typeface="Arial Narrow" pitchFamily="34" charset="0"/>
            </a:rPr>
            <a:t>дистрофия печени</a:t>
          </a:r>
          <a:endParaRPr lang="ru-RU" sz="2200" dirty="0">
            <a:solidFill>
              <a:schemeClr val="tx1"/>
            </a:solidFill>
            <a:latin typeface="Arial Narrow" pitchFamily="34" charset="0"/>
          </a:endParaRPr>
        </a:p>
      </dgm:t>
    </dgm:pt>
    <dgm:pt modelId="{15B80443-22CF-4886-8842-809F4E051763}" type="parTrans" cxnId="{4F5A8333-4494-49A8-8CE7-A6A5EEA8155D}">
      <dgm:prSet/>
      <dgm:spPr/>
      <dgm:t>
        <a:bodyPr/>
        <a:lstStyle/>
        <a:p>
          <a:endParaRPr lang="ru-RU" sz="2400">
            <a:latin typeface="Arial Narrow" pitchFamily="34" charset="0"/>
          </a:endParaRPr>
        </a:p>
      </dgm:t>
    </dgm:pt>
    <dgm:pt modelId="{BF9CEC6D-1D68-46E9-85D2-492FEEB360B2}" type="sibTrans" cxnId="{4F5A8333-4494-49A8-8CE7-A6A5EEA8155D}">
      <dgm:prSet/>
      <dgm:spPr/>
      <dgm:t>
        <a:bodyPr/>
        <a:lstStyle/>
        <a:p>
          <a:endParaRPr lang="ru-RU" sz="2400">
            <a:latin typeface="Arial Narrow" pitchFamily="34" charset="0"/>
          </a:endParaRPr>
        </a:p>
      </dgm:t>
    </dgm:pt>
    <dgm:pt modelId="{04F60FF4-FF23-40EE-8301-72B6FA779F22}">
      <dgm:prSet custT="1"/>
      <dgm:spPr>
        <a:solidFill>
          <a:srgbClr val="FCEEE0"/>
        </a:solidFill>
      </dgm:spPr>
      <dgm:t>
        <a:bodyPr/>
        <a:lstStyle/>
        <a:p>
          <a:pPr rtl="0">
            <a:lnSpc>
              <a:spcPct val="90000"/>
            </a:lnSpc>
            <a:spcAft>
              <a:spcPct val="35000"/>
            </a:spcAft>
          </a:pPr>
          <a:r>
            <a:rPr lang="ru-RU" sz="2200" b="1" dirty="0" smtClean="0">
              <a:solidFill>
                <a:schemeClr val="tx1"/>
              </a:solidFill>
              <a:latin typeface="Arial Narrow" pitchFamily="34" charset="0"/>
            </a:rPr>
            <a:t>Токсическое поражение печени </a:t>
          </a:r>
          <a:r>
            <a:rPr lang="ru-RU" sz="2000" b="0" dirty="0" smtClean="0">
              <a:solidFill>
                <a:schemeClr val="tx1"/>
              </a:solidFill>
              <a:latin typeface="Arial Narrow" pitchFamily="34" charset="0"/>
            </a:rPr>
            <a:t>(алкогольными, наркотическими веществами и другими печеночными ядами)</a:t>
          </a:r>
          <a:endParaRPr lang="ru-RU" sz="20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C821AC81-0DB9-4515-86F0-69748D2F3A68}" type="parTrans" cxnId="{58093E61-F145-4651-A049-36FCC639AED5}">
      <dgm:prSet/>
      <dgm:spPr/>
      <dgm:t>
        <a:bodyPr/>
        <a:lstStyle/>
        <a:p>
          <a:endParaRPr lang="ru-RU" sz="2400">
            <a:latin typeface="Arial Narrow" pitchFamily="34" charset="0"/>
          </a:endParaRPr>
        </a:p>
      </dgm:t>
    </dgm:pt>
    <dgm:pt modelId="{738B687F-94B0-4A9E-A4A4-52D81EC28BDB}" type="sibTrans" cxnId="{58093E61-F145-4651-A049-36FCC639AED5}">
      <dgm:prSet/>
      <dgm:spPr/>
      <dgm:t>
        <a:bodyPr/>
        <a:lstStyle/>
        <a:p>
          <a:endParaRPr lang="ru-RU" sz="2400">
            <a:latin typeface="Arial Narrow" pitchFamily="34" charset="0"/>
          </a:endParaRPr>
        </a:p>
      </dgm:t>
    </dgm:pt>
    <dgm:pt modelId="{E1BFE1C1-9722-471A-A9C4-AC8924B402FB}">
      <dgm:prSet custT="1"/>
      <dgm:spPr>
        <a:solidFill>
          <a:srgbClr val="F8DBBE"/>
        </a:solidFill>
      </dgm:spPr>
      <dgm:t>
        <a:bodyPr/>
        <a:lstStyle/>
        <a:p>
          <a:pPr rtl="0"/>
          <a:r>
            <a:rPr lang="ru-RU" sz="2200" b="1" dirty="0" smtClean="0">
              <a:solidFill>
                <a:schemeClr val="tx1"/>
              </a:solidFill>
              <a:latin typeface="Arial Narrow" pitchFamily="34" charset="0"/>
            </a:rPr>
            <a:t>После</a:t>
          </a:r>
          <a:r>
            <a:rPr lang="ru-RU" sz="2400" b="1" dirty="0" smtClean="0">
              <a:solidFill>
                <a:schemeClr val="tx1"/>
              </a:solidFill>
              <a:latin typeface="Arial Narrow" pitchFamily="34" charset="0"/>
            </a:rPr>
            <a:t> перенесенных операций на печени</a:t>
          </a:r>
          <a:endParaRPr lang="ru-RU" sz="2400" dirty="0">
            <a:solidFill>
              <a:schemeClr val="tx1"/>
            </a:solidFill>
            <a:latin typeface="Arial Narrow" pitchFamily="34" charset="0"/>
          </a:endParaRPr>
        </a:p>
      </dgm:t>
    </dgm:pt>
    <dgm:pt modelId="{B96C2A73-3330-4D8D-A696-07EBB254FDC2}" type="parTrans" cxnId="{8AE41751-578D-4E6A-A0E9-2620CCBAB130}">
      <dgm:prSet/>
      <dgm:spPr/>
      <dgm:t>
        <a:bodyPr/>
        <a:lstStyle/>
        <a:p>
          <a:endParaRPr lang="ru-RU" sz="2400">
            <a:latin typeface="Arial Narrow" pitchFamily="34" charset="0"/>
          </a:endParaRPr>
        </a:p>
      </dgm:t>
    </dgm:pt>
    <dgm:pt modelId="{F996466B-966E-4F99-99E7-8F7C94FD9747}" type="sibTrans" cxnId="{8AE41751-578D-4E6A-A0E9-2620CCBAB130}">
      <dgm:prSet/>
      <dgm:spPr/>
      <dgm:t>
        <a:bodyPr/>
        <a:lstStyle/>
        <a:p>
          <a:endParaRPr lang="ru-RU" sz="2400">
            <a:latin typeface="Arial Narrow" pitchFamily="34" charset="0"/>
          </a:endParaRPr>
        </a:p>
      </dgm:t>
    </dgm:pt>
    <dgm:pt modelId="{D31942AC-E450-418C-BD94-4E242D86D758}">
      <dgm:prSet custT="1"/>
      <dgm:spPr>
        <a:solidFill>
          <a:srgbClr val="FCEEE0"/>
        </a:solidFill>
      </dgm:spPr>
      <dgm:t>
        <a:bodyPr/>
        <a:lstStyle/>
        <a:p>
          <a:pPr rtl="0"/>
          <a:r>
            <a:rPr lang="ru-RU" sz="2200" b="1" dirty="0" smtClean="0">
              <a:solidFill>
                <a:schemeClr val="tx1"/>
              </a:solidFill>
              <a:latin typeface="Arial Narrow" pitchFamily="34" charset="0"/>
            </a:rPr>
            <a:t>Фиброз печени различной этиологии</a:t>
          </a:r>
          <a:endParaRPr lang="ru-RU" sz="2200" dirty="0">
            <a:solidFill>
              <a:schemeClr val="tx1"/>
            </a:solidFill>
            <a:latin typeface="Arial Narrow" pitchFamily="34" charset="0"/>
          </a:endParaRPr>
        </a:p>
      </dgm:t>
    </dgm:pt>
    <dgm:pt modelId="{F13AD2D6-B9F0-4BF4-8741-D86D8B879F68}" type="parTrans" cxnId="{6BEAB46B-1DF7-412B-91F4-D587599D28B9}">
      <dgm:prSet/>
      <dgm:spPr/>
      <dgm:t>
        <a:bodyPr/>
        <a:lstStyle/>
        <a:p>
          <a:endParaRPr lang="ru-RU" sz="2400">
            <a:latin typeface="Arial Narrow" pitchFamily="34" charset="0"/>
          </a:endParaRPr>
        </a:p>
      </dgm:t>
    </dgm:pt>
    <dgm:pt modelId="{0DDDAA14-3B5C-4599-802B-A7CA828D9879}" type="sibTrans" cxnId="{6BEAB46B-1DF7-412B-91F4-D587599D28B9}">
      <dgm:prSet/>
      <dgm:spPr/>
      <dgm:t>
        <a:bodyPr/>
        <a:lstStyle/>
        <a:p>
          <a:endParaRPr lang="ru-RU" sz="2400">
            <a:latin typeface="Arial Narrow" pitchFamily="34" charset="0"/>
          </a:endParaRPr>
        </a:p>
      </dgm:t>
    </dgm:pt>
    <dgm:pt modelId="{BA928D42-0F6D-4BDB-BEAD-8672880E29D5}">
      <dgm:prSet custT="1"/>
      <dgm:spPr>
        <a:solidFill>
          <a:srgbClr val="F8DBBE"/>
        </a:solidFill>
      </dgm:spPr>
      <dgm:t>
        <a:bodyPr/>
        <a:lstStyle/>
        <a:p>
          <a:pPr rtl="0"/>
          <a:r>
            <a:rPr lang="ru-RU" sz="2200" b="1" dirty="0" smtClean="0">
              <a:solidFill>
                <a:schemeClr val="tx1"/>
              </a:solidFill>
              <a:latin typeface="Arial Narrow" pitchFamily="34" charset="0"/>
            </a:rPr>
            <a:t>Цирроз печени </a:t>
          </a:r>
          <a:r>
            <a:rPr lang="ru-RU" sz="2000" b="0" dirty="0" smtClean="0">
              <a:solidFill>
                <a:schemeClr val="tx1"/>
              </a:solidFill>
              <a:latin typeface="Arial Narrow" pitchFamily="34" charset="0"/>
            </a:rPr>
            <a:t>(совместно с медикаментозным лечением)</a:t>
          </a:r>
          <a:endParaRPr lang="ru-RU" sz="20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A326CD4B-1FCB-4BF3-AE75-E6514C755ECE}" type="parTrans" cxnId="{87D2A3C4-F789-4AC7-B50A-C4C47618852F}">
      <dgm:prSet/>
      <dgm:spPr/>
      <dgm:t>
        <a:bodyPr/>
        <a:lstStyle/>
        <a:p>
          <a:endParaRPr lang="ru-RU" sz="2400">
            <a:latin typeface="Arial Narrow" pitchFamily="34" charset="0"/>
          </a:endParaRPr>
        </a:p>
      </dgm:t>
    </dgm:pt>
    <dgm:pt modelId="{7BB984EF-0A41-4844-A338-8F02788C651F}" type="sibTrans" cxnId="{87D2A3C4-F789-4AC7-B50A-C4C47618852F}">
      <dgm:prSet/>
      <dgm:spPr/>
      <dgm:t>
        <a:bodyPr/>
        <a:lstStyle/>
        <a:p>
          <a:endParaRPr lang="ru-RU" sz="2400">
            <a:latin typeface="Arial Narrow" pitchFamily="34" charset="0"/>
          </a:endParaRPr>
        </a:p>
      </dgm:t>
    </dgm:pt>
    <dgm:pt modelId="{F56F73C0-D2DB-42EC-A0A3-D6C1707E34BD}" type="pres">
      <dgm:prSet presAssocID="{85CD5DBE-6DBE-4706-98BD-3BB1D5D606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4B9683-8D77-4F46-9E3F-F0C274232858}" type="pres">
      <dgm:prSet presAssocID="{0566D794-02D3-4499-9913-8505AB4F7EF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3D868-4A8E-46F1-A52D-278C8F9655F6}" type="pres">
      <dgm:prSet presAssocID="{D95232E2-9C60-4D87-92BC-E95134D91950}" presName="spacer" presStyleCnt="0"/>
      <dgm:spPr/>
    </dgm:pt>
    <dgm:pt modelId="{487BEF75-E678-4DBE-9333-DDDE098A0A30}" type="pres">
      <dgm:prSet presAssocID="{6FE3B682-5026-483A-B4CF-26997D5F88F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B9232-6B62-4F0D-B89F-BE3A301E62A0}" type="pres">
      <dgm:prSet presAssocID="{AF3D83D4-3138-4FE7-870F-D380BBB31F01}" presName="spacer" presStyleCnt="0"/>
      <dgm:spPr/>
    </dgm:pt>
    <dgm:pt modelId="{4168F39E-6A22-484B-8D72-2B0EF7AD4984}" type="pres">
      <dgm:prSet presAssocID="{95194655-03C2-49F3-9EA8-E70F921E418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1211F-D6B4-4E96-9EC5-058B48F2E9BB}" type="pres">
      <dgm:prSet presAssocID="{BF9CEC6D-1D68-46E9-85D2-492FEEB360B2}" presName="spacer" presStyleCnt="0"/>
      <dgm:spPr/>
    </dgm:pt>
    <dgm:pt modelId="{B0828938-6BC1-4A86-91CE-6A8DC788CC91}" type="pres">
      <dgm:prSet presAssocID="{04F60FF4-FF23-40EE-8301-72B6FA779F2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8BA1D-3D3C-4D8E-808E-A65A3C52A302}" type="pres">
      <dgm:prSet presAssocID="{738B687F-94B0-4A9E-A4A4-52D81EC28BDB}" presName="spacer" presStyleCnt="0"/>
      <dgm:spPr/>
    </dgm:pt>
    <dgm:pt modelId="{8E77A384-FE6D-4352-B679-9B75E0B8494B}" type="pres">
      <dgm:prSet presAssocID="{E1BFE1C1-9722-471A-A9C4-AC8924B402F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F745B-2D4C-4019-AC84-D5A58243B68A}" type="pres">
      <dgm:prSet presAssocID="{F996466B-966E-4F99-99E7-8F7C94FD9747}" presName="spacer" presStyleCnt="0"/>
      <dgm:spPr/>
    </dgm:pt>
    <dgm:pt modelId="{7E09D258-70C7-4B27-80E1-614E7556309D}" type="pres">
      <dgm:prSet presAssocID="{D31942AC-E450-418C-BD94-4E242D86D75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8F55C-3138-46FE-A45E-0C80B447541A}" type="pres">
      <dgm:prSet presAssocID="{0DDDAA14-3B5C-4599-802B-A7CA828D9879}" presName="spacer" presStyleCnt="0"/>
      <dgm:spPr/>
    </dgm:pt>
    <dgm:pt modelId="{CEFF7940-224F-44CD-A51B-4CD450715FAB}" type="pres">
      <dgm:prSet presAssocID="{BA928D42-0F6D-4BDB-BEAD-8672880E29D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EAB46B-1DF7-412B-91F4-D587599D28B9}" srcId="{85CD5DBE-6DBE-4706-98BD-3BB1D5D606D4}" destId="{D31942AC-E450-418C-BD94-4E242D86D758}" srcOrd="5" destOrd="0" parTransId="{F13AD2D6-B9F0-4BF4-8741-D86D8B879F68}" sibTransId="{0DDDAA14-3B5C-4599-802B-A7CA828D9879}"/>
    <dgm:cxn modelId="{500CBEFE-6BFC-4759-95F7-65560AE4E6FE}" type="presOf" srcId="{95194655-03C2-49F3-9EA8-E70F921E4180}" destId="{4168F39E-6A22-484B-8D72-2B0EF7AD4984}" srcOrd="0" destOrd="0" presId="urn:microsoft.com/office/officeart/2005/8/layout/vList2"/>
    <dgm:cxn modelId="{AAEB5617-ABAC-4EDD-8E12-E7BAC9463F36}" type="presOf" srcId="{6FE3B682-5026-483A-B4CF-26997D5F88F5}" destId="{487BEF75-E678-4DBE-9333-DDDE098A0A30}" srcOrd="0" destOrd="0" presId="urn:microsoft.com/office/officeart/2005/8/layout/vList2"/>
    <dgm:cxn modelId="{D5D6DF94-EE31-45F3-82B4-FECD4E740348}" type="presOf" srcId="{D31942AC-E450-418C-BD94-4E242D86D758}" destId="{7E09D258-70C7-4B27-80E1-614E7556309D}" srcOrd="0" destOrd="0" presId="urn:microsoft.com/office/officeart/2005/8/layout/vList2"/>
    <dgm:cxn modelId="{448FF485-2227-41C7-8C12-19F5F48B3193}" type="presOf" srcId="{85CD5DBE-6DBE-4706-98BD-3BB1D5D606D4}" destId="{F56F73C0-D2DB-42EC-A0A3-D6C1707E34BD}" srcOrd="0" destOrd="0" presId="urn:microsoft.com/office/officeart/2005/8/layout/vList2"/>
    <dgm:cxn modelId="{D4415106-488D-484B-932D-7CA74818351C}" type="presOf" srcId="{0566D794-02D3-4499-9913-8505AB4F7EFA}" destId="{DB4B9683-8D77-4F46-9E3F-F0C274232858}" srcOrd="0" destOrd="0" presId="urn:microsoft.com/office/officeart/2005/8/layout/vList2"/>
    <dgm:cxn modelId="{934BD26F-09DE-4EE2-BD38-33345DE185A3}" srcId="{85CD5DBE-6DBE-4706-98BD-3BB1D5D606D4}" destId="{6FE3B682-5026-483A-B4CF-26997D5F88F5}" srcOrd="1" destOrd="0" parTransId="{86842979-6ACE-4891-8E5F-18DBFD7F3825}" sibTransId="{AF3D83D4-3138-4FE7-870F-D380BBB31F01}"/>
    <dgm:cxn modelId="{B26750A9-187A-49A4-958D-31E52968B7F8}" type="presOf" srcId="{04F60FF4-FF23-40EE-8301-72B6FA779F22}" destId="{B0828938-6BC1-4A86-91CE-6A8DC788CC91}" srcOrd="0" destOrd="0" presId="urn:microsoft.com/office/officeart/2005/8/layout/vList2"/>
    <dgm:cxn modelId="{705B38A6-F9BB-47F5-8A54-3E51A8DEB005}" type="presOf" srcId="{E1BFE1C1-9722-471A-A9C4-AC8924B402FB}" destId="{8E77A384-FE6D-4352-B679-9B75E0B8494B}" srcOrd="0" destOrd="0" presId="urn:microsoft.com/office/officeart/2005/8/layout/vList2"/>
    <dgm:cxn modelId="{87D2A3C4-F789-4AC7-B50A-C4C47618852F}" srcId="{85CD5DBE-6DBE-4706-98BD-3BB1D5D606D4}" destId="{BA928D42-0F6D-4BDB-BEAD-8672880E29D5}" srcOrd="6" destOrd="0" parTransId="{A326CD4B-1FCB-4BF3-AE75-E6514C755ECE}" sibTransId="{7BB984EF-0A41-4844-A338-8F02788C651F}"/>
    <dgm:cxn modelId="{4F5A8333-4494-49A8-8CE7-A6A5EEA8155D}" srcId="{85CD5DBE-6DBE-4706-98BD-3BB1D5D606D4}" destId="{95194655-03C2-49F3-9EA8-E70F921E4180}" srcOrd="2" destOrd="0" parTransId="{15B80443-22CF-4886-8842-809F4E051763}" sibTransId="{BF9CEC6D-1D68-46E9-85D2-492FEEB360B2}"/>
    <dgm:cxn modelId="{8AE41751-578D-4E6A-A0E9-2620CCBAB130}" srcId="{85CD5DBE-6DBE-4706-98BD-3BB1D5D606D4}" destId="{E1BFE1C1-9722-471A-A9C4-AC8924B402FB}" srcOrd="4" destOrd="0" parTransId="{B96C2A73-3330-4D8D-A696-07EBB254FDC2}" sibTransId="{F996466B-966E-4F99-99E7-8F7C94FD9747}"/>
    <dgm:cxn modelId="{A98EEF2E-E5EE-4F71-9D12-249ADA41305C}" srcId="{85CD5DBE-6DBE-4706-98BD-3BB1D5D606D4}" destId="{0566D794-02D3-4499-9913-8505AB4F7EFA}" srcOrd="0" destOrd="0" parTransId="{CB790A7E-2A38-4374-AE98-E2463B48DA1B}" sibTransId="{D95232E2-9C60-4D87-92BC-E95134D91950}"/>
    <dgm:cxn modelId="{0029AD68-0DE7-492F-B619-C82157437BE7}" type="presOf" srcId="{BA928D42-0F6D-4BDB-BEAD-8672880E29D5}" destId="{CEFF7940-224F-44CD-A51B-4CD450715FAB}" srcOrd="0" destOrd="0" presId="urn:microsoft.com/office/officeart/2005/8/layout/vList2"/>
    <dgm:cxn modelId="{58093E61-F145-4651-A049-36FCC639AED5}" srcId="{85CD5DBE-6DBE-4706-98BD-3BB1D5D606D4}" destId="{04F60FF4-FF23-40EE-8301-72B6FA779F22}" srcOrd="3" destOrd="0" parTransId="{C821AC81-0DB9-4515-86F0-69748D2F3A68}" sibTransId="{738B687F-94B0-4A9E-A4A4-52D81EC28BDB}"/>
    <dgm:cxn modelId="{267D43F3-4F81-4AD6-A01E-5EAF6F5526F6}" type="presParOf" srcId="{F56F73C0-D2DB-42EC-A0A3-D6C1707E34BD}" destId="{DB4B9683-8D77-4F46-9E3F-F0C274232858}" srcOrd="0" destOrd="0" presId="urn:microsoft.com/office/officeart/2005/8/layout/vList2"/>
    <dgm:cxn modelId="{5B451660-18E6-4984-BAB6-A12F9DAC6ED2}" type="presParOf" srcId="{F56F73C0-D2DB-42EC-A0A3-D6C1707E34BD}" destId="{F1B3D868-4A8E-46F1-A52D-278C8F9655F6}" srcOrd="1" destOrd="0" presId="urn:microsoft.com/office/officeart/2005/8/layout/vList2"/>
    <dgm:cxn modelId="{437A0E58-E429-4328-AEA3-3DD5A98B9C69}" type="presParOf" srcId="{F56F73C0-D2DB-42EC-A0A3-D6C1707E34BD}" destId="{487BEF75-E678-4DBE-9333-DDDE098A0A30}" srcOrd="2" destOrd="0" presId="urn:microsoft.com/office/officeart/2005/8/layout/vList2"/>
    <dgm:cxn modelId="{FE4FB2AF-7DC4-4FBC-93C6-ACB4ECF4D5A8}" type="presParOf" srcId="{F56F73C0-D2DB-42EC-A0A3-D6C1707E34BD}" destId="{B15B9232-6B62-4F0D-B89F-BE3A301E62A0}" srcOrd="3" destOrd="0" presId="urn:microsoft.com/office/officeart/2005/8/layout/vList2"/>
    <dgm:cxn modelId="{310E24AE-BCFC-40BD-8DB1-9C67E0249D2D}" type="presParOf" srcId="{F56F73C0-D2DB-42EC-A0A3-D6C1707E34BD}" destId="{4168F39E-6A22-484B-8D72-2B0EF7AD4984}" srcOrd="4" destOrd="0" presId="urn:microsoft.com/office/officeart/2005/8/layout/vList2"/>
    <dgm:cxn modelId="{9B1BB8F8-CC8D-4CD2-BDB6-85E04485BB11}" type="presParOf" srcId="{F56F73C0-D2DB-42EC-A0A3-D6C1707E34BD}" destId="{4511211F-D6B4-4E96-9EC5-058B48F2E9BB}" srcOrd="5" destOrd="0" presId="urn:microsoft.com/office/officeart/2005/8/layout/vList2"/>
    <dgm:cxn modelId="{45251AFE-180D-4624-A6CE-E1EBD5C42D09}" type="presParOf" srcId="{F56F73C0-D2DB-42EC-A0A3-D6C1707E34BD}" destId="{B0828938-6BC1-4A86-91CE-6A8DC788CC91}" srcOrd="6" destOrd="0" presId="urn:microsoft.com/office/officeart/2005/8/layout/vList2"/>
    <dgm:cxn modelId="{E4703B9A-0938-49EA-9E5E-B19EBE4FABD8}" type="presParOf" srcId="{F56F73C0-D2DB-42EC-A0A3-D6C1707E34BD}" destId="{7DF8BA1D-3D3C-4D8E-808E-A65A3C52A302}" srcOrd="7" destOrd="0" presId="urn:microsoft.com/office/officeart/2005/8/layout/vList2"/>
    <dgm:cxn modelId="{69F5D864-A432-42F0-99F2-A95EAE6EC210}" type="presParOf" srcId="{F56F73C0-D2DB-42EC-A0A3-D6C1707E34BD}" destId="{8E77A384-FE6D-4352-B679-9B75E0B8494B}" srcOrd="8" destOrd="0" presId="urn:microsoft.com/office/officeart/2005/8/layout/vList2"/>
    <dgm:cxn modelId="{85F16926-95B9-49A0-9980-8EFD8F12CDD3}" type="presParOf" srcId="{F56F73C0-D2DB-42EC-A0A3-D6C1707E34BD}" destId="{976F745B-2D4C-4019-AC84-D5A58243B68A}" srcOrd="9" destOrd="0" presId="urn:microsoft.com/office/officeart/2005/8/layout/vList2"/>
    <dgm:cxn modelId="{B23B9DE2-56EF-43B1-AAB4-12685CD47CDD}" type="presParOf" srcId="{F56F73C0-D2DB-42EC-A0A3-D6C1707E34BD}" destId="{7E09D258-70C7-4B27-80E1-614E7556309D}" srcOrd="10" destOrd="0" presId="urn:microsoft.com/office/officeart/2005/8/layout/vList2"/>
    <dgm:cxn modelId="{875E1C23-C763-4703-A6F7-CF283E28B67E}" type="presParOf" srcId="{F56F73C0-D2DB-42EC-A0A3-D6C1707E34BD}" destId="{6518F55C-3138-46FE-A45E-0C80B447541A}" srcOrd="11" destOrd="0" presId="urn:microsoft.com/office/officeart/2005/8/layout/vList2"/>
    <dgm:cxn modelId="{A446D918-6931-4DFF-8EA9-A81A5E2447BF}" type="presParOf" srcId="{F56F73C0-D2DB-42EC-A0A3-D6C1707E34BD}" destId="{CEFF7940-224F-44CD-A51B-4CD450715FA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37D2B1-0B01-44BF-8AD7-A63E7E1AD4CC}">
      <dsp:nvSpPr>
        <dsp:cNvPr id="0" name=""/>
        <dsp:cNvSpPr/>
      </dsp:nvSpPr>
      <dsp:spPr>
        <a:xfrm>
          <a:off x="0" y="11491"/>
          <a:ext cx="9852419" cy="491399"/>
        </a:xfrm>
        <a:prstGeom prst="roundRect">
          <a:avLst/>
        </a:prstGeom>
        <a:solidFill>
          <a:srgbClr val="F8DBBE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Arial Narrow" pitchFamily="34" charset="0"/>
            </a:rPr>
            <a:t>ОЧИСТКА </a:t>
          </a:r>
          <a:r>
            <a:rPr lang="ru-RU" sz="2100" kern="1200" dirty="0" smtClean="0">
              <a:solidFill>
                <a:schemeClr val="tx1"/>
              </a:solidFill>
              <a:latin typeface="Arial Narrow" pitchFamily="34" charset="0"/>
            </a:rPr>
            <a:t>печени от токсических веществ</a:t>
          </a:r>
          <a:endParaRPr lang="ru-RU" sz="21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11491"/>
        <a:ext cx="9852419" cy="491399"/>
      </dsp:txXfrm>
    </dsp:sp>
    <dsp:sp modelId="{56166D9A-D0EC-4835-B870-56A6D80188A0}">
      <dsp:nvSpPr>
        <dsp:cNvPr id="0" name=""/>
        <dsp:cNvSpPr/>
      </dsp:nvSpPr>
      <dsp:spPr>
        <a:xfrm>
          <a:off x="0" y="563371"/>
          <a:ext cx="9852419" cy="491399"/>
        </a:xfrm>
        <a:prstGeom prst="roundRect">
          <a:avLst/>
        </a:prstGeom>
        <a:solidFill>
          <a:srgbClr val="FCEEE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Arial Narrow" pitchFamily="34" charset="0"/>
            </a:rPr>
            <a:t>ВОССТАНОВЛЕНИЕ</a:t>
          </a:r>
          <a:r>
            <a:rPr lang="ru-RU" sz="2100" kern="1200" dirty="0" smtClean="0">
              <a:solidFill>
                <a:schemeClr val="tx1"/>
              </a:solidFill>
              <a:latin typeface="Arial Narrow" pitchFamily="34" charset="0"/>
            </a:rPr>
            <a:t> структуры клеток печени</a:t>
          </a:r>
          <a:endParaRPr lang="ru-RU" sz="21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563371"/>
        <a:ext cx="9852419" cy="491399"/>
      </dsp:txXfrm>
    </dsp:sp>
    <dsp:sp modelId="{5BA22E1E-D85C-4D46-A7C9-7DEC876ECCFB}">
      <dsp:nvSpPr>
        <dsp:cNvPr id="0" name=""/>
        <dsp:cNvSpPr/>
      </dsp:nvSpPr>
      <dsp:spPr>
        <a:xfrm>
          <a:off x="0" y="1115251"/>
          <a:ext cx="9852419" cy="491399"/>
        </a:xfrm>
        <a:prstGeom prst="roundRect">
          <a:avLst/>
        </a:prstGeom>
        <a:solidFill>
          <a:srgbClr val="F8DBBE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Arial Narrow" pitchFamily="34" charset="0"/>
            </a:rPr>
            <a:t>УМЕНЬШЕНИЕ </a:t>
          </a:r>
          <a:r>
            <a:rPr lang="ru-RU" sz="2100" kern="1200" dirty="0" smtClean="0">
              <a:solidFill>
                <a:schemeClr val="tx1"/>
              </a:solidFill>
              <a:latin typeface="Arial Narrow" pitchFamily="34" charset="0"/>
            </a:rPr>
            <a:t>воспалительных процессов в печени</a:t>
          </a:r>
          <a:endParaRPr lang="ru-RU" sz="21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1115251"/>
        <a:ext cx="9852419" cy="491399"/>
      </dsp:txXfrm>
    </dsp:sp>
    <dsp:sp modelId="{5240E8C0-A0A5-4003-BFEF-B437D1A0D60A}">
      <dsp:nvSpPr>
        <dsp:cNvPr id="0" name=""/>
        <dsp:cNvSpPr/>
      </dsp:nvSpPr>
      <dsp:spPr>
        <a:xfrm>
          <a:off x="0" y="1667131"/>
          <a:ext cx="9852419" cy="491399"/>
        </a:xfrm>
        <a:prstGeom prst="roundRect">
          <a:avLst/>
        </a:prstGeom>
        <a:solidFill>
          <a:srgbClr val="FCEEE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Arial Narrow" pitchFamily="34" charset="0"/>
            </a:rPr>
            <a:t>ПОВЫШЕНИЕ УСТОЙЧИВОСТИ</a:t>
          </a:r>
          <a:r>
            <a:rPr lang="ru-RU" sz="2100" kern="1200" dirty="0" smtClean="0">
              <a:solidFill>
                <a:schemeClr val="tx1"/>
              </a:solidFill>
              <a:latin typeface="Arial Narrow" pitchFamily="34" charset="0"/>
            </a:rPr>
            <a:t> печени к токсинам и другим неблагоприятным факторам</a:t>
          </a:r>
          <a:endParaRPr lang="ru-RU" sz="21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1667131"/>
        <a:ext cx="9852419" cy="491399"/>
      </dsp:txXfrm>
    </dsp:sp>
    <dsp:sp modelId="{0BA1999F-A3B0-4DDB-9AC0-89E66346D503}">
      <dsp:nvSpPr>
        <dsp:cNvPr id="0" name=""/>
        <dsp:cNvSpPr/>
      </dsp:nvSpPr>
      <dsp:spPr>
        <a:xfrm>
          <a:off x="0" y="2219011"/>
          <a:ext cx="9852419" cy="491399"/>
        </a:xfrm>
        <a:prstGeom prst="roundRect">
          <a:avLst/>
        </a:prstGeom>
        <a:solidFill>
          <a:srgbClr val="F8DBBE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Arial Narrow" pitchFamily="34" charset="0"/>
            </a:rPr>
            <a:t>УЛУЧШЕНИЕ</a:t>
          </a:r>
          <a:r>
            <a:rPr lang="ru-RU" sz="2100" kern="1200" dirty="0" smtClean="0">
              <a:solidFill>
                <a:schemeClr val="tx1"/>
              </a:solidFill>
              <a:latin typeface="Arial Narrow" pitchFamily="34" charset="0"/>
            </a:rPr>
            <a:t> состояния печени после перенесенных инфекций</a:t>
          </a:r>
          <a:endParaRPr lang="ru-RU" sz="21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2219011"/>
        <a:ext cx="9852419" cy="4913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4B9683-8D77-4F46-9E3F-F0C274232858}">
      <dsp:nvSpPr>
        <dsp:cNvPr id="0" name=""/>
        <dsp:cNvSpPr/>
      </dsp:nvSpPr>
      <dsp:spPr>
        <a:xfrm>
          <a:off x="0" y="177"/>
          <a:ext cx="10629039" cy="587570"/>
        </a:xfrm>
        <a:prstGeom prst="roundRect">
          <a:avLst/>
        </a:prstGeom>
        <a:solidFill>
          <a:srgbClr val="F8DBBE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Arial Narrow" pitchFamily="34" charset="0"/>
            </a:rPr>
            <a:t>Ежедневная поддержка и защита печени</a:t>
          </a:r>
          <a:endParaRPr lang="ru-RU" sz="2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177"/>
        <a:ext cx="10629039" cy="587570"/>
      </dsp:txXfrm>
    </dsp:sp>
    <dsp:sp modelId="{487BEF75-E678-4DBE-9333-DDDE098A0A30}">
      <dsp:nvSpPr>
        <dsp:cNvPr id="0" name=""/>
        <dsp:cNvSpPr/>
      </dsp:nvSpPr>
      <dsp:spPr>
        <a:xfrm>
          <a:off x="0" y="598267"/>
          <a:ext cx="10629039" cy="587570"/>
        </a:xfrm>
        <a:prstGeom prst="roundRect">
          <a:avLst/>
        </a:prstGeom>
        <a:solidFill>
          <a:srgbClr val="FCEEE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Arial Narrow" pitchFamily="34" charset="0"/>
            </a:rPr>
            <a:t>гепатиты А, В, С</a:t>
          </a:r>
          <a:endParaRPr lang="ru-RU" sz="2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598267"/>
        <a:ext cx="10629039" cy="587570"/>
      </dsp:txXfrm>
    </dsp:sp>
    <dsp:sp modelId="{4168F39E-6A22-484B-8D72-2B0EF7AD4984}">
      <dsp:nvSpPr>
        <dsp:cNvPr id="0" name=""/>
        <dsp:cNvSpPr/>
      </dsp:nvSpPr>
      <dsp:spPr>
        <a:xfrm>
          <a:off x="0" y="1196357"/>
          <a:ext cx="10629039" cy="587570"/>
        </a:xfrm>
        <a:prstGeom prst="roundRect">
          <a:avLst/>
        </a:prstGeom>
        <a:solidFill>
          <a:srgbClr val="F8DBBE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Arial Narrow" pitchFamily="34" charset="0"/>
            </a:rPr>
            <a:t>дистрофия печени</a:t>
          </a:r>
          <a:endParaRPr lang="ru-RU" sz="2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1196357"/>
        <a:ext cx="10629039" cy="587570"/>
      </dsp:txXfrm>
    </dsp:sp>
    <dsp:sp modelId="{B0828938-6BC1-4A86-91CE-6A8DC788CC91}">
      <dsp:nvSpPr>
        <dsp:cNvPr id="0" name=""/>
        <dsp:cNvSpPr/>
      </dsp:nvSpPr>
      <dsp:spPr>
        <a:xfrm>
          <a:off x="0" y="1794446"/>
          <a:ext cx="10629039" cy="587570"/>
        </a:xfrm>
        <a:prstGeom prst="roundRect">
          <a:avLst/>
        </a:prstGeom>
        <a:solidFill>
          <a:srgbClr val="FCEEE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Arial Narrow" pitchFamily="34" charset="0"/>
            </a:rPr>
            <a:t>Токсическое поражение печени </a:t>
          </a:r>
          <a:r>
            <a:rPr lang="ru-RU" sz="2000" b="0" kern="1200" dirty="0" smtClean="0">
              <a:solidFill>
                <a:schemeClr val="tx1"/>
              </a:solidFill>
              <a:latin typeface="Arial Narrow" pitchFamily="34" charset="0"/>
            </a:rPr>
            <a:t>(алкогольными, наркотическими веществами и другими печеночными ядами)</a:t>
          </a:r>
          <a:endParaRPr lang="ru-RU" sz="20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1794446"/>
        <a:ext cx="10629039" cy="587570"/>
      </dsp:txXfrm>
    </dsp:sp>
    <dsp:sp modelId="{8E77A384-FE6D-4352-B679-9B75E0B8494B}">
      <dsp:nvSpPr>
        <dsp:cNvPr id="0" name=""/>
        <dsp:cNvSpPr/>
      </dsp:nvSpPr>
      <dsp:spPr>
        <a:xfrm>
          <a:off x="0" y="2392536"/>
          <a:ext cx="10629039" cy="587570"/>
        </a:xfrm>
        <a:prstGeom prst="roundRect">
          <a:avLst/>
        </a:prstGeom>
        <a:solidFill>
          <a:srgbClr val="F8DBBE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Arial Narrow" pitchFamily="34" charset="0"/>
            </a:rPr>
            <a:t>После</a:t>
          </a:r>
          <a:r>
            <a:rPr lang="ru-RU" sz="2400" b="1" kern="1200" dirty="0" smtClean="0">
              <a:solidFill>
                <a:schemeClr val="tx1"/>
              </a:solidFill>
              <a:latin typeface="Arial Narrow" pitchFamily="34" charset="0"/>
            </a:rPr>
            <a:t> перенесенных операций на печени</a:t>
          </a:r>
          <a:endParaRPr lang="ru-RU" sz="24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2392536"/>
        <a:ext cx="10629039" cy="587570"/>
      </dsp:txXfrm>
    </dsp:sp>
    <dsp:sp modelId="{7E09D258-70C7-4B27-80E1-614E7556309D}">
      <dsp:nvSpPr>
        <dsp:cNvPr id="0" name=""/>
        <dsp:cNvSpPr/>
      </dsp:nvSpPr>
      <dsp:spPr>
        <a:xfrm>
          <a:off x="0" y="2990625"/>
          <a:ext cx="10629039" cy="587570"/>
        </a:xfrm>
        <a:prstGeom prst="roundRect">
          <a:avLst/>
        </a:prstGeom>
        <a:solidFill>
          <a:srgbClr val="FCEEE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Arial Narrow" pitchFamily="34" charset="0"/>
            </a:rPr>
            <a:t>Фиброз печени различной этиологии</a:t>
          </a:r>
          <a:endParaRPr lang="ru-RU" sz="2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2990625"/>
        <a:ext cx="10629039" cy="587570"/>
      </dsp:txXfrm>
    </dsp:sp>
    <dsp:sp modelId="{CEFF7940-224F-44CD-A51B-4CD450715FAB}">
      <dsp:nvSpPr>
        <dsp:cNvPr id="0" name=""/>
        <dsp:cNvSpPr/>
      </dsp:nvSpPr>
      <dsp:spPr>
        <a:xfrm>
          <a:off x="0" y="3588715"/>
          <a:ext cx="10629039" cy="587570"/>
        </a:xfrm>
        <a:prstGeom prst="roundRect">
          <a:avLst/>
        </a:prstGeom>
        <a:solidFill>
          <a:srgbClr val="F8DBBE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Arial Narrow" pitchFamily="34" charset="0"/>
            </a:rPr>
            <a:t>Цирроз печени </a:t>
          </a:r>
          <a:r>
            <a:rPr lang="ru-RU" sz="2000" b="0" kern="1200" dirty="0" smtClean="0">
              <a:solidFill>
                <a:schemeClr val="tx1"/>
              </a:solidFill>
              <a:latin typeface="Arial Narrow" pitchFamily="34" charset="0"/>
            </a:rPr>
            <a:t>(совместно с медикаментозным лечением)</a:t>
          </a:r>
          <a:endParaRPr lang="ru-RU" sz="20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0" y="3588715"/>
        <a:ext cx="10629039" cy="587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FA4D6-985E-4D90-B741-1B68FFF2195B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44538"/>
            <a:ext cx="52927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D9089-C66D-4FE1-902B-E5F62CC76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208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0440" algn="l" defTabSz="11208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0878" algn="l" defTabSz="11208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1318" algn="l" defTabSz="11208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1757" algn="l" defTabSz="11208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2196" algn="l" defTabSz="11208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62635" algn="l" defTabSz="11208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23075" algn="l" defTabSz="11208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83514" algn="l" defTabSz="11208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52475" y="744538"/>
            <a:ext cx="52927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9089-C66D-4FE1-902B-E5F62CC76C3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52475" y="744538"/>
            <a:ext cx="52927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9089-C66D-4FE1-902B-E5F62CC76C3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D9089-C66D-4FE1-902B-E5F62CC76C3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516569"/>
            <a:ext cx="9793764" cy="17364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4590574"/>
            <a:ext cx="8065453" cy="20702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1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2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2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23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8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713-4DC6-4FFC-86A5-ED51C62F8226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8610-7C34-4270-84EA-1AC9244A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713-4DC6-4FFC-86A5-ED51C62F8226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8610-7C34-4270-84EA-1AC9244A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504" y="324420"/>
            <a:ext cx="2592467" cy="69121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4" y="324420"/>
            <a:ext cx="7585366" cy="69121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713-4DC6-4FFC-86A5-ED51C62F8226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8610-7C34-4270-84EA-1AC9244A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713-4DC6-4FFC-86A5-ED51C62F8226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8610-7C34-4270-84EA-1AC9244A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5205654"/>
            <a:ext cx="9793764" cy="1608951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3433559"/>
            <a:ext cx="9793764" cy="1772096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0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08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13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21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26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230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8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713-4DC6-4FFC-86A5-ED51C62F8226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8610-7C34-4270-84EA-1AC9244A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104" y="1890241"/>
            <a:ext cx="5088916" cy="53462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055" y="1890241"/>
            <a:ext cx="5088916" cy="53462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713-4DC6-4FFC-86A5-ED51C62F8226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8610-7C34-4270-84EA-1AC9244A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813352"/>
            <a:ext cx="5090917" cy="7557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0440" indent="0">
              <a:buNone/>
              <a:defRPr sz="2500" b="1"/>
            </a:lvl2pPr>
            <a:lvl3pPr marL="1120878" indent="0">
              <a:buNone/>
              <a:defRPr sz="2200" b="1"/>
            </a:lvl3pPr>
            <a:lvl4pPr marL="1681318" indent="0">
              <a:buNone/>
              <a:defRPr sz="2000" b="1"/>
            </a:lvl4pPr>
            <a:lvl5pPr marL="2241757" indent="0">
              <a:buNone/>
              <a:defRPr sz="2000" b="1"/>
            </a:lvl5pPr>
            <a:lvl6pPr marL="2802196" indent="0">
              <a:buNone/>
              <a:defRPr sz="2000" b="1"/>
            </a:lvl6pPr>
            <a:lvl7pPr marL="3362635" indent="0">
              <a:buNone/>
              <a:defRPr sz="2000" b="1"/>
            </a:lvl7pPr>
            <a:lvl8pPr marL="3923075" indent="0">
              <a:buNone/>
              <a:defRPr sz="2000" b="1"/>
            </a:lvl8pPr>
            <a:lvl9pPr marL="4483514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6104" y="2569071"/>
            <a:ext cx="5090917" cy="466745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7" y="1813352"/>
            <a:ext cx="5092917" cy="7557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0440" indent="0">
              <a:buNone/>
              <a:defRPr sz="2500" b="1"/>
            </a:lvl2pPr>
            <a:lvl3pPr marL="1120878" indent="0">
              <a:buNone/>
              <a:defRPr sz="2200" b="1"/>
            </a:lvl3pPr>
            <a:lvl4pPr marL="1681318" indent="0">
              <a:buNone/>
              <a:defRPr sz="2000" b="1"/>
            </a:lvl4pPr>
            <a:lvl5pPr marL="2241757" indent="0">
              <a:buNone/>
              <a:defRPr sz="2000" b="1"/>
            </a:lvl5pPr>
            <a:lvl6pPr marL="2802196" indent="0">
              <a:buNone/>
              <a:defRPr sz="2000" b="1"/>
            </a:lvl6pPr>
            <a:lvl7pPr marL="3362635" indent="0">
              <a:buNone/>
              <a:defRPr sz="2000" b="1"/>
            </a:lvl7pPr>
            <a:lvl8pPr marL="3923075" indent="0">
              <a:buNone/>
              <a:defRPr sz="2000" b="1"/>
            </a:lvl8pPr>
            <a:lvl9pPr marL="4483514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3057" y="2569071"/>
            <a:ext cx="5092917" cy="466745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713-4DC6-4FFC-86A5-ED51C62F8226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8610-7C34-4270-84EA-1AC9244A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713-4DC6-4FFC-86A5-ED51C62F8226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8610-7C34-4270-84EA-1AC9244A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713-4DC6-4FFC-86A5-ED51C62F8226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8610-7C34-4270-84EA-1AC9244A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7" y="322540"/>
            <a:ext cx="3790683" cy="137267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4811" y="322545"/>
            <a:ext cx="6441160" cy="691399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7" y="1695216"/>
            <a:ext cx="3790683" cy="5541319"/>
          </a:xfrm>
        </p:spPr>
        <p:txBody>
          <a:bodyPr/>
          <a:lstStyle>
            <a:lvl1pPr marL="0" indent="0">
              <a:buNone/>
              <a:defRPr sz="1700"/>
            </a:lvl1pPr>
            <a:lvl2pPr marL="560440" indent="0">
              <a:buNone/>
              <a:defRPr sz="1500"/>
            </a:lvl2pPr>
            <a:lvl3pPr marL="1120878" indent="0">
              <a:buNone/>
              <a:defRPr sz="1200"/>
            </a:lvl3pPr>
            <a:lvl4pPr marL="1681318" indent="0">
              <a:buNone/>
              <a:defRPr sz="1100"/>
            </a:lvl4pPr>
            <a:lvl5pPr marL="2241757" indent="0">
              <a:buNone/>
              <a:defRPr sz="1100"/>
            </a:lvl5pPr>
            <a:lvl6pPr marL="2802196" indent="0">
              <a:buNone/>
              <a:defRPr sz="1100"/>
            </a:lvl6pPr>
            <a:lvl7pPr marL="3362635" indent="0">
              <a:buNone/>
              <a:defRPr sz="1100"/>
            </a:lvl7pPr>
            <a:lvl8pPr marL="3923075" indent="0">
              <a:buNone/>
              <a:defRPr sz="1100"/>
            </a:lvl8pPr>
            <a:lvl9pPr marL="448351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713-4DC6-4FFC-86A5-ED51C62F8226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8610-7C34-4270-84EA-1AC9244A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5670709"/>
            <a:ext cx="6913245" cy="66945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723840"/>
            <a:ext cx="6913245" cy="4860608"/>
          </a:xfrm>
        </p:spPr>
        <p:txBody>
          <a:bodyPr/>
          <a:lstStyle>
            <a:lvl1pPr marL="0" indent="0">
              <a:buNone/>
              <a:defRPr sz="3900"/>
            </a:lvl1pPr>
            <a:lvl2pPr marL="560440" indent="0">
              <a:buNone/>
              <a:defRPr sz="3400"/>
            </a:lvl2pPr>
            <a:lvl3pPr marL="1120878" indent="0">
              <a:buNone/>
              <a:defRPr sz="2900"/>
            </a:lvl3pPr>
            <a:lvl4pPr marL="1681318" indent="0">
              <a:buNone/>
              <a:defRPr sz="2500"/>
            </a:lvl4pPr>
            <a:lvl5pPr marL="2241757" indent="0">
              <a:buNone/>
              <a:defRPr sz="2500"/>
            </a:lvl5pPr>
            <a:lvl6pPr marL="2802196" indent="0">
              <a:buNone/>
              <a:defRPr sz="2500"/>
            </a:lvl6pPr>
            <a:lvl7pPr marL="3362635" indent="0">
              <a:buNone/>
              <a:defRPr sz="2500"/>
            </a:lvl7pPr>
            <a:lvl8pPr marL="3923075" indent="0">
              <a:buNone/>
              <a:defRPr sz="2500"/>
            </a:lvl8pPr>
            <a:lvl9pPr marL="4483514" indent="0">
              <a:buNone/>
              <a:defRPr sz="2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6340169"/>
            <a:ext cx="6913245" cy="950743"/>
          </a:xfrm>
        </p:spPr>
        <p:txBody>
          <a:bodyPr/>
          <a:lstStyle>
            <a:lvl1pPr marL="0" indent="0">
              <a:buNone/>
              <a:defRPr sz="1700"/>
            </a:lvl1pPr>
            <a:lvl2pPr marL="560440" indent="0">
              <a:buNone/>
              <a:defRPr sz="1500"/>
            </a:lvl2pPr>
            <a:lvl3pPr marL="1120878" indent="0">
              <a:buNone/>
              <a:defRPr sz="1200"/>
            </a:lvl3pPr>
            <a:lvl4pPr marL="1681318" indent="0">
              <a:buNone/>
              <a:defRPr sz="1100"/>
            </a:lvl4pPr>
            <a:lvl5pPr marL="2241757" indent="0">
              <a:buNone/>
              <a:defRPr sz="1100"/>
            </a:lvl5pPr>
            <a:lvl6pPr marL="2802196" indent="0">
              <a:buNone/>
              <a:defRPr sz="1100"/>
            </a:lvl6pPr>
            <a:lvl7pPr marL="3362635" indent="0">
              <a:buNone/>
              <a:defRPr sz="1100"/>
            </a:lvl7pPr>
            <a:lvl8pPr marL="3923075" indent="0">
              <a:buNone/>
              <a:defRPr sz="1100"/>
            </a:lvl8pPr>
            <a:lvl9pPr marL="448351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7713-4DC6-4FFC-86A5-ED51C62F8226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8610-7C34-4270-84EA-1AC9244A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324416"/>
            <a:ext cx="10369868" cy="1350169"/>
          </a:xfrm>
          <a:prstGeom prst="rect">
            <a:avLst/>
          </a:prstGeom>
        </p:spPr>
        <p:txBody>
          <a:bodyPr vert="horz" lIns="112088" tIns="56043" rIns="112088" bIns="560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890241"/>
            <a:ext cx="10369868" cy="5346294"/>
          </a:xfrm>
          <a:prstGeom prst="rect">
            <a:avLst/>
          </a:prstGeom>
        </p:spPr>
        <p:txBody>
          <a:bodyPr vert="horz" lIns="112088" tIns="56043" rIns="112088" bIns="560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7508443"/>
            <a:ext cx="2688484" cy="431304"/>
          </a:xfrm>
          <a:prstGeom prst="rect">
            <a:avLst/>
          </a:prstGeom>
        </p:spPr>
        <p:txBody>
          <a:bodyPr vert="horz" lIns="112088" tIns="56043" rIns="112088" bIns="5604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7713-4DC6-4FFC-86A5-ED51C62F8226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09" y="7508443"/>
            <a:ext cx="3648657" cy="431304"/>
          </a:xfrm>
          <a:prstGeom prst="rect">
            <a:avLst/>
          </a:prstGeom>
        </p:spPr>
        <p:txBody>
          <a:bodyPr vert="horz" lIns="112088" tIns="56043" rIns="112088" bIns="5604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7508443"/>
            <a:ext cx="2688484" cy="431304"/>
          </a:xfrm>
          <a:prstGeom prst="rect">
            <a:avLst/>
          </a:prstGeom>
        </p:spPr>
        <p:txBody>
          <a:bodyPr vert="horz" lIns="112088" tIns="56043" rIns="112088" bIns="5604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38610-7C34-4270-84EA-1AC9244A1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1120878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329" indent="-420329" algn="l" defTabSz="112087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0713" indent="-350275" algn="l" defTabSz="1120878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1098" indent="-280220" algn="l" defTabSz="112087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1537" indent="-280220" algn="l" defTabSz="112087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1977" indent="-280220" algn="l" defTabSz="1120878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2415" indent="-280220" algn="l" defTabSz="112087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42855" indent="-280220" algn="l" defTabSz="112087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03295" indent="-280220" algn="l" defTabSz="112087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63733" indent="-280220" algn="l" defTabSz="112087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2087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0440" algn="l" defTabSz="112087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0878" algn="l" defTabSz="112087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1318" algn="l" defTabSz="112087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757" algn="l" defTabSz="112087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2196" algn="l" defTabSz="112087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2635" algn="l" defTabSz="112087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23075" algn="l" defTabSz="112087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83514" algn="l" defTabSz="112087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" y="1238"/>
            <a:ext cx="11521440" cy="809853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" y="1238"/>
            <a:ext cx="11521440" cy="80985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5" y="2754362"/>
            <a:ext cx="9865096" cy="1446011"/>
          </a:xfrm>
        </p:spPr>
        <p:txBody>
          <a:bodyPr>
            <a:normAutofit fontScale="90000"/>
          </a:bodyPr>
          <a:lstStyle/>
          <a:p>
            <a:r>
              <a:rPr lang="ru-RU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ОЛЕОПРЕН ГЕПА </a:t>
            </a:r>
            <a:r>
              <a:rPr lang="ru-RU" sz="3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– первый комплекс, объединивший все активные компоненты для стабилизации состояния печени</a:t>
            </a:r>
            <a:r>
              <a:rPr lang="ru-RU" sz="3400" b="1" dirty="0" smtClean="0">
                <a:solidFill>
                  <a:srgbClr val="FF0000"/>
                </a:solidFill>
              </a:rPr>
              <a:t/>
            </a:r>
            <a:br>
              <a:rPr lang="ru-RU" sz="3400" b="1" dirty="0" smtClean="0">
                <a:solidFill>
                  <a:srgbClr val="FF0000"/>
                </a:solidFill>
              </a:rPr>
            </a:br>
            <a:endParaRPr lang="ru-RU" sz="3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03" y="6512279"/>
            <a:ext cx="10025586" cy="8505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900" dirty="0"/>
              <a:t>	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многоуровневая защита печени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6474" y="3978498"/>
            <a:ext cx="4042475" cy="7655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0"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88" tIns="56043" rIns="112088" bIns="56043" rtlCol="0" anchor="ctr"/>
          <a:lstStyle/>
          <a:p>
            <a:pPr algn="ctr"/>
            <a:r>
              <a:rPr lang="ru-RU" sz="3300" b="1" dirty="0" smtClean="0">
                <a:latin typeface="Arial Narrow" pitchFamily="34" charset="0"/>
              </a:rPr>
              <a:t>ПОЛИПРЕНОЛЫ</a:t>
            </a:r>
            <a:endParaRPr lang="ru-RU" sz="3300" b="1" dirty="0">
              <a:latin typeface="Arial Narrow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94577" y="4914152"/>
            <a:ext cx="3538668" cy="7655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6350"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88" tIns="56043" rIns="112088" bIns="56043" rtlCol="0" anchor="ctr"/>
          <a:lstStyle/>
          <a:p>
            <a:pPr algn="ctr"/>
            <a:r>
              <a:rPr lang="ru-RU" sz="3300" b="1" dirty="0" smtClean="0">
                <a:latin typeface="Arial Narrow" pitchFamily="34" charset="0"/>
              </a:rPr>
              <a:t>СИЛИМАРИН</a:t>
            </a:r>
            <a:endParaRPr lang="ru-RU" sz="3300" b="1" dirty="0"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69149" y="3978498"/>
            <a:ext cx="3810873" cy="76553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175"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088" tIns="56043" rIns="112088" bIns="56043" rtlCol="0" anchor="ctr"/>
          <a:lstStyle/>
          <a:p>
            <a:pPr algn="ctr"/>
            <a:r>
              <a:rPr lang="ru-RU" sz="3300" b="1" dirty="0" smtClean="0">
                <a:latin typeface="Arial Narrow" pitchFamily="34" charset="0"/>
              </a:rPr>
              <a:t>ФОСФОЛИПИДЫ</a:t>
            </a:r>
            <a:endParaRPr lang="ru-RU" sz="3300" b="1" dirty="0"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1458218"/>
            <a:ext cx="11522074" cy="667178"/>
          </a:xfrm>
          <a:prstGeom prst="rect">
            <a:avLst/>
          </a:prstGeom>
        </p:spPr>
        <p:txBody>
          <a:bodyPr wrap="square" lIns="112088" tIns="56043" rIns="112088" bIns="56043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ТОЧНО ПОДОБРАННАЯ ФОРМУЛА</a:t>
            </a:r>
            <a:endParaRPr lang="ru-RU" sz="3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5653025" y="5598678"/>
            <a:ext cx="504056" cy="12961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" y="1238"/>
            <a:ext cx="11521440" cy="8098536"/>
          </a:xfrm>
          <a:prstGeom prst="rect">
            <a:avLst/>
          </a:prstGeom>
          <a:solidFill>
            <a:srgbClr val="FCEEE0"/>
          </a:solidFill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545013" y="2322314"/>
          <a:ext cx="3240360" cy="158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В состав Олеопрен Гепа введен чистый 95% концентрат </a:t>
                      </a:r>
                      <a:endParaRPr lang="en-US" sz="2100" dirty="0" smtClean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err="1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полипренолов</a:t>
                      </a:r>
                      <a:endParaRPr lang="ru-RU" sz="2100" dirty="0" smtClean="0">
                        <a:solidFill>
                          <a:srgbClr val="995007"/>
                        </a:solidFill>
                        <a:latin typeface="Arial Narrow" pitchFamily="34" charset="0"/>
                      </a:endParaRPr>
                    </a:p>
                    <a:p>
                      <a:endParaRPr lang="ru-RU" sz="2100" dirty="0">
                        <a:solidFill>
                          <a:srgbClr val="92D050"/>
                        </a:solidFill>
                      </a:endParaRPr>
                    </a:p>
                  </a:txBody>
                  <a:tcPr marL="115221" marR="115221" marT="54007" marB="5400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6933" y="2913679"/>
            <a:ext cx="4940048" cy="50972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200" b="1" dirty="0" smtClean="0">
                <a:latin typeface="Arial Narrow" pitchFamily="34" charset="0"/>
              </a:rPr>
              <a:t>Пихта сибирская </a:t>
            </a:r>
            <a:r>
              <a:rPr lang="ru-RU" sz="2200" dirty="0" smtClean="0">
                <a:latin typeface="Arial Narrow" pitchFamily="34" charset="0"/>
              </a:rPr>
              <a:t>– одно из древнейших растение на земле, обладающее высокой устойчивость к погодным условиям, болезням и способностью к восстановлению. В течение многих веков пихту сибирскую использовали для лечения и профилактики различных заболеваний.</a:t>
            </a:r>
          </a:p>
          <a:p>
            <a:pPr>
              <a:lnSpc>
                <a:spcPct val="90000"/>
              </a:lnSpc>
              <a:defRPr/>
            </a:pPr>
            <a:endParaRPr lang="ru-RU" sz="22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200" b="1" dirty="0" smtClean="0">
                <a:latin typeface="Arial Narrow" pitchFamily="34" charset="0"/>
              </a:rPr>
              <a:t>Полипренолы</a:t>
            </a:r>
            <a:r>
              <a:rPr lang="ru-RU" sz="2200" dirty="0" smtClean="0">
                <a:latin typeface="Arial Narrow" pitchFamily="34" charset="0"/>
              </a:rPr>
              <a:t> – клеточный сок хвои пихты, обладающий возможностью стимулировать восстановление и обновление клеток. </a:t>
            </a:r>
          </a:p>
        </p:txBody>
      </p:sp>
      <p:sp>
        <p:nvSpPr>
          <p:cNvPr id="8" name="Овал 7"/>
          <p:cNvSpPr/>
          <p:nvPr/>
        </p:nvSpPr>
        <p:spPr>
          <a:xfrm>
            <a:off x="4608909" y="2394322"/>
            <a:ext cx="907351" cy="85059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12088" tIns="56043" rIns="112088" bIns="56043" rtlCol="0" anchor="ctr"/>
          <a:lstStyle/>
          <a:p>
            <a:pPr algn="ctr"/>
            <a:r>
              <a:rPr lang="ru-RU" sz="4900" b="1" dirty="0" smtClean="0"/>
              <a:t>!</a:t>
            </a:r>
            <a:endParaRPr lang="ru-RU" sz="49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545013" y="3813375"/>
          <a:ext cx="5040560" cy="3261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</a:tblGrid>
              <a:tr h="661266">
                <a:tc>
                  <a:txBody>
                    <a:bodyPr/>
                    <a:lstStyle/>
                    <a:p>
                      <a:pPr algn="l"/>
                      <a:r>
                        <a:rPr lang="ru-RU" sz="2100" dirty="0" smtClean="0">
                          <a:latin typeface="Arial Narrow" pitchFamily="34" charset="0"/>
                        </a:rPr>
                        <a:t>ВЫСОКАЯ СТЕПЕНЬ</a:t>
                      </a:r>
                      <a:r>
                        <a:rPr lang="ru-RU" sz="2100" baseline="0" dirty="0" smtClean="0">
                          <a:latin typeface="Arial Narrow" pitchFamily="34" charset="0"/>
                        </a:rPr>
                        <a:t> БЕЗОПАСНОСТИ</a:t>
                      </a:r>
                      <a:endParaRPr lang="ru-RU" sz="2100" dirty="0">
                        <a:latin typeface="Arial Narrow" pitchFamily="34" charset="0"/>
                      </a:endParaRPr>
                    </a:p>
                  </a:txBody>
                  <a:tcPr marL="115221" marR="115221" marT="54007" marB="54007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75216">
                <a:tc>
                  <a:txBody>
                    <a:bodyPr/>
                    <a:lstStyle/>
                    <a:p>
                      <a:pPr algn="l"/>
                      <a:r>
                        <a:rPr lang="ru-RU" sz="2100" dirty="0" smtClean="0">
                          <a:latin typeface="Arial Narrow" pitchFamily="34" charset="0"/>
                        </a:rPr>
                        <a:t>Натуральное</a:t>
                      </a:r>
                      <a:r>
                        <a:rPr lang="ru-RU" sz="2100" baseline="0" dirty="0" smtClean="0">
                          <a:latin typeface="Arial Narrow" pitchFamily="34" charset="0"/>
                        </a:rPr>
                        <a:t> происхождение</a:t>
                      </a:r>
                      <a:endParaRPr lang="ru-RU" sz="2100" dirty="0">
                        <a:latin typeface="Arial Narrow" pitchFamily="34" charset="0"/>
                      </a:endParaRPr>
                    </a:p>
                  </a:txBody>
                  <a:tcPr marL="115221" marR="115221" marT="54007" marB="54007" anchor="ctr">
                    <a:solidFill>
                      <a:srgbClr val="FCEEE0"/>
                    </a:solidFill>
                  </a:tcPr>
                </a:tc>
              </a:tr>
              <a:tr h="406948">
                <a:tc>
                  <a:txBody>
                    <a:bodyPr/>
                    <a:lstStyle/>
                    <a:p>
                      <a:pPr algn="l"/>
                      <a:r>
                        <a:rPr lang="ru-RU" sz="2100" dirty="0" smtClean="0">
                          <a:latin typeface="Arial Narrow" pitchFamily="34" charset="0"/>
                        </a:rPr>
                        <a:t>Высокая</a:t>
                      </a:r>
                      <a:r>
                        <a:rPr lang="ru-RU" sz="2100" baseline="0" dirty="0" smtClean="0">
                          <a:latin typeface="Arial Narrow" pitchFamily="34" charset="0"/>
                        </a:rPr>
                        <a:t> степень очистки</a:t>
                      </a:r>
                      <a:endParaRPr lang="ru-RU" sz="2100" dirty="0">
                        <a:latin typeface="Arial Narrow" pitchFamily="34" charset="0"/>
                      </a:endParaRPr>
                    </a:p>
                  </a:txBody>
                  <a:tcPr marL="115221" marR="115221" marT="54007" marB="54007" anchor="ctr">
                    <a:solidFill>
                      <a:srgbClr val="F8DBBE"/>
                    </a:solidFill>
                  </a:tcPr>
                </a:tc>
              </a:tr>
              <a:tr h="752387">
                <a:tc>
                  <a:txBody>
                    <a:bodyPr/>
                    <a:lstStyle/>
                    <a:p>
                      <a:pPr algn="l"/>
                      <a:r>
                        <a:rPr lang="ru-RU" sz="2100" dirty="0" smtClean="0">
                          <a:latin typeface="Arial Narrow" pitchFamily="34" charset="0"/>
                        </a:rPr>
                        <a:t>Возможность</a:t>
                      </a:r>
                      <a:r>
                        <a:rPr lang="ru-RU" sz="2100" baseline="0" dirty="0" smtClean="0">
                          <a:latin typeface="Arial Narrow" pitchFamily="34" charset="0"/>
                        </a:rPr>
                        <a:t> длительного приема, в том числе для лиц пожилого возраста</a:t>
                      </a:r>
                      <a:endParaRPr lang="ru-RU" sz="2100" dirty="0">
                        <a:latin typeface="Arial Narrow" pitchFamily="34" charset="0"/>
                      </a:endParaRPr>
                    </a:p>
                  </a:txBody>
                  <a:tcPr marL="115221" marR="115221" marT="54007" marB="54007" anchor="ctr">
                    <a:solidFill>
                      <a:srgbClr val="FCEEE0"/>
                    </a:solidFill>
                  </a:tcPr>
                </a:tc>
              </a:tr>
              <a:tr h="944544">
                <a:tc>
                  <a:txBody>
                    <a:bodyPr/>
                    <a:lstStyle/>
                    <a:p>
                      <a:pPr algn="l"/>
                      <a:r>
                        <a:rPr lang="ru-RU" sz="2100" dirty="0" smtClean="0">
                          <a:latin typeface="Arial Narrow" pitchFamily="34" charset="0"/>
                        </a:rPr>
                        <a:t>Отсутствие</a:t>
                      </a:r>
                      <a:r>
                        <a:rPr lang="ru-RU" sz="2100" baseline="0" dirty="0" smtClean="0">
                          <a:latin typeface="Arial Narrow" pitchFamily="34" charset="0"/>
                        </a:rPr>
                        <a:t> побочных эффектов при высоких дозировках</a:t>
                      </a:r>
                      <a:endParaRPr lang="ru-RU" sz="2100" dirty="0">
                        <a:latin typeface="Arial Narrow" pitchFamily="34" charset="0"/>
                      </a:endParaRPr>
                    </a:p>
                  </a:txBody>
                  <a:tcPr marL="115221" marR="115221" marT="54007" marB="54007" anchor="ctr">
                    <a:solidFill>
                      <a:srgbClr val="F8DBBE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" y="1458218"/>
            <a:ext cx="11522074" cy="667178"/>
          </a:xfrm>
          <a:prstGeom prst="rect">
            <a:avLst/>
          </a:prstGeom>
        </p:spPr>
        <p:txBody>
          <a:bodyPr wrap="square" lIns="112088" tIns="56043" rIns="112088" bIns="56043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ПОЛИПРЕНОЛЫ ПИХТЫ СИБИРСКОЙ</a:t>
            </a:r>
            <a:endParaRPr lang="ru-RU" sz="3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5333" y="2322314"/>
            <a:ext cx="2157984" cy="138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5627" y="1238"/>
            <a:ext cx="11521440" cy="80985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2445" y="4269373"/>
            <a:ext cx="5616624" cy="1941373"/>
          </a:xfrm>
          <a:prstGeom prst="rect">
            <a:avLst/>
          </a:prstGeom>
        </p:spPr>
        <p:txBody>
          <a:bodyPr wrap="square" lIns="112088" tIns="56043" rIns="112088" bIns="56043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latin typeface="Arial Narrow" pitchFamily="34" charset="0"/>
              </a:rPr>
              <a:t>Полипренолы</a:t>
            </a:r>
            <a:r>
              <a:rPr lang="ru-RU" dirty="0" smtClean="0">
                <a:latin typeface="Arial Narrow" pitchFamily="34" charset="0"/>
              </a:rPr>
              <a:t> – предшественники важнейшего транспортного липида человека долихола, который защищает мембраны клеток и участвует в энергообмене. Дефицит долихолов наблюдается при хронических воспалительных, дегенеративных и онкологических заболеваниях.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9321" y="6347115"/>
            <a:ext cx="5897780" cy="1128843"/>
          </a:xfrm>
          <a:prstGeom prst="rect">
            <a:avLst/>
          </a:prstGeom>
        </p:spPr>
        <p:txBody>
          <a:bodyPr wrap="square" lIns="112088" tIns="56043" rIns="112088" bIns="56043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* </a:t>
            </a:r>
            <a:r>
              <a:rPr lang="ru-RU" b="1" dirty="0" err="1" smtClean="0">
                <a:latin typeface="Arial Narrow" pitchFamily="34" charset="0"/>
              </a:rPr>
              <a:t>Гепатоциты</a:t>
            </a:r>
            <a:r>
              <a:rPr lang="ru-RU" dirty="0" smtClean="0">
                <a:latin typeface="Arial Narrow" pitchFamily="34" charset="0"/>
              </a:rPr>
              <a:t> – клетки основной ткани печени, которые </a:t>
            </a:r>
            <a:r>
              <a:rPr lang="ru-RU" b="1" dirty="0" smtClean="0">
                <a:latin typeface="Arial Narrow" pitchFamily="34" charset="0"/>
              </a:rPr>
              <a:t>наиболее подвержены влиянию токсинов и вируса гепатита. </a:t>
            </a:r>
            <a:endParaRPr lang="ru-RU" dirty="0">
              <a:latin typeface="Arial Narrow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193085" y="3402434"/>
          <a:ext cx="4392488" cy="3588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432054">
                <a:tc>
                  <a:txBody>
                    <a:bodyPr/>
                    <a:lstStyle/>
                    <a:p>
                      <a:pPr algn="l"/>
                      <a:r>
                        <a:rPr lang="ru-RU" sz="2100" dirty="0" smtClean="0">
                          <a:latin typeface="Arial Narrow" pitchFamily="34" charset="0"/>
                        </a:rPr>
                        <a:t>ФУНКЦИИ ДОЛИХОЛОВ</a:t>
                      </a:r>
                      <a:endParaRPr lang="ru-RU" sz="2100" dirty="0">
                        <a:latin typeface="Arial Narrow" pitchFamily="34" charset="0"/>
                      </a:endParaRPr>
                    </a:p>
                  </a:txBody>
                  <a:tcPr marL="115221" marR="115221" marT="54007" marB="54007" anchor="ctr">
                    <a:solidFill>
                      <a:srgbClr val="995007"/>
                    </a:solidFill>
                  </a:tcPr>
                </a:tc>
              </a:tr>
              <a:tr h="648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Arial Narrow" pitchFamily="34" charset="0"/>
                        </a:rPr>
                        <a:t>Восстановление структуры клетки</a:t>
                      </a:r>
                    </a:p>
                  </a:txBody>
                  <a:tcPr marL="115221" marR="115221" marT="54007" marB="54007" anchor="ctr">
                    <a:solidFill>
                      <a:srgbClr val="FCEEE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Arial Narrow" pitchFamily="34" charset="0"/>
                        </a:rPr>
                        <a:t>Восстановление межклеточных контактов</a:t>
                      </a:r>
                    </a:p>
                  </a:txBody>
                  <a:tcPr marL="115221" marR="115221" marT="54007" marB="54007" anchor="ctr">
                    <a:solidFill>
                      <a:srgbClr val="F8DBBE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Arial Narrow" pitchFamily="34" charset="0"/>
                        </a:rPr>
                        <a:t>Синтез белков</a:t>
                      </a:r>
                    </a:p>
                  </a:txBody>
                  <a:tcPr marL="115221" marR="115221" marT="54007" marB="54007" anchor="ctr">
                    <a:solidFill>
                      <a:srgbClr val="FCEEE0"/>
                    </a:solidFill>
                  </a:tcPr>
                </a:tc>
              </a:tr>
              <a:tr h="1184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Arial Narrow" pitchFamily="34" charset="0"/>
                        </a:rPr>
                        <a:t>Нормализация нейро-иммуно-эндокринной регуляции процесса регенерации </a:t>
                      </a:r>
                    </a:p>
                  </a:txBody>
                  <a:tcPr marL="115221" marR="115221" marT="54007" marB="54007" anchor="ctr">
                    <a:solidFill>
                      <a:srgbClr val="F8DBBE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" y="1458218"/>
            <a:ext cx="11522074" cy="667178"/>
          </a:xfrm>
          <a:prstGeom prst="rect">
            <a:avLst/>
          </a:prstGeom>
        </p:spPr>
        <p:txBody>
          <a:bodyPr wrap="square" lIns="112088" tIns="56043" rIns="112088" bIns="56043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УНИКАЛЬНЫЙ МЕХАНИЗМ ДЕЙСТВИЯ</a:t>
            </a:r>
            <a:endParaRPr lang="ru-RU" sz="3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20" name="Рисунок 19" descr="гепатоци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6581" y="2178298"/>
            <a:ext cx="2556442" cy="21602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4453" y="282637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err="1" smtClean="0">
                <a:latin typeface="Arial Narrow" pitchFamily="34" charset="0"/>
              </a:rPr>
              <a:t>Гепатоцит</a:t>
            </a:r>
            <a:r>
              <a:rPr lang="ru-RU" sz="1800" b="1" dirty="0" smtClean="0">
                <a:latin typeface="Arial Narrow" pitchFamily="34" charset="0"/>
              </a:rPr>
              <a:t>*</a:t>
            </a:r>
            <a:endParaRPr lang="ru-RU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4032845" y="289837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Arial Narrow" pitchFamily="34" charset="0"/>
              </a:rPr>
              <a:t>Долихолы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" y="1238"/>
            <a:ext cx="11521440" cy="809853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6748" y="2466330"/>
          <a:ext cx="10186857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479"/>
                <a:gridCol w="7259378"/>
              </a:tblGrid>
              <a:tr h="513462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Arial Narrow" pitchFamily="34" charset="0"/>
                        </a:rPr>
                        <a:t>Компонент</a:t>
                      </a:r>
                      <a:endParaRPr lang="ru-RU" sz="2100" dirty="0">
                        <a:latin typeface="Arial Narrow" pitchFamily="34" charset="0"/>
                      </a:endParaRPr>
                    </a:p>
                  </a:txBody>
                  <a:tcPr marL="115221" marR="115221" marT="54007" marB="54007">
                    <a:solidFill>
                      <a:srgbClr val="99500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Arial Narrow" pitchFamily="34" charset="0"/>
                        </a:rPr>
                        <a:t>Назначение</a:t>
                      </a:r>
                      <a:endParaRPr lang="ru-RU" sz="2100" dirty="0">
                        <a:latin typeface="Arial Narrow" pitchFamily="34" charset="0"/>
                      </a:endParaRPr>
                    </a:p>
                  </a:txBody>
                  <a:tcPr marL="115221" marR="115221" marT="54007" marB="54007">
                    <a:solidFill>
                      <a:srgbClr val="995007"/>
                    </a:solidFill>
                  </a:tcPr>
                </a:tc>
              </a:tr>
              <a:tr h="1142722">
                <a:tc>
                  <a:txBody>
                    <a:bodyPr/>
                    <a:lstStyle/>
                    <a:p>
                      <a:r>
                        <a:rPr lang="ru-RU" sz="2100" b="1" dirty="0" err="1" smtClean="0">
                          <a:latin typeface="Arial Narrow" pitchFamily="34" charset="0"/>
                        </a:rPr>
                        <a:t>Силимарин</a:t>
                      </a:r>
                      <a:endParaRPr lang="ru-RU" sz="2100" b="1" dirty="0">
                        <a:latin typeface="Arial Narrow" pitchFamily="34" charset="0"/>
                      </a:endParaRPr>
                    </a:p>
                  </a:txBody>
                  <a:tcPr marL="115221" marR="115221" marT="54007" marB="54007">
                    <a:solidFill>
                      <a:srgbClr val="FC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Arial Narrow" pitchFamily="34" charset="0"/>
                        </a:rPr>
                        <a:t>Обладает антиоксидантным действием, превращает свободные радикалы в клетках печени в менее опасные соединения, стабилизирует клеточную мембрану </a:t>
                      </a:r>
                      <a:r>
                        <a:rPr lang="ru-RU" sz="2100" dirty="0" err="1" smtClean="0">
                          <a:latin typeface="Arial Narrow" pitchFamily="34" charset="0"/>
                        </a:rPr>
                        <a:t>гепатоцитов</a:t>
                      </a:r>
                      <a:r>
                        <a:rPr lang="ru-RU" sz="2100" dirty="0" smtClean="0">
                          <a:latin typeface="Arial Narrow" pitchFamily="34" charset="0"/>
                        </a:rPr>
                        <a:t>.</a:t>
                      </a:r>
                      <a:endParaRPr lang="ru-RU" sz="2100" dirty="0">
                        <a:latin typeface="Arial Narrow" pitchFamily="34" charset="0"/>
                      </a:endParaRPr>
                    </a:p>
                  </a:txBody>
                  <a:tcPr marL="115221" marR="115221" marT="54007" marB="54007">
                    <a:solidFill>
                      <a:srgbClr val="FCEEE0"/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ru-RU" sz="2100" b="1" dirty="0" smtClean="0">
                          <a:latin typeface="Arial Narrow" pitchFamily="34" charset="0"/>
                        </a:rPr>
                        <a:t>Витамин Е</a:t>
                      </a:r>
                      <a:endParaRPr lang="ru-RU" sz="2100" b="1" dirty="0">
                        <a:latin typeface="Arial Narrow" pitchFamily="34" charset="0"/>
                      </a:endParaRPr>
                    </a:p>
                  </a:txBody>
                  <a:tcPr marL="115221" marR="115221" marT="54007" marB="54007">
                    <a:solidFill>
                      <a:srgbClr val="F8DB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Arial Narrow" pitchFamily="34" charset="0"/>
                        </a:rPr>
                        <a:t>Участвует в метаболизме долихола и необходим для нормальной</a:t>
                      </a:r>
                      <a:r>
                        <a:rPr lang="ru-RU" sz="2100" baseline="0" dirty="0" smtClean="0">
                          <a:latin typeface="Arial Narrow" pitchFamily="34" charset="0"/>
                        </a:rPr>
                        <a:t> работы</a:t>
                      </a:r>
                      <a:r>
                        <a:rPr lang="ru-RU" sz="2100" dirty="0" smtClean="0">
                          <a:latin typeface="Arial Narrow" pitchFamily="34" charset="0"/>
                        </a:rPr>
                        <a:t> транспортной цепи по перемещению свободных радикалов. </a:t>
                      </a:r>
                    </a:p>
                    <a:p>
                      <a:r>
                        <a:rPr lang="ru-RU" sz="2100" dirty="0" smtClean="0">
                          <a:latin typeface="Arial Narrow" pitchFamily="34" charset="0"/>
                        </a:rPr>
                        <a:t>Недостаток токоферола влечет возникновение деструктивных процессов в печени.</a:t>
                      </a:r>
                    </a:p>
                  </a:txBody>
                  <a:tcPr marL="115221" marR="115221" marT="54007" marB="54007">
                    <a:solidFill>
                      <a:srgbClr val="F8DBBE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2100" b="1" dirty="0" smtClean="0">
                          <a:latin typeface="Arial Narrow" pitchFamily="34" charset="0"/>
                        </a:rPr>
                        <a:t>Эссенциальные фосфолипиды</a:t>
                      </a:r>
                      <a:endParaRPr lang="ru-RU" sz="2100" b="1" dirty="0">
                        <a:latin typeface="Arial Narrow" pitchFamily="34" charset="0"/>
                      </a:endParaRPr>
                    </a:p>
                  </a:txBody>
                  <a:tcPr marL="115221" marR="115221" marT="54007" marB="54007">
                    <a:solidFill>
                      <a:srgbClr val="FC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Основные элементы в структуре клеточной оболочки и клеточных органелл (митохондрий), улучшают функциональное состояние печени.</a:t>
                      </a:r>
                      <a:endParaRPr lang="ru-RU" sz="2100" dirty="0">
                        <a:latin typeface="Arial Narrow" pitchFamily="34" charset="0"/>
                      </a:endParaRPr>
                    </a:p>
                  </a:txBody>
                  <a:tcPr marL="115221" marR="115221" marT="54007" marB="54007">
                    <a:solidFill>
                      <a:srgbClr val="FCEEE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" y="1458218"/>
            <a:ext cx="11522074" cy="611779"/>
          </a:xfrm>
          <a:prstGeom prst="rect">
            <a:avLst/>
          </a:prstGeom>
        </p:spPr>
        <p:txBody>
          <a:bodyPr wrap="square" lIns="112088" tIns="56043" rIns="112088" bIns="56043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МОЩНОЕ ДЕЙСТВИЕ АКТИВНЫХ КОМПОНЕНТОВ</a:t>
            </a:r>
            <a:endParaRPr lang="ru-RU" sz="3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" y="1238"/>
            <a:ext cx="11521440" cy="809853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8469" y="2635896"/>
          <a:ext cx="10225136" cy="4284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523"/>
                <a:gridCol w="2404480"/>
                <a:gridCol w="2654001"/>
                <a:gridCol w="2263132"/>
              </a:tblGrid>
              <a:tr h="76653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7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Действие</a:t>
                      </a:r>
                      <a:endParaRPr lang="ru-RU" sz="1700" b="1" dirty="0">
                        <a:latin typeface="Arial Narrow" pitchFamily="34" charset="0"/>
                      </a:endParaRPr>
                    </a:p>
                  </a:txBody>
                  <a:tcPr marL="115221" marR="115221" marT="54007" marB="54007" anchor="ctr">
                    <a:solidFill>
                      <a:srgbClr val="99500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700" b="1" kern="1200" dirty="0" err="1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Олеопрен</a:t>
                      </a:r>
                      <a:r>
                        <a:rPr lang="ru-RU" sz="1700" b="1" kern="1200" dirty="0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1" kern="1200" dirty="0" err="1" smtClean="0">
                          <a:solidFill>
                            <a:schemeClr val="lt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Гепа</a:t>
                      </a:r>
                      <a:endParaRPr lang="ru-RU" sz="1700" b="1" dirty="0">
                        <a:latin typeface="Arial Narrow" pitchFamily="34" charset="0"/>
                      </a:endParaRPr>
                    </a:p>
                  </a:txBody>
                  <a:tcPr marL="115221" marR="115221" marT="54007" marB="54007" anchor="ctr">
                    <a:solidFill>
                      <a:srgbClr val="99500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Комплексы на основе </a:t>
                      </a:r>
                      <a:r>
                        <a:rPr lang="ru-RU" sz="17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силимарина</a:t>
                      </a:r>
                      <a:endParaRPr lang="ru-RU" sz="17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6416" marR="86416" marT="0" marB="0" anchor="ctr">
                    <a:solidFill>
                      <a:srgbClr val="99500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Комплексы с </a:t>
                      </a:r>
                      <a:r>
                        <a:rPr lang="ru-RU" sz="17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эссенциальными</a:t>
                      </a:r>
                      <a:r>
                        <a:rPr lang="ru-RU" sz="17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700" b="1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фосфолипидами</a:t>
                      </a:r>
                      <a:endParaRPr lang="ru-RU" sz="17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6416" marR="86416" marT="0" marB="0" anchor="ctr">
                    <a:solidFill>
                      <a:srgbClr val="995007"/>
                    </a:solidFill>
                  </a:tcPr>
                </a:tc>
              </a:tr>
              <a:tr h="566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Антиоксидантное </a:t>
                      </a:r>
                      <a:endParaRPr lang="ru-RU" sz="1700" b="0" dirty="0" smtClean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Защита </a:t>
                      </a: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клеток печени</a:t>
                      </a:r>
                    </a:p>
                  </a:txBody>
                  <a:tcPr marL="86416" marR="86416" marT="0" marB="0" anchor="ctr">
                    <a:solidFill>
                      <a:srgbClr val="FC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86416" marR="86416" marT="0" marB="0" anchor="ctr">
                    <a:solidFill>
                      <a:srgbClr val="FC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++-</a:t>
                      </a:r>
                    </a:p>
                  </a:txBody>
                  <a:tcPr marL="86416" marR="86416" marT="0" marB="0" anchor="ctr">
                    <a:solidFill>
                      <a:srgbClr val="FC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---</a:t>
                      </a:r>
                    </a:p>
                  </a:txBody>
                  <a:tcPr marL="86416" marR="86416" marT="0" marB="0" anchor="ctr">
                    <a:solidFill>
                      <a:srgbClr val="FCEEE0"/>
                    </a:solidFill>
                  </a:tcPr>
                </a:tc>
              </a:tr>
              <a:tr h="51954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Укрепление мембран клеток печени</a:t>
                      </a:r>
                    </a:p>
                  </a:txBody>
                  <a:tcPr marL="86416" marR="86416" marT="0" marB="0" anchor="ctr">
                    <a:solidFill>
                      <a:srgbClr val="F8DB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86416" marR="86416" marT="0" marB="0" anchor="ctr">
                    <a:solidFill>
                      <a:srgbClr val="F8DB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---</a:t>
                      </a:r>
                    </a:p>
                  </a:txBody>
                  <a:tcPr marL="86416" marR="86416" marT="0" marB="0" anchor="ctr">
                    <a:solidFill>
                      <a:srgbClr val="F8DB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latin typeface="Arial Narrow" pitchFamily="34" charset="0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86416" marR="86416" marT="0" marB="0" anchor="ctr">
                    <a:solidFill>
                      <a:srgbClr val="F8DBBE"/>
                    </a:solidFill>
                  </a:tcPr>
                </a:tc>
              </a:tr>
              <a:tr h="56057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Участие в регенерации клеток печени</a:t>
                      </a:r>
                    </a:p>
                  </a:txBody>
                  <a:tcPr marL="86416" marR="86416" marT="0" marB="0" anchor="ctr">
                    <a:solidFill>
                      <a:srgbClr val="FC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86416" marR="86416" marT="0" marB="0" anchor="ctr">
                    <a:solidFill>
                      <a:srgbClr val="FC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86416" marR="86416" marT="0" marB="0" anchor="ctr">
                    <a:solidFill>
                      <a:srgbClr val="FC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86416" marR="86416" marT="0" marB="0" anchor="ctr">
                    <a:solidFill>
                      <a:srgbClr val="FCEEE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Стимулирование регенерации клеток печени </a:t>
                      </a:r>
                    </a:p>
                  </a:txBody>
                  <a:tcPr marL="86416" marR="86416" marT="0" marB="0" anchor="ctr">
                    <a:solidFill>
                      <a:srgbClr val="F8DB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86416" marR="86416" marT="0" marB="0" anchor="ctr">
                    <a:solidFill>
                      <a:srgbClr val="F8DB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---</a:t>
                      </a:r>
                    </a:p>
                  </a:txBody>
                  <a:tcPr marL="86416" marR="86416" marT="0" marB="0" anchor="ctr">
                    <a:solidFill>
                      <a:srgbClr val="F8DB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---</a:t>
                      </a:r>
                    </a:p>
                  </a:txBody>
                  <a:tcPr marL="86416" marR="86416" marT="0" marB="0" anchor="ctr">
                    <a:solidFill>
                      <a:srgbClr val="F8DBBE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Активизация синтеза белков</a:t>
                      </a:r>
                    </a:p>
                  </a:txBody>
                  <a:tcPr marL="86416" marR="86416" marT="0" marB="0" anchor="ctr">
                    <a:solidFill>
                      <a:srgbClr val="FC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86416" marR="86416" marT="0" marB="0" anchor="ctr">
                    <a:solidFill>
                      <a:srgbClr val="FC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+--</a:t>
                      </a:r>
                    </a:p>
                  </a:txBody>
                  <a:tcPr marL="86416" marR="86416" marT="0" marB="0" anchor="ctr">
                    <a:solidFill>
                      <a:srgbClr val="FC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---</a:t>
                      </a:r>
                    </a:p>
                  </a:txBody>
                  <a:tcPr marL="86416" marR="86416" marT="0" marB="0" anchor="ctr">
                    <a:solidFill>
                      <a:srgbClr val="FCEEE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Снижение индекса фиброза</a:t>
                      </a:r>
                    </a:p>
                  </a:txBody>
                  <a:tcPr marL="86416" marR="86416" marT="0" marB="0" anchor="ctr">
                    <a:solidFill>
                      <a:srgbClr val="F8DB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86416" marR="86416" marT="0" marB="0" anchor="ctr">
                    <a:solidFill>
                      <a:srgbClr val="F8DB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+--</a:t>
                      </a:r>
                    </a:p>
                  </a:txBody>
                  <a:tcPr marL="86416" marR="86416" marT="0" marB="0" anchor="ctr">
                    <a:solidFill>
                      <a:srgbClr val="F8DB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+--</a:t>
                      </a:r>
                    </a:p>
                  </a:txBody>
                  <a:tcPr marL="86416" marR="86416" marT="0" marB="0" anchor="ctr">
                    <a:solidFill>
                      <a:srgbClr val="F8DBBE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Синергизм компонентов состава</a:t>
                      </a:r>
                    </a:p>
                  </a:txBody>
                  <a:tcPr marL="86416" marR="86416" marT="0" marB="0" anchor="ctr">
                    <a:solidFill>
                      <a:srgbClr val="FC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86416" marR="86416" marT="0" marB="0" anchor="ctr">
                    <a:solidFill>
                      <a:srgbClr val="FC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---</a:t>
                      </a:r>
                    </a:p>
                  </a:txBody>
                  <a:tcPr marL="86416" marR="86416" marT="0" marB="0" anchor="ctr">
                    <a:solidFill>
                      <a:srgbClr val="FC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---</a:t>
                      </a:r>
                    </a:p>
                  </a:txBody>
                  <a:tcPr marL="86416" marR="86416" marT="0" marB="0" anchor="ctr">
                    <a:solidFill>
                      <a:srgbClr val="FCEEE0"/>
                    </a:solidFill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20477" y="7074842"/>
            <a:ext cx="6351456" cy="71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088" tIns="56043" rIns="112088" bIns="56043" numCol="2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Выраженность действия</a:t>
            </a:r>
            <a:endParaRPr lang="ru-RU" sz="1100" dirty="0" smtClean="0"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+++ 	выраженное</a:t>
            </a:r>
            <a:endParaRPr lang="ru-RU" sz="1100" dirty="0" smtClean="0"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++-	средней степени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00" dirty="0" smtClean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+--	незначительной степени</a:t>
            </a:r>
            <a:endParaRPr lang="ru-RU" sz="1100" dirty="0" smtClean="0">
              <a:latin typeface="Arial Narrow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---	отсутствует</a:t>
            </a:r>
            <a:endParaRPr lang="ru-RU" dirty="0" smtClean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386210"/>
            <a:ext cx="11522074" cy="1110377"/>
          </a:xfrm>
          <a:prstGeom prst="rect">
            <a:avLst/>
          </a:prstGeom>
        </p:spPr>
        <p:txBody>
          <a:bodyPr wrap="square" lIns="112088" tIns="56043" rIns="112088" bIns="56043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Сравнение </a:t>
            </a:r>
            <a:r>
              <a:rPr lang="ru-RU" sz="3600" b="1" dirty="0" err="1" smtClean="0">
                <a:solidFill>
                  <a:srgbClr val="FF0000"/>
                </a:solidFill>
                <a:latin typeface="Arial Narrow" pitchFamily="34" charset="0"/>
              </a:rPr>
              <a:t>Олеопрен</a:t>
            </a: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Arial Narrow" pitchFamily="34" charset="0"/>
              </a:rPr>
              <a:t>Гепа</a:t>
            </a: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 с группами </a:t>
            </a:r>
            <a:endParaRPr lang="en-US" sz="36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3600" b="1" dirty="0" err="1" smtClean="0">
                <a:solidFill>
                  <a:srgbClr val="FF0000"/>
                </a:solidFill>
                <a:latin typeface="Arial Narrow" pitchFamily="34" charset="0"/>
              </a:rPr>
              <a:t>гепатопротекторов</a:t>
            </a: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, существующими на рынке</a:t>
            </a:r>
            <a:endParaRPr lang="ru-RU" sz="3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" y="1238"/>
            <a:ext cx="11521440" cy="809853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477172" y="5562674"/>
            <a:ext cx="5444105" cy="21264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12088" tIns="56043" rIns="112088" bIns="56043" rtlCol="0" anchor="ctr"/>
          <a:lstStyle/>
          <a:p>
            <a:pPr algn="ctr"/>
            <a:r>
              <a:rPr lang="ru-RU" sz="2300" b="1" dirty="0" smtClean="0">
                <a:solidFill>
                  <a:srgbClr val="FF0000"/>
                </a:solidFill>
                <a:latin typeface="Arial Narrow" pitchFamily="34" charset="0"/>
              </a:rPr>
              <a:t>Активные компоненты ОЛЕОПРЕН ГЕПА усиливают действие друг друга </a:t>
            </a:r>
            <a:endParaRPr lang="en-US" sz="23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r>
              <a:rPr lang="ru-RU" sz="2300" b="1" dirty="0" smtClean="0">
                <a:solidFill>
                  <a:srgbClr val="FF0000"/>
                </a:solidFill>
                <a:latin typeface="Arial Narrow" pitchFamily="34" charset="0"/>
              </a:rPr>
              <a:t>и обеспечивают длительную сохранность эффекта после применения </a:t>
            </a:r>
            <a:endParaRPr lang="ru-RU" sz="23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805162" y="2250306"/>
          <a:ext cx="9852419" cy="272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" y="1458218"/>
            <a:ext cx="11522074" cy="611779"/>
          </a:xfrm>
          <a:prstGeom prst="rect">
            <a:avLst/>
          </a:prstGeom>
        </p:spPr>
        <p:txBody>
          <a:bodyPr wrap="square" lIns="112088" tIns="56043" rIns="112088" bIns="56043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ОПТИМАЛЬНОЕ </a:t>
            </a: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РЕШЕНИЕ</a:t>
            </a:r>
            <a:endParaRPr lang="ru-RU" sz="3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09420" y="5058618"/>
            <a:ext cx="907351" cy="85059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12088" tIns="56043" rIns="112088" bIns="56043" rtlCol="0" anchor="ctr"/>
          <a:lstStyle/>
          <a:p>
            <a:pPr algn="ctr"/>
            <a:r>
              <a:rPr lang="ru-RU" sz="4900" b="1" dirty="0" smtClean="0"/>
              <a:t>!</a:t>
            </a:r>
            <a:endParaRPr lang="ru-RU" sz="4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" y="1238"/>
            <a:ext cx="11521440" cy="8098536"/>
          </a:xfrm>
          <a:prstGeom prst="rect">
            <a:avLst/>
          </a:prstGeom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76105" y="2178298"/>
          <a:ext cx="1062903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7562" y="6498778"/>
            <a:ext cx="7621747" cy="1282732"/>
          </a:xfrm>
          <a:prstGeom prst="rect">
            <a:avLst/>
          </a:prstGeom>
        </p:spPr>
        <p:txBody>
          <a:bodyPr wrap="square" lIns="112088" tIns="56043" rIns="112088" bIns="56043">
            <a:spAutoFit/>
          </a:bodyPr>
          <a:lstStyle/>
          <a:p>
            <a:pPr marL="420329" indent="-420329" fontAlgn="base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</a:rPr>
              <a:t>Противопоказания: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</a:rPr>
              <a:t> индивидуальная непереносимость компонентов, беременность, кормление грудью. </a:t>
            </a:r>
          </a:p>
          <a:p>
            <a:pPr marL="420329" indent="-420329" fontAlgn="base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</a:rPr>
              <a:t>Биологически активная добавка к пище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</a:rPr>
              <a:t>. 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</a:rPr>
              <a:t>Не является лекарством. Перед применением проконсультироваться с врачом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" y="1458218"/>
            <a:ext cx="11522074" cy="611779"/>
          </a:xfrm>
          <a:prstGeom prst="rect">
            <a:avLst/>
          </a:prstGeom>
        </p:spPr>
        <p:txBody>
          <a:bodyPr wrap="square" lIns="112088" tIns="56043" rIns="112088" bIns="56043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ШИРОКИЙ СПЕКТР ПОКАЗАНИЙ:</a:t>
            </a:r>
            <a:endParaRPr lang="ru-RU" sz="3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" y="1238"/>
            <a:ext cx="11521440" cy="80985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45" y="4356521"/>
            <a:ext cx="10708031" cy="135016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451</Words>
  <Application>Microsoft Office PowerPoint</Application>
  <PresentationFormat>Произвольный</PresentationFormat>
  <Paragraphs>102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ОЛЕОПРЕН ГЕПА – первый комплекс, объединивший все активные компоненты для стабилизации состояния печени 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Company>Артлайф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Олеопрен Гепа</dc:title>
  <dc:creator>Шушпанова Анна</dc:creator>
  <cp:lastModifiedBy>Шушпанова Анна</cp:lastModifiedBy>
  <cp:revision>124</cp:revision>
  <dcterms:created xsi:type="dcterms:W3CDTF">2013-03-05T08:20:26Z</dcterms:created>
  <dcterms:modified xsi:type="dcterms:W3CDTF">2013-03-14T10:30:40Z</dcterms:modified>
</cp:coreProperties>
</file>