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57" r:id="rId4"/>
    <p:sldId id="258" r:id="rId5"/>
    <p:sldId id="294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96" r:id="rId16"/>
    <p:sldId id="293" r:id="rId17"/>
    <p:sldId id="268" r:id="rId18"/>
    <p:sldId id="269" r:id="rId19"/>
    <p:sldId id="270" r:id="rId20"/>
    <p:sldId id="271" r:id="rId21"/>
    <p:sldId id="298" r:id="rId22"/>
    <p:sldId id="295" r:id="rId23"/>
    <p:sldId id="276" r:id="rId24"/>
    <p:sldId id="272" r:id="rId25"/>
    <p:sldId id="273" r:id="rId26"/>
    <p:sldId id="274" r:id="rId27"/>
    <p:sldId id="277" r:id="rId28"/>
    <p:sldId id="278" r:id="rId29"/>
    <p:sldId id="279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80" r:id="rId39"/>
    <p:sldId id="281" r:id="rId40"/>
    <p:sldId id="282" r:id="rId41"/>
    <p:sldId id="283" r:id="rId42"/>
    <p:sldId id="284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9966"/>
    <a:srgbClr val="20F234"/>
    <a:srgbClr val="DCFCBE"/>
    <a:srgbClr val="BEFCBF"/>
    <a:srgbClr val="99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>
        <p:scale>
          <a:sx n="50" d="100"/>
          <a:sy n="50" d="100"/>
        </p:scale>
        <p:origin x="-3384" y="-17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1D076-0521-45B6-83A3-DB4F71497A2A}" type="datetimeFigureOut">
              <a:rPr lang="ru-RU"/>
              <a:pPr>
                <a:defRPr/>
              </a:pPr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39622-C4FE-420D-B8DF-8590AE349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A4953-00AD-46E7-8344-26B197A9CF85}" type="datetimeFigureOut">
              <a:rPr lang="ru-RU"/>
              <a:pPr>
                <a:defRPr/>
              </a:pPr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02469-964E-4087-8A04-90486CA7B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D898E-E479-4D38-BE98-535FC6634C78}" type="datetimeFigureOut">
              <a:rPr lang="ru-RU"/>
              <a:pPr>
                <a:defRPr/>
              </a:pPr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9E962-FFF8-49BA-AB98-CE0E8C86D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76FC3-BDA7-4DF6-BB0C-61C8B55F503B}" type="datetimeFigureOut">
              <a:rPr lang="ru-RU"/>
              <a:pPr>
                <a:defRPr/>
              </a:pPr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755CB-BFE1-4C3E-9A5B-5DBA405D7B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5BAD9-5A9E-4B63-8022-D63271207328}" type="datetimeFigureOut">
              <a:rPr lang="ru-RU"/>
              <a:pPr>
                <a:defRPr/>
              </a:pPr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29F9B-E120-4D99-9718-DA8D8AC8F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85110-FD71-497F-BA89-ACE9BE0AA36D}" type="datetimeFigureOut">
              <a:rPr lang="ru-RU"/>
              <a:pPr>
                <a:defRPr/>
              </a:pPr>
              <a:t>17.02.2012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109E2-E096-4AB0-9FAD-EB2BB57B6E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5D90E-CE14-4663-B32E-7157FD3F3D64}" type="datetimeFigureOut">
              <a:rPr lang="ru-RU"/>
              <a:pPr>
                <a:defRPr/>
              </a:pPr>
              <a:t>17.02.2012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70308-AD41-4215-8F9E-1AF987EAA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7EEDF-B35B-4DEC-9E0B-11631AE803BA}" type="datetimeFigureOut">
              <a:rPr lang="ru-RU"/>
              <a:pPr>
                <a:defRPr/>
              </a:pPr>
              <a:t>17.02.2012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EBDB1-A138-44D4-9B87-2C2DD0C09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51B7A-7F9D-4A34-9725-3E2AD364E760}" type="datetimeFigureOut">
              <a:rPr lang="ru-RU"/>
              <a:pPr>
                <a:defRPr/>
              </a:pPr>
              <a:t>17.02.2012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6F365-41A9-4A3B-8DAC-47EA7DC96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5C633-33EC-4D4A-97FE-1102FEB64B93}" type="datetimeFigureOut">
              <a:rPr lang="ru-RU"/>
              <a:pPr>
                <a:defRPr/>
              </a:pPr>
              <a:t>17.02.2012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58A4C-9F7F-4674-99EE-FEDAE8E44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5FE27-76B0-49BC-BDC8-BE28FAB98988}" type="datetimeFigureOut">
              <a:rPr lang="ru-RU"/>
              <a:pPr>
                <a:defRPr/>
              </a:pPr>
              <a:t>17.02.2012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809F1-713B-4FED-B39A-E721BE4E7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0FE334-3A85-4B95-A222-AB1C3CF0BCA7}" type="datetimeFigureOut">
              <a:rPr lang="ru-RU"/>
              <a:pPr>
                <a:defRPr/>
              </a:pPr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226AF6-0729-41C9-A7D3-8BCB575B90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Презентация_обложк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соединительной ткани</a:t>
            </a:r>
            <a:endParaRPr lang="ru-RU" dirty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323850" y="1196975"/>
            <a:ext cx="8496300" cy="1727200"/>
          </a:xfrm>
        </p:spPr>
        <p:txBody>
          <a:bodyPr/>
          <a:lstStyle/>
          <a:p>
            <a:pPr eaLnBrk="1" hangingPunct="1"/>
            <a:r>
              <a:rPr lang="ru-RU" smtClean="0"/>
              <a:t>Функциональные (паренхиматозные) клетки организма соединены между собой огромной соединительнотканной системой. 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23850" y="3213100"/>
            <a:ext cx="8569325" cy="295275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u="sng" dirty="0">
                <a:latin typeface="+mn-lt"/>
              </a:rPr>
              <a:t>Существуют следующие физико-метаболические виды соединительной ткани: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latin typeface="+mn-lt"/>
              </a:rPr>
              <a:t>твердые (кости, хрящи)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latin typeface="+mn-lt"/>
              </a:rPr>
              <a:t>жидкие (кровь, лимфа, ликвор)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latin typeface="+mn-lt"/>
              </a:rPr>
              <a:t>гели (межклеточный, внутриполостной и др.).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863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 соединительной ткани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611188" y="1268413"/>
            <a:ext cx="8229600" cy="5184775"/>
          </a:xfrm>
        </p:spPr>
        <p:txBody>
          <a:bodyPr/>
          <a:lstStyle/>
          <a:p>
            <a:pPr eaLnBrk="1" hangingPunct="1"/>
            <a:r>
              <a:rPr lang="ru-RU" smtClean="0"/>
              <a:t>Соединительная ткань выполняет огромное количество функций в организме, непосредственно влияет на обмен веществ и регулирует работу </a:t>
            </a:r>
            <a:r>
              <a:rPr lang="ru-RU" b="1" smtClean="0"/>
              <a:t>всех органов и систем.</a:t>
            </a:r>
          </a:p>
          <a:p>
            <a:pPr eaLnBrk="1" hangingPunct="1"/>
            <a:r>
              <a:rPr lang="ru-RU" smtClean="0"/>
              <a:t>Она фактически </a:t>
            </a:r>
            <a:r>
              <a:rPr lang="ru-RU" b="1" smtClean="0"/>
              <a:t>определяет типы конституции </a:t>
            </a:r>
            <a:r>
              <a:rPr lang="ru-RU" smtClean="0"/>
              <a:t>различных людей с помощью генетически запланированных соотношений форм соединительной ткани в организме (кости, хрящи, кровь, лимфа, ликвор и др.).</a:t>
            </a:r>
            <a:endParaRPr lang="ru-RU" b="1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Конституция человека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323850" y="1052513"/>
            <a:ext cx="8496300" cy="5400675"/>
          </a:xfrm>
        </p:spPr>
        <p:txBody>
          <a:bodyPr/>
          <a:lstStyle/>
          <a:p>
            <a:pPr eaLnBrk="1" hangingPunct="1"/>
            <a:r>
              <a:rPr lang="ru-RU" sz="2300" b="1" smtClean="0"/>
              <a:t>Конституция человека </a:t>
            </a:r>
            <a:r>
              <a:rPr lang="ru-RU" sz="2300" smtClean="0"/>
              <a:t>(от лат с</a:t>
            </a:r>
            <a:r>
              <a:rPr lang="en-US" sz="2300" smtClean="0"/>
              <a:t>onstitutio</a:t>
            </a:r>
            <a:r>
              <a:rPr lang="ru-RU" sz="2300" smtClean="0"/>
              <a:t> – свойство, состояние, устройство)— это совокупность функциональных и морфологических особенностей организма, сложившихся на основе наследственных и приобретенных свойств, которые определяют своеобразие реакции организма на внешние и внутренние раздражители.</a:t>
            </a:r>
          </a:p>
          <a:p>
            <a:pPr eaLnBrk="1" hangingPunct="1"/>
            <a:r>
              <a:rPr lang="ru-RU" sz="2300" b="1" smtClean="0"/>
              <a:t>Современная медицина рассматривает конституцию</a:t>
            </a:r>
            <a:r>
              <a:rPr lang="ru-RU" sz="2300" smtClean="0"/>
              <a:t> как основную биологическую характеристику целостного организма, обусловленную наследственностью (генотипом) и длительными интенсивными влияниями окружающей среды.</a:t>
            </a:r>
          </a:p>
          <a:p>
            <a:pPr eaLnBrk="1" hangingPunct="1"/>
            <a:r>
              <a:rPr lang="ru-RU" sz="2300" b="1" smtClean="0"/>
              <a:t>Конституция отражает особенности</a:t>
            </a:r>
            <a:r>
              <a:rPr lang="ru-RU" sz="2300" smtClean="0"/>
              <a:t> не только телосложения, но также психической деятельности, метаболизма и функционирования вегетативных систем, адаптационных, компенсаторных и патологических реакций человека.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8785225" cy="936625"/>
          </a:xfrm>
        </p:spPr>
        <p:txBody>
          <a:bodyPr/>
          <a:lstStyle/>
          <a:p>
            <a:pPr eaLnBrk="1" hangingPunct="1">
              <a:defRPr/>
            </a:pP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конституциональных типов</a:t>
            </a:r>
            <a:endParaRPr lang="ru-R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539750" y="1628775"/>
            <a:ext cx="8229600" cy="4537075"/>
          </a:xfrm>
        </p:spPr>
        <p:txBody>
          <a:bodyPr/>
          <a:lstStyle/>
          <a:p>
            <a:pPr eaLnBrk="1" hangingPunct="1"/>
            <a:r>
              <a:rPr lang="ru-RU" sz="2800" smtClean="0"/>
              <a:t>С учетом морфологических, биохимических и функциональных особенностей, характера человека, склонности к той или иной патологии выделено </a:t>
            </a:r>
            <a:r>
              <a:rPr lang="ru-RU" sz="2800" b="1" smtClean="0"/>
              <a:t>три конституциональных типа</a:t>
            </a:r>
            <a:r>
              <a:rPr lang="ru-RU" sz="2800" smtClean="0"/>
              <a:t>:</a:t>
            </a:r>
          </a:p>
          <a:p>
            <a:pPr eaLnBrk="1" hangingPunct="1">
              <a:buFontTx/>
              <a:buChar char="-"/>
            </a:pPr>
            <a:r>
              <a:rPr lang="ru-RU" sz="2800" b="1" smtClean="0"/>
              <a:t>Нормостеник </a:t>
            </a:r>
            <a:r>
              <a:rPr lang="ru-RU" sz="2800" smtClean="0"/>
              <a:t>(нормальный или «Атлетик» -от греч. — борьба, схватка)</a:t>
            </a:r>
          </a:p>
          <a:p>
            <a:pPr eaLnBrk="1" hangingPunct="1">
              <a:buFontTx/>
              <a:buChar char="-"/>
            </a:pPr>
            <a:r>
              <a:rPr lang="ru-RU" sz="2800" b="1" smtClean="0"/>
              <a:t>Гиперстеник </a:t>
            </a:r>
            <a:r>
              <a:rPr lang="ru-RU" sz="2800" smtClean="0"/>
              <a:t> (ширококостный или «Пикник» -от греч. — толстый, плотный)</a:t>
            </a:r>
          </a:p>
          <a:p>
            <a:pPr eaLnBrk="1" hangingPunct="1">
              <a:buFontTx/>
              <a:buChar char="-"/>
            </a:pPr>
            <a:r>
              <a:rPr lang="ru-RU" sz="2800" b="1" smtClean="0"/>
              <a:t>Астеник</a:t>
            </a:r>
            <a:r>
              <a:rPr lang="ru-RU" sz="2800" smtClean="0"/>
              <a:t> — (от греч. — слабый, тонкокостный)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Конституциональные типы по М.В. </a:t>
            </a:r>
            <a:r>
              <a:rPr lang="ru-RU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Черноруцкому</a:t>
            </a: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 – астеник; 2 – </a:t>
            </a:r>
            <a:r>
              <a:rPr lang="ru-RU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нормостеник</a:t>
            </a: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3 – гиперстеник.</a:t>
            </a:r>
            <a:endParaRPr lang="ru-RU" sz="2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9" name="Picture 2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700213"/>
            <a:ext cx="59785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Конституциональные типы</a:t>
            </a:r>
            <a:endParaRPr lang="ru-RU" dirty="0"/>
          </a:p>
        </p:txBody>
      </p:sp>
      <p:pic>
        <p:nvPicPr>
          <p:cNvPr id="15363" name="Picture 2" descr="C:\Documents and Settings\bpg\Рабочий стол\--_1_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484313"/>
            <a:ext cx="38163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 descr="C:\Documents and Settings\bpg\Рабочий стол\мужчины тип конституц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429000"/>
            <a:ext cx="42862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типа конституции</a:t>
            </a:r>
            <a:b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Индекс Пенье</a:t>
            </a:r>
            <a:endParaRPr lang="ru-RU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971550" y="2852738"/>
          <a:ext cx="7344816" cy="3192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3600400"/>
              </a:tblGrid>
              <a:tr h="8349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Тип конституции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Индекс Пенье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5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Calibri"/>
                          <a:ea typeface="Calibri"/>
                          <a:cs typeface="Times New Roman"/>
                        </a:rPr>
                        <a:t>Астенический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Calibri"/>
                          <a:ea typeface="Calibri"/>
                          <a:cs typeface="Times New Roman"/>
                        </a:rPr>
                        <a:t>Больше 30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5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err="1">
                          <a:latin typeface="Calibri"/>
                          <a:ea typeface="Calibri"/>
                          <a:cs typeface="Times New Roman"/>
                        </a:rPr>
                        <a:t>Нормостенический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Calibri"/>
                          <a:ea typeface="Calibri"/>
                          <a:cs typeface="Times New Roman"/>
                        </a:rPr>
                        <a:t>10-30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5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latin typeface="Calibri"/>
                          <a:ea typeface="Calibri"/>
                          <a:cs typeface="Times New Roman"/>
                        </a:rPr>
                        <a:t>Гиперстенический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Calibri"/>
                          <a:ea typeface="Calibri"/>
                          <a:cs typeface="Times New Roman"/>
                        </a:rPr>
                        <a:t>Меньше 10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9388" y="1773238"/>
            <a:ext cx="87852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Индекс = Рост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[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см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]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– (масса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[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кг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]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+ объём груди в покое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[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см])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424862" cy="8509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конституциональных типов</a:t>
            </a:r>
            <a:endParaRPr lang="ru-RU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68313" y="1341438"/>
            <a:ext cx="8496300" cy="5183187"/>
          </a:xfrm>
        </p:spPr>
        <p:txBody>
          <a:bodyPr/>
          <a:lstStyle/>
          <a:p>
            <a:pPr eaLnBrk="1" hangingPunct="1"/>
            <a:r>
              <a:rPr lang="ru-RU" smtClean="0"/>
              <a:t>Организм человека с определенной конституцией имеет свои особенности, свои слабые и сильные стороны из-за преобладания той или иной системы регуляции.</a:t>
            </a:r>
          </a:p>
          <a:p>
            <a:pPr eaLnBrk="1" hangingPunct="1"/>
            <a:r>
              <a:rPr lang="ru-RU" smtClean="0"/>
              <a:t>Для каждого конституционного типа можно прогнозировать предрасположенность к определенным заболеваниям, которая под влиянием негативных проявлений среды или поведения проявляется как болезнь.</a:t>
            </a:r>
          </a:p>
          <a:p>
            <a:pPr eaLnBrk="1" hangingPunct="1"/>
            <a:endParaRPr lang="ru-RU" sz="270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Предрасположенность к заболеваниям у лиц с разными типами конституции</a:t>
            </a:r>
            <a:endParaRPr lang="ru-RU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507413" cy="5043424"/>
        </p:xfrm>
        <a:graphic>
          <a:graphicData uri="http://schemas.openxmlformats.org/drawingml/2006/table">
            <a:tbl>
              <a:tblPr/>
              <a:tblGrid>
                <a:gridCol w="2317750"/>
                <a:gridCol w="6189663"/>
              </a:tblGrid>
              <a:tr h="1003300">
                <a:tc>
                  <a:txBody>
                    <a:bodyPr/>
                    <a:lstStyle/>
                    <a:p>
                      <a:pPr marL="285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конситуции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85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Предрасположенность к  заболеваниям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473200">
                <a:tc>
                  <a:txBody>
                    <a:bodyPr/>
                    <a:lstStyle/>
                    <a:p>
                      <a:pPr marL="285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Астенический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Склонность к птозу (опущению) органов брюшной полости, к заболеваниям органов дыхания (в частности туберкулез), гастритам и язвам желудка (двенадцатиперстной кишки) с пониженной кислотностью, неврозам, патологической аменорее.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 риск артериальной гипотонии. У людей с этим типом телосложения чаше других наблюдается вегето-сосудистая дистония.</a:t>
                      </a: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285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Нормостенический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Предрасположенность к  ревматизму, гастритам и язве желудка (двенадцатиперстной кишки) с повышенной кислотностью, к заболеваниям дыхательных путей, невралгиям. Чаще других у представителей этого типа телосложения диагностируется гипертония.</a:t>
                      </a: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473200">
                <a:tc>
                  <a:txBody>
                    <a:bodyPr/>
                    <a:lstStyle/>
                    <a:p>
                      <a:pPr marL="285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Гиперстенический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Предрасположенность к  заболеваниям сердечно-сосудистой системы (атеросклерозу,  инфаркту миокарда, гипертонии), сахарному диабету, заболеваниям печени, нарушениям обмена веществ, в том числе ожирению, желчнокаменной болезни. С другой стороны представители этого типа значительно лучше противостоят простудным заболеваниям и заболеваниями органов дыхания.</a:t>
                      </a: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Частота некоторых заболеваний у лиц разных типов конституции</a:t>
            </a:r>
            <a:endParaRPr lang="ru-RU" sz="40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37090"/>
        </p:xfrm>
        <a:graphic>
          <a:graphicData uri="http://schemas.openxmlformats.org/drawingml/2006/table">
            <a:tbl>
              <a:tblPr/>
              <a:tblGrid>
                <a:gridCol w="3106738"/>
                <a:gridCol w="1944687"/>
                <a:gridCol w="1655763"/>
                <a:gridCol w="1522412"/>
              </a:tblGrid>
              <a:tr h="896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Заболевание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конституции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Мужчины, 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Женщины, 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35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Стенозирующий коронаросклероз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Гиперстеники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Нормостеники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Астеники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35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Инфаркт миокарда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Гиперстеники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Нормостеники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Астеники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935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Желчнокаменная болезнь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Гиперстеники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Нормостеники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Астеники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35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Экссудативный туберкулез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Гиперстеники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Нормостеники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Астеники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16624"/>
          </a:xfrm>
        </p:spPr>
        <p:txBody>
          <a:bodyPr/>
          <a:lstStyle/>
          <a:p>
            <a:pPr marL="0">
              <a:buNone/>
            </a:pPr>
            <a:r>
              <a:rPr lang="ru-RU" dirty="0" smtClean="0"/>
              <a:t>Древнеславянская </a:t>
            </a:r>
            <a:r>
              <a:rPr lang="ru-RU" dirty="0" smtClean="0"/>
              <a:t>оздоровительная система строилась на основе бытовых традиций и целенаправленных </a:t>
            </a:r>
            <a:r>
              <a:rPr lang="ru-RU" dirty="0" smtClean="0"/>
              <a:t>ритуалов. </a:t>
            </a:r>
            <a:r>
              <a:rPr lang="ru-RU" dirty="0" smtClean="0"/>
              <a:t>Особое место занимало </a:t>
            </a:r>
            <a:r>
              <a:rPr lang="ru-RU" dirty="0" err="1" smtClean="0"/>
              <a:t>траволечение</a:t>
            </a:r>
            <a:r>
              <a:rPr lang="ru-RU" dirty="0" smtClean="0"/>
              <a:t>.  </a:t>
            </a:r>
          </a:p>
          <a:p>
            <a:pPr marL="0">
              <a:buNone/>
            </a:pPr>
            <a:r>
              <a:rPr lang="ru-RU" dirty="0" smtClean="0"/>
              <a:t>Сбором, сохранением трав, изготовлением снадобий занимались </a:t>
            </a:r>
            <a:r>
              <a:rPr lang="ru-RU" dirty="0" err="1" smtClean="0"/>
              <a:t>зелейники</a:t>
            </a:r>
            <a:r>
              <a:rPr lang="ru-RU" dirty="0" smtClean="0"/>
              <a:t>.  </a:t>
            </a:r>
            <a:r>
              <a:rPr lang="ru-RU" dirty="0" err="1" smtClean="0"/>
              <a:t>Зелейничество</a:t>
            </a:r>
            <a:r>
              <a:rPr lang="ru-RU" dirty="0" smtClean="0"/>
              <a:t> – это древняя наука о свойствах растений в различных сочетаниях и их воздействии на организм. Секреты древних мастеров легли в основу разработок «</a:t>
            </a:r>
            <a:r>
              <a:rPr lang="ru-RU" dirty="0" err="1" smtClean="0"/>
              <a:t>Зелейной</a:t>
            </a:r>
            <a:r>
              <a:rPr lang="ru-RU" dirty="0" smtClean="0"/>
              <a:t> фабрики».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260350"/>
            <a:ext cx="7056437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Предпосылки к созданию функциональных корректоров</a:t>
            </a:r>
            <a:endParaRPr lang="ru-RU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323850" y="1773238"/>
            <a:ext cx="8569325" cy="4824412"/>
          </a:xfrm>
        </p:spPr>
        <p:txBody>
          <a:bodyPr/>
          <a:lstStyle/>
          <a:p>
            <a:pPr eaLnBrk="1" hangingPunct="1"/>
            <a:r>
              <a:rPr lang="ru-RU" sz="2800" smtClean="0"/>
              <a:t>Соединительнотканная теория и изучение особенностей типов конституции дает возможность комплексно, системно и всесторонне подходить к профилактике и лечению людей, а не конкретных заболеваний.</a:t>
            </a:r>
          </a:p>
          <a:p>
            <a:pPr eaLnBrk="1" hangingPunct="1"/>
            <a:r>
              <a:rPr lang="ru-RU" sz="2800" smtClean="0"/>
              <a:t>На основании принципа системности, учета конституциональных особенностей (врожденные, генетические), соединительнотканной теории разработаны рецептуры и концепция линейки функциональных корректоров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езентация_систем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36104"/>
          </a:xfrm>
        </p:spPr>
        <p:txBody>
          <a:bodyPr/>
          <a:lstStyle/>
          <a:p>
            <a:pPr eaLnBrk="1" hangingPunct="1">
              <a:lnSpc>
                <a:spcPts val="4400"/>
              </a:lnSpc>
            </a:pPr>
            <a:r>
              <a:rPr lang="ru-RU" sz="4000" b="1" dirty="0" smtClean="0">
                <a:solidFill>
                  <a:srgbClr val="006600"/>
                </a:solidFill>
              </a:rPr>
              <a:t>Продукты «</a:t>
            </a:r>
            <a:r>
              <a:rPr lang="ru-RU" sz="4000" b="1" dirty="0" err="1" smtClean="0">
                <a:solidFill>
                  <a:srgbClr val="006600"/>
                </a:solidFill>
              </a:rPr>
              <a:t>Зелейной</a:t>
            </a:r>
            <a:r>
              <a:rPr lang="ru-RU" sz="4000" b="1" dirty="0" smtClean="0">
                <a:solidFill>
                  <a:srgbClr val="006600"/>
                </a:solidFill>
              </a:rPr>
              <a:t> Фабрики»</a:t>
            </a:r>
            <a:endParaRPr lang="ru-RU" sz="4000" b="1" dirty="0" smtClean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417512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Общая схема линейки препаратов</a:t>
            </a:r>
            <a:endParaRPr lang="ru-RU" sz="36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7" name="Picture 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692150"/>
            <a:ext cx="6408738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844675"/>
            <a:ext cx="8569325" cy="25193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5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Сорокатравник</a:t>
            </a:r>
            <a:r>
              <a:rPr lang="ru-RU" sz="5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5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в «</a:t>
            </a:r>
            <a:r>
              <a:rPr lang="ru-RU" sz="5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</a:t>
            </a:r>
            <a:r>
              <a:rPr lang="ru-RU" sz="5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ой</a:t>
            </a:r>
            <a:r>
              <a:rPr lang="ru-RU" sz="5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</a:t>
            </a:r>
            <a:r>
              <a:rPr lang="ru-RU" sz="5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е</a:t>
            </a:r>
            <a:r>
              <a:rPr lang="ru-RU" sz="5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5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поддержания здоровья</a:t>
            </a:r>
            <a:r>
              <a:rPr lang="ru-RU" sz="5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»</a:t>
            </a:r>
            <a:endParaRPr lang="ru-RU" sz="5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8888" y="333375"/>
            <a:ext cx="6400800" cy="839788"/>
          </a:xfrm>
        </p:spPr>
        <p:txBody>
          <a:bodyPr/>
          <a:lstStyle/>
          <a:p>
            <a:pPr eaLnBrk="1" hangingPunct="1"/>
            <a:r>
              <a:rPr lang="ru-RU" sz="4000" b="1" u="sng" smtClean="0">
                <a:solidFill>
                  <a:srgbClr val="006600"/>
                </a:solidFill>
              </a:rPr>
              <a:t>ООО «Зелейная Фабрика»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525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0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Сорокатравник</a:t>
            </a:r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сохраняет </a:t>
            </a:r>
            <a:b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исходный уровень здоровья.</a:t>
            </a:r>
            <a:endParaRPr lang="ru-RU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323850" y="1484313"/>
            <a:ext cx="8496300" cy="5113337"/>
          </a:xfrm>
        </p:spPr>
        <p:txBody>
          <a:bodyPr/>
          <a:lstStyle/>
          <a:p>
            <a:pPr eaLnBrk="1" hangingPunct="1"/>
            <a:r>
              <a:rPr lang="ru-RU" sz="2800" smtClean="0"/>
              <a:t>Исконно русский продукт, предназначенный для всех типов конституции и включающий в себя многовековой опыт традиционной славянской медицины. Опыт поддержания здоровья и необходимого качества жизни. </a:t>
            </a:r>
          </a:p>
          <a:p>
            <a:pPr eaLnBrk="1" hangingPunct="1"/>
            <a:r>
              <a:rPr lang="ru-RU" sz="2800" smtClean="0"/>
              <a:t>Это продукт, который необходим для поддержания и укрепления всех органов и систем, обеспечивающих функционирование организма. </a:t>
            </a:r>
          </a:p>
          <a:p>
            <a:pPr eaLnBrk="1" hangingPunct="1"/>
            <a:r>
              <a:rPr lang="ru-RU" sz="2800" smtClean="0"/>
              <a:t>Для постоянного применения в качестве общеукрепляющего средства. Сохраняет исходный уровень здоровья.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792162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Составление рецептуры продукта</a:t>
            </a:r>
            <a:endParaRPr lang="ru-RU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323850" y="1125538"/>
            <a:ext cx="8569325" cy="5327650"/>
          </a:xfrm>
        </p:spPr>
        <p:txBody>
          <a:bodyPr/>
          <a:lstStyle/>
          <a:p>
            <a:r>
              <a:rPr lang="ru-RU" sz="2300" smtClean="0"/>
              <a:t>В основе составления рецептуры продукта положен </a:t>
            </a:r>
            <a:r>
              <a:rPr lang="ru-RU" sz="2300" b="1" smtClean="0"/>
              <a:t>принцип составления сложных травяных сборов</a:t>
            </a:r>
            <a:r>
              <a:rPr lang="ru-RU" sz="2300" smtClean="0"/>
              <a:t>. Правильное сочетание трав «Сорокатравника» увеличивает их эффективность, помогает расширить сферу действия и компенсировать побочные эффекты:</a:t>
            </a:r>
          </a:p>
          <a:p>
            <a:pPr>
              <a:buFontTx/>
              <a:buChar char="-"/>
            </a:pPr>
            <a:r>
              <a:rPr lang="ru-RU" sz="2300" b="1" i="1" u="sng" smtClean="0"/>
              <a:t>Главенствующая группа трав </a:t>
            </a:r>
            <a:r>
              <a:rPr lang="ru-RU" sz="2300" smtClean="0"/>
              <a:t>– обеспечивает основное действие</a:t>
            </a:r>
          </a:p>
          <a:p>
            <a:pPr>
              <a:buFontTx/>
              <a:buChar char="-"/>
            </a:pPr>
            <a:r>
              <a:rPr lang="ru-RU" sz="2300" b="1" i="1" u="sng" smtClean="0"/>
              <a:t>Вспомогательные травы</a:t>
            </a:r>
            <a:r>
              <a:rPr lang="ru-RU" sz="2300" smtClean="0"/>
              <a:t> – дополняют и уравновешивают основное действие</a:t>
            </a:r>
          </a:p>
          <a:p>
            <a:pPr>
              <a:buFontTx/>
              <a:buChar char="-"/>
            </a:pPr>
            <a:r>
              <a:rPr lang="ru-RU" sz="2300" b="1" i="1" u="sng" smtClean="0"/>
              <a:t>Компоненты, способствующие повышению биодоступности БАВ </a:t>
            </a:r>
            <a:r>
              <a:rPr lang="ru-RU" sz="2300" smtClean="0"/>
              <a:t>– способствуют более полному усвоению БАВ, транспортные системы</a:t>
            </a:r>
          </a:p>
          <a:p>
            <a:pPr>
              <a:buFontTx/>
              <a:buChar char="-"/>
            </a:pPr>
            <a:r>
              <a:rPr lang="ru-RU" sz="2300" b="1" i="1" u="sng" smtClean="0"/>
              <a:t>Детоксиканты</a:t>
            </a:r>
            <a:r>
              <a:rPr lang="ru-RU" sz="2300" smtClean="0"/>
              <a:t> – обезвреживают и выводят токсины, ежедневно поступающие в организм</a:t>
            </a:r>
          </a:p>
          <a:p>
            <a:pPr>
              <a:buFontTx/>
              <a:buChar char="-"/>
            </a:pPr>
            <a:endParaRPr lang="ru-RU" sz="200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52525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Область применения </a:t>
            </a:r>
            <a:b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БАД «</a:t>
            </a:r>
            <a:r>
              <a:rPr lang="ru-RU" sz="40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Сорокатравник</a:t>
            </a:r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323850" y="1700213"/>
            <a:ext cx="8496300" cy="4537075"/>
          </a:xfrm>
        </p:spPr>
        <p:txBody>
          <a:bodyPr/>
          <a:lstStyle/>
          <a:p>
            <a:r>
              <a:rPr lang="ru-RU" sz="2500" smtClean="0"/>
              <a:t>Применяется как общеукрепляющее профилактическое средства для повышения резистентности организма к различным заболеваниям, неблагоприятным условиям окружающей среды, умственным и физическим нагрузкам, стрессам и для поддержания адекватного уровня здоровья. </a:t>
            </a:r>
          </a:p>
          <a:p>
            <a:r>
              <a:rPr lang="ru-RU" sz="2500" smtClean="0"/>
              <a:t>БАД благоприятно влияет на адаптацию, функции иммунной, сердечно-сосудистой, нервной, эндокринной, пищеварительной, дыхательной, лимфотической, сенсорной, мочевыделительной, репродуктивной систем и опорно-двигательного аппарата.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989138"/>
            <a:ext cx="8569325" cy="18002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Настои в «</a:t>
            </a:r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</a:t>
            </a:r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ой</a:t>
            </a:r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</a:t>
            </a:r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е</a:t>
            </a:r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поддержания здоровья</a:t>
            </a:r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»</a:t>
            </a:r>
          </a:p>
        </p:txBody>
      </p:sp>
      <p:sp>
        <p:nvSpPr>
          <p:cNvPr id="2662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813" y="333375"/>
            <a:ext cx="6400800" cy="839788"/>
          </a:xfrm>
        </p:spPr>
        <p:txBody>
          <a:bodyPr/>
          <a:lstStyle/>
          <a:p>
            <a:r>
              <a:rPr lang="ru-RU" sz="3600" b="1" u="sng" smtClean="0">
                <a:solidFill>
                  <a:srgbClr val="006600"/>
                </a:solidFill>
              </a:rPr>
              <a:t>ООО «Зелейная Фабрика»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213" y="188913"/>
            <a:ext cx="8713787" cy="9366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Настои-концентраты -  конституциональные функциональные корректоры</a:t>
            </a:r>
          </a:p>
        </p:txBody>
      </p:sp>
      <p:sp>
        <p:nvSpPr>
          <p:cNvPr id="27651" name="Rectangle 32"/>
          <p:cNvSpPr>
            <a:spLocks noChangeArrowheads="1"/>
          </p:cNvSpPr>
          <p:nvPr/>
        </p:nvSpPr>
        <p:spPr bwMode="auto">
          <a:xfrm>
            <a:off x="611188" y="1628775"/>
            <a:ext cx="8208962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b="1" i="1" u="sng"/>
              <a:t>Назначение</a:t>
            </a:r>
            <a:r>
              <a:rPr lang="ru-RU" b="1" i="1"/>
              <a:t>:</a:t>
            </a:r>
            <a:r>
              <a:rPr lang="ru-RU"/>
              <a:t> 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ru-RU"/>
              <a:t>коррекция слабых сторон типа конституции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ru-RU"/>
              <a:t>профилактика заболеваний, к которым они имеют предрасположенность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endParaRPr lang="ru-RU" i="1" u="sng"/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ru-RU" b="1" i="1" u="sng"/>
              <a:t>Принцип действия основан на теории «болезнь-здоровье»</a:t>
            </a:r>
            <a:r>
              <a:rPr lang="ru-RU" b="1" i="1"/>
              <a:t>:</a:t>
            </a:r>
            <a:r>
              <a:rPr lang="ru-RU" b="1"/>
              <a:t> 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ru-RU"/>
              <a:t>Болезнь не проявится, если настроить организм на работу без сбоя (даже в условиях стресса), обеспечив клетки необходимым и достаточным набором нутриентов;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endParaRPr lang="ru-RU"/>
          </a:p>
          <a:p>
            <a:r>
              <a:rPr lang="ru-RU" b="1" i="1" u="sng"/>
              <a:t>Область применения настоев-концентратов</a:t>
            </a:r>
            <a:r>
              <a:rPr lang="ru-RU" b="1"/>
              <a:t>:</a:t>
            </a:r>
          </a:p>
          <a:p>
            <a:r>
              <a:rPr lang="ru-RU"/>
              <a:t>Прием соответствующего настоя-концентрата позволяет улучшить психо-эмоциональное состояние, повысить адаптационные возможности, работоспособность, выносливость и, в конечном итоге, улучшить качество жизни и поддерживать адекватный уровень здоровья.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ChangeArrowheads="1"/>
          </p:cNvSpPr>
          <p:nvPr/>
        </p:nvSpPr>
        <p:spPr bwMode="auto">
          <a:xfrm>
            <a:off x="2547938" y="2205038"/>
            <a:ext cx="5695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 i="1"/>
          </a:p>
        </p:txBody>
      </p:sp>
      <p:sp>
        <p:nvSpPr>
          <p:cNvPr id="3081" name="Rectangle 9"/>
          <p:cNvSpPr>
            <a:spLocks noGrp="1"/>
          </p:cNvSpPr>
          <p:nvPr>
            <p:ph type="title" idx="4294967295"/>
          </p:nvPr>
        </p:nvSpPr>
        <p:spPr>
          <a:xfrm>
            <a:off x="539750" y="333375"/>
            <a:ext cx="8064500" cy="863600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Регулярный прием настоев-концентратов повышает  качество жизни человека</a:t>
            </a:r>
          </a:p>
        </p:txBody>
      </p:sp>
      <p:sp>
        <p:nvSpPr>
          <p:cNvPr id="28676" name="Rectangle 10"/>
          <p:cNvSpPr>
            <a:spLocks noGrp="1"/>
          </p:cNvSpPr>
          <p:nvPr>
            <p:ph type="body" idx="4294967295"/>
          </p:nvPr>
        </p:nvSpPr>
        <p:spPr>
          <a:xfrm>
            <a:off x="323850" y="1700213"/>
            <a:ext cx="8496300" cy="4321175"/>
          </a:xfrm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1400" b="1" i="1" u="sng" smtClean="0">
                <a:latin typeface="Arial" pitchFamily="34" charset="0"/>
              </a:rPr>
              <a:t>*</a:t>
            </a:r>
            <a:r>
              <a:rPr lang="ru-RU" sz="2000" b="1" i="1" u="sng" smtClean="0">
                <a:latin typeface="Arial" pitchFamily="34" charset="0"/>
              </a:rPr>
              <a:t>Настой «Знатный»</a:t>
            </a:r>
            <a:r>
              <a:rPr lang="ru-RU" sz="2000" smtClean="0">
                <a:latin typeface="Arial" pitchFamily="34" charset="0"/>
              </a:rPr>
              <a:t>*- для астенического типа конституции;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ru-RU" sz="2000" smtClean="0">
              <a:latin typeface="Arial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2000" b="1" i="1" u="sng" smtClean="0">
                <a:latin typeface="Arial" pitchFamily="34" charset="0"/>
              </a:rPr>
              <a:t>*Настой «Добротный»*</a:t>
            </a:r>
            <a:r>
              <a:rPr lang="ru-RU" sz="2000" smtClean="0">
                <a:latin typeface="Arial" pitchFamily="34" charset="0"/>
              </a:rPr>
              <a:t> - для гиперстенического типа конституции;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ru-RU" sz="2000" smtClean="0">
              <a:latin typeface="Arial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2000" b="1" i="1" u="sng" smtClean="0">
                <a:latin typeface="Arial" pitchFamily="34" charset="0"/>
              </a:rPr>
              <a:t>*Настой «Ладный»*</a:t>
            </a:r>
            <a:r>
              <a:rPr lang="ru-RU" sz="2000" smtClean="0">
                <a:latin typeface="Arial" pitchFamily="34" charset="0"/>
              </a:rPr>
              <a:t> - для нормостенического типа конституции.</a:t>
            </a:r>
          </a:p>
          <a:p>
            <a:pPr algn="ctr">
              <a:lnSpc>
                <a:spcPct val="80000"/>
              </a:lnSpc>
              <a:buFont typeface="Arial" pitchFamily="34" charset="0"/>
              <a:buNone/>
            </a:pPr>
            <a:endParaRPr lang="ru-RU" sz="2000" b="1" i="1" smtClean="0">
              <a:latin typeface="Arial" pitchFamily="34" charset="0"/>
            </a:endParaRPr>
          </a:p>
          <a:p>
            <a:pPr algn="ctr">
              <a:lnSpc>
                <a:spcPct val="80000"/>
              </a:lnSpc>
              <a:buFont typeface="Arial" pitchFamily="34" charset="0"/>
              <a:buNone/>
            </a:pPr>
            <a:r>
              <a:rPr lang="ru-RU" sz="2000" b="1" i="1" u="sng" smtClean="0">
                <a:latin typeface="Arial" pitchFamily="34" charset="0"/>
              </a:rPr>
              <a:t>Когда принимать:</a:t>
            </a:r>
          </a:p>
          <a:p>
            <a:pPr algn="ctr">
              <a:lnSpc>
                <a:spcPct val="80000"/>
              </a:lnSpc>
              <a:buFont typeface="Arial" pitchFamily="34" charset="0"/>
              <a:buNone/>
            </a:pPr>
            <a:r>
              <a:rPr lang="ru-RU" sz="2000" smtClean="0">
                <a:latin typeface="Arial" pitchFamily="34" charset="0"/>
              </a:rPr>
              <a:t>Настои-концентраты принимают при неблагоприятных условиях среды, при стрессовых ситуациях, в период обострения хронических заболеваний, при физических и умственных нагрузках, то есть в условиях, когда возможно развитие болезни.</a:t>
            </a:r>
          </a:p>
          <a:p>
            <a:pPr algn="ctr">
              <a:lnSpc>
                <a:spcPct val="80000"/>
              </a:lnSpc>
              <a:buFont typeface="Arial" pitchFamily="34" charset="0"/>
              <a:buNone/>
            </a:pPr>
            <a:endParaRPr lang="ru-RU" sz="2000" smtClean="0">
              <a:latin typeface="Arial" pitchFamily="34" charset="0"/>
            </a:endParaRPr>
          </a:p>
          <a:p>
            <a:pPr algn="ctr">
              <a:lnSpc>
                <a:spcPct val="80000"/>
              </a:lnSpc>
              <a:buFont typeface="Arial" pitchFamily="34" charset="0"/>
              <a:buNone/>
            </a:pPr>
            <a:r>
              <a:rPr lang="ru-RU" sz="2000" b="1" i="1" u="sng" smtClean="0">
                <a:latin typeface="Arial" pitchFamily="34" charset="0"/>
              </a:rPr>
              <a:t>Периодичность приема настоев</a:t>
            </a:r>
            <a:r>
              <a:rPr lang="ru-RU" sz="2000" smtClean="0">
                <a:latin typeface="Arial" pitchFamily="34" charset="0"/>
              </a:rPr>
              <a:t>: 2-3 раза в год</a:t>
            </a:r>
            <a:endParaRPr lang="ru-RU" sz="1400" smtClean="0">
              <a:latin typeface="Arial" pitchFamily="34" charset="0"/>
            </a:endParaRPr>
          </a:p>
          <a:p>
            <a:pPr algn="ctr">
              <a:lnSpc>
                <a:spcPct val="80000"/>
              </a:lnSpc>
              <a:buFont typeface="Arial" pitchFamily="34" charset="0"/>
              <a:buNone/>
            </a:pPr>
            <a:endParaRPr lang="ru-RU" sz="1400" smtClean="0">
              <a:latin typeface="Arial" pitchFamily="34" charset="0"/>
            </a:endParaRPr>
          </a:p>
          <a:p>
            <a:pPr algn="ctr">
              <a:lnSpc>
                <a:spcPct val="80000"/>
              </a:lnSpc>
              <a:buFont typeface="Arial" pitchFamily="34" charset="0"/>
              <a:buNone/>
            </a:pPr>
            <a:endParaRPr lang="ru-RU" sz="140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1"/>
          </p:nvPr>
        </p:nvSpPr>
        <p:spPr>
          <a:xfrm>
            <a:off x="179388" y="1600200"/>
            <a:ext cx="8785225" cy="4924425"/>
          </a:xfrm>
        </p:spPr>
        <p:txBody>
          <a:bodyPr/>
          <a:lstStyle/>
          <a:p>
            <a:pPr eaLnBrk="1" hangingPunct="1"/>
            <a:r>
              <a:rPr lang="ru-RU" sz="2800" dirty="0" smtClean="0"/>
              <a:t>Любой человек рождается с определенным количеством здоровья – генетической информации, которая является невосполнимой. В течение жизни человек может и расходовать, и укреплять своё здоровье с помощью воздействия различных факторов («факторы риска» и «факторы здоровья»).</a:t>
            </a:r>
          </a:p>
          <a:p>
            <a:pPr eaLnBrk="1" hangingPunct="1"/>
            <a:r>
              <a:rPr lang="ru-RU" sz="2800" dirty="0" smtClean="0"/>
              <a:t>Имея достаточно знаний и средств для профилактики заболеваний, человек может самостоятельно в течение всей жизни укреплять своё здоровье, увеличивать количество благоприятных факторов и уменьшать воздействие негативных.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223962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 – это естественное состояние человека</a:t>
            </a:r>
            <a:endParaRPr lang="ru-RU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23850" y="1844675"/>
            <a:ext cx="8569325" cy="24495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Отвары</a:t>
            </a:r>
            <a:b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 «</a:t>
            </a:r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</a:t>
            </a:r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ой</a:t>
            </a:r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</a:t>
            </a:r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е</a:t>
            </a:r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поддержания здоровья</a:t>
            </a:r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»</a:t>
            </a:r>
          </a:p>
        </p:txBody>
      </p:sp>
      <p:sp>
        <p:nvSpPr>
          <p:cNvPr id="29699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31913" y="404813"/>
            <a:ext cx="6400800" cy="839787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r>
              <a:rPr lang="ru-RU" sz="3600" b="1" u="sng" smtClean="0">
                <a:solidFill>
                  <a:srgbClr val="006600"/>
                </a:solidFill>
              </a:rPr>
              <a:t>ООО «Зелейная Фабрика»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0213" y="188913"/>
            <a:ext cx="8713787" cy="9366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Отвары-концентраты -  это системные функциональные корректоры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68313" y="1341438"/>
            <a:ext cx="8424862" cy="513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ru-RU" sz="2000" i="1" u="sng"/>
              <a:t>Назначение отваров</a:t>
            </a:r>
            <a:r>
              <a:rPr lang="ru-RU" sz="2000" i="1"/>
              <a:t>:</a:t>
            </a:r>
            <a:r>
              <a:rPr lang="ru-RU" sz="2000"/>
              <a:t> 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ru-RU" sz="2000"/>
              <a:t>Профилактика и сопутствующее лечение органов и систем человека;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ru-RU" sz="2000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ru-RU" sz="2000"/>
              <a:t>Поддержание необходимого уровня здоровья органов и систем в опасные периоды жизни человека, когда воздействие негативных факторов может оказаться сильнее собственных защитных сил организма;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ru-RU" sz="2000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ru-RU" sz="2000"/>
              <a:t>Прием отваров возможно сочетать с симптоматическими средствами (в том числе лекарственными препаратами) при уже возникшем заболевании, это значительно ускоряет выздоровление; 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ru-RU" sz="2000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ru-RU" sz="2000"/>
              <a:t>Отвары-концентраты применяются в рамках типов конституций для коррекции и профилактики заболеваний, специфичных для каждого типа.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584325"/>
          </a:xfrm>
        </p:spPr>
        <p:txBody>
          <a:bodyPr/>
          <a:lstStyle/>
          <a:p>
            <a:pPr>
              <a:defRPr/>
            </a:pPr>
            <a:r>
              <a:rPr lang="ru-RU" sz="28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«Отвар Лазоревый»</a:t>
            </a:r>
            <a:br>
              <a:rPr lang="ru-RU" sz="28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защита дыхательной системы человека от негативных воздействий и поддержка в ней необходимого уровня здоровья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457200" y="1773238"/>
            <a:ext cx="8229600" cy="4608512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pitchFamily="34" charset="0"/>
              <a:buNone/>
            </a:pPr>
            <a:endParaRPr lang="ru-RU" sz="2000" b="1" i="1" u="sng" smtClean="0">
              <a:latin typeface="Arial" pitchFamily="34" charset="0"/>
            </a:endParaRPr>
          </a:p>
          <a:p>
            <a:pPr algn="ctr">
              <a:lnSpc>
                <a:spcPct val="80000"/>
              </a:lnSpc>
              <a:buFont typeface="Arial" pitchFamily="34" charset="0"/>
              <a:buNone/>
            </a:pPr>
            <a:r>
              <a:rPr lang="ru-RU" sz="2000" b="1" i="1" u="sng" smtClean="0">
                <a:latin typeface="Arial" pitchFamily="34" charset="0"/>
              </a:rPr>
              <a:t>Свойства и область применения:</a:t>
            </a:r>
          </a:p>
          <a:p>
            <a:pPr algn="ctr">
              <a:lnSpc>
                <a:spcPct val="80000"/>
              </a:lnSpc>
              <a:buFont typeface="Arial" pitchFamily="34" charset="0"/>
              <a:buNone/>
            </a:pPr>
            <a:endParaRPr lang="ru-RU" sz="2000" i="1" u="sng" smtClean="0">
              <a:latin typeface="Arial" pitchFamily="34" charset="0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 sz="2000" smtClean="0">
                <a:latin typeface="Arial" pitchFamily="34" charset="0"/>
              </a:rPr>
              <a:t>профилактика заболеваний верхних дыхательных путей в результате воздействия неблагоприятных условий (в т.ч. курение) или предрасположенности к заболеваниям дыхательных путей;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ru-RU" sz="2000" smtClean="0">
              <a:latin typeface="Arial" pitchFamily="34" charset="0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 sz="2000" smtClean="0">
                <a:latin typeface="Arial" pitchFamily="34" charset="0"/>
              </a:rPr>
              <a:t>при недостатке клеточного дыхания –  улучшает микроциркуляцию и увеличивает приток крови к тканям, обеспечивая их адекватное питание и обеспечение кислородом.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ru-RU" sz="2000" smtClean="0">
              <a:latin typeface="Arial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000" i="1" u="sng" smtClean="0">
                <a:latin typeface="Arial" pitchFamily="34" charset="0"/>
              </a:rPr>
              <a:t>В большей степени к заболеваниям органов дыхания расположены люди, имеющие астенический тип телосложения</a:t>
            </a:r>
            <a:r>
              <a:rPr lang="ru-RU" sz="2000" smtClean="0"/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368425"/>
          </a:xfrm>
        </p:spPr>
        <p:txBody>
          <a:bodyPr/>
          <a:lstStyle/>
          <a:p>
            <a:pPr>
              <a:defRPr/>
            </a:pPr>
            <a:r>
              <a:rPr lang="ru-RU" sz="28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«Отвар Желтый спас»</a:t>
            </a:r>
            <a:br>
              <a:rPr lang="ru-RU" sz="28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поддержка здоровья желудочно-кишечного тракта, печени, профилактика сахарного диабета</a:t>
            </a:r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 typeface="Arial" pitchFamily="34" charset="0"/>
              <a:buNone/>
            </a:pPr>
            <a:endParaRPr lang="ru-RU" sz="2000" b="1" i="1" u="sng" smtClean="0">
              <a:latin typeface="Arial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2200" b="1" i="1" u="sng" smtClean="0">
                <a:latin typeface="Arial" pitchFamily="34" charset="0"/>
              </a:rPr>
              <a:t>Свойства: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 sz="2200" smtClean="0">
                <a:latin typeface="Arial" pitchFamily="34" charset="0"/>
              </a:rPr>
              <a:t>Защита от негативного воздействия токсинов и неблагоприятных воздействий окружающей среды (огрехи диеты);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 sz="2200" smtClean="0">
                <a:latin typeface="Arial" pitchFamily="34" charset="0"/>
              </a:rPr>
              <a:t>Нормализация перистальтики кишечника и оттока желчи из желчного пузыря и желчных протоков;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 sz="2200" smtClean="0">
                <a:latin typeface="Arial" pitchFamily="34" charset="0"/>
              </a:rPr>
              <a:t>Предотвращение застойных явлений в печени и кишечнике.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200" b="1" i="1" u="sng" smtClean="0">
                <a:latin typeface="Arial" pitchFamily="34" charset="0"/>
              </a:rPr>
              <a:t>Область применения: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 sz="2200" smtClean="0">
                <a:latin typeface="Arial" pitchFamily="34" charset="0"/>
              </a:rPr>
              <a:t>в качестве сопутствующего лечения язвы желудка и ДПК, гипо- и гиперацидного гастрита.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ru-RU" sz="2200" smtClean="0">
              <a:latin typeface="Arial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200" smtClean="0">
                <a:latin typeface="Arial" pitchFamily="34" charset="0"/>
              </a:rPr>
              <a:t>К </a:t>
            </a:r>
            <a:r>
              <a:rPr lang="ru-RU" sz="2200" i="1" u="sng" smtClean="0">
                <a:latin typeface="Arial" pitchFamily="34" charset="0"/>
              </a:rPr>
              <a:t>заболеваниям системы пищеварения имеют предрасположенность все типы конституции человека.</a:t>
            </a:r>
            <a:r>
              <a:rPr lang="ru-RU" sz="2200" i="1" u="sng" smtClean="0"/>
              <a:t>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368425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«Отвар Вековечный»</a:t>
            </a:r>
            <a:b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поддержка, питание и защита </a:t>
            </a:r>
            <a:b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ru-RU" sz="2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сердечно-сосудистой</a:t>
            </a: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системы</a:t>
            </a:r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323850" y="1628775"/>
            <a:ext cx="8640763" cy="4525963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ru-RU" sz="2400" b="1" i="1" u="sng" smtClean="0">
                <a:latin typeface="Arial" pitchFamily="34" charset="0"/>
              </a:rPr>
              <a:t>Свойства: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latin typeface="Arial" pitchFamily="34" charset="0"/>
              </a:rPr>
              <a:t>Отвар комплексно воздействует на оздоровление сердечной мышцы, сосудов, клеток крови;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latin typeface="Arial" pitchFamily="34" charset="0"/>
              </a:rPr>
              <a:t>Способствует правильной дифференцировке клеток крови;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latin typeface="Arial" pitchFamily="34" charset="0"/>
              </a:rPr>
              <a:t>Улучшает микроциркуляцию и благоприятно воздействует на органы зрения;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latin typeface="Arial" pitchFamily="34" charset="0"/>
              </a:rPr>
              <a:t>Способствует нормализации состава крови, снижая уровень холестерина и гомоцистеина.</a:t>
            </a:r>
          </a:p>
          <a:p>
            <a:pPr>
              <a:lnSpc>
                <a:spcPct val="90000"/>
              </a:lnSpc>
            </a:pPr>
            <a:endParaRPr lang="ru-RU" sz="2400" smtClean="0">
              <a:latin typeface="Arial" pitchFamily="34" charset="0"/>
            </a:endParaRPr>
          </a:p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lang="ru-RU" sz="2400" i="1" u="sng" smtClean="0">
                <a:latin typeface="Arial" pitchFamily="34" charset="0"/>
              </a:rPr>
              <a:t>Заболеваниям сердечно-сосудистой системы в равной степени подвержены все типы конституции человека, поэтому прием отвара рекомендован всем</a:t>
            </a:r>
            <a:r>
              <a:rPr lang="ru-RU" sz="2400" i="1" u="sng" smtClean="0"/>
              <a:t>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«Отвар </a:t>
            </a:r>
            <a:r>
              <a:rPr lang="ru-RU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Камчужный</a:t>
            </a: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»</a:t>
            </a:r>
            <a:b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поддержка, питание и защита </a:t>
            </a:r>
            <a:b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опорно-двигательного аппарата</a:t>
            </a:r>
            <a:endParaRPr lang="ru-RU" sz="40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435975" cy="5068888"/>
          </a:xfrm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2000" b="1" i="1" u="sng" smtClean="0">
                <a:latin typeface="Arial" pitchFamily="34" charset="0"/>
              </a:rPr>
              <a:t>Свойства: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latin typeface="Arial" pitchFamily="34" charset="0"/>
              </a:rPr>
              <a:t>оказывает положительное действие на кровоснабжение мышц</a:t>
            </a:r>
            <a:r>
              <a:rPr lang="ru-RU" sz="2000" smtClean="0"/>
              <a:t> </a:t>
            </a:r>
            <a:r>
              <a:rPr lang="ru-RU" sz="2000" smtClean="0">
                <a:latin typeface="Arial" pitchFamily="34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latin typeface="Arial" pitchFamily="34" charset="0"/>
              </a:rPr>
              <a:t>нормализует обменные процессы в суставах, способствует повышению их подвижности, питает ткани и уменьшает дегенеративные изменения в суставе;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latin typeface="Arial" pitchFamily="34" charset="0"/>
              </a:rPr>
              <a:t>обладает противовоспалительным действием.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2000" b="1" i="1" u="sng" smtClean="0">
                <a:latin typeface="Arial" pitchFamily="34" charset="0"/>
              </a:rPr>
              <a:t>Область применения:</a:t>
            </a:r>
            <a:r>
              <a:rPr lang="ru-RU" sz="2000" b="1" i="1" u="sng" smtClean="0"/>
              <a:t> </a:t>
            </a:r>
            <a:endParaRPr lang="ru-RU" sz="2000" b="1" i="1" u="sng" smtClean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000" smtClean="0">
                <a:latin typeface="Arial" pitchFamily="34" charset="0"/>
              </a:rPr>
              <a:t>рекомендован людям расположенным к заболеваниям опорно-двигательного аппарата (в т.ч. подагра и ревматизм);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latin typeface="Arial" pitchFamily="34" charset="0"/>
              </a:rPr>
              <a:t>спортсменам для профилактики травм опорно-двигательного аппарата и при занятиях фитнесом для повышения эластичности связок и суставов;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latin typeface="Arial" pitchFamily="34" charset="0"/>
              </a:rPr>
              <a:t>при миозитах, мышечных болях от повышенной нагрузки.</a:t>
            </a:r>
          </a:p>
          <a:p>
            <a:pPr algn="ctr">
              <a:lnSpc>
                <a:spcPct val="80000"/>
              </a:lnSpc>
              <a:buFont typeface="Arial" pitchFamily="34" charset="0"/>
              <a:buNone/>
            </a:pPr>
            <a:r>
              <a:rPr lang="ru-RU" sz="2000" i="1" u="sng" smtClean="0">
                <a:latin typeface="Arial" pitchFamily="34" charset="0"/>
              </a:rPr>
              <a:t>К подагре и ревматизму в большей степени склонны люди нормостенического типа телосложения, а заболеваниям суставов и связок в большей степени подвержены гиперстеники</a:t>
            </a:r>
            <a:r>
              <a:rPr lang="ru-RU" sz="2000" i="1" u="sng" smtClean="0"/>
              <a:t>  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«Отвар </a:t>
            </a:r>
            <a:r>
              <a:rPr lang="ru-RU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Красница</a:t>
            </a: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»</a:t>
            </a:r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профилактика заболеваний </a:t>
            </a:r>
            <a:b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женской половой сферы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ru-RU" sz="2400" b="1" i="1" u="sng" smtClean="0">
                <a:latin typeface="Arial" pitchFamily="34" charset="0"/>
              </a:rPr>
              <a:t>Свойства:</a:t>
            </a:r>
          </a:p>
          <a:p>
            <a:r>
              <a:rPr lang="ru-RU" sz="2400" smtClean="0">
                <a:latin typeface="Arial" pitchFamily="34" charset="0"/>
              </a:rPr>
              <a:t>Повышает устойчивость организма женщины к специфичным заболеваниям, обладает противовоспалительным действием;</a:t>
            </a:r>
          </a:p>
          <a:p>
            <a:r>
              <a:rPr lang="ru-RU" sz="2400" smtClean="0">
                <a:latin typeface="Arial" pitchFamily="34" charset="0"/>
              </a:rPr>
              <a:t>Нормализует гормональный фон и обменные процессы женской половой системы;</a:t>
            </a:r>
          </a:p>
          <a:p>
            <a:r>
              <a:rPr lang="ru-RU" sz="2400" smtClean="0">
                <a:latin typeface="Arial" pitchFamily="34" charset="0"/>
              </a:rPr>
              <a:t>Нормализует менструальный цикл и снижает негативные проявления климактерического периода. </a:t>
            </a:r>
          </a:p>
          <a:p>
            <a:pPr algn="ctr">
              <a:buFont typeface="Arial" pitchFamily="34" charset="0"/>
              <a:buNone/>
            </a:pPr>
            <a:endParaRPr lang="ru-RU" sz="2000" i="1" u="sng" smtClean="0">
              <a:latin typeface="Arial" pitchFamily="34" charset="0"/>
            </a:endParaRPr>
          </a:p>
          <a:p>
            <a:pPr algn="ctr">
              <a:buFont typeface="Arial" pitchFamily="34" charset="0"/>
              <a:buNone/>
            </a:pPr>
            <a:r>
              <a:rPr lang="ru-RU" sz="2000" i="1" u="sng" smtClean="0">
                <a:latin typeface="Arial" pitchFamily="34" charset="0"/>
              </a:rPr>
              <a:t>Данный продукт рекомендован женщинам всех типов конституции для регулярного употребления.</a:t>
            </a:r>
            <a:r>
              <a:rPr lang="ru-RU" sz="2000" i="1" u="sng" smtClean="0"/>
              <a:t>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«Отвар Сила Сильная»</a:t>
            </a:r>
            <a:b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профилактика заболеваний </a:t>
            </a:r>
            <a:b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мужской половой сферы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ru-RU" sz="2000" b="1" i="1" u="sng" smtClean="0">
                <a:latin typeface="Arial" pitchFamily="34" charset="0"/>
              </a:rPr>
              <a:t>Свойства:</a:t>
            </a:r>
          </a:p>
          <a:p>
            <a:pPr>
              <a:buFontTx/>
              <a:buChar char="•"/>
            </a:pPr>
            <a:r>
              <a:rPr lang="ru-RU" sz="2000" b="1" smtClean="0">
                <a:latin typeface="Arial" pitchFamily="34" charset="0"/>
              </a:rPr>
              <a:t>Нормализует метаболизм и повышает кровоснабжение тканей предстательной железы, физиологически нормализуя сниженную потенцию;</a:t>
            </a:r>
          </a:p>
          <a:p>
            <a:pPr>
              <a:buFontTx/>
              <a:buChar char="•"/>
            </a:pPr>
            <a:r>
              <a:rPr lang="ru-RU" sz="2000" b="1" smtClean="0">
                <a:latin typeface="Arial" pitchFamily="34" charset="0"/>
              </a:rPr>
              <a:t>Способствует повышению подвижности и увеличению продукции сперматозоидов, а также нормализации их морфологической формы;</a:t>
            </a:r>
          </a:p>
          <a:p>
            <a:pPr>
              <a:buFontTx/>
              <a:buChar char="•"/>
            </a:pPr>
            <a:r>
              <a:rPr lang="ru-RU" sz="2000" b="1" smtClean="0">
                <a:latin typeface="Arial" pitchFamily="34" charset="0"/>
              </a:rPr>
              <a:t>Повышает работоспособность и выносливость при повышенных умственных и физических нагрузках.</a:t>
            </a:r>
            <a:endParaRPr lang="ru-RU" sz="2000" smtClean="0">
              <a:latin typeface="Arial" pitchFamily="34" charset="0"/>
            </a:endParaRPr>
          </a:p>
          <a:p>
            <a:pPr>
              <a:buFontTx/>
              <a:buChar char="•"/>
            </a:pPr>
            <a:endParaRPr lang="ru-RU" sz="2000" smtClean="0">
              <a:latin typeface="Arial" pitchFamily="34" charset="0"/>
            </a:endParaRPr>
          </a:p>
          <a:p>
            <a:pPr algn="ctr">
              <a:buFontTx/>
              <a:buNone/>
            </a:pPr>
            <a:r>
              <a:rPr lang="ru-RU" sz="2000" i="1" smtClean="0">
                <a:latin typeface="Arial" pitchFamily="34" charset="0"/>
              </a:rPr>
              <a:t>Данный продукт рекомендован мужчинам всех типов конституции для регулярного употребления</a:t>
            </a:r>
            <a:r>
              <a:rPr lang="ru-RU" sz="2000" i="1" smtClean="0"/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844675"/>
            <a:ext cx="8569325" cy="25209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Многотравники</a:t>
            </a:r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в </a:t>
            </a:r>
            <a:b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«</a:t>
            </a:r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</a:t>
            </a:r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ой</a:t>
            </a:r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</a:t>
            </a:r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е</a:t>
            </a:r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поддержания здоровья</a:t>
            </a:r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»</a:t>
            </a:r>
          </a:p>
        </p:txBody>
      </p:sp>
      <p:sp>
        <p:nvSpPr>
          <p:cNvPr id="3789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6375" y="333375"/>
            <a:ext cx="6400800" cy="839788"/>
          </a:xfrm>
        </p:spPr>
        <p:txBody>
          <a:bodyPr/>
          <a:lstStyle/>
          <a:p>
            <a:r>
              <a:rPr lang="ru-RU" sz="3600" b="1" u="sng" smtClean="0">
                <a:solidFill>
                  <a:srgbClr val="006600"/>
                </a:solidFill>
              </a:rPr>
              <a:t>ООО «Зелейная Фабрика»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713788" cy="12239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Многотравники</a:t>
            </a:r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-  ситуационные </a:t>
            </a:r>
            <a:b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корректоры для всех видов конституции</a:t>
            </a:r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>
          <a:xfrm>
            <a:off x="539750" y="1844675"/>
            <a:ext cx="8280400" cy="4392613"/>
          </a:xfrm>
        </p:spPr>
        <p:txBody>
          <a:bodyPr/>
          <a:lstStyle/>
          <a:p>
            <a:r>
              <a:rPr lang="ru-RU" sz="2800" b="1" i="1" u="sng" smtClean="0"/>
              <a:t>Многотравник «Живительный»</a:t>
            </a:r>
            <a:r>
              <a:rPr lang="ru-RU" sz="2800" smtClean="0"/>
              <a:t> - коррекция тонуса и механизмов адаптации организма к неблагоприятным внешним условиям</a:t>
            </a:r>
          </a:p>
          <a:p>
            <a:r>
              <a:rPr lang="ru-RU" sz="2800" b="1" i="1" u="sng" smtClean="0"/>
              <a:t>Многотравник «Молодильный» </a:t>
            </a:r>
            <a:r>
              <a:rPr lang="ru-RU" sz="2800" smtClean="0"/>
              <a:t>- коррекция состояния кожи и внутренних органов (омолаживающий эффект), детоксикация, профилактика преждевременного старения</a:t>
            </a:r>
          </a:p>
          <a:p>
            <a:r>
              <a:rPr lang="ru-RU" sz="2800" b="1" i="1" u="sng" smtClean="0"/>
              <a:t>Многотравник «Обережный» </a:t>
            </a:r>
            <a:r>
              <a:rPr lang="ru-RU" sz="2800" smtClean="0"/>
              <a:t>- коррекция состояния иммунной системы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85225" cy="15700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воздействие неблагоприятных факторов неизбежно и, в большей степени, зависит от экологии, наследственности и уровня жизни, то человеку вполне по силам увеличить количество укрепляющих воздействий.</a:t>
            </a:r>
            <a:endParaRPr lang="ru-RU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850" y="1916113"/>
          <a:ext cx="8496300" cy="4681539"/>
        </p:xfrm>
        <a:graphic>
          <a:graphicData uri="http://schemas.openxmlformats.org/drawingml/2006/table">
            <a:tbl>
              <a:tblPr/>
              <a:tblGrid>
                <a:gridCol w="2832100"/>
                <a:gridCol w="2832100"/>
                <a:gridCol w="2832100"/>
              </a:tblGrid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Сфера влияния факторов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Факторы здоровья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Факторы риска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71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Генетические (15-20%)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Здоровая наследственность. Отсутствие морфофункциональных предпосылок возникновения заболевания.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Наследственные заболевания и предрасположенность к заболеваниям.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Конституциональные особенности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162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Состояние окружающей среды (20-25%)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Микросреда: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Хорошие бытовые, материальные и производственные условия.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Макросреда: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Благоприятные климатические и экологические условия.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Микросреда: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Вредные условия труда. Плохие материально-бытовые условия.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Макросреда: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Неблагоприятные климатические и экологические условия.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71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Медицинское обеспечение (10-15%)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Медицинский скрининг.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Высокий уровень профилактических мероприятий.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 постоянного медицинского контроля за динамикой здоровья.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Низкий уровень первичной профилактики.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162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Условия и образ жизни (50-55%)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Рациональная организация жизнедеятельности. Оседлый образ жизни. Адекватная двигательная активность.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Полноценное питание.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 вредных привычек.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 рационального режима жизнедеятельности. Миграционные процессы. Гипо- или гипердинамия.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Неправильное питание.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Вредные привычки.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</a:t>
            </a:r>
            <a:r>
              <a:rPr lang="ru-RU" sz="40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многотравника</a:t>
            </a:r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40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Обережного</a:t>
            </a:r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>
          <a:xfrm>
            <a:off x="611188" y="1916113"/>
            <a:ext cx="8229600" cy="4525962"/>
          </a:xfrm>
        </p:spPr>
        <p:txBody>
          <a:bodyPr/>
          <a:lstStyle/>
          <a:p>
            <a:r>
              <a:rPr lang="ru-RU" sz="2800" smtClean="0"/>
              <a:t>Применяется как иммуномодулирующее, иммуностимулирующее, общеукрепляющее средство для повышения резистентности организма к различным заболеваниям, неблагоприятным условиям окружающей среды. БАД благоприятно влияет на адаптацию и функции иммунной системы. Препарат регулирует и стимулирует работу иммунной системы в неблагоприятный период. Продукт предназначен для ежедневного регулярного применения.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</a:t>
            </a:r>
            <a:r>
              <a:rPr lang="ru-RU" sz="40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многотравника</a:t>
            </a:r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«Живительного»</a:t>
            </a:r>
            <a:endParaRPr lang="ru-RU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>
          <a:xfrm>
            <a:off x="611188" y="2060575"/>
            <a:ext cx="8229600" cy="3816350"/>
          </a:xfrm>
        </p:spPr>
        <p:txBody>
          <a:bodyPr/>
          <a:lstStyle/>
          <a:p>
            <a:r>
              <a:rPr lang="ru-RU" sz="2800" smtClean="0"/>
              <a:t>Применяется при частых инфекционных заболеваниях, при нервно-эмоциональном напряжении, стрессе, при напряжении приспособительных реакций организма при спортивных перегрузках, акклиматизации при переездах в другие климатические пояса, при напряженной умственной, физической  работе, при восстановлении после операций, болезней. 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</a:t>
            </a:r>
            <a:r>
              <a:rPr lang="ru-RU" sz="40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многотравника</a:t>
            </a:r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40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Молодильного</a:t>
            </a:r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>
          <a:xfrm>
            <a:off x="755650" y="2349500"/>
            <a:ext cx="7848600" cy="3455988"/>
          </a:xfrm>
        </p:spPr>
        <p:txBody>
          <a:bodyPr/>
          <a:lstStyle/>
          <a:p>
            <a:r>
              <a:rPr lang="ru-RU" sz="2800" smtClean="0"/>
              <a:t>Оказывает омолаживающий эффект и предотвращает преждевременное старение. Освобождает организм от шлаков, токсинов, нормализует работу желудочно-кишечного тракта, оказывает противовоспалительное действие. Продукт предназначен для ежедневного регулярного применения.               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1570038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каждом конкретном случае роль </a:t>
            </a:r>
            <a:b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того или иного фактора в возникновении заболеваний или нарушений неодинакова</a:t>
            </a:r>
            <a:endParaRPr lang="ru-RU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89138"/>
          <a:ext cx="8218488" cy="4485005"/>
        </p:xfrm>
        <a:graphic>
          <a:graphicData uri="http://schemas.openxmlformats.org/drawingml/2006/table">
            <a:tbl>
              <a:tblPr/>
              <a:tblGrid>
                <a:gridCol w="1643063"/>
                <a:gridCol w="1644650"/>
                <a:gridCol w="1643062"/>
                <a:gridCol w="1644650"/>
                <a:gridCol w="1643063"/>
              </a:tblGrid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Заболевание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Неблагоприятный образ жизни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Неблагоприятный генетический фактор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Неблагоприятная внешняя среда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Низкое медицинское обеспечение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Ишемическая болезнь сердца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Диабет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Пневмония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Цирроз печени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Самоубийства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Транспортный травматизм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13787" cy="122872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Болезнь – это нарушение естественного состояния равновесия человеческого тела.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600200"/>
            <a:ext cx="8569325" cy="4924425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Это не значит, что все люди рождаются здоровыми, это значит то, что человек может стать здоровым, если будет знать врожденные особенности своего тела (тип конституции) и стараться избегать причин болезней.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Болезнью является не сбой в работе какого-либо органа, а дисбаланс работы всех систем организма, вызванный воздействием опасных факторов. Следует рассматривать болезнь как неспособность всего организма адаптироваться к негативному воздействию опасных факторов, своего рода превышение возможностей резерва адаптации тканей и систем органов.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85225" cy="9366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Целостный и системный подход </a:t>
            </a:r>
            <a:b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здоровью и болезни.</a:t>
            </a:r>
            <a:endParaRPr lang="ru-RU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323850" y="1600200"/>
            <a:ext cx="8496300" cy="4781550"/>
          </a:xfrm>
        </p:spPr>
        <p:txBody>
          <a:bodyPr/>
          <a:lstStyle/>
          <a:p>
            <a:pPr eaLnBrk="1" hangingPunct="1"/>
            <a:r>
              <a:rPr lang="ru-RU" smtClean="0"/>
              <a:t>Системный подход обеспечивает всесторонность, взаимоувязанность, целостность и многоаспектность; учитывает влияние значимых систем и связей, условий и образа жизни и типа конституции.</a:t>
            </a:r>
          </a:p>
          <a:p>
            <a:pPr eaLnBrk="1" hangingPunct="1"/>
            <a:r>
              <a:rPr lang="ru-RU" smtClean="0"/>
              <a:t>На основании такого подхода А.А. Алексеевым сформулирована соединительнотканная теория биологии и медицины.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Соединительнотканная теория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421187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 основу данной теории положена соединительная ткань, которая составляет 85% тела человека и представлена различными видами.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Эта теория объясняет тот факт, что при заболевании страдает не один орган, а система органов и тканей, а организм людей разных типов конституции по-разному реагирует на действия неблагоприятных факторов.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9223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Соединительная ткань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539750" y="1412875"/>
            <a:ext cx="8229600" cy="4824413"/>
          </a:xfrm>
        </p:spPr>
        <p:txBody>
          <a:bodyPr/>
          <a:lstStyle/>
          <a:p>
            <a:pPr eaLnBrk="1" hangingPunct="1"/>
            <a:r>
              <a:rPr lang="ru-RU" smtClean="0"/>
              <a:t>Самовосстанавливающаяся, саморегулирующаяся, питающая и очищающая организм система, которая регулирует работу всех тканей (нервной, мышечной и эпителиальной). Это система «общего пользования» живого биологического объекта. Из неё рабочие клетки по потребностям всё «берут» и всё «возвращают».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2202</Words>
  <Application>Microsoft Office PowerPoint</Application>
  <PresentationFormat>Экран (4:3)</PresentationFormat>
  <Paragraphs>280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6" baseType="lpstr">
      <vt:lpstr>Arial</vt:lpstr>
      <vt:lpstr>Calibri</vt:lpstr>
      <vt:lpstr>Times New Roman</vt:lpstr>
      <vt:lpstr>Тема Office</vt:lpstr>
      <vt:lpstr>Слайд 1</vt:lpstr>
      <vt:lpstr>Слайд 2</vt:lpstr>
      <vt:lpstr>Здоровье – это естественное состояние человека</vt:lpstr>
      <vt:lpstr>Если воздействие неблагоприятных факторов неизбежно и, в большей степени, зависит от экологии, наследственности и уровня жизни, то человеку вполне по силам увеличить количество укрепляющих воздействий.</vt:lpstr>
      <vt:lpstr>В каждом конкретном случае роль  того или иного фактора в возникновении заболеваний или нарушений неодинакова</vt:lpstr>
      <vt:lpstr>Болезнь – это нарушение естественного состояния равновесия человеческого тела. </vt:lpstr>
      <vt:lpstr>Целостный и системный подход  к здоровью и болезни.</vt:lpstr>
      <vt:lpstr>Соединительнотканная теория</vt:lpstr>
      <vt:lpstr>Слайд 9</vt:lpstr>
      <vt:lpstr>Виды соединительной ткани</vt:lpstr>
      <vt:lpstr>Функции соединительной ткани</vt:lpstr>
      <vt:lpstr>Конституция человека</vt:lpstr>
      <vt:lpstr>Классификация конституциональных типов</vt:lpstr>
      <vt:lpstr>Конституциональные типы по М.В. Черноруцкому. 1 – астеник; 2 – нормостеник; 3 – гиперстеник.</vt:lpstr>
      <vt:lpstr>Конституциональные типы</vt:lpstr>
      <vt:lpstr>Определение типа конституции Индекс Пенье</vt:lpstr>
      <vt:lpstr>Особенности конституциональных типов</vt:lpstr>
      <vt:lpstr>Предрасположенность к заболеваниям у лиц с разными типами конституции</vt:lpstr>
      <vt:lpstr>Частота некоторых заболеваний у лиц разных типов конституции</vt:lpstr>
      <vt:lpstr>Предпосылки к созданию функциональных корректоров</vt:lpstr>
      <vt:lpstr>Продукты «Зелейной Фабрики»</vt:lpstr>
      <vt:lpstr>Общая схема линейки препаратов</vt:lpstr>
      <vt:lpstr>«Сорокатравник» в «Русской системе  поддержания здоровья»</vt:lpstr>
      <vt:lpstr>«Сорокатравник» сохраняет  исходный уровень здоровья.</vt:lpstr>
      <vt:lpstr>Составление рецептуры продукта</vt:lpstr>
      <vt:lpstr>Область применения  БАД «Сорокатравник»</vt:lpstr>
      <vt:lpstr>Настои в «Русской системе  поддержания здоровья»</vt:lpstr>
      <vt:lpstr>Настои-концентраты -  конституциональные функциональные корректоры</vt:lpstr>
      <vt:lpstr>Регулярный прием настоев-концентратов повышает  качество жизни человека</vt:lpstr>
      <vt:lpstr>Отвары в «Русской системе  поддержания здоровья»</vt:lpstr>
      <vt:lpstr>Отвары-концентраты -  это системные функциональные корректоры</vt:lpstr>
      <vt:lpstr>«Отвар Лазоревый» защита дыхательной системы человека от негативных воздействий и поддержка в ней необходимого уровня здоровья</vt:lpstr>
      <vt:lpstr>«Отвар Желтый спас» поддержка здоровья желудочно-кишечного тракта, печени, профилактика сахарного диабета </vt:lpstr>
      <vt:lpstr>«Отвар Вековечный» поддержка, питание и защита  сердечно-сосудистой системы </vt:lpstr>
      <vt:lpstr>«Отвар Камчужный» поддержка, питание и защита  опорно-двигательного аппарата</vt:lpstr>
      <vt:lpstr>«Отвар Красница» профилактика заболеваний  женской половой сферы</vt:lpstr>
      <vt:lpstr>«Отвар Сила Сильная» профилактика заболеваний  мужской половой сферы</vt:lpstr>
      <vt:lpstr>Многотравники в  «Русской системе  поддержания здоровья»</vt:lpstr>
      <vt:lpstr>Многотравники -  ситуационные  корректоры для всех видов конституции</vt:lpstr>
      <vt:lpstr>Применение многотравника «Обережного»</vt:lpstr>
      <vt:lpstr>Применение многотравника «Живительного»</vt:lpstr>
      <vt:lpstr>Применение многотравника «Молодильного»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 Шарафиева</dc:creator>
  <cp:lastModifiedBy>skhs</cp:lastModifiedBy>
  <cp:revision>60</cp:revision>
  <dcterms:modified xsi:type="dcterms:W3CDTF">2012-02-17T10:21:05Z</dcterms:modified>
</cp:coreProperties>
</file>