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91" r:id="rId4"/>
    <p:sldId id="306" r:id="rId5"/>
    <p:sldId id="275" r:id="rId6"/>
    <p:sldId id="302" r:id="rId7"/>
    <p:sldId id="278" r:id="rId8"/>
    <p:sldId id="272" r:id="rId9"/>
    <p:sldId id="303" r:id="rId10"/>
    <p:sldId id="304" r:id="rId11"/>
    <p:sldId id="271" r:id="rId12"/>
    <p:sldId id="281" r:id="rId13"/>
    <p:sldId id="284" r:id="rId14"/>
    <p:sldId id="293" r:id="rId15"/>
    <p:sldId id="307" r:id="rId16"/>
    <p:sldId id="267" r:id="rId17"/>
    <p:sldId id="285" r:id="rId18"/>
    <p:sldId id="288" r:id="rId19"/>
    <p:sldId id="301" r:id="rId20"/>
    <p:sldId id="308" r:id="rId21"/>
    <p:sldId id="295" r:id="rId22"/>
    <p:sldId id="289" r:id="rId23"/>
    <p:sldId id="309" r:id="rId24"/>
    <p:sldId id="287" r:id="rId2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1B30"/>
    <a:srgbClr val="D1D2D4"/>
    <a:srgbClr val="32AAA7"/>
    <a:srgbClr val="91DFDD"/>
    <a:srgbClr val="FF0000"/>
    <a:srgbClr val="DEE2F3"/>
    <a:srgbClr val="F7BECA"/>
    <a:srgbClr val="DEF6F3"/>
    <a:srgbClr val="FFED00"/>
    <a:srgbClr val="6C47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53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6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60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12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88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52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56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36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58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20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26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3F1FD-C59A-4B02-9B65-490BBB2699A1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48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hyperlink" Target="http://www.media.artlife.ru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wallpapertag.com/wallpaper/full/f/f/7/901651-cool-snowing-desktop-background-3840x2160-for-androi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wallpapertag.com/wallpaper/full/f/f/7/901651-cool-snowing-desktop-background-3840x2160-for-androi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12192154" cy="6858000"/>
            <a:chOff x="0" y="0"/>
            <a:chExt cx="12192154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6"/>
              <a:ext cx="12192154" cy="6857914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889000" y="0"/>
              <a:ext cx="1354668" cy="2641600"/>
            </a:xfrm>
            <a:prstGeom prst="rect">
              <a:avLst/>
            </a:prstGeom>
            <a:solidFill>
              <a:srgbClr val="EC1B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3600" b="1" dirty="0" smtClean="0"/>
                <a:t>ФЕВРАЛЬ</a:t>
              </a:r>
              <a:endParaRPr lang="ru-RU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86488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527799" y="4165601"/>
            <a:ext cx="5664353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ПОДАРИТЕ ВАШЕМУ МУЖЧИНЕ ЭНЕРГИЮ И СИЛУ!</a:t>
            </a:r>
          </a:p>
          <a:p>
            <a:r>
              <a:rPr lang="ru-RU" sz="1000" i="1" dirty="0" smtClean="0"/>
              <a:t>Уникальное предложение для мужчин от компании Артлайф!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/>
              <a:t>Комплекс «</a:t>
            </a:r>
            <a:r>
              <a:rPr lang="ru-RU" sz="1000" b="1" i="1" dirty="0" err="1" smtClean="0"/>
              <a:t>Дискавери</a:t>
            </a:r>
            <a:r>
              <a:rPr lang="ru-RU" sz="1000" b="1" i="1" dirty="0" smtClean="0"/>
              <a:t> Сила» </a:t>
            </a:r>
            <a:r>
              <a:rPr lang="ru-RU" sz="1000" i="1" dirty="0" smtClean="0"/>
              <a:t>содержит не только необходимые витамины и минералы, но и экстракт лимонника, гриб рейши и копеечник, повышающие жизненный тонус.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/>
              <a:t>Комплекс «Формула мужчины» </a:t>
            </a:r>
            <a:r>
              <a:rPr lang="ru-RU" sz="1000" i="1" dirty="0" smtClean="0"/>
              <a:t>- эффективный комплекс для профилактики заболеваний предстательной железы.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/>
              <a:t>Комплекс «</a:t>
            </a:r>
            <a:r>
              <a:rPr lang="ru-RU" sz="1000" b="1" i="1" dirty="0" err="1" smtClean="0"/>
              <a:t>Атеролекс</a:t>
            </a:r>
            <a:r>
              <a:rPr lang="ru-RU" sz="1000" b="1" i="1" dirty="0" smtClean="0"/>
              <a:t>» </a:t>
            </a:r>
            <a:r>
              <a:rPr lang="ru-RU" sz="1000" i="1" dirty="0" smtClean="0"/>
              <a:t>- комбинация веществ для укрепления тонуса сосудов, улучшения микроциркуляции, профилактики гипертонии.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/>
              <a:t>«</a:t>
            </a:r>
            <a:r>
              <a:rPr lang="ru-RU" sz="1000" b="1" i="1" dirty="0" err="1" smtClean="0"/>
              <a:t>Джоинтгель</a:t>
            </a:r>
            <a:r>
              <a:rPr lang="ru-RU" sz="1000" b="1" i="1" dirty="0" smtClean="0"/>
              <a:t>» </a:t>
            </a:r>
            <a:r>
              <a:rPr lang="ru-RU" sz="1000" i="1" dirty="0" smtClean="0"/>
              <a:t>- источник </a:t>
            </a:r>
            <a:r>
              <a:rPr lang="ru-RU" sz="1000" i="1" dirty="0" err="1" smtClean="0"/>
              <a:t>хондропротекторов</a:t>
            </a:r>
            <a:r>
              <a:rPr lang="ru-RU" sz="1000" i="1" dirty="0" smtClean="0"/>
              <a:t> для здоровья костей и суставов.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900" i="1" dirty="0" smtClean="0"/>
          </a:p>
          <a:p>
            <a:r>
              <a:rPr lang="ru-RU" sz="900" i="1" dirty="0" smtClean="0"/>
              <a:t>Срок проведения акции с 01.01.2019 по 28.02.2019. Условия акции уточняйте в сервисных центрах компании Артлайф.</a:t>
            </a:r>
          </a:p>
          <a:p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#здоровье #энергия #профилактика  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бад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мужскоездоровье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подаркидлямужчин</a:t>
            </a:r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идеиподарков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витаминыдлямужчин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53453" y="588376"/>
            <a:ext cx="4786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АКЦИЯ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274" y="1694608"/>
            <a:ext cx="2122028" cy="21220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894" y="1682856"/>
            <a:ext cx="3480895" cy="489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75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52" y="0"/>
            <a:ext cx="12192152" cy="6857912"/>
            <a:chOff x="0" y="86"/>
            <a:chExt cx="12192152" cy="685791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6"/>
              <a:ext cx="12192152" cy="6857912"/>
            </a:xfrm>
            <a:prstGeom prst="rect">
              <a:avLst/>
            </a:prstGeom>
          </p:spPr>
        </p:pic>
        <p:grpSp>
          <p:nvGrpSpPr>
            <p:cNvPr id="11" name="Группа 10"/>
            <p:cNvGrpSpPr/>
            <p:nvPr/>
          </p:nvGrpSpPr>
          <p:grpSpPr>
            <a:xfrm>
              <a:off x="2644351" y="1977448"/>
              <a:ext cx="9067662" cy="2367815"/>
              <a:chOff x="2644351" y="1977448"/>
              <a:chExt cx="9067662" cy="2367815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4929458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949967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7214565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264435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598109"/>
              </p:ext>
            </p:extLst>
          </p:nvPr>
        </p:nvGraphicFramePr>
        <p:xfrm>
          <a:off x="2644351" y="4626350"/>
          <a:ext cx="9067664" cy="1310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AD-</a:t>
                      </a:r>
                      <a:r>
                        <a:rPr lang="ru-RU" sz="1200" dirty="0"/>
                        <a:t>БАЛАНС И ПУЛЬС ЖИЗНИ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ОЛЕОПРЕН</a:t>
                      </a:r>
                      <a:r>
                        <a:rPr lang="ru-RU" sz="1200" baseline="0" dirty="0"/>
                        <a:t> ГЕПА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БАЛЬЗАМ ДЛЯ</a:t>
                      </a:r>
                      <a:r>
                        <a:rPr lang="ru-RU" sz="1200" baseline="0" dirty="0" smtClean="0"/>
                        <a:t> РАСТИРАНИЯ ЖИВИЦА-ЭВКАЛИПТ</a:t>
                      </a:r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ИММУЛИЗ</a:t>
                      </a:r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/>
                        <a:t>ДАВЛЕНИЕ В </a:t>
                      </a:r>
                      <a:r>
                        <a:rPr lang="ru-RU" sz="1200" baseline="0" dirty="0" smtClean="0"/>
                        <a:t>НОРМЕ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/>
                        <a:t>ПОЛИПРЕНОЛЫ </a:t>
                      </a:r>
                      <a:endParaRPr lang="ru-RU" sz="1200" baseline="0" dirty="0" smtClean="0"/>
                    </a:p>
                    <a:p>
                      <a:pPr algn="ctr"/>
                      <a:r>
                        <a:rPr lang="ru-RU" sz="1200" baseline="0" dirty="0" smtClean="0"/>
                        <a:t>ДЛЯ </a:t>
                      </a:r>
                      <a:r>
                        <a:rPr lang="ru-RU" sz="1200" baseline="0" dirty="0"/>
                        <a:t>ЗАЩИТЫ </a:t>
                      </a:r>
                      <a:r>
                        <a:rPr lang="ru-RU" sz="1200" baseline="0" dirty="0" smtClean="0"/>
                        <a:t>ПЕЧЕНИ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НОВИНКА</a:t>
                      </a:r>
                      <a:r>
                        <a:rPr lang="ru-RU" sz="1200" baseline="0" dirty="0" smtClean="0"/>
                        <a:t> УЖЕ В ПРОДАЖЕ!</a:t>
                      </a:r>
                      <a:endParaRPr lang="ru-RU" sz="1200" dirty="0" smtClean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ПРОМО: НОВИНКА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baseline="0" dirty="0" smtClean="0">
                          <a:solidFill>
                            <a:srgbClr val="FF0000"/>
                          </a:solidFill>
                        </a:rPr>
                        <a:t>*поступление товара на склад ожидается в конце февраля 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726" y="2233938"/>
            <a:ext cx="1898590" cy="18985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001" y="2230998"/>
            <a:ext cx="1892951" cy="18929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005" y="2222420"/>
            <a:ext cx="1910108" cy="1910108"/>
          </a:xfrm>
          <a:prstGeom prst="rect">
            <a:avLst/>
          </a:prstGeom>
        </p:spPr>
      </p:pic>
      <p:pic>
        <p:nvPicPr>
          <p:cNvPr id="15" name="Рисунок 14" descr="иммулиз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01200" y="2188030"/>
            <a:ext cx="1948543" cy="194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98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64833" y="2960721"/>
            <a:ext cx="400707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ДАВЛЕНИЕ В НОРМЕ</a:t>
            </a:r>
            <a:endParaRPr lang="ru-RU" sz="1000" dirty="0"/>
          </a:p>
          <a:p>
            <a:r>
              <a:rPr lang="ru-RU" sz="1000" i="1" dirty="0" smtClean="0"/>
              <a:t>Уровень артериального давления (АД) – один из важных показателей состояния здоровья. За нарушением регуляции давления – гипертонией – нередко кроется гипертоническая болезнь, приводящая к инфаркту миокарда, инсульту и другим серьезным осложнениям. Часто болезнь </a:t>
            </a:r>
            <a:r>
              <a:rPr lang="ru-RU" sz="1000" i="1" dirty="0"/>
              <a:t>протекает бессимптомно, поэтому следить за давлением необходимо всем. </a:t>
            </a:r>
            <a:endParaRPr lang="ru-RU" sz="1000" i="1" dirty="0" smtClean="0"/>
          </a:p>
          <a:p>
            <a:r>
              <a:rPr lang="ru-RU" sz="1000" i="1" dirty="0" smtClean="0"/>
              <a:t>Прием натуральных комплексов – одно из важных способов профилактики.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/>
              <a:t>АД-баланс</a:t>
            </a:r>
            <a:r>
              <a:rPr lang="ru-RU" sz="1000" i="1" dirty="0" smtClean="0"/>
              <a:t> – поддерживает работу сердечно-сосудистой системы сразу в нескольких направлениях. Натуральный салицилаты ивы и </a:t>
            </a:r>
            <a:r>
              <a:rPr lang="ru-RU" sz="1000" i="1" dirty="0" err="1"/>
              <a:t>ш</a:t>
            </a:r>
            <a:r>
              <a:rPr lang="ru-RU" sz="1000" i="1" dirty="0" err="1" smtClean="0"/>
              <a:t>лемник</a:t>
            </a:r>
            <a:r>
              <a:rPr lang="ru-RU" sz="1000" i="1" dirty="0" smtClean="0"/>
              <a:t> байкальский оказывают </a:t>
            </a:r>
            <a:r>
              <a:rPr lang="ru-RU" sz="1000" i="1" dirty="0" err="1" smtClean="0"/>
              <a:t>антитромбическое</a:t>
            </a:r>
            <a:r>
              <a:rPr lang="ru-RU" sz="1000" i="1" dirty="0" smtClean="0"/>
              <a:t> действие. «</a:t>
            </a:r>
            <a:r>
              <a:rPr lang="ru-RU" sz="1000" i="1" dirty="0" err="1"/>
              <a:t>В</a:t>
            </a:r>
            <a:r>
              <a:rPr lang="ru-RU" sz="1000" i="1" dirty="0" err="1" smtClean="0"/>
              <a:t>инитрокс</a:t>
            </a:r>
            <a:r>
              <a:rPr lang="ru-RU" sz="1000" i="1" dirty="0" smtClean="0"/>
              <a:t>» (фруктовые </a:t>
            </a:r>
            <a:r>
              <a:rPr lang="ru-RU" sz="1000" i="1" dirty="0" err="1" smtClean="0"/>
              <a:t>полифинолы</a:t>
            </a:r>
            <a:r>
              <a:rPr lang="ru-RU" sz="1000" i="1" dirty="0" smtClean="0"/>
              <a:t>) укрепляют тонус сосудов. Калий, магний способствуют нормализации сердечного ритма.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/>
              <a:t>Специализированный напиток «Пульс жизни» </a:t>
            </a:r>
            <a:r>
              <a:rPr lang="ru-RU" sz="1000" i="1" dirty="0" smtClean="0"/>
              <a:t>– способствует уменьшению нервного напряжения, способствуя нормализации показателей  артериального давления.</a:t>
            </a:r>
            <a:endParaRPr lang="ru-RU" sz="1000" i="1" dirty="0"/>
          </a:p>
          <a:p>
            <a:endParaRPr lang="ru-RU" sz="1000" i="1" dirty="0"/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бад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адбаланс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#сердце 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сосуды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фито #120/80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винитрокс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фитонапиток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пульс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давление 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55394" y="2865526"/>
            <a:ext cx="396247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ПОЛИПРЕНОЛЫ ДЛЯ ЗАЩИТЫ ПЕЧЕНИ</a:t>
            </a:r>
          </a:p>
          <a:p>
            <a:r>
              <a:rPr lang="ru-RU" sz="1000" i="1" dirty="0" smtClean="0"/>
              <a:t>Печень - фильтр нашего организма, работу которого сложно переоценить. Негативное влияние на работу печени оказывают прием лекарственных препаратов, курение, употребление алкоголя, неумеренное употребление острой и жирной пищи, плохая экология.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Олеопрен </a:t>
            </a:r>
            <a:r>
              <a:rPr lang="ru-RU" sz="1000" i="1" dirty="0" err="1" smtClean="0"/>
              <a:t>Гепа</a:t>
            </a:r>
            <a:r>
              <a:rPr lang="ru-RU" sz="1000" i="1" dirty="0" smtClean="0"/>
              <a:t> - комплекс на основе сбалансированной комбинации </a:t>
            </a:r>
            <a:r>
              <a:rPr lang="ru-RU" sz="1000" i="1" dirty="0" err="1" smtClean="0"/>
              <a:t>полипренолов</a:t>
            </a:r>
            <a:r>
              <a:rPr lang="ru-RU" sz="1000" i="1" dirty="0" smtClean="0"/>
              <a:t> пихты сибирской, эссенциальных фосфолипидов и </a:t>
            </a:r>
            <a:r>
              <a:rPr lang="ru-RU" sz="1000" i="1" dirty="0" err="1" smtClean="0"/>
              <a:t>силимарина</a:t>
            </a:r>
            <a:r>
              <a:rPr lang="ru-RU" sz="1000" i="1" dirty="0" smtClean="0"/>
              <a:t>. Способствует восстановлению мембран клеток печени на разных стадиях повреждения, активирует процессы синтеза белка и защиты тканей от окислительного стресса.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Эффективность комплекса доказана клинически.</a:t>
            </a:r>
          </a:p>
          <a:p>
            <a:endParaRPr lang="ru-RU" sz="1000" i="1" dirty="0" smtClean="0"/>
          </a:p>
          <a:p>
            <a:pPr>
              <a:lnSpc>
                <a:spcPts val="1000"/>
              </a:lnSpc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бад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полипренолы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силимарин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фосфолипиды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защитапечени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печень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олеопренгепа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гепатоциты</a:t>
            </a:r>
            <a:endParaRPr lang="ru-RU" sz="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92" y="1288472"/>
            <a:ext cx="1579452" cy="15794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74" y="1287721"/>
            <a:ext cx="1566297" cy="156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98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11" y="2092642"/>
            <a:ext cx="4174958" cy="47653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05743" y="2887298"/>
            <a:ext cx="3722915" cy="2421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dirty="0" smtClean="0"/>
              <a:t>НОВИНКА! БАЛЬЗАМ ДЛЯ РАСТИРАНИЙ ЖИВИЦА </a:t>
            </a:r>
            <a:r>
              <a:rPr lang="en-US" sz="1100" b="1" i="1" dirty="0" smtClean="0"/>
              <a:t>&amp; </a:t>
            </a:r>
            <a:r>
              <a:rPr lang="ru-RU" sz="1100" b="1" i="1" dirty="0" smtClean="0"/>
              <a:t>ЭВКАЛИПТ ЛИНИИ АКТИВ</a:t>
            </a:r>
          </a:p>
          <a:p>
            <a:pPr>
              <a:lnSpc>
                <a:spcPts val="1000"/>
              </a:lnSpc>
            </a:pPr>
            <a:endParaRPr lang="ru-RU" sz="400" b="1" i="1" dirty="0" smtClean="0"/>
          </a:p>
          <a:p>
            <a:r>
              <a:rPr lang="ru-RU" sz="1000" i="1" dirty="0" smtClean="0"/>
              <a:t>Дополни арсенал средств для снятия симптомов ОРЗ и ОРВИ новым эффективным продуктом!</a:t>
            </a:r>
          </a:p>
          <a:p>
            <a:r>
              <a:rPr lang="ru-RU" sz="1000" i="1" dirty="0" smtClean="0"/>
              <a:t>Бальзам для растирания Живица-Эвкалипт – готовое решение для устранения простудных симптомов: кашля, заложенности носа, болей в горле, ломоты в суставах.</a:t>
            </a:r>
          </a:p>
          <a:p>
            <a:r>
              <a:rPr lang="ru-RU" sz="1000" i="1" dirty="0" smtClean="0"/>
              <a:t>Все </a:t>
            </a:r>
            <a:r>
              <a:rPr lang="ru-RU" sz="1000" i="1" dirty="0"/>
              <a:t>активные вещества бальзама </a:t>
            </a:r>
            <a:r>
              <a:rPr lang="ru-RU" sz="1000" i="1" dirty="0" smtClean="0"/>
              <a:t>Живица-эвкалипт заключены </a:t>
            </a:r>
            <a:r>
              <a:rPr lang="ru-RU" sz="1000" i="1" dirty="0"/>
              <a:t>в </a:t>
            </a:r>
            <a:r>
              <a:rPr lang="ru-RU" sz="1000" i="1" dirty="0" err="1"/>
              <a:t>липосомы</a:t>
            </a:r>
            <a:r>
              <a:rPr lang="ru-RU" sz="1000" i="1" dirty="0"/>
              <a:t>, </a:t>
            </a:r>
            <a:r>
              <a:rPr lang="ru-RU" sz="1000" i="1" dirty="0" smtClean="0"/>
              <a:t>благодаря чему достигается более глубокое и быстрое воздействие.</a:t>
            </a:r>
          </a:p>
          <a:p>
            <a:endParaRPr lang="ru-RU" sz="1100" dirty="0" smtClean="0"/>
          </a:p>
          <a:p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#</a:t>
            </a:r>
            <a:r>
              <a:rPr lang="en-US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artlife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бальзамдлярастираний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живицаиэвкалипт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#простуда #грипп  #ОРЗ #ОРВИ  #насморк #кашель #горло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больвгорле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#новинка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896" y="1263507"/>
            <a:ext cx="1516893" cy="151689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80333" y="2887298"/>
            <a:ext cx="3962476" cy="3639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i="1" dirty="0" smtClean="0"/>
              <a:t>НОВИНКА! СПРЕЙ ИММУЛИЗ АКТИВ </a:t>
            </a:r>
          </a:p>
          <a:p>
            <a:endParaRPr lang="ru-RU" sz="1000" dirty="0" smtClean="0"/>
          </a:p>
          <a:p>
            <a:r>
              <a:rPr lang="ru-RU" sz="1000" b="1" dirty="0" smtClean="0"/>
              <a:t>Биоспрей ИММУЛИЗ АКТИВ  </a:t>
            </a:r>
            <a:r>
              <a:rPr lang="ru-RU" sz="1000" b="1" i="1" dirty="0" smtClean="0"/>
              <a:t>- </a:t>
            </a:r>
            <a:r>
              <a:rPr lang="ru-RU" sz="1000" dirty="0" smtClean="0"/>
              <a:t>это иммуностимулятор местного действия на основе экстрактов, лизоцима, лизатов бифидо и лактобактерий.</a:t>
            </a:r>
          </a:p>
          <a:p>
            <a:r>
              <a:rPr lang="ru-RU" sz="1000" dirty="0"/>
              <a:t>Компоненты состава способствуют восстановлению микрофлоры ротовой полости, оказывают антибактериальное, противовирусное, регенерирующее и противовоспалительное действие, увеличивают сопротивляемость к инфекциям дыхательной системы.</a:t>
            </a:r>
          </a:p>
          <a:p>
            <a:endParaRPr lang="ru-RU" sz="1000" dirty="0" smtClean="0"/>
          </a:p>
          <a:p>
            <a:r>
              <a:rPr lang="ru-RU" sz="1000" b="1" dirty="0" smtClean="0"/>
              <a:t>ИММУЛИЗ </a:t>
            </a:r>
            <a:r>
              <a:rPr lang="ru-RU" sz="1000" b="1" dirty="0"/>
              <a:t>АКТИВ </a:t>
            </a:r>
            <a:r>
              <a:rPr lang="ru-RU" sz="1000" dirty="0" smtClean="0"/>
              <a:t>рекомендуется к применению</a:t>
            </a:r>
            <a:r>
              <a:rPr lang="en-US" sz="1000" dirty="0" smtClean="0"/>
              <a:t>: </a:t>
            </a:r>
            <a:endParaRPr lang="ru-RU" sz="10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для профилактики заболеваний верхних дыхательных путей;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при первых признаках и во время заболеваний горла, при ОРВИ и ОРЗ;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после процедур стоматологического характера (пломбирование, протезирование, удаление зуба, чистка зубов);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в </a:t>
            </a:r>
            <a:r>
              <a:rPr lang="ru-RU" sz="1000" dirty="0"/>
              <a:t>период восстановления после </a:t>
            </a:r>
            <a:r>
              <a:rPr lang="ru-RU" sz="1000" dirty="0" smtClean="0"/>
              <a:t>заболеваний.</a:t>
            </a:r>
            <a:endParaRPr lang="ru-RU" sz="1000" dirty="0"/>
          </a:p>
          <a:p>
            <a:endParaRPr lang="ru-RU" sz="1000" dirty="0" smtClean="0"/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бад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иммулиз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лизаты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лизоцим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болитгорло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биотехнологии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фитоэкстракты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горло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орз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грипп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орви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биоспрей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i="1" dirty="0" smtClean="0"/>
          </a:p>
          <a:p>
            <a:endParaRPr lang="ru-RU" sz="1000" b="1" i="1" dirty="0" smtClean="0"/>
          </a:p>
        </p:txBody>
      </p:sp>
      <p:pic>
        <p:nvPicPr>
          <p:cNvPr id="8" name="Рисунок 7" descr="иммулиз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25343" y="1240972"/>
            <a:ext cx="1589313" cy="158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75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" y="87"/>
            <a:ext cx="12192152" cy="685791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785809" y="4209948"/>
            <a:ext cx="498107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PANBIOTICA – обновленный продукт универсального назначения!</a:t>
            </a:r>
          </a:p>
          <a:p>
            <a:r>
              <a:rPr lang="ru-RU" sz="1000" b="1" dirty="0" smtClean="0"/>
              <a:t>Новая PANBIOTICA рекомендуется: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 для </a:t>
            </a:r>
            <a:r>
              <a:rPr lang="ru-RU" sz="1000" dirty="0"/>
              <a:t>защиты и восстановления </a:t>
            </a:r>
            <a:r>
              <a:rPr lang="ru-RU" sz="1000" dirty="0" err="1"/>
              <a:t>нормофлоры</a:t>
            </a:r>
            <a:r>
              <a:rPr lang="ru-RU" sz="1000" dirty="0"/>
              <a:t> кожи</a:t>
            </a:r>
          </a:p>
          <a:p>
            <a:pPr lvl="0">
              <a:buFont typeface="Arial" pitchFamily="34" charset="0"/>
              <a:buChar char="•"/>
            </a:pPr>
            <a:r>
              <a:rPr lang="ru-RU" sz="1000" dirty="0" smtClean="0"/>
              <a:t> для </a:t>
            </a:r>
            <a:r>
              <a:rPr lang="ru-RU" sz="1000" dirty="0"/>
              <a:t>предотвращения неприятного запаха тела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 для </a:t>
            </a:r>
            <a:r>
              <a:rPr lang="ru-RU" sz="1000" dirty="0"/>
              <a:t>обработки опрелостей и пролежней</a:t>
            </a:r>
          </a:p>
          <a:p>
            <a:pPr lvl="0">
              <a:buFont typeface="Arial" pitchFamily="34" charset="0"/>
              <a:buChar char="•"/>
            </a:pPr>
            <a:r>
              <a:rPr lang="ru-RU" sz="1000" dirty="0" smtClean="0"/>
              <a:t> для </a:t>
            </a:r>
            <a:r>
              <a:rPr lang="ru-RU" sz="1000" dirty="0"/>
              <a:t>ухода за одеждой и обувью</a:t>
            </a:r>
          </a:p>
          <a:p>
            <a:r>
              <a:rPr lang="ru-RU" sz="1000" dirty="0" smtClean="0"/>
              <a:t>Принципиальное отличие </a:t>
            </a:r>
            <a:r>
              <a:rPr lang="ru-RU" sz="1000" dirty="0" err="1" smtClean="0"/>
              <a:t>биодезодоранта</a:t>
            </a:r>
            <a:r>
              <a:rPr lang="ru-RU" sz="1000" dirty="0"/>
              <a:t> </a:t>
            </a:r>
            <a:r>
              <a:rPr lang="ru-RU" sz="1000" dirty="0" smtClean="0"/>
              <a:t>PANBIOTICA, что он не маскирует, а устраняет причины неприятного запаха!</a:t>
            </a:r>
            <a:r>
              <a:rPr lang="ru-RU" sz="1000" i="1" dirty="0"/>
              <a:t> </a:t>
            </a:r>
            <a:r>
              <a:rPr lang="ru-RU" sz="1000" i="1" dirty="0" smtClean="0"/>
              <a:t>Бактерии </a:t>
            </a:r>
            <a:r>
              <a:rPr lang="ru-RU" sz="1000" i="1" dirty="0" err="1"/>
              <a:t>Bacillus</a:t>
            </a:r>
            <a:r>
              <a:rPr lang="ru-RU" sz="1000" i="1" dirty="0"/>
              <a:t> </a:t>
            </a:r>
            <a:r>
              <a:rPr lang="ru-RU" sz="1000" i="1" dirty="0" err="1"/>
              <a:t>subtilis</a:t>
            </a:r>
            <a:r>
              <a:rPr lang="ru-RU" sz="1000" i="1" dirty="0"/>
              <a:t> </a:t>
            </a:r>
            <a:r>
              <a:rPr lang="ru-RU" sz="1000" dirty="0" smtClean="0"/>
              <a:t>разрушают </a:t>
            </a:r>
            <a:r>
              <a:rPr lang="ru-RU" sz="1000" dirty="0"/>
              <a:t>биопленку условно-патогенных и патогенных </a:t>
            </a:r>
            <a:r>
              <a:rPr lang="ru-RU" sz="1000" dirty="0" smtClean="0"/>
              <a:t>бактерий, </a:t>
            </a:r>
            <a:r>
              <a:rPr lang="ru-RU" sz="1000" dirty="0"/>
              <a:t>а также </a:t>
            </a:r>
            <a:r>
              <a:rPr lang="ru-RU" sz="1000" dirty="0" err="1" smtClean="0"/>
              <a:t>вытеснятют</a:t>
            </a:r>
            <a:r>
              <a:rPr lang="ru-RU" sz="1000" dirty="0" smtClean="0"/>
              <a:t> условно-патогенную </a:t>
            </a:r>
            <a:r>
              <a:rPr lang="ru-RU" sz="1000" dirty="0"/>
              <a:t>микрофлору, заселяя среду их обитания. </a:t>
            </a:r>
            <a:r>
              <a:rPr lang="ru-RU" sz="1000" i="1" dirty="0" err="1"/>
              <a:t>Bacillus</a:t>
            </a:r>
            <a:r>
              <a:rPr lang="ru-RU" sz="1000" i="1" dirty="0"/>
              <a:t> </a:t>
            </a:r>
            <a:r>
              <a:rPr lang="ru-RU" sz="1000" i="1" dirty="0" err="1"/>
              <a:t>subtilis</a:t>
            </a:r>
            <a:r>
              <a:rPr lang="ru-RU" sz="1000" i="1" dirty="0"/>
              <a:t> безопасны для человека, так как являются частью </a:t>
            </a:r>
            <a:r>
              <a:rPr lang="ru-RU" sz="1000" i="1" dirty="0" err="1"/>
              <a:t>нормофлоры</a:t>
            </a:r>
            <a:r>
              <a:rPr lang="ru-RU" sz="1000" i="1" dirty="0"/>
              <a:t> кожи и кишечника</a:t>
            </a:r>
            <a:r>
              <a:rPr lang="ru-RU" sz="1000" i="1" dirty="0" smtClean="0"/>
              <a:t>.</a:t>
            </a:r>
          </a:p>
          <a:p>
            <a:endParaRPr lang="ru-RU" sz="1000" i="1" dirty="0" smtClean="0"/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биодезодорант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пантиотика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защитакожи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биотехнологии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03889" y="564649"/>
            <a:ext cx="3972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ПАНБИОТИКА</a:t>
            </a:r>
            <a:endParaRPr lang="ru-RU" b="1" dirty="0"/>
          </a:p>
        </p:txBody>
      </p:sp>
      <p:pic>
        <p:nvPicPr>
          <p:cNvPr id="6" name="Рисунок 5" descr="plakat panbiotica2019 small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0540" y="1739857"/>
            <a:ext cx="3246064" cy="45629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0426" y="2758439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4472" y="1733549"/>
            <a:ext cx="2076449" cy="207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722118"/>
            <a:ext cx="2087880" cy="20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97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152" cy="68579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50533" y="423333"/>
            <a:ext cx="4207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АКЦИЯ: ПОДАРОК </a:t>
            </a:r>
          </a:p>
          <a:p>
            <a:r>
              <a:rPr lang="ru-RU" b="1" dirty="0" smtClean="0"/>
              <a:t>ЗА ПОКУПКУ МЕЗО-ПРОГРАММЫ!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20614" y="1644735"/>
            <a:ext cx="3259485" cy="4544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671733" y="4207933"/>
            <a:ext cx="52408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1" i="1" dirty="0" smtClean="0"/>
              <a:t>ВЫГОДНОЕ ПРЕДЛОЖЕНИЕ И ВЕЛИКОЛЕПНАЯ ИДЕЯ ДЛЯ ПОДАРКА! </a:t>
            </a:r>
          </a:p>
          <a:p>
            <a:pPr lvl="0"/>
            <a:r>
              <a:rPr lang="ru-RU" sz="1000" i="1" dirty="0" smtClean="0"/>
              <a:t>Только с 1 февраля по 10 марта, покупая 2 </a:t>
            </a:r>
            <a:r>
              <a:rPr lang="ru-RU" sz="1000" i="1" dirty="0"/>
              <a:t>крема </a:t>
            </a:r>
            <a:r>
              <a:rPr lang="ru-RU" sz="1000" i="1" dirty="0" err="1" smtClean="0"/>
              <a:t>Uniq</a:t>
            </a:r>
            <a:r>
              <a:rPr lang="ru-RU" sz="1000" i="1" dirty="0" smtClean="0"/>
              <a:t> (дневной и ночной), вы получаете в подарок леденцы B</a:t>
            </a:r>
            <a:r>
              <a:rPr lang="en-US" sz="1000" i="1" dirty="0" smtClean="0"/>
              <a:t>e</a:t>
            </a:r>
            <a:r>
              <a:rPr lang="ru-RU" sz="1000" i="1" dirty="0" err="1" smtClean="0"/>
              <a:t>autelle</a:t>
            </a:r>
            <a:r>
              <a:rPr lang="ru-RU" sz="1000" i="1" dirty="0" smtClean="0"/>
              <a:t> с гиалуроновой кислотой! </a:t>
            </a:r>
            <a:endParaRPr lang="ru-RU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Благодаря эксклюзивной технологии </a:t>
            </a:r>
            <a:r>
              <a:rPr lang="en-US" sz="1000" i="1" dirty="0" err="1" smtClean="0"/>
              <a:t>Vitasource</a:t>
            </a:r>
            <a:r>
              <a:rPr lang="en-US" sz="1000" b="1" i="1" dirty="0" smtClean="0"/>
              <a:t> </a:t>
            </a:r>
            <a:r>
              <a:rPr lang="ru-RU" sz="1000" i="1" dirty="0" smtClean="0"/>
              <a:t>крема линии U</a:t>
            </a:r>
            <a:r>
              <a:rPr lang="en-US" sz="1000" i="1" dirty="0" smtClean="0"/>
              <a:t>n</a:t>
            </a:r>
            <a:r>
              <a:rPr lang="ru-RU" sz="1000" i="1" dirty="0" err="1" smtClean="0"/>
              <a:t>iq</a:t>
            </a:r>
            <a:r>
              <a:rPr lang="ru-RU" sz="1000" i="1" dirty="0" smtClean="0"/>
              <a:t> активизируют клеточный фермент </a:t>
            </a:r>
            <a:r>
              <a:rPr lang="ru-RU" sz="1000" i="1" dirty="0" err="1" smtClean="0"/>
              <a:t>теломеразу</a:t>
            </a:r>
            <a:r>
              <a:rPr lang="ru-RU" sz="1000" i="1" dirty="0" smtClean="0"/>
              <a:t>, замедляющий процессы старения кожи.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Леденцы </a:t>
            </a:r>
            <a:r>
              <a:rPr lang="ru-RU" sz="1000" i="1" dirty="0" err="1" smtClean="0"/>
              <a:t>Beautelle</a:t>
            </a:r>
            <a:r>
              <a:rPr lang="ru-RU" sz="1000" i="1" dirty="0" smtClean="0"/>
              <a:t> усиливают результат воздействия кремов, снабжая клетки кожи коллагеном,  гиалуроновой кислотой, витаминами и </a:t>
            </a:r>
            <a:r>
              <a:rPr lang="ru-RU" sz="1000" i="1" dirty="0" err="1" smtClean="0"/>
              <a:t>коэнзимом</a:t>
            </a:r>
            <a:r>
              <a:rPr lang="ru-RU" sz="1000" i="1" dirty="0" smtClean="0"/>
              <a:t> Q10. </a:t>
            </a:r>
          </a:p>
          <a:p>
            <a:r>
              <a:rPr lang="ru-RU" sz="1000" i="1" dirty="0" smtClean="0"/>
              <a:t>День за днем кожа становится более упругой, плотной и эластичной, ее защищенность от внешних воздействий усиливается. </a:t>
            </a:r>
            <a:endParaRPr lang="ru-RU" sz="1000" dirty="0" smtClean="0"/>
          </a:p>
          <a:p>
            <a:r>
              <a:rPr lang="ru-RU" sz="1000" i="1" dirty="0" smtClean="0"/>
              <a:t>Предложение </a:t>
            </a:r>
            <a:r>
              <a:rPr lang="ru-RU" sz="1000" i="1" dirty="0"/>
              <a:t>ограничено. Условия акции уточняйте в сервисных центрах компании Артлайф</a:t>
            </a:r>
            <a:r>
              <a:rPr lang="ru-RU" sz="1000" i="1" dirty="0" smtClean="0"/>
              <a:t>.</a:t>
            </a:r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косметика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красота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акция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акцияартлайф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идеидляподарков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подаркидляженщин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подаркина8марта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антиэйдж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нутрикосметика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кремдлялица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коллаген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гиалуронка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юник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бьютель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122" name="Picture 2" descr="C:\Users\Chizhova\Desktop\Акция_А3_Anti_Age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5913" y="1570854"/>
            <a:ext cx="3523888" cy="4983673"/>
          </a:xfrm>
          <a:prstGeom prst="rect">
            <a:avLst/>
          </a:prstGeom>
          <a:noFill/>
        </p:spPr>
      </p:pic>
      <p:pic>
        <p:nvPicPr>
          <p:cNvPr id="5123" name="Picture 3" descr="C:\Users\Chizhova\Desktop\Акция_квадрат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6866" y="1566333"/>
            <a:ext cx="2294467" cy="2294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0760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" y="86"/>
            <a:ext cx="12192150" cy="6857912"/>
            <a:chOff x="1" y="86"/>
            <a:chExt cx="12192150" cy="685791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86"/>
              <a:ext cx="12192150" cy="6857912"/>
            </a:xfrm>
            <a:prstGeom prst="rect">
              <a:avLst/>
            </a:prstGeom>
          </p:spPr>
        </p:pic>
        <p:grpSp>
          <p:nvGrpSpPr>
            <p:cNvPr id="14" name="Группа 13"/>
            <p:cNvGrpSpPr/>
            <p:nvPr/>
          </p:nvGrpSpPr>
          <p:grpSpPr>
            <a:xfrm>
              <a:off x="2644351" y="1977448"/>
              <a:ext cx="9067662" cy="2367815"/>
              <a:chOff x="2644351" y="1977448"/>
              <a:chExt cx="9067662" cy="2367815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4929458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949967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7214565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264435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000643"/>
              </p:ext>
            </p:extLst>
          </p:nvPr>
        </p:nvGraphicFramePr>
        <p:xfrm>
          <a:off x="2644351" y="4626350"/>
          <a:ext cx="9067664" cy="1310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ПРОБИОКОСМЕТИКС</a:t>
                      </a:r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Q-</a:t>
                      </a:r>
                      <a:r>
                        <a:rPr lang="ru-RU" sz="1200" dirty="0" smtClean="0"/>
                        <a:t>СИСТЕМ</a:t>
                      </a:r>
                      <a:endParaRPr lang="ru-RU" sz="1200" baseline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НАТУРАСЕПТ</a:t>
                      </a:r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ГИАЛУРОНОВЫЙ</a:t>
                      </a:r>
                      <a:r>
                        <a:rPr lang="ru-RU" sz="1200" baseline="0" dirty="0" smtClean="0"/>
                        <a:t> МУСС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ДЛЯ УМЫВАНИЯ</a:t>
                      </a:r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АКТИВНАЯ ЗАЩИТА ЕСТЕСТВЕННОЙ КРАСОТЫ!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ЧИСТОЕ СОВЕРШЕНСТВО!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БЕРЕЖНАЯ ЗАЩИТА </a:t>
                      </a:r>
                    </a:p>
                    <a:p>
                      <a:pPr algn="ctr"/>
                      <a:r>
                        <a:rPr lang="ru-RU" sz="1200" dirty="0" smtClean="0"/>
                        <a:t>ДЛЯ САМЫХ СИЛЬНЫХ!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НОВИНКА!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baseline="0" dirty="0" smtClean="0">
                          <a:solidFill>
                            <a:srgbClr val="FF0000"/>
                          </a:solidFill>
                        </a:rPr>
                        <a:t>*поступление товара на склад ожидается в конце февраля 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867" y="2276004"/>
            <a:ext cx="1879744" cy="1879744"/>
          </a:xfrm>
          <a:prstGeom prst="rect">
            <a:avLst/>
          </a:prstGeom>
        </p:spPr>
      </p:pic>
      <p:pic>
        <p:nvPicPr>
          <p:cNvPr id="6146" name="Picture 2" descr="C:\Users\Chizhova\Desktop\ProbioСosmetics_woman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3900" y="2302934"/>
            <a:ext cx="1871135" cy="1871136"/>
          </a:xfrm>
          <a:prstGeom prst="rect">
            <a:avLst/>
          </a:prstGeom>
          <a:noFill/>
        </p:spPr>
      </p:pic>
      <p:pic>
        <p:nvPicPr>
          <p:cNvPr id="6147" name="Picture 3" descr="C:\Users\Chizhova\Desktop\QS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2171" y="2294469"/>
            <a:ext cx="1871131" cy="1871132"/>
          </a:xfrm>
          <a:prstGeom prst="rect">
            <a:avLst/>
          </a:prstGeom>
          <a:noFill/>
        </p:spPr>
      </p:pic>
      <p:pic>
        <p:nvPicPr>
          <p:cNvPr id="6148" name="Picture 4" descr="C:\Users\Chizhova\Desktop\Naturosept_man-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40600" y="2290761"/>
            <a:ext cx="1879600" cy="1879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9908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2" y="87"/>
            <a:ext cx="12192150" cy="6857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00144" y="3014133"/>
            <a:ext cx="396857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dirty="0" smtClean="0"/>
              <a:t>PROBIOCOSMETICS – </a:t>
            </a:r>
            <a:r>
              <a:rPr lang="ru-RU" sz="1000" b="1" i="1" dirty="0" smtClean="0"/>
              <a:t>АКТИВНАЯ ЗАЩИТА ЕСТЕСТВЕННОЙ КРАСОТЫ!</a:t>
            </a:r>
            <a:endParaRPr lang="ru-RU" sz="1000" b="1" i="1" dirty="0"/>
          </a:p>
          <a:p>
            <a:pPr algn="ctr"/>
            <a:endParaRPr lang="ru-RU" sz="1000" b="1" i="1" dirty="0"/>
          </a:p>
          <a:p>
            <a:pPr lvl="0"/>
            <a:r>
              <a:rPr lang="ru-RU" sz="1000" i="1" dirty="0" smtClean="0"/>
              <a:t>У нашей кожи есть собственный иммунитет и микрофлора, баланс которой  значительно сказывается на плотности эпидермиса, его увлажненности, частоте воспалительных реакций и скорости старения кожи. Иммунитет кожи особенно важно поддерживать в зрелом возрасте, когда кожа становится более уязвимой.</a:t>
            </a:r>
            <a:endParaRPr lang="ru-RU" sz="1000" dirty="0" smtClean="0"/>
          </a:p>
          <a:p>
            <a:r>
              <a:rPr lang="ru-RU" sz="1000" b="1" i="1" dirty="0" smtClean="0"/>
              <a:t>Линия ProbioCosmetics </a:t>
            </a:r>
            <a:r>
              <a:rPr lang="ru-RU" sz="1000" i="1" dirty="0" smtClean="0"/>
              <a:t>разработана на основе </a:t>
            </a:r>
            <a:r>
              <a:rPr lang="ru-RU" sz="1000" i="1" dirty="0" err="1" smtClean="0"/>
              <a:t>лизатов</a:t>
            </a:r>
            <a:r>
              <a:rPr lang="ru-RU" sz="1000" i="1" dirty="0" smtClean="0"/>
              <a:t> </a:t>
            </a:r>
            <a:r>
              <a:rPr lang="ru-RU" sz="1000" i="1" dirty="0" err="1" smtClean="0"/>
              <a:t>пробиотических</a:t>
            </a:r>
            <a:r>
              <a:rPr lang="ru-RU" sz="1000" i="1" dirty="0" smtClean="0"/>
              <a:t> бактерий, которые активируют полезную флору кожи и повышают ее иммунитет. Экстракт орхидеи способствует выработке </a:t>
            </a:r>
            <a:r>
              <a:rPr lang="ru-RU" sz="1000" i="1" dirty="0" err="1" smtClean="0"/>
              <a:t>цитокинов</a:t>
            </a:r>
            <a:r>
              <a:rPr lang="ru-RU" sz="1000" i="1" dirty="0" smtClean="0"/>
              <a:t>, способных подавлять развитие воспалений. Продукты ProbioCosmetics обогащены комплексами веществ  с увлажняющим и лифтинг-свойствами, которые разглаживают поверхность кожи и повышают ее упругость. </a:t>
            </a:r>
            <a:r>
              <a:rPr lang="en-US" sz="1000" i="1" dirty="0" err="1" smtClean="0"/>
              <a:t>Probio</a:t>
            </a:r>
            <a:r>
              <a:rPr lang="ru-RU" sz="1000" i="1" dirty="0" smtClean="0"/>
              <a:t>С</a:t>
            </a:r>
            <a:r>
              <a:rPr lang="en-US" sz="1000" i="1" dirty="0" err="1" smtClean="0"/>
              <a:t>osmetics</a:t>
            </a:r>
            <a:r>
              <a:rPr lang="ru-RU" sz="1000" i="1" dirty="0" smtClean="0"/>
              <a:t> – это активная защита кожи  и настоящий подарок для вашей естественной  красоты!</a:t>
            </a:r>
          </a:p>
          <a:p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косметика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красота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пробиокосметика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лизатыбактерий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идеиподарков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подаркидляженщин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подаркина8марта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защитакожи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лифтинг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увлажнениекожи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экстракторхидеи</a:t>
            </a:r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99697" y="3022600"/>
            <a:ext cx="3959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dirty="0" smtClean="0"/>
              <a:t>Q-SYSTEM </a:t>
            </a:r>
            <a:r>
              <a:rPr lang="ru-RU" sz="1000" b="1" i="1" dirty="0" smtClean="0"/>
              <a:t> - ЧИСТОЕ СОВЕРШЕНСТВО!</a:t>
            </a:r>
            <a:endParaRPr lang="ru-RU" sz="1000" b="1" i="1" dirty="0"/>
          </a:p>
          <a:p>
            <a:pPr algn="ctr"/>
            <a:endParaRPr lang="ru-RU" sz="1000" b="1" i="1" dirty="0"/>
          </a:p>
          <a:p>
            <a:pPr lvl="0"/>
            <a:r>
              <a:rPr lang="ru-RU" sz="1000" i="1" dirty="0" smtClean="0"/>
              <a:t>Косметологи говорят, что половина проблем с кожей возникают из-за её неправильного очищения. Агрессивные средства нарушают защитный барьер кожи, провоцируя раздражение и сухость. Не очищать кожу совсем, умываясь только водой, тоже неправильно! На коже оседают токсины, пыль,  частички макияжа – всё это мешает дыханию кожи.</a:t>
            </a:r>
          </a:p>
          <a:p>
            <a:pPr lvl="0"/>
            <a:r>
              <a:rPr lang="ru-RU" sz="1000" i="1" dirty="0" smtClean="0"/>
              <a:t>Линия продуктов Q-</a:t>
            </a:r>
            <a:r>
              <a:rPr lang="ru-RU" sz="1000" i="1" dirty="0" err="1" smtClean="0"/>
              <a:t>system</a:t>
            </a:r>
            <a:r>
              <a:rPr lang="ru-RU" sz="1000" i="1" dirty="0" smtClean="0"/>
              <a:t> – это не только безопасное очищение кожи, но и дополнительный уход. Активные компоненты </a:t>
            </a:r>
            <a:r>
              <a:rPr lang="ru-RU" sz="1000" i="1" dirty="0" err="1" smtClean="0"/>
              <a:t>крем-геля</a:t>
            </a:r>
            <a:r>
              <a:rPr lang="ru-RU" sz="1000" i="1" dirty="0" smtClean="0"/>
              <a:t> и </a:t>
            </a:r>
            <a:r>
              <a:rPr lang="ru-RU" sz="1000" i="1" dirty="0" err="1" smtClean="0"/>
              <a:t>пилинга</a:t>
            </a:r>
            <a:r>
              <a:rPr lang="ru-RU" sz="1000" i="1" dirty="0" smtClean="0"/>
              <a:t> оказывают бактерицидное воздействие, смягчают и увлажняют эпидермис, защищают от появления пигментации. Регулярное применение очищающих средств Q-</a:t>
            </a:r>
            <a:r>
              <a:rPr lang="ru-RU" sz="1000" i="1" dirty="0" err="1" smtClean="0"/>
              <a:t>system</a:t>
            </a:r>
            <a:r>
              <a:rPr lang="ru-RU" sz="1000" i="1" dirty="0" smtClean="0"/>
              <a:t> возвращает коже природное совершенство:  сияние, гладкость и ровный тон. </a:t>
            </a:r>
          </a:p>
          <a:p>
            <a:pPr lvl="0"/>
            <a:endParaRPr lang="ru-RU" sz="1000" i="1" dirty="0"/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косметика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красота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умывалка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пилинг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кусистем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очищениекожи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идеиподарков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подаркидляженщин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подаркина8марта 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2" descr="C:\Users\Chizhova\Desktop\ProbioСosmetics_woman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1400" y="1232431"/>
            <a:ext cx="1790170" cy="1790171"/>
          </a:xfrm>
          <a:prstGeom prst="rect">
            <a:avLst/>
          </a:prstGeom>
          <a:noFill/>
        </p:spPr>
      </p:pic>
      <p:pic>
        <p:nvPicPr>
          <p:cNvPr id="10" name="Picture 3" descr="C:\Users\Chizhova\Desktop\QS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0169" y="1244600"/>
            <a:ext cx="1757364" cy="17573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901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6"/>
            <a:ext cx="12192150" cy="6857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354" y="2092643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00144" y="2919686"/>
            <a:ext cx="396857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i="1" dirty="0" smtClean="0"/>
              <a:t>БЕРЕЖНАЯ ЗАЩИТА ДЛЯ САМЫХ СИЛЬНЫХ!</a:t>
            </a:r>
          </a:p>
          <a:p>
            <a:pPr algn="ctr"/>
            <a:endParaRPr lang="ru-RU" sz="1000" b="1" i="1" dirty="0"/>
          </a:p>
          <a:p>
            <a:pPr lvl="0"/>
            <a:r>
              <a:rPr lang="ru-RU" sz="1000" i="1" dirty="0" smtClean="0"/>
              <a:t>Сильная половина человечества нуждается в ежедневной защите не меньше, чем прекрасный пол! </a:t>
            </a:r>
            <a:r>
              <a:rPr lang="ru-RU" sz="1000" i="1" dirty="0" err="1" smtClean="0"/>
              <a:t>Naturasept</a:t>
            </a:r>
            <a:r>
              <a:rPr lang="ru-RU" sz="1000" i="1" dirty="0" smtClean="0"/>
              <a:t> – универсальная линия с маслом чайного дерева, которая подойдет даже мужчинам! Средства линии </a:t>
            </a:r>
            <a:r>
              <a:rPr lang="ru-RU" sz="1000" i="1" dirty="0" err="1" smtClean="0"/>
              <a:t>Naturasept</a:t>
            </a:r>
            <a:r>
              <a:rPr lang="ru-RU" sz="1000" i="1" dirty="0" smtClean="0"/>
              <a:t> содержат проверенные временем природные антисептики – экстракты </a:t>
            </a:r>
            <a:r>
              <a:rPr lang="ru-RU" sz="1000" i="1" dirty="0" err="1" smtClean="0"/>
              <a:t>цетрарии</a:t>
            </a:r>
            <a:r>
              <a:rPr lang="ru-RU" sz="1000" i="1" dirty="0" smtClean="0"/>
              <a:t> и масло чайного дерева</a:t>
            </a:r>
            <a:r>
              <a:rPr lang="ru-RU" sz="1000" i="1" dirty="0"/>
              <a:t>.</a:t>
            </a:r>
            <a:endParaRPr lang="ru-RU" sz="1000" i="1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Шампунь для </a:t>
            </a:r>
            <a:r>
              <a:rPr lang="ru-RU" sz="1000" i="1" dirty="0"/>
              <a:t>волос </a:t>
            </a:r>
            <a:r>
              <a:rPr lang="ru-RU" sz="1000" i="1" dirty="0" err="1"/>
              <a:t>Naturasept</a:t>
            </a:r>
            <a:r>
              <a:rPr lang="ru-RU" sz="1000" i="1" dirty="0"/>
              <a:t> </a:t>
            </a:r>
            <a:r>
              <a:rPr lang="ru-RU" sz="1000" i="1" dirty="0" smtClean="0"/>
              <a:t>нормализует деятельность сальных желез, предупреждая перхоть, раздражение и зуд.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i="1" dirty="0"/>
              <a:t>Жидкое мыло </a:t>
            </a:r>
            <a:r>
              <a:rPr lang="ru-RU" sz="1000" i="1" dirty="0" err="1"/>
              <a:t>Naturasept</a:t>
            </a:r>
            <a:r>
              <a:rPr lang="ru-RU" sz="1000" i="1" dirty="0"/>
              <a:t> </a:t>
            </a:r>
            <a:r>
              <a:rPr lang="ru-RU" sz="1000" i="1" dirty="0" smtClean="0"/>
              <a:t>нейтрализует действие жесткой воды, не оставляя чувства стянутости кожи, подавляет микробов и защищает от инфекций.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i="1" dirty="0"/>
              <a:t>Дезодорант-антиперспирант </a:t>
            </a:r>
            <a:r>
              <a:rPr lang="ru-RU" sz="1000" i="1" dirty="0" err="1"/>
              <a:t>Naturasept</a:t>
            </a:r>
            <a:r>
              <a:rPr lang="ru-RU" sz="1000" i="1" dirty="0"/>
              <a:t>  </a:t>
            </a:r>
            <a:r>
              <a:rPr lang="ru-RU" sz="1000" i="1" dirty="0" smtClean="0"/>
              <a:t>регулирует деятельность бактерий, вызывающих неприятные запахи.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Бальзам для ног </a:t>
            </a:r>
            <a:r>
              <a:rPr lang="ru-RU" sz="1000" i="1" dirty="0" err="1"/>
              <a:t>Naturasept</a:t>
            </a:r>
            <a:r>
              <a:rPr lang="ru-RU" sz="1000" i="1" dirty="0"/>
              <a:t> </a:t>
            </a:r>
            <a:r>
              <a:rPr lang="ru-RU" sz="1000" i="1" dirty="0" smtClean="0"/>
              <a:t> дезодорирует и предупреждает грибковые поражения после посещения спортивных залов и бассейнов.</a:t>
            </a:r>
            <a:endParaRPr lang="ru-RU" sz="1000" dirty="0" smtClean="0"/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косметика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красота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защита кожи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натурасепт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уходзакожей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идеиподарков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подаркидлямужчин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косметикадлямужчин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маслочайногодерева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15080" y="2946400"/>
            <a:ext cx="379903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i="1" dirty="0" smtClean="0"/>
              <a:t>ПРОМО: НОВИНКА – ГИАЛУРОНОВЫЙ МУСС</a:t>
            </a:r>
            <a:endParaRPr lang="ru-RU" sz="1000" b="1" i="1" dirty="0"/>
          </a:p>
          <a:p>
            <a:pPr algn="ctr"/>
            <a:endParaRPr lang="ru-RU" sz="1000" b="1" i="1" dirty="0"/>
          </a:p>
          <a:p>
            <a:r>
              <a:rPr lang="ru-RU" sz="1000" i="1" dirty="0" smtClean="0"/>
              <a:t>Встречайте чудесную косметическую  новинку – </a:t>
            </a:r>
            <a:r>
              <a:rPr lang="ru-RU" sz="1000" i="1" dirty="0" err="1" smtClean="0"/>
              <a:t>гиалуроновый</a:t>
            </a:r>
            <a:r>
              <a:rPr lang="ru-RU" sz="1000" i="1" dirty="0" smtClean="0"/>
              <a:t> мусс для умывания!</a:t>
            </a:r>
          </a:p>
          <a:p>
            <a:pPr marL="171450" indent="-171450"/>
            <a:r>
              <a:rPr lang="ru-RU" sz="1000" i="1" dirty="0" smtClean="0"/>
              <a:t>Густой нежный мусс идеально подходит для деликатного очищения кожи лица, глаз и губ. </a:t>
            </a:r>
            <a:r>
              <a:rPr lang="ru-RU" sz="1000" i="1" dirty="0" err="1" smtClean="0"/>
              <a:t>Гиалуроновая</a:t>
            </a:r>
            <a:r>
              <a:rPr lang="ru-RU" sz="1000" i="1" dirty="0" smtClean="0"/>
              <a:t> кислота, которая входит  в состав средства, насыщает кожу влагой и дарит ей ощущение комфорта.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i="1" dirty="0" smtClean="0"/>
              <a:t>Подходит для ежедневного очищения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i="1" dirty="0" smtClean="0"/>
              <a:t>Деликатно удаляет макияж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i="1" dirty="0" smtClean="0"/>
              <a:t>Устраняет чувство стянутости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i="1" dirty="0" smtClean="0"/>
              <a:t>Помогает поддерживать водно-липидный баланс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i="1" dirty="0" smtClean="0"/>
              <a:t>Идеально готовит кожу перед нанесением крема</a:t>
            </a:r>
          </a:p>
          <a:p>
            <a:pPr marL="171450" indent="-171450"/>
            <a:r>
              <a:rPr lang="ru-RU" sz="1000" i="1" dirty="0" smtClean="0"/>
              <a:t>Это идеальный подарок к 8 марта: себе, маме, сестре, подруге! </a:t>
            </a:r>
          </a:p>
          <a:p>
            <a:endParaRPr lang="ru-RU" sz="1000" i="1" dirty="0"/>
          </a:p>
          <a:p>
            <a:endParaRPr lang="ru-RU" sz="1000" i="1" dirty="0"/>
          </a:p>
          <a:p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косметика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красота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8марта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новинка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мусс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гиалуронка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очищение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идеиподарков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подаркидляженщин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подаркина8марта 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076" y="1205899"/>
            <a:ext cx="1707124" cy="1707124"/>
          </a:xfrm>
          <a:prstGeom prst="rect">
            <a:avLst/>
          </a:prstGeom>
        </p:spPr>
      </p:pic>
      <p:pic>
        <p:nvPicPr>
          <p:cNvPr id="10" name="Picture 4" descr="C:\Users\Chizhova\Desktop\Naturosept_man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5840" y="1193799"/>
            <a:ext cx="1659466" cy="1659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901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50" y="89"/>
            <a:ext cx="12192150" cy="6857911"/>
            <a:chOff x="-150" y="89"/>
            <a:chExt cx="12192150" cy="685791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0" y="89"/>
              <a:ext cx="12192150" cy="6857911"/>
            </a:xfrm>
            <a:prstGeom prst="rect">
              <a:avLst/>
            </a:prstGeom>
          </p:spPr>
        </p:pic>
        <p:grpSp>
          <p:nvGrpSpPr>
            <p:cNvPr id="4" name="Группа 3"/>
            <p:cNvGrpSpPr/>
            <p:nvPr/>
          </p:nvGrpSpPr>
          <p:grpSpPr>
            <a:xfrm>
              <a:off x="2644351" y="1977448"/>
              <a:ext cx="4497449" cy="2367815"/>
              <a:chOff x="2644351" y="1977448"/>
              <a:chExt cx="4497449" cy="2367815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4929458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64435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2" name="Прямоугольник 11"/>
          <p:cNvSpPr/>
          <p:nvPr/>
        </p:nvSpPr>
        <p:spPr>
          <a:xfrm>
            <a:off x="7256436" y="1977446"/>
            <a:ext cx="2212342" cy="2367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360142"/>
              </p:ext>
            </p:extLst>
          </p:nvPr>
        </p:nvGraphicFramePr>
        <p:xfrm>
          <a:off x="2644351" y="4626350"/>
          <a:ext cx="6800748" cy="974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 ФЕВРАЛЯ</a:t>
                      </a:r>
                      <a:endParaRPr lang="ru-RU" sz="12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14 ФЕВРАЛЯ</a:t>
                      </a:r>
                      <a:endParaRPr lang="ru-RU" sz="12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23 ФЕВРАЛЯ</a:t>
                      </a:r>
                      <a:endParaRPr lang="ru-RU" sz="12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ДЕНЬ  РОССИЙСКОЙ НАУКИ</a:t>
                      </a:r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ОТ ВСЕГО СЕРДЦА</a:t>
                      </a:r>
                      <a:endParaRPr lang="ru-RU" sz="1200" baseline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ПОЗДРАВЛЕНИЕ</a:t>
                      </a:r>
                      <a:endParaRPr lang="ru-RU" sz="1200" baseline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247901"/>
            <a:ext cx="1866900" cy="18669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84165"/>
            <a:ext cx="1840160" cy="18401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694" y="2247901"/>
            <a:ext cx="1892760" cy="189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67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6"/>
            <a:ext cx="12192154" cy="6857913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689228"/>
              </p:ext>
            </p:extLst>
          </p:nvPr>
        </p:nvGraphicFramePr>
        <p:xfrm>
          <a:off x="3724736" y="1288748"/>
          <a:ext cx="8361970" cy="5437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394">
                  <a:extLst>
                    <a:ext uri="{9D8B030D-6E8A-4147-A177-3AD203B41FA5}">
                      <a16:colId xmlns:a16="http://schemas.microsoft.com/office/drawing/2014/main" val="1434599515"/>
                    </a:ext>
                  </a:extLst>
                </a:gridCol>
                <a:gridCol w="1672394">
                  <a:extLst>
                    <a:ext uri="{9D8B030D-6E8A-4147-A177-3AD203B41FA5}">
                      <a16:colId xmlns:a16="http://schemas.microsoft.com/office/drawing/2014/main" val="1417411202"/>
                    </a:ext>
                  </a:extLst>
                </a:gridCol>
                <a:gridCol w="1672394">
                  <a:extLst>
                    <a:ext uri="{9D8B030D-6E8A-4147-A177-3AD203B41FA5}">
                      <a16:colId xmlns:a16="http://schemas.microsoft.com/office/drawing/2014/main" val="131708005"/>
                    </a:ext>
                  </a:extLst>
                </a:gridCol>
                <a:gridCol w="1672394">
                  <a:extLst>
                    <a:ext uri="{9D8B030D-6E8A-4147-A177-3AD203B41FA5}">
                      <a16:colId xmlns:a16="http://schemas.microsoft.com/office/drawing/2014/main" val="2962886020"/>
                    </a:ext>
                  </a:extLst>
                </a:gridCol>
                <a:gridCol w="1672394">
                  <a:extLst>
                    <a:ext uri="{9D8B030D-6E8A-4147-A177-3AD203B41FA5}">
                      <a16:colId xmlns:a16="http://schemas.microsoft.com/office/drawing/2014/main" val="2025986808"/>
                    </a:ext>
                  </a:extLst>
                </a:gridCol>
              </a:tblGrid>
              <a:tr h="2945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ПН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СР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ЧТ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467785"/>
                  </a:ext>
                </a:extLst>
              </a:tr>
              <a:tr h="2651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1.02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573356"/>
                  </a:ext>
                </a:extLst>
              </a:tr>
              <a:tr h="9742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</a:rPr>
                        <a:t>ЗДОРОВЬЕ.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</a:rPr>
                        <a:t> АКЦИЯ ЗДОРОВЬЯ ПОЧЕК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</a:rPr>
                        <a:t>ПИТАНИЕ. КАКАО ВЗРОСЛЕЙКА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92386"/>
                  </a:ext>
                </a:extLst>
              </a:tr>
              <a:tr h="26512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4.02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5.02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6.02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7.02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8.02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016551"/>
                  </a:ext>
                </a:extLst>
              </a:tr>
              <a:tr h="6796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</a:rPr>
                        <a:t>ЗДОРОВЬЕ.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</a:rPr>
                        <a:t> АКЦИЯ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</a:rPr>
                        <a:t>МУЖСКОЕ ЗДОРОВЬЕ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</a:rPr>
                        <a:t>АКЦИИ. КРАСОТА</a:t>
                      </a:r>
                      <a:endParaRPr lang="ru-RU" sz="1100" b="1" kern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ПРЕМЬЕРА.</a:t>
                      </a:r>
                      <a:r>
                        <a:rPr lang="ru-RU" sz="1100" b="1" baseline="0" dirty="0" smtClean="0"/>
                        <a:t> ПРИМАЛЕДИС В НОВОМ ДИЗАЙНЕ</a:t>
                      </a:r>
                      <a:endParaRPr lang="ru-RU" sz="1100" b="1" dirty="0" smtClean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</a:rPr>
                        <a:t>ЗДОРОВЬЕ.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</a:rPr>
                        <a:t> БАЛЬЗАМ ЖИВИЦА-ЭВКАЛИПТ</a:t>
                      </a:r>
                      <a:endParaRPr lang="ru-RU" sz="11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БИЗНЕС.</a:t>
                      </a:r>
                      <a:r>
                        <a:rPr lang="ru-RU" sz="1100" b="1" baseline="0" dirty="0" smtClean="0"/>
                        <a:t> ТВОЙ ГОД С АРТЛАЙФ</a:t>
                      </a:r>
                      <a:endParaRPr lang="ru-RU" sz="1100" b="1" dirty="0" smtClean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КРАСОТА.</a:t>
                      </a:r>
                      <a:r>
                        <a:rPr lang="ru-RU" sz="1100" b="1" baseline="0" dirty="0" smtClean="0"/>
                        <a:t> </a:t>
                      </a:r>
                      <a:r>
                        <a:rPr lang="ru-RU" sz="1100" b="1" dirty="0" smtClean="0"/>
                        <a:t>ПРОБИОКОСМЕТИКС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</a:rPr>
                        <a:t>ДЕНЬ НАУКИ</a:t>
                      </a:r>
                      <a:endParaRPr lang="ru-RU" sz="1100" b="1" dirty="0" smtClean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17438"/>
                  </a:ext>
                </a:extLst>
              </a:tr>
              <a:tr h="26512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11.02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12.02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13.02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14.02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15.02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725704"/>
                  </a:ext>
                </a:extLst>
              </a:tr>
              <a:tr h="639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</a:rPr>
                        <a:t>БИЗНЕС.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</a:rPr>
                        <a:t>КНИГА ЭНЕРГИЯ ЖИЗНИ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ПРОМО: ПАНБИОТИКА</a:t>
                      </a:r>
                      <a:r>
                        <a:rPr lang="ru-RU" sz="1100" b="1" baseline="0" dirty="0" smtClean="0"/>
                        <a:t> УНИВЕРСАЛЬНАЯ</a:t>
                      </a:r>
                      <a:endParaRPr lang="ru-RU" sz="1100" b="1" dirty="0" smtClean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dirty="0" smtClean="0"/>
                        <a:t>ПИТАНИЕ. КОКТЕЙЛЬ ДИЕТАЛИКА ЗЕЛЕНАЯ ЭНЕРГИЯ</a:t>
                      </a: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</a:rPr>
                        <a:t>ЗДОРОВЬЕ.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</a:rPr>
                        <a:t>ДАВЛЕНИЕ В НОРМЕ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endParaRPr lang="ru-RU" sz="1100" b="1" baseline="0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14 ФЕВРАЛЯ.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ОТ ВСЕГО СЕРДЦА!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ПИТАНИЕ. ЛЮБОВЬ</a:t>
                      </a:r>
                      <a:r>
                        <a:rPr lang="ru-RU" sz="1100" b="1" baseline="0" dirty="0" smtClean="0"/>
                        <a:t> И КАКАО</a:t>
                      </a: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baseline="0" dirty="0" smtClean="0"/>
                        <a:t>КРАСОТА.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Q-</a:t>
                      </a:r>
                      <a:r>
                        <a:rPr lang="ru-RU" sz="1100" b="1" dirty="0" smtClean="0"/>
                        <a:t>СИСТЕМ</a:t>
                      </a:r>
                      <a:endParaRPr lang="ru-RU" sz="1100" b="1" baseline="0" dirty="0" smtClean="0"/>
                    </a:p>
                    <a:p>
                      <a:pPr algn="ctr">
                        <a:lnSpc>
                          <a:spcPts val="1200"/>
                        </a:lnSpc>
                      </a:pP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001399"/>
                  </a:ext>
                </a:extLst>
              </a:tr>
              <a:tr h="26512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18.02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19.02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20.02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21.02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22.02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050172"/>
                  </a:ext>
                </a:extLst>
              </a:tr>
              <a:tr h="6796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</a:rPr>
                        <a:t>БИЗНЕС.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b="1" kern="1200" baseline="0" dirty="0" smtClean="0">
                          <a:solidFill>
                            <a:srgbClr val="FF0000"/>
                          </a:solidFill>
                        </a:rPr>
                        <a:t>МАКЕТ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КРАСОТА. ЛИНИЯ НАТУРАСЕПТ</a:t>
                      </a: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ПИТАНИЕ. НЕОКОЛЛАГЕН АРТРО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</a:rPr>
                        <a:t>ЗДОРОВЬЕ.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</a:rPr>
                        <a:t>ОЛЕОПРЕН ГЕПА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23 ФЕВРАЛЯ МАКЕТ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984306"/>
                  </a:ext>
                </a:extLst>
              </a:tr>
              <a:tr h="26512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25.02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D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26.02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D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27.02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D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28.02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D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D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513518"/>
                  </a:ext>
                </a:extLst>
              </a:tr>
              <a:tr h="64458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i="0" dirty="0" smtClean="0"/>
                        <a:t>КРАСОТА. </a:t>
                      </a:r>
                      <a:r>
                        <a:rPr lang="en-US" sz="1100" b="1" i="0" dirty="0" smtClean="0"/>
                        <a:t>Q-SYSTEM</a:t>
                      </a:r>
                      <a:endParaRPr lang="ru-RU" sz="1100" b="1" i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ПРОМО: ФРАППЕ</a:t>
                      </a:r>
                      <a:r>
                        <a:rPr lang="ru-RU" sz="1100" b="1" baseline="0" dirty="0" smtClean="0"/>
                        <a:t> НОВЫЙ ВКУС</a:t>
                      </a:r>
                      <a:endParaRPr lang="ru-RU" sz="1100" b="1" dirty="0" smtClean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ПИТАНИЕ. ПОСТНОЕ МЕНЮ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ЗДОРОВЬЕ. ПРОМО: ИММУЛИЗ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КРАСОТА. ПРОМО: ГИАЛУРОНОВЫЙ МУСС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589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327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50" y="89"/>
            <a:ext cx="12192150" cy="6857911"/>
            <a:chOff x="-150" y="89"/>
            <a:chExt cx="12192150" cy="685791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0" y="89"/>
              <a:ext cx="12192150" cy="6857911"/>
            </a:xfrm>
            <a:prstGeom prst="rect">
              <a:avLst/>
            </a:prstGeom>
          </p:spPr>
        </p:pic>
        <p:grpSp>
          <p:nvGrpSpPr>
            <p:cNvPr id="4" name="Группа 3"/>
            <p:cNvGrpSpPr/>
            <p:nvPr/>
          </p:nvGrpSpPr>
          <p:grpSpPr>
            <a:xfrm>
              <a:off x="2644351" y="1977448"/>
              <a:ext cx="4497449" cy="2367815"/>
              <a:chOff x="2644351" y="1977448"/>
              <a:chExt cx="4497449" cy="2367815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4929458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64435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2" name="Прямоугольник 11"/>
          <p:cNvSpPr/>
          <p:nvPr/>
        </p:nvSpPr>
        <p:spPr>
          <a:xfrm>
            <a:off x="7205636" y="1977446"/>
            <a:ext cx="2212342" cy="2367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360142"/>
              </p:ext>
            </p:extLst>
          </p:nvPr>
        </p:nvGraphicFramePr>
        <p:xfrm>
          <a:off x="2602018" y="4609417"/>
          <a:ext cx="680074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ТВОЙ</a:t>
                      </a:r>
                      <a:r>
                        <a:rPr lang="ru-RU" sz="1200" b="1" baseline="0" dirty="0" smtClean="0"/>
                        <a:t> ГОД С АРТЛАЙФ</a:t>
                      </a:r>
                      <a:endParaRPr lang="ru-RU" sz="12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2019</a:t>
                      </a:r>
                      <a:endParaRPr lang="ru-RU" sz="12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КНИГА ОБ АРТЛАЙФ</a:t>
                      </a:r>
                    </a:p>
                    <a:p>
                      <a:pPr algn="ctr"/>
                      <a:endParaRPr lang="ru-RU" sz="12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АНОНС МЕРОПРИЯТИЙ</a:t>
                      </a:r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/>
                        <a:t>ГОД ИННОВАЦИЙ И РАЗВИТИЯ</a:t>
                      </a:r>
                    </a:p>
                    <a:p>
                      <a:pPr algn="ctr"/>
                      <a:endParaRPr lang="ru-RU" sz="1200" baseline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ЭНЕРГИЯ ЖИЗНИ</a:t>
                      </a:r>
                      <a:endParaRPr lang="ru-RU" sz="1200" baseline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pic>
        <p:nvPicPr>
          <p:cNvPr id="14" name="Picture 2" descr="C:\Users\Chizhova\Desktop\твой-год-с-артлайф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8448" y="2236258"/>
            <a:ext cx="1866901" cy="1866901"/>
          </a:xfrm>
          <a:prstGeom prst="rect">
            <a:avLst/>
          </a:prstGeom>
          <a:noFill/>
        </p:spPr>
      </p:pic>
      <p:pic>
        <p:nvPicPr>
          <p:cNvPr id="15" name="Picture 2" descr="\\filer\Artlife\Маркетинг\КОНТЕНТ-ПЛАН ДЛЯ СОЦ,СЕТЕЙ\2019\02Февраль\макеты для соц сетей\Бизнес\Книга Артлайф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6148" y="2205567"/>
            <a:ext cx="1915585" cy="1915585"/>
          </a:xfrm>
          <a:prstGeom prst="rect">
            <a:avLst/>
          </a:prstGeom>
          <a:noFill/>
        </p:spPr>
      </p:pic>
      <p:pic>
        <p:nvPicPr>
          <p:cNvPr id="11" name="Picture 2" descr="\\filer\Artlife\Маркетинг\КОНТЕНТ-ПЛАН ДЛЯ СОЦ,СЕТЕЙ\2019\02Февраль\макеты для соц сетей\Бизнес\Технологии и инновации 2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1534" y="2214563"/>
            <a:ext cx="1891770" cy="1891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8367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" y="89"/>
            <a:ext cx="12192150" cy="68579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4868" y="2937933"/>
            <a:ext cx="345439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/>
              <a:t>8 ФЕВРАЛЯ – ДЕНЬ РОССИЙСКОЙ НАУКИ</a:t>
            </a:r>
          </a:p>
          <a:p>
            <a:endParaRPr lang="ru-RU" sz="1200" b="1" i="1" dirty="0"/>
          </a:p>
          <a:p>
            <a:r>
              <a:rPr lang="ru-RU" sz="1000" i="1" dirty="0"/>
              <a:t>С момента своего основания Артлайф работает в неразрывной связи с наукой. На основе наших разработок защищены семь докторских и </a:t>
            </a:r>
            <a:r>
              <a:rPr lang="ru-RU" sz="1000" i="1" dirty="0" smtClean="0"/>
              <a:t>более тридцати </a:t>
            </a:r>
            <a:r>
              <a:rPr lang="ru-RU" sz="1000" i="1" dirty="0"/>
              <a:t>кандидатских диссертаций. Мы — авторы первого учебника для вузов по БАД, в Кемеровском государственном сельскохозяйственном институте на базе Артлайф действует кафедра «Пищевая индустрия и функциональное </a:t>
            </a:r>
            <a:r>
              <a:rPr lang="ru-RU" sz="1000" i="1" dirty="0" smtClean="0"/>
              <a:t>питание», </a:t>
            </a:r>
            <a:r>
              <a:rPr lang="ru-RU" sz="1000" i="1" dirty="0"/>
              <a:t>под эгидой компании ежегодно проходит международная медицинская научно-практическая конференция. А </a:t>
            </a:r>
            <a:r>
              <a:rPr lang="ru-RU" sz="1000" i="1" dirty="0" smtClean="0"/>
              <a:t>высокая </a:t>
            </a:r>
            <a:r>
              <a:rPr lang="ru-RU" sz="1000" i="1" dirty="0" err="1"/>
              <a:t>наукоёмкость</a:t>
            </a:r>
            <a:r>
              <a:rPr lang="ru-RU" sz="1000" i="1" dirty="0"/>
              <a:t> наших инновационных продуктов требует компетентного научного подхода, который способны обеспечить только партнёры Артлайф — настоящие эксперты своего дела. С днём российской науки, друзья! </a:t>
            </a:r>
          </a:p>
          <a:p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артлайфнаука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деньнауки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нашдень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34371" y="2937933"/>
            <a:ext cx="345439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/>
              <a:t>23 ФЕВРАЛЯ</a:t>
            </a:r>
          </a:p>
          <a:p>
            <a:endParaRPr lang="ru-RU" sz="1000" i="1" dirty="0" smtClean="0"/>
          </a:p>
          <a:p>
            <a:r>
              <a:rPr lang="ru-RU" sz="1000" i="1" dirty="0" smtClean="0"/>
              <a:t>23 </a:t>
            </a:r>
            <a:r>
              <a:rPr lang="ru-RU" sz="1000" i="1" dirty="0"/>
              <a:t>февраля отмечается День защитника Отечества — дата, когда мы чествуем всех мужчин, защитников в самом широком смысле слова. Как бы ни менялся наш мир, говоря «настоящий мужчина», мы ожидаем таких качеств, как сила и мудрость, смелость принимать непростые решения, стремление идти вперёд, способность брать на себя ответственность за близких людей. А его избранница ждёт чуткости и доброты, умения понимать и любить, носить на руках, впечатлять и удивлять… Хватит ли сил? Конечно, хватит — ведь с вами Артлайф! С праздником вас, дорогие мужчины!</a:t>
            </a:r>
          </a:p>
          <a:p>
            <a:endParaRPr lang="ru-RU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#23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февраля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поздравляем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984" y="1270001"/>
            <a:ext cx="1589716" cy="15897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14" y="1429928"/>
            <a:ext cx="1429789" cy="142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1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" y="133092"/>
            <a:ext cx="12192150" cy="68579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4868" y="2988733"/>
            <a:ext cx="345439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/>
              <a:t>КНИГА ОБ АРТЛАЙФ</a:t>
            </a:r>
            <a:endParaRPr lang="ru-RU" sz="1200" b="1" i="1" dirty="0"/>
          </a:p>
          <a:p>
            <a:endParaRPr lang="ru-RU" sz="1200" b="1" i="1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i="1" dirty="0"/>
              <a:t>350 страниц;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i="1" dirty="0"/>
              <a:t>720 иллюстраций;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i="1" dirty="0"/>
              <a:t>47 уникальных интервью;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i="1" dirty="0"/>
              <a:t>12 тематических фотосессий продукции;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i="1" dirty="0"/>
              <a:t>30 описаний производственных процессов;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i="1" dirty="0"/>
              <a:t>10 поздравлений от чиновников, профессоров, учёных;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i="1" dirty="0"/>
              <a:t>40 цитат о здоровье с продукцией Артлайф от ученых и специалистов;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i="1" dirty="0"/>
              <a:t>12 презентаций уникальных технологий производства БАД</a:t>
            </a:r>
          </a:p>
          <a:p>
            <a:r>
              <a:rPr lang="ru-RU" sz="1000" i="1" dirty="0"/>
              <a:t>— всё это складывается в интереснейшую картину жизни уникальной фармацевтической компании в юбилейной книге «Артлайф. Энергия жизни».</a:t>
            </a:r>
          </a:p>
          <a:p>
            <a:r>
              <a:rPr lang="ru-RU" sz="1000" i="1" dirty="0"/>
              <a:t>Книга — по-прежнему лучший подарок: лучший подарок для значимых людей, лучший подарок для себя!</a:t>
            </a:r>
          </a:p>
          <a:p>
            <a:r>
              <a:rPr lang="ru-RU" sz="1000" i="1" dirty="0"/>
              <a:t> </a:t>
            </a:r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артлайфкнига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энергияжизни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времячитать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481877" y="2980267"/>
            <a:ext cx="345439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/>
              <a:t>ТВОЙ ГОД С АРТЛАЙФ!</a:t>
            </a:r>
          </a:p>
          <a:p>
            <a:r>
              <a:rPr lang="ru-RU" sz="1000" i="1" dirty="0" smtClean="0"/>
              <a:t>Бизнес – как автомобиль. Стоящий без дела ржавеет, заправленный и прокачанный мчится, обгоняя всех.  Двигайся от фестиваля к Фестивалю, наращивай обороты, сделай свой год с </a:t>
            </a:r>
            <a:r>
              <a:rPr lang="ru-RU" sz="1000" i="1" dirty="0" err="1" smtClean="0"/>
              <a:t>Артлайф</a:t>
            </a:r>
            <a:r>
              <a:rPr lang="ru-RU" sz="1000" i="1" dirty="0" smtClean="0"/>
              <a:t> динамичным и эффективным!  </a:t>
            </a:r>
          </a:p>
          <a:p>
            <a:r>
              <a:rPr lang="ru-RU" sz="1000" i="1" dirty="0" smtClean="0"/>
              <a:t> Уверенность в продукте гарантирует успех твоих продаж. Подкрепи её опытом лучших врачей, работающих с продуктами </a:t>
            </a:r>
            <a:r>
              <a:rPr lang="ru-RU" sz="1000" i="1" dirty="0" err="1" smtClean="0"/>
              <a:t>Артлайф</a:t>
            </a:r>
            <a:r>
              <a:rPr lang="ru-RU" sz="1000" i="1" dirty="0" smtClean="0"/>
              <a:t>. Участвуй в Международной научно-практической конференции! Точка сбора – Москва. </a:t>
            </a:r>
          </a:p>
          <a:p>
            <a:r>
              <a:rPr lang="ru-RU" sz="1000" i="1" dirty="0" smtClean="0"/>
              <a:t>Вложи свои силы и вдохновение, достигни новых статусов, признания и наград! Отметь свой успех на Фестивале Успеха! Точка сбора – Дели. </a:t>
            </a:r>
          </a:p>
          <a:p>
            <a:r>
              <a:rPr lang="ru-RU" sz="1000" i="1" dirty="0" smtClean="0"/>
              <a:t>Мероприятия </a:t>
            </a:r>
            <a:r>
              <a:rPr lang="ru-RU" sz="1000" i="1" dirty="0" err="1" smtClean="0"/>
              <a:t>Артлайф</a:t>
            </a:r>
            <a:r>
              <a:rPr lang="ru-RU" sz="1000" i="1" dirty="0" smtClean="0"/>
              <a:t> – дополнительные силы для твоего </a:t>
            </a:r>
            <a:r>
              <a:rPr lang="ru-RU" sz="1000" i="1" dirty="0" err="1" smtClean="0"/>
              <a:t>бизнес-автомобиля</a:t>
            </a:r>
            <a:r>
              <a:rPr lang="ru-RU" sz="1000" i="1" dirty="0" smtClean="0"/>
              <a:t>. Не стой на обочине жизни, и накопленная энергия обеспечит рывок в новых стартах! Участвуй, расти в рангах, зарабатывай и побеждай!</a:t>
            </a:r>
          </a:p>
          <a:p>
            <a:endParaRPr lang="ru-RU" sz="1000" i="1" dirty="0" smtClean="0"/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</a:t>
            </a:r>
            <a:r>
              <a:rPr lang="en-US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естивальартлайф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конференцияартлайф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бизнесартлайф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годсартлайф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2" descr="\\filer\Artlife\Маркетинг\КОНТЕНТ-ПЛАН ДЛЯ СОЦ,СЕТЕЙ\2019\02Февраль\макеты для соц сетей\Бизнес\Книга Артлайф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5049" y="1181101"/>
            <a:ext cx="1790699" cy="1790699"/>
          </a:xfrm>
          <a:prstGeom prst="rect">
            <a:avLst/>
          </a:prstGeom>
          <a:noFill/>
        </p:spPr>
      </p:pic>
      <p:pic>
        <p:nvPicPr>
          <p:cNvPr id="10" name="Picture 2" descr="C:\Users\Chizhova\Desktop\твой-год-с-артлайф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4674" y="1188509"/>
            <a:ext cx="1790700" cy="179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901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" y="89"/>
            <a:ext cx="12192150" cy="68579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599" y="2988733"/>
            <a:ext cx="433387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FF0000"/>
                </a:solidFill>
              </a:rPr>
              <a:t>2019 ГОД  — ГОД ИННОВАЦИЙ И РАЗВИТИЯ! </a:t>
            </a:r>
          </a:p>
          <a:p>
            <a:r>
              <a:rPr lang="ru-RU" sz="1000" b="1" i="1" dirty="0" smtClean="0"/>
              <a:t>НОВЫЕ ЛИНИИ ИННОВАЦИОННОГО ПРОДУКТА</a:t>
            </a:r>
          </a:p>
          <a:p>
            <a:r>
              <a:rPr lang="ru-RU" sz="1000" i="1" dirty="0" smtClean="0"/>
              <a:t>Биотехнологическая </a:t>
            </a:r>
            <a:r>
              <a:rPr lang="ru-RU" sz="1000" i="1" dirty="0"/>
              <a:t>и </a:t>
            </a:r>
            <a:r>
              <a:rPr lang="ru-RU" sz="1000" i="1" dirty="0" err="1" smtClean="0"/>
              <a:t>биомолекулярная</a:t>
            </a:r>
            <a:r>
              <a:rPr lang="ru-RU" sz="1000" i="1" dirty="0" smtClean="0"/>
              <a:t> лаборатории, высокотехнологичная </a:t>
            </a:r>
            <a:r>
              <a:rPr lang="ru-RU" sz="1000" i="1" dirty="0"/>
              <a:t>линия </a:t>
            </a:r>
            <a:r>
              <a:rPr lang="ru-RU" sz="1000" i="1" dirty="0" smtClean="0"/>
              <a:t>розлива. В </a:t>
            </a:r>
            <a:r>
              <a:rPr lang="ru-RU" sz="1000" i="1" dirty="0"/>
              <a:t>планах компании выпуск продукции, не имеющей аналогов </a:t>
            </a:r>
            <a:r>
              <a:rPr lang="ru-RU" sz="1000" i="1" dirty="0" smtClean="0"/>
              <a:t>на рынке. </a:t>
            </a:r>
            <a:r>
              <a:rPr lang="ru-RU" sz="1000" i="1" dirty="0"/>
              <a:t>Новые продуктовые «ниши» — новые аудитории и новые клиенты. </a:t>
            </a:r>
          </a:p>
          <a:p>
            <a:r>
              <a:rPr lang="ru-RU" sz="1000" b="1" i="1" dirty="0" smtClean="0"/>
              <a:t>НОВЫЕ МЕЖДУНАРОДНЫЕ ПРОЕКТЫ </a:t>
            </a:r>
          </a:p>
          <a:p>
            <a:r>
              <a:rPr lang="ru-RU" sz="1000" i="1" dirty="0" smtClean="0"/>
              <a:t>Наращивание производственных мощностей в Индии позволит все большему количеству людей попробовать себя предпринимателем международного формата. В декабре 2019 на Фестивале Успеха </a:t>
            </a:r>
            <a:r>
              <a:rPr lang="ru-RU" sz="1000" i="1" dirty="0" err="1" smtClean="0"/>
              <a:t>Артлайф</a:t>
            </a:r>
            <a:r>
              <a:rPr lang="ru-RU" sz="1000" i="1" dirty="0" smtClean="0"/>
              <a:t> в Дели, в присутствии представителей более 10 стран мира, будет дан старт  новым международным проектам и представлены программы развития международного бизнеса.</a:t>
            </a:r>
          </a:p>
          <a:p>
            <a:r>
              <a:rPr lang="ru-RU" sz="1000" b="1" i="1" dirty="0" smtClean="0"/>
              <a:t>НОВЫЕ КОММУНИКАЦИОННЫЕ ТЕХНОЛОГИИ</a:t>
            </a:r>
          </a:p>
          <a:p>
            <a:r>
              <a:rPr lang="ru-RU" sz="1000" i="1" dirty="0" smtClean="0"/>
              <a:t>Внедрение новых коммуникационных ресурсов и инструментов для продвижения продукта и привлечения клиентов. Возможность разговаривать с потенциальными клиентами и партнерами на языке сегодняшних запросов и потребностей. Актуальная информация от экспертов на мероприятиях </a:t>
            </a:r>
            <a:r>
              <a:rPr lang="ru-RU" sz="1000" i="1" dirty="0" err="1" smtClean="0"/>
              <a:t>офлайн</a:t>
            </a:r>
            <a:r>
              <a:rPr lang="ru-RU" sz="1000" i="1" dirty="0" smtClean="0"/>
              <a:t> и </a:t>
            </a:r>
            <a:r>
              <a:rPr lang="ru-RU" sz="1000" i="1" dirty="0" err="1" smtClean="0"/>
              <a:t>онлайн</a:t>
            </a:r>
            <a:r>
              <a:rPr lang="ru-RU" sz="1000" i="1" dirty="0" smtClean="0"/>
              <a:t> форматов. </a:t>
            </a:r>
          </a:p>
          <a:p>
            <a:r>
              <a:rPr lang="ru-RU" sz="1000" b="1" i="1" dirty="0" smtClean="0"/>
              <a:t>Просто. Эффективно. Доступно. Присоединяйтесь! </a:t>
            </a:r>
            <a:endParaRPr lang="ru-RU" sz="1000" i="1" dirty="0" smtClean="0"/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артлайфбизнес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международныепроекты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инновационныепродукты</a:t>
            </a:r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7310" y="2999763"/>
            <a:ext cx="34543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/>
              <a:t>ОТ ВСЕГО СЕРДЦА!</a:t>
            </a:r>
            <a:r>
              <a:rPr lang="ru-RU" sz="1200" dirty="0" smtClean="0"/>
              <a:t> </a:t>
            </a:r>
          </a:p>
          <a:p>
            <a:endParaRPr lang="ru-RU" sz="1200" dirty="0" smtClean="0"/>
          </a:p>
          <a:p>
            <a:r>
              <a:rPr lang="ru-RU" sz="1000" i="1" dirty="0" smtClean="0"/>
              <a:t>14 февраля во всем мире отмечается самый романтичный праздник - день всех влюбленных.  Сердечные признания, романтические поступки, милые подарки – так создается атмосфера этого дня для тех, кто любит и любим. </a:t>
            </a:r>
          </a:p>
          <a:p>
            <a:r>
              <a:rPr lang="ru-RU" sz="1000" i="1" dirty="0" err="1" smtClean="0"/>
              <a:t>Артлайф</a:t>
            </a:r>
            <a:r>
              <a:rPr lang="ru-RU" sz="1000" i="1" dirty="0" smtClean="0"/>
              <a:t> немыслим без любви: любви к родным и близким, любви к жизни, к тому, чем  занимаешься. Любовь к окружающим и желание помочь - точно характеризуют бренд </a:t>
            </a:r>
            <a:r>
              <a:rPr lang="ru-RU" sz="1000" i="1" dirty="0" err="1" smtClean="0"/>
              <a:t>Артлайф</a:t>
            </a:r>
            <a:r>
              <a:rPr lang="ru-RU" sz="1000" i="1" dirty="0" smtClean="0"/>
              <a:t>.  Искренне поздравляем всех влюбленных и желаем сохранить  прекрасную нежность чувств и яркую свежесть эмоций на долгие-долгие годы, пусть никакие трудности и невзгоды не омрачают вашу любовь</a:t>
            </a:r>
            <a:r>
              <a:rPr lang="ru-RU" sz="1000" i="1" dirty="0" smtClean="0"/>
              <a:t>!</a:t>
            </a:r>
          </a:p>
          <a:p>
            <a:endParaRPr lang="ru-RU" sz="1000" i="1" dirty="0"/>
          </a:p>
          <a:p>
            <a:r>
              <a:rPr lang="ru-RU" sz="1000" i="1" dirty="0" smtClean="0"/>
              <a:t>Видео «Любовь – это… </a:t>
            </a:r>
            <a:r>
              <a:rPr lang="ru-RU" sz="1000" i="1" dirty="0" err="1" smtClean="0"/>
              <a:t>Артлайф</a:t>
            </a:r>
            <a:r>
              <a:rPr lang="ru-RU" sz="1000" i="1" dirty="0" smtClean="0"/>
              <a:t>!», </a:t>
            </a:r>
            <a:r>
              <a:rPr lang="ru-RU" sz="1000" i="1" dirty="0"/>
              <a:t>файл можно скачать на </a:t>
            </a:r>
            <a:r>
              <a:rPr lang="en-US" sz="1000" i="1" dirty="0">
                <a:hlinkClick r:id="rId4"/>
              </a:rPr>
              <a:t>www</a:t>
            </a:r>
            <a:r>
              <a:rPr lang="ru-RU" sz="1000" i="1" dirty="0">
                <a:hlinkClick r:id="rId4"/>
              </a:rPr>
              <a:t>.media.artlife.ru</a:t>
            </a:r>
            <a:r>
              <a:rPr lang="ru-RU" sz="1000" i="1" dirty="0"/>
              <a:t> </a:t>
            </a:r>
            <a:r>
              <a:rPr lang="ru-RU" sz="1000" i="1" dirty="0" smtClean="0"/>
              <a:t> в </a:t>
            </a:r>
            <a:r>
              <a:rPr lang="ru-RU" sz="1000" i="1" smtClean="0"/>
              <a:t>разделе Бизнес, Видео</a:t>
            </a:r>
            <a:endParaRPr lang="ru-RU" sz="1000" i="1" dirty="0"/>
          </a:p>
          <a:p>
            <a:endParaRPr lang="ru-RU" sz="1000" i="1" dirty="0" smtClean="0"/>
          </a:p>
          <a:p>
            <a:endParaRPr lang="ru-RU" sz="1000" i="1" dirty="0" smtClean="0"/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любовь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красота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#14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февраля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деньсвятоговалентина</a:t>
            </a:r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\\filer\Artlife\Маркетинг\КОНТЕНТ-ПЛАН ДЛЯ СОЦ,СЕТЕЙ\2019\02Февраль\макеты для соц сетей\Бизнес\Технологии и инновации 2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8268" y="1223963"/>
            <a:ext cx="1747838" cy="1747838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200" y="1218723"/>
            <a:ext cx="1747838" cy="17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1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6"/>
            <a:ext cx="12192154" cy="685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9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154" cy="68579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34373" y="572656"/>
            <a:ext cx="3561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НЕОКОЛЛАГЕН АРТРО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90940" y="4200934"/>
            <a:ext cx="52713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5 ПРИЧИН ПИТЬ НЕОКОЛЛАГЕН АРТРО</a:t>
            </a:r>
            <a:endParaRPr lang="ru-RU" sz="1000" b="1" i="1" dirty="0"/>
          </a:p>
          <a:p>
            <a:pPr marL="228600" indent="-228600">
              <a:buFont typeface="+mj-lt"/>
              <a:buAutoNum type="arabicPeriod"/>
            </a:pPr>
            <a:r>
              <a:rPr lang="ru-RU" sz="1000" i="1" dirty="0"/>
              <a:t>Коллаген - </a:t>
            </a:r>
            <a:r>
              <a:rPr lang="ru-RU" sz="1000" i="1" dirty="0" smtClean="0"/>
              <a:t>это </a:t>
            </a:r>
            <a:r>
              <a:rPr lang="ru-RU" sz="1000" i="1" dirty="0"/>
              <a:t>сложный структурный белок, который сохраняет прочность и гибкость во всем теле. </a:t>
            </a:r>
            <a:r>
              <a:rPr lang="ru-RU" sz="1000" i="1" dirty="0" smtClean="0"/>
              <a:t>Дефицит </a:t>
            </a:r>
            <a:r>
              <a:rPr lang="ru-RU" sz="1000" i="1" dirty="0"/>
              <a:t>коллагена может привести к общим признакам старения кожи, волос, ногтей, мышц, сухожилий, связок и </a:t>
            </a:r>
            <a:r>
              <a:rPr lang="ru-RU" sz="1000" i="1" dirty="0" smtClean="0"/>
              <a:t>костей. </a:t>
            </a:r>
            <a:endParaRPr lang="ru-RU" sz="1000" i="1" dirty="0"/>
          </a:p>
          <a:p>
            <a:pPr marL="228600" indent="-228600">
              <a:buFont typeface="+mj-lt"/>
              <a:buAutoNum type="arabicPeriod"/>
            </a:pPr>
            <a:r>
              <a:rPr lang="ru-RU" sz="1000" i="1" dirty="0" smtClean="0"/>
              <a:t>1 порция Неоколлагена Артро содержит 5000 мг чистого </a:t>
            </a:r>
            <a:r>
              <a:rPr lang="ru-RU" sz="1000" i="1" dirty="0" err="1" smtClean="0"/>
              <a:t>гидролизата</a:t>
            </a:r>
            <a:r>
              <a:rPr lang="ru-RU" sz="1000" i="1" dirty="0" smtClean="0"/>
              <a:t> коллагена. Коллаген в виде гидролизата лучше всего усваивается организмом.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i="1" dirty="0" smtClean="0"/>
              <a:t>Напиток Неоколлаген Артро имеет приятный вкус, не содержит жиров и сахаров. Калорийность 1 порции – 29,5 ккал.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i="1" dirty="0" smtClean="0"/>
              <a:t>Прием </a:t>
            </a:r>
            <a:r>
              <a:rPr lang="ru-RU" sz="1000" i="1" dirty="0"/>
              <a:t>коллагена рекомендован при занятиях </a:t>
            </a:r>
            <a:r>
              <a:rPr lang="ru-RU" sz="1000" i="1" dirty="0" smtClean="0"/>
              <a:t>спортом, так </a:t>
            </a:r>
            <a:r>
              <a:rPr lang="ru-RU" sz="1000" i="1" dirty="0"/>
              <a:t>как тренировки ускоряют потери коллагена в организме. </a:t>
            </a:r>
            <a:r>
              <a:rPr lang="ru-RU" sz="1000" i="1" dirty="0" smtClean="0"/>
              <a:t>Прием коллагена снижает </a:t>
            </a:r>
            <a:r>
              <a:rPr lang="ru-RU" sz="1000" i="1" dirty="0"/>
              <a:t>дискомфорт и </a:t>
            </a:r>
            <a:r>
              <a:rPr lang="ru-RU" sz="1000" i="1" dirty="0" smtClean="0"/>
              <a:t>боли </a:t>
            </a:r>
            <a:r>
              <a:rPr lang="ru-RU" sz="1000" i="1" dirty="0"/>
              <a:t>в </a:t>
            </a:r>
            <a:r>
              <a:rPr lang="ru-RU" sz="1000" i="1" dirty="0" smtClean="0"/>
              <a:t>суставах.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i="1" dirty="0" smtClean="0"/>
              <a:t>Напиток рекомендован людям, снижающим массу тела. Прием напитка за 30-60 минут до еды помогает предупредить переедание. </a:t>
            </a:r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#коллаген 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неоколлаген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#суставы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#спорт  #диета #здоровье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373" y="1711831"/>
            <a:ext cx="3452630" cy="48552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823" y="1711831"/>
            <a:ext cx="2053245" cy="205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73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" y="0"/>
            <a:ext cx="12192154" cy="68579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47977" y="405442"/>
            <a:ext cx="3973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АКЦИЯ: ПОДАРОК </a:t>
            </a:r>
          </a:p>
          <a:p>
            <a:r>
              <a:rPr lang="ru-RU" b="1" dirty="0" smtClean="0"/>
              <a:t>ЗА ПОКУПКУ МЕЗО-ПРОГРАММЫ!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36591" y="1739619"/>
            <a:ext cx="3259485" cy="4544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68242" y="1704800"/>
            <a:ext cx="2086495" cy="2091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527799" y="4165601"/>
            <a:ext cx="5664353" cy="2528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ВНИМАНИЕ! АКЦИЯ! Выгодное предложение и великолепная идея для подарка!  </a:t>
            </a:r>
          </a:p>
          <a:p>
            <a:r>
              <a:rPr lang="ru-RU" sz="1000" i="1" dirty="0" smtClean="0"/>
              <a:t>Только с 1 февраля по 10 марта, покупая напиток-бустер «Розовый гранат» и </a:t>
            </a:r>
            <a:r>
              <a:rPr lang="ru-RU" sz="1000" i="1" dirty="0" err="1" smtClean="0"/>
              <a:t>фраппе</a:t>
            </a:r>
            <a:r>
              <a:rPr lang="ru-RU" sz="1000" i="1" dirty="0" smtClean="0"/>
              <a:t> «</a:t>
            </a:r>
            <a:r>
              <a:rPr lang="ru-RU" sz="1000" i="1" dirty="0" err="1" smtClean="0"/>
              <a:t>Лаймовый</a:t>
            </a:r>
            <a:r>
              <a:rPr lang="ru-RU" sz="1000" i="1" dirty="0" smtClean="0"/>
              <a:t> пирог» программы «Мезо Эксперт», вы получаете в подарок маску-</a:t>
            </a:r>
            <a:r>
              <a:rPr lang="ru-RU" sz="1000" i="1" dirty="0" err="1" smtClean="0"/>
              <a:t>лифтинг</a:t>
            </a:r>
            <a:r>
              <a:rPr lang="ru-RU" sz="1000" i="1" dirty="0" smtClean="0"/>
              <a:t> </a:t>
            </a:r>
            <a:r>
              <a:rPr lang="ru-RU" sz="1000" i="1" dirty="0" err="1" smtClean="0"/>
              <a:t>Pr</a:t>
            </a:r>
            <a:r>
              <a:rPr lang="en-US" sz="1000" i="1" dirty="0" err="1" smtClean="0"/>
              <a:t>o</a:t>
            </a:r>
            <a:r>
              <a:rPr lang="en-US" sz="1000" i="1" dirty="0" err="1"/>
              <a:t>B</a:t>
            </a:r>
            <a:r>
              <a:rPr lang="ru-RU" sz="1000" i="1" dirty="0" err="1" smtClean="0"/>
              <a:t>io</a:t>
            </a:r>
            <a:r>
              <a:rPr lang="en-US" sz="1000" i="1" dirty="0" smtClean="0"/>
              <a:t>c</a:t>
            </a:r>
            <a:r>
              <a:rPr lang="ru-RU" sz="1000" i="1" dirty="0" err="1" smtClean="0"/>
              <a:t>osmetics</a:t>
            </a:r>
            <a:r>
              <a:rPr lang="ru-RU" sz="1000" i="1" dirty="0" smtClean="0"/>
              <a:t>.</a:t>
            </a:r>
            <a:r>
              <a:rPr lang="en-US" sz="1000" i="1" dirty="0" smtClean="0"/>
              <a:t> </a:t>
            </a:r>
            <a:endParaRPr lang="ru-RU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Программа «Мезо Эксперт» способствует усилению защитных механизмов организма, сохранению </a:t>
            </a:r>
            <a:r>
              <a:rPr lang="ru-RU" sz="1000" i="1" dirty="0"/>
              <a:t>молодости и красоты. </a:t>
            </a:r>
            <a:r>
              <a:rPr lang="ru-RU" sz="1000" i="1" dirty="0" smtClean="0"/>
              <a:t>Бустер и </a:t>
            </a:r>
            <a:r>
              <a:rPr lang="ru-RU" sz="1000" i="1" dirty="0" err="1" smtClean="0"/>
              <a:t>фраппе</a:t>
            </a:r>
            <a:r>
              <a:rPr lang="ru-RU" sz="1000" i="1" dirty="0" smtClean="0"/>
              <a:t> содержат широкий спектр веществ с анти-</a:t>
            </a:r>
            <a:r>
              <a:rPr lang="ru-RU" sz="1000" i="1" dirty="0" err="1" smtClean="0"/>
              <a:t>эйдж</a:t>
            </a:r>
            <a:r>
              <a:rPr lang="ru-RU" sz="1000" i="1" dirty="0" smtClean="0"/>
              <a:t> эффектом: коллаген, фукоидан, экстракт граната, </a:t>
            </a:r>
            <a:r>
              <a:rPr lang="ru-RU" sz="1000" i="1" dirty="0" err="1" smtClean="0"/>
              <a:t>астаксантин</a:t>
            </a:r>
            <a:r>
              <a:rPr lang="ru-RU" sz="1000" i="1" dirty="0" smtClean="0"/>
              <a:t>, </a:t>
            </a:r>
            <a:r>
              <a:rPr lang="ru-RU" sz="1000" i="1" dirty="0" err="1" smtClean="0"/>
              <a:t>карнозин</a:t>
            </a:r>
            <a:r>
              <a:rPr lang="ru-RU" sz="1000" i="1" dirty="0" smtClean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Маска-лифтинг </a:t>
            </a:r>
            <a:r>
              <a:rPr lang="ru-RU" sz="1000" i="1" dirty="0" err="1"/>
              <a:t>Pr</a:t>
            </a:r>
            <a:r>
              <a:rPr lang="en-US" sz="1000" i="1" dirty="0" err="1"/>
              <a:t>oB</a:t>
            </a:r>
            <a:r>
              <a:rPr lang="ru-RU" sz="1000" i="1" dirty="0" err="1"/>
              <a:t>io</a:t>
            </a:r>
            <a:r>
              <a:rPr lang="en-US" sz="1000" i="1" dirty="0"/>
              <a:t>c</a:t>
            </a:r>
            <a:r>
              <a:rPr lang="ru-RU" sz="1000" i="1" dirty="0"/>
              <a:t>osmetics с </a:t>
            </a:r>
            <a:r>
              <a:rPr lang="ru-RU" sz="1000" i="1" dirty="0" smtClean="0"/>
              <a:t>экстрактом сенегальской акации и L-аргинином заметно подтягивает</a:t>
            </a:r>
            <a:r>
              <a:rPr lang="ru-RU" sz="1000" i="1" dirty="0"/>
              <a:t>, уплотняет и улучшает кожу лица и </a:t>
            </a:r>
            <a:r>
              <a:rPr lang="ru-RU" sz="1000" i="1" dirty="0" smtClean="0"/>
              <a:t>шеи.</a:t>
            </a:r>
          </a:p>
          <a:p>
            <a:r>
              <a:rPr lang="ru-RU" sz="1000" i="1" dirty="0" smtClean="0"/>
              <a:t>Предложение ограничено. Условия акции уточняйте в сервисных центрах компании Артлайф.</a:t>
            </a:r>
            <a:endParaRPr lang="ru-RU" sz="1000" dirty="0" smtClean="0"/>
          </a:p>
          <a:p>
            <a:endParaRPr lang="ru-RU" sz="1000" i="1" dirty="0" smtClean="0"/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акцияартлайф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подаркина8марта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нутрикосметика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бьютель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мезоэксперт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фраппе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бустер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коллаген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антиоксиданты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фукоидан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антиэйдж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маскалифтинг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пробиокосметика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акция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подаркидляженщин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идеиподарков</a:t>
            </a:r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i="1" dirty="0"/>
          </a:p>
          <a:p>
            <a:pPr>
              <a:lnSpc>
                <a:spcPts val="1000"/>
              </a:lnSpc>
            </a:pP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C:\Users\Chizhova\Desktop\Мезоэксперт_А3_акц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7290" y="1682790"/>
            <a:ext cx="3351043" cy="4740809"/>
          </a:xfrm>
          <a:prstGeom prst="rect">
            <a:avLst/>
          </a:prstGeom>
          <a:noFill/>
        </p:spPr>
      </p:pic>
      <p:pic>
        <p:nvPicPr>
          <p:cNvPr id="1027" name="Picture 3" descr="C:\Users\Chizhova\Desktop\мезоэксперт_акц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133" y="1676398"/>
            <a:ext cx="2201334" cy="2201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1798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86"/>
            <a:ext cx="12192152" cy="6857913"/>
            <a:chOff x="0" y="86"/>
            <a:chExt cx="12192152" cy="685791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6"/>
              <a:ext cx="12192152" cy="6857913"/>
            </a:xfrm>
            <a:prstGeom prst="rect">
              <a:avLst/>
            </a:prstGeom>
          </p:spPr>
        </p:pic>
        <p:grpSp>
          <p:nvGrpSpPr>
            <p:cNvPr id="6" name="Группа 5"/>
            <p:cNvGrpSpPr/>
            <p:nvPr/>
          </p:nvGrpSpPr>
          <p:grpSpPr>
            <a:xfrm>
              <a:off x="2644351" y="1977448"/>
              <a:ext cx="9067662" cy="2367815"/>
              <a:chOff x="2644351" y="1977448"/>
              <a:chExt cx="9067662" cy="2367815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4929458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949967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7214565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264435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81868"/>
              </p:ext>
            </p:extLst>
          </p:nvPr>
        </p:nvGraphicFramePr>
        <p:xfrm>
          <a:off x="2644351" y="4626350"/>
          <a:ext cx="9067664" cy="1279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КАКАО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/>
                        <a:t>ФРАППЕ</a:t>
                      </a:r>
                      <a:endParaRPr lang="ru-RU" sz="1200" b="1" baseline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ДИЕТАЛИКА</a:t>
                      </a:r>
                      <a:endParaRPr lang="ru-RU" sz="12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ПОСТНОЕ</a:t>
                      </a:r>
                      <a:r>
                        <a:rPr lang="ru-RU" sz="1200" b="1" baseline="0" dirty="0" smtClean="0"/>
                        <a:t> МЕНЮ</a:t>
                      </a:r>
                      <a:endParaRPr lang="ru-RU" sz="1200" b="1" dirty="0" smtClean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ЛЮБОВЬ И КАКАО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ПРОМО: ВСТРЕЧАЙТЕ НОВЫЕ ВКУСЫ! </a:t>
                      </a:r>
                      <a:r>
                        <a:rPr lang="ru-RU" sz="1100" i="1" baseline="0" dirty="0" smtClean="0">
                          <a:solidFill>
                            <a:srgbClr val="FF0000"/>
                          </a:solidFill>
                        </a:rPr>
                        <a:t>*поступление товара на склад ожидается в конце февраля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КОКТЕЙЛЬ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ЗЕЛЕНАЯ ЭНЕРГИЯ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ОТ</a:t>
                      </a:r>
                      <a:r>
                        <a:rPr lang="ru-RU" sz="1200" baseline="0" dirty="0" smtClean="0"/>
                        <a:t> ЗЕЛЕЙНОЙ ФАБРИКИ</a:t>
                      </a:r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123" y="2201334"/>
            <a:ext cx="1929744" cy="19297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1" y="2201372"/>
            <a:ext cx="1930400" cy="19304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28925" y="2238374"/>
            <a:ext cx="18954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Chizhova\Desktop\Фрапп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1165" y="2235202"/>
            <a:ext cx="1943101" cy="1943101"/>
          </a:xfrm>
          <a:prstGeom prst="rect">
            <a:avLst/>
          </a:prstGeom>
          <a:noFill/>
        </p:spPr>
      </p:pic>
      <p:pic>
        <p:nvPicPr>
          <p:cNvPr id="14" name="Picture 2" descr="C:\Users\Chizhova\Desktop\Фрапп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2698" y="2209802"/>
            <a:ext cx="1943101" cy="1943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6098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18072" y="2929467"/>
            <a:ext cx="405384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ЗАРЯЖАЙСЯ ЭНЕРГИЕЙ – БУДЬ В ФОРМЕ!</a:t>
            </a:r>
          </a:p>
          <a:p>
            <a:endParaRPr lang="ru-RU" sz="1000" dirty="0"/>
          </a:p>
          <a:p>
            <a:r>
              <a:rPr lang="ru-RU" sz="1000" i="1" dirty="0" smtClean="0"/>
              <a:t>Протеиновые коктейли все увереннее входят в нашу повседневную жизнь. </a:t>
            </a:r>
            <a:r>
              <a:rPr lang="ru-RU" sz="1000" i="1" dirty="0"/>
              <a:t>С</a:t>
            </a:r>
            <a:r>
              <a:rPr lang="ru-RU" sz="1000" i="1" dirty="0" smtClean="0"/>
              <a:t>егодня их употребляют не только ради спортивных результатов и для снижения массы тела,  но в качестве полезной и полноценной замены приема пищи. </a:t>
            </a:r>
          </a:p>
          <a:p>
            <a:r>
              <a:rPr lang="ru-RU" sz="1000" i="1" dirty="0" smtClean="0"/>
              <a:t>Коктейль </a:t>
            </a:r>
            <a:r>
              <a:rPr lang="ru-RU" sz="1000" i="1" dirty="0" err="1" smtClean="0"/>
              <a:t>Диеталика</a:t>
            </a:r>
            <a:r>
              <a:rPr lang="ru-RU" sz="1000" i="1" dirty="0" smtClean="0"/>
              <a:t> «Зеленая энергия» – это сочетание двух видов протеина - «быстрого» и «медленного». </a:t>
            </a:r>
          </a:p>
          <a:p>
            <a:r>
              <a:rPr lang="ru-RU" sz="1000" i="1" dirty="0" smtClean="0"/>
              <a:t>Сывороточный </a:t>
            </a:r>
            <a:r>
              <a:rPr lang="ru-RU" sz="1000" i="1" dirty="0"/>
              <a:t>«быстрый» протеин - имеет самую высокую биологическую ценность из всех белков, усваивается организмом за 30-60 минут. Считается лучшим протеином для роста мышц. </a:t>
            </a:r>
            <a:br>
              <a:rPr lang="ru-RU" sz="1000" i="1" dirty="0"/>
            </a:br>
            <a:r>
              <a:rPr lang="ru-RU" sz="1000" i="1" dirty="0" smtClean="0"/>
              <a:t>Мицеллярный казеин («медленный» протеин) </a:t>
            </a:r>
            <a:r>
              <a:rPr lang="ru-RU" sz="1000" i="1" dirty="0"/>
              <a:t>- получают из обезжиренного молока методом микрофильтрации. </a:t>
            </a:r>
            <a:endParaRPr lang="ru-RU" sz="1000" i="1" dirty="0" smtClean="0"/>
          </a:p>
          <a:p>
            <a:r>
              <a:rPr lang="ru-RU" sz="1000" i="1" dirty="0" smtClean="0"/>
              <a:t>Также в состав коктейля «Зеленая энергия» входят «</a:t>
            </a:r>
            <a:r>
              <a:rPr lang="ru-RU" sz="1000" i="1" dirty="0" err="1" smtClean="0"/>
              <a:t>суперфуды</a:t>
            </a:r>
            <a:r>
              <a:rPr lang="ru-RU" sz="1000" i="1" dirty="0" smtClean="0"/>
              <a:t>» – </a:t>
            </a:r>
            <a:r>
              <a:rPr lang="ru-RU" sz="1000" i="1" dirty="0" err="1" smtClean="0"/>
              <a:t>спирулина</a:t>
            </a:r>
            <a:r>
              <a:rPr lang="ru-RU" sz="1000" i="1" dirty="0" smtClean="0"/>
              <a:t>, семена </a:t>
            </a:r>
            <a:r>
              <a:rPr lang="ru-RU" sz="1000" i="1" dirty="0" err="1" smtClean="0"/>
              <a:t>чиа</a:t>
            </a:r>
            <a:r>
              <a:rPr lang="ru-RU" sz="1000" i="1" dirty="0" smtClean="0"/>
              <a:t>, льняная мука. Вместо сахара используется современный сахарозаменитель </a:t>
            </a:r>
            <a:r>
              <a:rPr lang="ru-RU" sz="1000" i="1" dirty="0" err="1" smtClean="0"/>
              <a:t>эритритол</a:t>
            </a:r>
            <a:r>
              <a:rPr lang="ru-RU" sz="1000" i="1" dirty="0" smtClean="0"/>
              <a:t>.</a:t>
            </a:r>
            <a:endParaRPr lang="ru-RU" sz="1000" i="1" dirty="0"/>
          </a:p>
          <a:p>
            <a:r>
              <a:rPr lang="ru-RU" sz="1000" i="1" dirty="0" smtClean="0"/>
              <a:t>Приготовить коктейль легко и просто, где бы вы ни находились! БЕЗ СОИ. БЕЗ ГМО. БЕЗ САХАРА.</a:t>
            </a:r>
            <a:endParaRPr lang="ru-RU" sz="1000" dirty="0" smtClean="0"/>
          </a:p>
          <a:p>
            <a:endParaRPr lang="ru-RU" sz="1000" dirty="0"/>
          </a:p>
          <a:p>
            <a:pPr>
              <a:lnSpc>
                <a:spcPts val="1100"/>
              </a:lnSpc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диеталика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функциональноепитание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протеиновыйкоктейль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зеленаяэнергия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здоровыйперекус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снижениевеса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белковыйкоктейль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похудение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эритритол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сывороточныйпротеин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казеин </a:t>
            </a:r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99697" y="2929467"/>
            <a:ext cx="3792353" cy="279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ЛЮБОВЬ И КАКАО</a:t>
            </a:r>
          </a:p>
          <a:p>
            <a:endParaRPr lang="ru-RU" sz="1000" b="1" i="1" dirty="0" smtClean="0"/>
          </a:p>
          <a:p>
            <a:pPr>
              <a:lnSpc>
                <a:spcPts val="1100"/>
              </a:lnSpc>
            </a:pPr>
            <a:r>
              <a:rPr lang="ru-RU" sz="1000" i="1" dirty="0" smtClean="0"/>
              <a:t>Большинство детей любят какао. А  родители любят своих детей и хотят, чтобы они были здоровы. </a:t>
            </a:r>
          </a:p>
          <a:p>
            <a:pPr>
              <a:lnSpc>
                <a:spcPts val="1100"/>
              </a:lnSpc>
            </a:pPr>
            <a:r>
              <a:rPr lang="ru-RU" sz="1000" i="1" dirty="0" smtClean="0"/>
              <a:t>Какао «ВЗРОСЛЕЙ-КА» от Артлайф  - полезный напиток с насыщенным шоколадным вкусом, обогащенный полезными компонентами.</a:t>
            </a:r>
          </a:p>
          <a:p>
            <a:pPr marL="171450" indent="-171450">
              <a:lnSpc>
                <a:spcPts val="1100"/>
              </a:lnSpc>
              <a:buFont typeface="Arial" panose="020B0604020202020204" pitchFamily="34" charset="0"/>
              <a:buChar char="•"/>
            </a:pPr>
            <a:r>
              <a:rPr lang="ru-RU" sz="1000" i="1" dirty="0" smtClean="0"/>
              <a:t>Какао «ВЗРОСЛЕЙ-КА»  с железом и витамином С способствует укреплению иммунитета и профилактике анемии, помогает легче справляться с повышенными физическими и умственными нагрузками. </a:t>
            </a:r>
          </a:p>
          <a:p>
            <a:pPr marL="171450" indent="-171450">
              <a:lnSpc>
                <a:spcPts val="1100"/>
              </a:lnSpc>
              <a:buFont typeface="Arial" panose="020B0604020202020204" pitchFamily="34" charset="0"/>
              <a:buChar char="•"/>
            </a:pPr>
            <a:r>
              <a:rPr lang="ru-RU" sz="1000" i="1" dirty="0" smtClean="0"/>
              <a:t>Какао «ВЗРОСЛЕЙ-КА» с йодом и комплексом из 12 витаминов поддерживает систему иммунитета, зрение, обмен веществ.</a:t>
            </a:r>
          </a:p>
          <a:p>
            <a:pPr>
              <a:lnSpc>
                <a:spcPts val="1100"/>
              </a:lnSpc>
            </a:pPr>
            <a:endParaRPr lang="ru-RU" sz="1000" i="1" dirty="0" smtClean="0"/>
          </a:p>
          <a:p>
            <a:pPr>
              <a:lnSpc>
                <a:spcPts val="1100"/>
              </a:lnSpc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взрослейка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какао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здоровьедетей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витамины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йод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железо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здоровыедети</a:t>
            </a:r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249" y="1301007"/>
            <a:ext cx="1583269" cy="158326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2776" y="1303866"/>
            <a:ext cx="1563157" cy="156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9187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72287" y="3029219"/>
            <a:ext cx="3824292" cy="3593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ПОСТИТЕСЬ НА ЗДОРОВЬЕ!</a:t>
            </a:r>
          </a:p>
          <a:p>
            <a:endParaRPr lang="ru-RU" sz="1000" dirty="0"/>
          </a:p>
          <a:p>
            <a:r>
              <a:rPr lang="ru-RU" sz="1000" i="1" dirty="0" smtClean="0"/>
              <a:t>Приближается время Великого поста. Сегодня эту традицию поддерживают многие люди, чтобы укрепить свое здоровье. </a:t>
            </a:r>
          </a:p>
          <a:p>
            <a:r>
              <a:rPr lang="ru-RU" sz="1000" i="1" dirty="0" smtClean="0"/>
              <a:t>Периодические исключения из рациона продуктов животного происхождения благотворно влияют на организм.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/>
              <a:t>Содержащаяся </a:t>
            </a:r>
            <a:r>
              <a:rPr lang="ru-RU" sz="1000" i="1" dirty="0" smtClean="0"/>
              <a:t>в </a:t>
            </a:r>
            <a:r>
              <a:rPr lang="ru-RU" sz="1000" i="1" dirty="0"/>
              <a:t>зерновых и овощных </a:t>
            </a:r>
            <a:r>
              <a:rPr lang="ru-RU" sz="1000" i="1" dirty="0" smtClean="0"/>
              <a:t>блюдах клетчатка освобождает организм </a:t>
            </a:r>
            <a:r>
              <a:rPr lang="ru-RU" sz="1000" i="1" dirty="0"/>
              <a:t>от </a:t>
            </a:r>
            <a:r>
              <a:rPr lang="ru-RU" sz="1000" i="1" dirty="0" smtClean="0"/>
              <a:t>шлаков и токсинов, способствует снижению уровня холестерина и сахара в крови.  </a:t>
            </a:r>
          </a:p>
          <a:p>
            <a:r>
              <a:rPr lang="ru-RU" sz="1000" i="1" dirty="0" smtClean="0"/>
              <a:t>Низкокалорийные продукты быстрого приготовления от «Зелейной фабрики» объединены идеей «Постного меню». Они помогут вам поддерживать пост дома, на работе и в поездке. При этом вы будете уверены, что получаете достаточное количество витаминов и других эссенциальных веществ, количество которых неизбежно уменьшается при редуцировании рациона. </a:t>
            </a:r>
          </a:p>
          <a:p>
            <a:r>
              <a:rPr lang="ru-RU" sz="1000" i="1" dirty="0" smtClean="0"/>
              <a:t>«Постное меню» – незаменимый помощник для тех, кто хочет привести в порядок пищеварение,  обмен веществ и вес. Поститесь на здоровье!</a:t>
            </a:r>
            <a:endParaRPr lang="ru-RU" sz="1000" dirty="0" smtClean="0"/>
          </a:p>
          <a:p>
            <a:endParaRPr lang="ru-RU" sz="1000" dirty="0"/>
          </a:p>
          <a:p>
            <a:pPr>
              <a:lnSpc>
                <a:spcPts val="1100"/>
              </a:lnSpc>
            </a:pP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функциональное питание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зелейнаяфабрика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постноеменю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постнаяпища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снижениевеса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99697" y="3005667"/>
            <a:ext cx="3792353" cy="325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ВСТРЕЧАЙТЕ НОВЫЕ ВКУСЫ ФРАППЕ!</a:t>
            </a:r>
            <a:endParaRPr lang="ru-RU" sz="1000" b="1" i="1" dirty="0"/>
          </a:p>
          <a:p>
            <a:endParaRPr lang="ru-RU" sz="1000" b="1" i="1" dirty="0"/>
          </a:p>
          <a:p>
            <a:r>
              <a:rPr lang="ru-RU" sz="1000" i="1" dirty="0" smtClean="0"/>
              <a:t>Попробуйте новые вкусы нутрикосметических десертов B</a:t>
            </a:r>
            <a:r>
              <a:rPr lang="en-US" sz="1000" i="1" dirty="0" smtClean="0"/>
              <a:t>e</a:t>
            </a:r>
            <a:r>
              <a:rPr lang="ru-RU" sz="1000" i="1" dirty="0" err="1" smtClean="0"/>
              <a:t>autelle</a:t>
            </a:r>
            <a:r>
              <a:rPr lang="ru-RU" sz="1000" i="1" dirty="0" smtClean="0"/>
              <a:t>! </a:t>
            </a:r>
            <a:r>
              <a:rPr lang="ru-RU" sz="1000" i="1" dirty="0"/>
              <a:t>Яркие и нежные, они созданы для того, чтобы вы баловали себя и радовали окружающих своей красотой.</a:t>
            </a:r>
            <a:endParaRPr lang="ru-RU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err="1" smtClean="0"/>
              <a:t>Фраппе</a:t>
            </a:r>
            <a:r>
              <a:rPr lang="ru-RU" sz="1000" i="1" dirty="0" smtClean="0"/>
              <a:t> «Банановая карамель»  - сливочный мусс с нежным ароматом карамели и сладким вкусом спелого банана!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err="1" smtClean="0"/>
              <a:t>Фраппе</a:t>
            </a:r>
            <a:r>
              <a:rPr lang="ru-RU" sz="1000" i="1" dirty="0" smtClean="0"/>
              <a:t> «Фиеста» - кремовый десерт со свежим вкусом ароматной летней малины и апельсинового сока! </a:t>
            </a:r>
          </a:p>
          <a:p>
            <a:r>
              <a:rPr lang="ru-RU" sz="1000" i="1" dirty="0" smtClean="0"/>
              <a:t>Десерты содержат: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 5000 мг морского  коллагена, необходимого  для упругости кожи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err="1" smtClean="0"/>
              <a:t>дигидрокверцетин</a:t>
            </a:r>
            <a:r>
              <a:rPr lang="ru-RU" sz="1000" i="1" dirty="0" smtClean="0"/>
              <a:t> для усиления защитных механизмов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кальций морского жемчуга, обеспечивающий  плотность эпидермиса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err="1" smtClean="0"/>
              <a:t>фукоидан</a:t>
            </a:r>
            <a:r>
              <a:rPr lang="ru-RU" sz="1000" i="1" dirty="0" smtClean="0"/>
              <a:t>, стимулирующий синтез </a:t>
            </a:r>
            <a:r>
              <a:rPr lang="ru-RU" sz="1000" i="1" dirty="0" err="1" smtClean="0"/>
              <a:t>эластиновых</a:t>
            </a:r>
            <a:r>
              <a:rPr lang="ru-RU" sz="1000" i="1" dirty="0" smtClean="0"/>
              <a:t> волокон </a:t>
            </a:r>
            <a:endParaRPr lang="ru-RU" sz="1000" dirty="0" smtClean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подаркина8марта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нутрикосметика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бьютель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мезоэксперт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фраппе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функциональноепитание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коллаген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антиоксиданты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фукоидан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антиэйдж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идеиподарков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подаркидляженщин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0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36653" y="1301007"/>
            <a:ext cx="1579539" cy="1583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15" y="1301007"/>
            <a:ext cx="1691394" cy="1691394"/>
          </a:xfrm>
          <a:prstGeom prst="rect">
            <a:avLst/>
          </a:prstGeom>
        </p:spPr>
      </p:pic>
      <p:pic>
        <p:nvPicPr>
          <p:cNvPr id="3074" name="Picture 2" descr="C:\Users\Chizhova\Desktop\Фрапп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8798" y="1274235"/>
            <a:ext cx="1689099" cy="16890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6098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527799" y="4165601"/>
            <a:ext cx="566435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PRIMALADY’S</a:t>
            </a:r>
            <a:r>
              <a:rPr lang="ru-RU" sz="1000" b="1" i="1" dirty="0" smtClean="0"/>
              <a:t> </a:t>
            </a:r>
            <a:r>
              <a:rPr lang="ru-RU" sz="1000" b="1" dirty="0" smtClean="0"/>
              <a:t>в новой упаковке:</a:t>
            </a:r>
            <a:endParaRPr lang="en-US" sz="1000" b="1" dirty="0" smtClean="0"/>
          </a:p>
          <a:p>
            <a:r>
              <a:rPr lang="ru-RU" sz="1000" b="1" i="1" dirty="0" smtClean="0"/>
              <a:t>Коралловый – тренд сезона!</a:t>
            </a:r>
          </a:p>
          <a:p>
            <a:endParaRPr lang="ru-RU" sz="1000" b="1" dirty="0" smtClean="0"/>
          </a:p>
          <a:p>
            <a:r>
              <a:rPr lang="ru-RU" sz="1000" dirty="0" smtClean="0"/>
              <a:t>Представляем программу </a:t>
            </a:r>
            <a:r>
              <a:rPr lang="en-US" sz="1000" b="1" dirty="0" smtClean="0"/>
              <a:t>PRIMALADY’S</a:t>
            </a:r>
            <a:r>
              <a:rPr lang="ru-RU" sz="1000" b="1" dirty="0" smtClean="0"/>
              <a:t> </a:t>
            </a:r>
            <a:r>
              <a:rPr lang="ru-RU" sz="1000" dirty="0" smtClean="0"/>
              <a:t>в обновленной упаковке в трендовом коралловом цвете! Центр </a:t>
            </a:r>
            <a:r>
              <a:rPr lang="ru-RU" sz="1000" dirty="0" err="1"/>
              <a:t>Pantone</a:t>
            </a:r>
            <a:r>
              <a:rPr lang="ru-RU" sz="1000" dirty="0"/>
              <a:t> </a:t>
            </a:r>
            <a:r>
              <a:rPr lang="ru-RU" sz="1000" dirty="0" smtClean="0"/>
              <a:t>назвал </a:t>
            </a:r>
            <a:r>
              <a:rPr lang="ru-RU" sz="1000" dirty="0"/>
              <a:t>жизнеутверждающий, теплый и </a:t>
            </a:r>
            <a:r>
              <a:rPr lang="ru-RU" sz="1000" dirty="0" smtClean="0"/>
              <a:t>яркий оттенок </a:t>
            </a:r>
            <a:r>
              <a:rPr lang="ru-RU" sz="1000" dirty="0"/>
              <a:t>«живой коралл</a:t>
            </a:r>
            <a:r>
              <a:rPr lang="ru-RU" sz="1000" dirty="0" smtClean="0"/>
              <a:t>» </a:t>
            </a:r>
            <a:r>
              <a:rPr lang="ru-RU" sz="800" b="1" i="1" dirty="0" smtClean="0"/>
              <a:t> </a:t>
            </a:r>
            <a:r>
              <a:rPr lang="ru-RU" sz="1000" dirty="0"/>
              <a:t>главным цветом 2019 </a:t>
            </a:r>
            <a:r>
              <a:rPr lang="ru-RU" sz="1000" dirty="0" smtClean="0"/>
              <a:t>года! </a:t>
            </a:r>
          </a:p>
          <a:p>
            <a:r>
              <a:rPr lang="ru-RU" sz="1000" dirty="0" smtClean="0"/>
              <a:t>Программа </a:t>
            </a:r>
            <a:r>
              <a:rPr lang="en-US" sz="1000" b="1" dirty="0" smtClean="0"/>
              <a:t>PRIMALADY’S</a:t>
            </a:r>
            <a:r>
              <a:rPr lang="ru-RU" sz="1000" dirty="0" smtClean="0"/>
              <a:t> состоит из  3 комплексов, которые являются источниками </a:t>
            </a:r>
            <a:r>
              <a:rPr lang="ru-RU" sz="1000" dirty="0"/>
              <a:t>антиоксидантов, </a:t>
            </a:r>
            <a:r>
              <a:rPr lang="ru-RU" sz="1000" dirty="0" smtClean="0"/>
              <a:t>витаминов, микроэлементов, омега-3 жирных кислот и других элементов, необходимых </a:t>
            </a:r>
            <a:r>
              <a:rPr lang="ru-RU" sz="1000" dirty="0"/>
              <a:t>для поддержания молодости и защиты кожи, волос и ногтей от возрастных изменений.</a:t>
            </a:r>
          </a:p>
          <a:p>
            <a:r>
              <a:rPr lang="en-US" sz="1000" b="1" dirty="0" smtClean="0"/>
              <a:t>PRIMALADY’S</a:t>
            </a:r>
            <a:r>
              <a:rPr lang="ru-RU" sz="1000" b="1" dirty="0" smtClean="0"/>
              <a:t> – твой код красоты!</a:t>
            </a:r>
          </a:p>
          <a:p>
            <a:endParaRPr lang="ru-RU" sz="1000" i="1" dirty="0" smtClean="0"/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PRIMALADY’S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#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anti-age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витаминыкрасоты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бад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#здоровье 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#красота #коллаген 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гиалуронка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#коралловый тренд #программа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нутрикосметика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подаркидляженщин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подаркина8марта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идеиподарков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53453" y="588376"/>
            <a:ext cx="4786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PRIMALADY’</a:t>
            </a:r>
            <a:r>
              <a:rPr lang="en-US" b="1" dirty="0"/>
              <a:t>S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280" y="1645022"/>
            <a:ext cx="2058710" cy="20587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70" y="1645022"/>
            <a:ext cx="2058710" cy="2058710"/>
          </a:xfrm>
          <a:prstGeom prst="rect">
            <a:avLst/>
          </a:prstGeom>
        </p:spPr>
      </p:pic>
      <p:pic>
        <p:nvPicPr>
          <p:cNvPr id="4098" name="Picture 2" descr="C:\Users\Chizhova\Desktop\Pl plakat2019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0" y="1645022"/>
            <a:ext cx="3260196" cy="4584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6098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753453" y="588376"/>
            <a:ext cx="4786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АКЦИЯ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274" y="1694608"/>
            <a:ext cx="2122028" cy="21220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08" y="1657374"/>
            <a:ext cx="3490659" cy="49087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527799" y="4230255"/>
            <a:ext cx="5664353" cy="2174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ВНИМАНИЕ! АКЦИЯ ОТ АРТЛАЙФ!</a:t>
            </a:r>
          </a:p>
          <a:p>
            <a:r>
              <a:rPr lang="ru-RU" sz="1000" i="1" dirty="0" smtClean="0"/>
              <a:t>В зимнее время очень часто обостряются хронические заболевания почек. Этому способствуют переохлаждение, </a:t>
            </a:r>
            <a:r>
              <a:rPr lang="ru-RU" sz="1000" i="1" dirty="0"/>
              <a:t>ослабление </a:t>
            </a:r>
            <a:r>
              <a:rPr lang="ru-RU" sz="1000" i="1" dirty="0" smtClean="0"/>
              <a:t>иммунитета, застой органов малого таза из-за снижения двигательной активности.</a:t>
            </a:r>
          </a:p>
          <a:p>
            <a:r>
              <a:rPr lang="ru-RU" sz="1000" b="1" i="1" dirty="0" smtClean="0"/>
              <a:t>Комплекс «</a:t>
            </a:r>
            <a:r>
              <a:rPr lang="ru-RU" sz="1000" b="1" i="1" dirty="0" err="1" smtClean="0"/>
              <a:t>Ренсепт</a:t>
            </a:r>
            <a:r>
              <a:rPr lang="ru-RU" sz="1000" b="1" i="1" dirty="0" smtClean="0"/>
              <a:t>» </a:t>
            </a:r>
            <a:r>
              <a:rPr lang="ru-RU" sz="1000" i="1" dirty="0" smtClean="0"/>
              <a:t>– содержит растения с мочегонным и антимикробным действием.</a:t>
            </a:r>
          </a:p>
          <a:p>
            <a:r>
              <a:rPr lang="ru-RU" sz="1000" b="1" i="1" dirty="0" smtClean="0"/>
              <a:t>Комплекс «</a:t>
            </a:r>
            <a:r>
              <a:rPr lang="ru-RU" sz="1000" b="1" i="1" dirty="0" err="1" smtClean="0"/>
              <a:t>Бурдок</a:t>
            </a:r>
            <a:r>
              <a:rPr lang="ru-RU" sz="1000" b="1" i="1" dirty="0" smtClean="0"/>
              <a:t>-С» </a:t>
            </a:r>
            <a:r>
              <a:rPr lang="ru-RU" sz="1000" i="1" dirty="0" smtClean="0"/>
              <a:t>– помогает нормализовать водно-солевой и минеральный обмен.</a:t>
            </a:r>
          </a:p>
          <a:p>
            <a:r>
              <a:rPr lang="ru-RU" sz="1000" b="1" i="1" dirty="0" err="1" smtClean="0"/>
              <a:t>Комлпекс</a:t>
            </a:r>
            <a:r>
              <a:rPr lang="ru-RU" sz="1000" b="1" i="1" dirty="0" smtClean="0"/>
              <a:t> «</a:t>
            </a:r>
            <a:r>
              <a:rPr lang="ru-RU" sz="1000" b="1" i="1" dirty="0" err="1" smtClean="0"/>
              <a:t>Ивлаксин</a:t>
            </a:r>
            <a:r>
              <a:rPr lang="ru-RU" sz="1000" b="1" i="1" dirty="0" smtClean="0"/>
              <a:t>» </a:t>
            </a:r>
            <a:r>
              <a:rPr lang="ru-RU" sz="1000" i="1" dirty="0" smtClean="0"/>
              <a:t>– общеукрепляющий противовоспалительный комплекс на основе действия активных салицилатов ивы и малины.</a:t>
            </a:r>
          </a:p>
          <a:p>
            <a:r>
              <a:rPr lang="ru-RU" sz="1000" b="1" i="1" dirty="0" smtClean="0"/>
              <a:t>При покупке 3 комплексов Артлайф - кисель «Брусника-Клюква» в подарок!</a:t>
            </a:r>
          </a:p>
          <a:p>
            <a:endParaRPr lang="ru-RU" sz="900" i="1" dirty="0" smtClean="0"/>
          </a:p>
          <a:p>
            <a:r>
              <a:rPr lang="ru-RU" sz="900" i="1" dirty="0" smtClean="0"/>
              <a:t>Срок проведения акции с 01.02.2019 по 31.03.2019. Условия акции уточняйте в сервисных центрах компании Артлайф.</a:t>
            </a:r>
          </a:p>
          <a:p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#здоровье #энергия #профилактика  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бад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акция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акцияартлайф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#фито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000"/>
              </a:lnSpc>
            </a:pP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2159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7432</TotalTime>
  <Words>3066</Words>
  <Application>Microsoft Office PowerPoint</Application>
  <PresentationFormat>Широкоэкранный</PresentationFormat>
  <Paragraphs>320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Ноябрь - медиапланирование</dc:title>
  <dc:creator>Анна Шушпанова</dc:creator>
  <cp:lastModifiedBy>Владимир Бозриков</cp:lastModifiedBy>
  <cp:revision>703</cp:revision>
  <cp:lastPrinted>2018-12-03T04:11:25Z</cp:lastPrinted>
  <dcterms:created xsi:type="dcterms:W3CDTF">2018-10-19T03:44:59Z</dcterms:created>
  <dcterms:modified xsi:type="dcterms:W3CDTF">2019-01-31T06:42:46Z</dcterms:modified>
</cp:coreProperties>
</file>