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63" r:id="rId3"/>
    <p:sldId id="264" r:id="rId4"/>
    <p:sldId id="257" r:id="rId5"/>
    <p:sldId id="265" r:id="rId6"/>
    <p:sldId id="262" r:id="rId7"/>
    <p:sldId id="266" r:id="rId8"/>
    <p:sldId id="268" r:id="rId9"/>
    <p:sldId id="259" r:id="rId10"/>
    <p:sldId id="267" r:id="rId11"/>
    <p:sldId id="270" r:id="rId12"/>
    <p:sldId id="272" r:id="rId13"/>
    <p:sldId id="274" r:id="rId14"/>
    <p:sldId id="275" r:id="rId15"/>
    <p:sldId id="276" r:id="rId16"/>
    <p:sldId id="260" r:id="rId17"/>
    <p:sldId id="26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C29"/>
    <a:srgbClr val="E1EB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D8353-DA4B-4611-AD08-7AD5934EF27F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75EE-7008-4490-B444-288927406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5EE-7008-4490-B444-288927406DC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5EE-7008-4490-B444-288927406DC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5EE-7008-4490-B444-288927406DC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9663-1350-4678-B3BD-50446A96616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AA15-027D-4AD0-9ACB-76DBA07D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287958" y="0"/>
            <a:ext cx="6964562" cy="6858000"/>
          </a:xfrm>
          <a:prstGeom prst="rect">
            <a:avLst/>
          </a:prstGeom>
          <a:gradFill>
            <a:gsLst>
              <a:gs pos="39000">
                <a:srgbClr val="00B0F0"/>
              </a:gs>
              <a:gs pos="77000">
                <a:schemeClr val="accent1">
                  <a:lumMod val="5000"/>
                  <a:lumOff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7946" y="6243415"/>
            <a:ext cx="780882" cy="809278"/>
          </a:xfrm>
          <a:prstGeom prst="rect">
            <a:avLst/>
          </a:prstGeom>
          <a:noFill/>
        </p:spPr>
      </p:pic>
      <p:pic>
        <p:nvPicPr>
          <p:cNvPr id="3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998" y="-155808"/>
            <a:ext cx="881944" cy="853797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528442" y="774918"/>
            <a:ext cx="3682556" cy="2592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ПРОГРАММА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ДЛЯ ФОРМИРОВАНИЯ КИШЕЧНОЙ МИКРОФЛОРЫ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У ДЕТЕЙ С 3-Х ЛЕТ </a:t>
            </a:r>
          </a:p>
        </p:txBody>
      </p:sp>
      <p:pic>
        <p:nvPicPr>
          <p:cNvPr id="5" name="Picture 4" descr="C:\Users\Chizhova\Desktop\бактерия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4848">
            <a:off x="2497152" y="4865161"/>
            <a:ext cx="561210" cy="2538316"/>
          </a:xfrm>
          <a:prstGeom prst="rect">
            <a:avLst/>
          </a:prstGeom>
          <a:noFill/>
        </p:spPr>
      </p:pic>
      <p:pic>
        <p:nvPicPr>
          <p:cNvPr id="6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146168">
            <a:off x="4006985" y="5537992"/>
            <a:ext cx="244503" cy="1105873"/>
          </a:xfrm>
          <a:prstGeom prst="rect">
            <a:avLst/>
          </a:prstGeom>
          <a:noFill/>
        </p:spPr>
      </p:pic>
      <p:pic>
        <p:nvPicPr>
          <p:cNvPr id="7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403648" y="418568"/>
            <a:ext cx="216024" cy="223879"/>
          </a:xfrm>
          <a:prstGeom prst="rect">
            <a:avLst/>
          </a:prstGeom>
          <a:noFill/>
        </p:spPr>
      </p:pic>
      <p:pic>
        <p:nvPicPr>
          <p:cNvPr id="9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35237">
            <a:off x="377992" y="2886894"/>
            <a:ext cx="150255" cy="679595"/>
          </a:xfrm>
          <a:prstGeom prst="rect">
            <a:avLst/>
          </a:prstGeom>
          <a:noFill/>
        </p:spPr>
      </p:pic>
      <p:pic>
        <p:nvPicPr>
          <p:cNvPr id="10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28041" flipH="1">
            <a:off x="276982" y="5632386"/>
            <a:ext cx="216024" cy="223879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0194" y="379899"/>
            <a:ext cx="1695880" cy="6098201"/>
          </a:xfrm>
          <a:prstGeom prst="rect">
            <a:avLst/>
          </a:prstGeom>
        </p:spPr>
      </p:pic>
      <p:pic>
        <p:nvPicPr>
          <p:cNvPr id="8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91012">
            <a:off x="359677" y="280691"/>
            <a:ext cx="186885" cy="845270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40734" y="377176"/>
            <a:ext cx="6795814" cy="67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56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ЛАКТОБАКТЕРИИ</a:t>
            </a:r>
            <a:endParaRPr lang="ru-RU" sz="2800" b="1" dirty="0"/>
          </a:p>
        </p:txBody>
      </p:sp>
      <p:pic>
        <p:nvPicPr>
          <p:cNvPr id="15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52486" flipH="1" flipV="1">
            <a:off x="1170875" y="4369156"/>
            <a:ext cx="211457" cy="956408"/>
          </a:xfrm>
          <a:prstGeom prst="rect">
            <a:avLst/>
          </a:prstGeom>
          <a:noFill/>
        </p:spPr>
      </p:pic>
      <p:pic>
        <p:nvPicPr>
          <p:cNvPr id="16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98508" flipH="1" flipV="1">
            <a:off x="1739880" y="4419354"/>
            <a:ext cx="211457" cy="956408"/>
          </a:xfrm>
          <a:prstGeom prst="rect">
            <a:avLst/>
          </a:prstGeom>
          <a:noFill/>
        </p:spPr>
      </p:pic>
      <p:pic>
        <p:nvPicPr>
          <p:cNvPr id="18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76459" flipH="1" flipV="1">
            <a:off x="1476453" y="4285060"/>
            <a:ext cx="211457" cy="95640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1803013"/>
            <a:ext cx="6768752" cy="132343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стимулируют защитные механизмы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способствуют снижению кишечных воспалений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продуцируют ряд ферментов, в частности,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лактазу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которая расщепляет лактозу и препятствует развитию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лактазной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недостаточности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поддерживают нормальную кислотность толстой кишки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220072" y="3567790"/>
            <a:ext cx="3384376" cy="132343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улучшают переносимость антибиотиков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подавляют рост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elicobakter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pylori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эффективны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 лечении диареи, вызванной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ротавирусной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инфекцией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8407" y="3728056"/>
            <a:ext cx="3110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LACTOBACILLUS CASEI</a:t>
            </a:r>
            <a:r>
              <a:rPr lang="ru-RU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LACTOBACILLUS ACIDOPHILUS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5157192"/>
            <a:ext cx="3384376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способствуют профилактике развития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атопического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дерматита, снижают продолжительность диареи при гастроэнтеритах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07704" y="5517232"/>
            <a:ext cx="310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LACTOBACILLUS RHAMNOSUS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4932040" y="3645024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4932040" y="5157192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Chizhova\Desktop\Панбиолакт картинки\Новая папка\лого_панбиолакт_кид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1322114" cy="1267594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2070003" y="4491681"/>
            <a:ext cx="1008112" cy="936104"/>
          </a:xfrm>
          <a:prstGeom prst="ellipse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 </a:t>
            </a:r>
            <a:r>
              <a:rPr lang="ru-RU" sz="1100" b="1" dirty="0" smtClean="0">
                <a:solidFill>
                  <a:schemeClr val="tx1"/>
                </a:solidFill>
              </a:rPr>
              <a:t>штамма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26" name="Picture 3" descr="C:\Users\Chizhova\Desktop\Панбиолакт картинки\Новая папка\котик.png"/>
          <p:cNvPicPr>
            <a:picLocks noChangeAspect="1" noChangeArrowheads="1"/>
          </p:cNvPicPr>
          <p:nvPr/>
        </p:nvPicPr>
        <p:blipFill rotWithShape="1">
          <a:blip r:embed="rId4" cstate="print"/>
          <a:srcRect l="1" r="2314"/>
          <a:stretch/>
        </p:blipFill>
        <p:spPr bwMode="auto">
          <a:xfrm>
            <a:off x="300423" y="404664"/>
            <a:ext cx="124724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52486" flipH="1">
            <a:off x="3122194" y="4962123"/>
            <a:ext cx="266476" cy="12052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                                        ПРЕБИОТИКИ</a:t>
            </a:r>
            <a:endParaRPr lang="ru-RU" sz="2400" b="1" dirty="0"/>
          </a:p>
        </p:txBody>
      </p:sp>
      <p:pic>
        <p:nvPicPr>
          <p:cNvPr id="9" name="Picture 2" descr="C:\Users\Chizhova\Desktop\Панбиолакт картинки\Новая папка\лого_панбиолакт_кид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1322114" cy="12675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5400000">
            <a:off x="2267744" y="-27384"/>
            <a:ext cx="1008112" cy="187220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АКТИВНЫЕ КОМПОНЕНТЫ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5" y="2060848"/>
            <a:ext cx="1872209" cy="1015663"/>
          </a:xfrm>
          <a:prstGeom prst="rect">
            <a:avLst/>
          </a:prstGeom>
          <a:solidFill>
            <a:srgbClr val="CDD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ЛАКТУЛОЗА</a:t>
            </a:r>
          </a:p>
          <a:p>
            <a:pPr algn="ctr"/>
            <a:r>
              <a:rPr lang="ru-RU" sz="1400" dirty="0" smtClean="0"/>
              <a:t>структурный изомер молочного сахара (лактозы)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1916832"/>
            <a:ext cx="4464496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основной пищевой субстрат для </a:t>
            </a:r>
            <a:r>
              <a:rPr lang="ru-RU" sz="1600" dirty="0" err="1" smtClean="0"/>
              <a:t>нормофлоры</a:t>
            </a:r>
            <a:r>
              <a:rPr lang="ru-RU" sz="1600" dirty="0" smtClean="0"/>
              <a:t> кишечника: </a:t>
            </a:r>
            <a:r>
              <a:rPr lang="ru-RU" sz="1600" dirty="0" err="1" smtClean="0"/>
              <a:t>пребиотики</a:t>
            </a:r>
            <a:r>
              <a:rPr lang="ru-RU" sz="1600" dirty="0" smtClean="0"/>
              <a:t> не расщепляются пищеварительными ферментами в верхних разделах </a:t>
            </a:r>
            <a:r>
              <a:rPr lang="ru-RU" sz="1600" dirty="0" err="1" smtClean="0"/>
              <a:t>жкт</a:t>
            </a:r>
            <a:r>
              <a:rPr lang="ru-RU" sz="1600" dirty="0" smtClean="0"/>
              <a:t>,  а в неизмененном виде достигают нижних разделов и частично ферментируются бактериями в толстой кишке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5695" y="4437112"/>
            <a:ext cx="1872209" cy="1015663"/>
          </a:xfrm>
          <a:prstGeom prst="rect">
            <a:avLst/>
          </a:prstGeom>
          <a:solidFill>
            <a:srgbClr val="CDD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ИНУЛИН</a:t>
            </a:r>
          </a:p>
          <a:p>
            <a:pPr algn="ctr"/>
            <a:r>
              <a:rPr lang="ru-RU" sz="1400" dirty="0" smtClean="0"/>
              <a:t>пищевое волокно из клубней и корней растений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356992"/>
            <a:ext cx="1872208" cy="800219"/>
          </a:xfrm>
          <a:prstGeom prst="rect">
            <a:avLst/>
          </a:prstGeom>
          <a:solidFill>
            <a:srgbClr val="CDDC2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ФИБРЕГАМ </a:t>
            </a:r>
          </a:p>
          <a:p>
            <a:pPr algn="ctr"/>
            <a:r>
              <a:rPr lang="ru-RU" sz="1400" dirty="0" smtClean="0"/>
              <a:t>пищевое волокно </a:t>
            </a:r>
          </a:p>
          <a:p>
            <a:pPr algn="ctr"/>
            <a:r>
              <a:rPr lang="ru-RU" sz="1400" dirty="0" smtClean="0"/>
              <a:t>из смолы акации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67944" y="3645024"/>
            <a:ext cx="4464496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обеспечивают активное размножение полезной микрофлоры кишечника 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4437112"/>
            <a:ext cx="4464496" cy="132343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err="1" smtClean="0"/>
              <a:t>сорбируют</a:t>
            </a:r>
            <a:r>
              <a:rPr lang="ru-RU" sz="1600" dirty="0" smtClean="0"/>
              <a:t> различные токсины и шлаки и, регулируя перистальтику кишечника, способствуют их выведению.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повышают способность эпителия к всасыванию полезных веществ</a:t>
            </a:r>
          </a:p>
        </p:txBody>
      </p:sp>
      <p:sp>
        <p:nvSpPr>
          <p:cNvPr id="23" name="Правая фигурная скобка 22"/>
          <p:cNvSpPr/>
          <p:nvPr/>
        </p:nvSpPr>
        <p:spPr>
          <a:xfrm flipH="1">
            <a:off x="3707904" y="1844824"/>
            <a:ext cx="242313" cy="3960440"/>
          </a:xfrm>
          <a:prstGeom prst="rightBrace">
            <a:avLst>
              <a:gd name="adj1" fmla="val 8333"/>
              <a:gd name="adj2" fmla="val 482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3861048"/>
            <a:ext cx="742820" cy="769832"/>
          </a:xfrm>
          <a:prstGeom prst="rect">
            <a:avLst/>
          </a:prstGeom>
          <a:noFill/>
        </p:spPr>
      </p:pic>
      <p:pic>
        <p:nvPicPr>
          <p:cNvPr id="25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595055" cy="576064"/>
          </a:xfrm>
          <a:prstGeom prst="rect">
            <a:avLst/>
          </a:prstGeom>
          <a:noFill/>
        </p:spPr>
      </p:pic>
      <p:pic>
        <p:nvPicPr>
          <p:cNvPr id="26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297528" cy="288032"/>
          </a:xfrm>
          <a:prstGeom prst="rect">
            <a:avLst/>
          </a:prstGeom>
          <a:noFill/>
        </p:spPr>
      </p:pic>
      <p:pic>
        <p:nvPicPr>
          <p:cNvPr id="17" name="Picture 3" descr="C:\Users\Chizhova\Desktop\Панбиолакт картинки\Новая папка\котик.png"/>
          <p:cNvPicPr>
            <a:picLocks noChangeAspect="1" noChangeArrowheads="1"/>
          </p:cNvPicPr>
          <p:nvPr/>
        </p:nvPicPr>
        <p:blipFill rotWithShape="1">
          <a:blip r:embed="rId6" cstate="print"/>
          <a:srcRect l="1" r="2314"/>
          <a:stretch/>
        </p:blipFill>
        <p:spPr bwMode="auto">
          <a:xfrm>
            <a:off x="300423" y="404664"/>
            <a:ext cx="124724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2269" flipH="1">
            <a:off x="661242" y="4375545"/>
            <a:ext cx="205050" cy="9274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                                        ПРЕБИОТИКИ</a:t>
            </a:r>
            <a:endParaRPr lang="ru-RU" sz="2400" b="1" dirty="0"/>
          </a:p>
        </p:txBody>
      </p:sp>
      <p:pic>
        <p:nvPicPr>
          <p:cNvPr id="9" name="Picture 2" descr="C:\Users\Chizhova\Desktop\Панбиолакт картинки\Новая папка\лого_панбиолакт_кид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1322114" cy="12675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5400000">
            <a:off x="2267744" y="-27384"/>
            <a:ext cx="1008112" cy="187220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АКТИВНЫЕ КОМПОНЕНТЫ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5" y="1772816"/>
            <a:ext cx="1872207" cy="1015663"/>
          </a:xfrm>
          <a:prstGeom prst="rect">
            <a:avLst/>
          </a:prstGeom>
          <a:solidFill>
            <a:srgbClr val="CDD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ЛАКТУЛОЗА -</a:t>
            </a:r>
          </a:p>
          <a:p>
            <a:pPr algn="ctr"/>
            <a:r>
              <a:rPr lang="ru-RU" sz="1400" dirty="0" smtClean="0"/>
              <a:t>структурный изомер молочного сахара (лактозы)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5" y="3861048"/>
            <a:ext cx="1872207" cy="1015663"/>
          </a:xfrm>
          <a:prstGeom prst="rect">
            <a:avLst/>
          </a:prstGeom>
          <a:solidFill>
            <a:srgbClr val="CDD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ИНУЛИН -</a:t>
            </a:r>
          </a:p>
          <a:p>
            <a:pPr algn="ctr"/>
            <a:r>
              <a:rPr lang="ru-RU" sz="1400" dirty="0" smtClean="0"/>
              <a:t>пищевое волокно из клубней и корней растений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924944"/>
            <a:ext cx="1872206" cy="800219"/>
          </a:xfrm>
          <a:prstGeom prst="rect">
            <a:avLst/>
          </a:prstGeom>
          <a:solidFill>
            <a:srgbClr val="CDDC2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ФИБРЕГАМ -</a:t>
            </a:r>
          </a:p>
          <a:p>
            <a:pPr algn="ctr"/>
            <a:r>
              <a:rPr lang="ru-RU" sz="1400" dirty="0" smtClean="0"/>
              <a:t>пищевое волокно </a:t>
            </a:r>
          </a:p>
          <a:p>
            <a:pPr algn="ctr"/>
            <a:r>
              <a:rPr lang="ru-RU" sz="1400" dirty="0" smtClean="0"/>
              <a:t>из смолы акации</a:t>
            </a:r>
            <a:endParaRPr lang="ru-RU" sz="1400" dirty="0"/>
          </a:p>
        </p:txBody>
      </p:sp>
      <p:sp>
        <p:nvSpPr>
          <p:cNvPr id="23" name="Правая фигурная скобка 22"/>
          <p:cNvSpPr/>
          <p:nvPr/>
        </p:nvSpPr>
        <p:spPr>
          <a:xfrm flipH="1">
            <a:off x="3707902" y="1916832"/>
            <a:ext cx="242313" cy="2808312"/>
          </a:xfrm>
          <a:prstGeom prst="rightBrace">
            <a:avLst>
              <a:gd name="adj1" fmla="val 8333"/>
              <a:gd name="adj2" fmla="val 482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2276872"/>
            <a:ext cx="4572000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повышают всасывание самых важных минералов для костной ткани –  кальция и магния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3284984"/>
            <a:ext cx="4572000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стимулируют образование короткоцепочечных жирных кислот (уксусной, </a:t>
            </a:r>
            <a:r>
              <a:rPr lang="ru-RU" sz="1600" dirty="0" err="1" smtClean="0"/>
              <a:t>пропионовой</a:t>
            </a:r>
            <a:r>
              <a:rPr lang="ru-RU" sz="1600" dirty="0" smtClean="0"/>
              <a:t> и масляной)* – важнейших факторов здоровья кишечника!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085184"/>
            <a:ext cx="806489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*КОРОТКОЦЕПОЧЕЧНЫЕ ЖИРНЫЕ КИСЛОТЫ </a:t>
            </a:r>
            <a:r>
              <a:rPr lang="ru-RU" sz="1400" dirty="0" smtClean="0"/>
              <a:t>– главный источник энергии для клеток кишечного эпителия,  стимулируют их рост и обновление, образование слизи, кровоток в слизистой оболочке, снижают выработку медиаторов воспаления, увеличивают всасывание воды и солей, поддерживают кислую среду и микробное равновесие в толстой кишке</a:t>
            </a:r>
            <a:endParaRPr lang="ru-RU" sz="1400" dirty="0"/>
          </a:p>
        </p:txBody>
      </p:sp>
      <p:pic>
        <p:nvPicPr>
          <p:cNvPr id="19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43542" y="5877273"/>
            <a:ext cx="347407" cy="360039"/>
          </a:xfrm>
          <a:prstGeom prst="rect">
            <a:avLst/>
          </a:prstGeom>
          <a:noFill/>
        </p:spPr>
      </p:pic>
      <p:pic>
        <p:nvPicPr>
          <p:cNvPr id="20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5" y="1356855"/>
            <a:ext cx="504055" cy="487968"/>
          </a:xfrm>
          <a:prstGeom prst="rect">
            <a:avLst/>
          </a:prstGeom>
          <a:noFill/>
        </p:spPr>
      </p:pic>
      <p:pic>
        <p:nvPicPr>
          <p:cNvPr id="21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6021288"/>
            <a:ext cx="648072" cy="671638"/>
          </a:xfrm>
          <a:prstGeom prst="rect">
            <a:avLst/>
          </a:prstGeom>
          <a:noFill/>
        </p:spPr>
      </p:pic>
      <p:pic>
        <p:nvPicPr>
          <p:cNvPr id="22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84784"/>
            <a:ext cx="432048" cy="447759"/>
          </a:xfrm>
          <a:prstGeom prst="rect">
            <a:avLst/>
          </a:prstGeom>
          <a:noFill/>
        </p:spPr>
      </p:pic>
      <p:pic>
        <p:nvPicPr>
          <p:cNvPr id="24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32240" y="1772816"/>
            <a:ext cx="277926" cy="288032"/>
          </a:xfrm>
          <a:prstGeom prst="rect">
            <a:avLst/>
          </a:prstGeom>
          <a:noFill/>
        </p:spPr>
      </p:pic>
      <p:pic>
        <p:nvPicPr>
          <p:cNvPr id="26" name="Picture 3" descr="C:\Users\Chizhova\Desktop\Панбиолакт картинки\Новая папка\котик.png"/>
          <p:cNvPicPr>
            <a:picLocks noChangeAspect="1" noChangeArrowheads="1"/>
          </p:cNvPicPr>
          <p:nvPr/>
        </p:nvPicPr>
        <p:blipFill rotWithShape="1">
          <a:blip r:embed="rId7" cstate="print"/>
          <a:srcRect l="1" r="2314"/>
          <a:stretch/>
        </p:blipFill>
        <p:spPr bwMode="auto">
          <a:xfrm>
            <a:off x="300423" y="404664"/>
            <a:ext cx="124724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2269" flipH="1">
            <a:off x="8150074" y="5239641"/>
            <a:ext cx="205050" cy="9274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                                        АКТИВАТОРЫ ИММУНИТЕТА</a:t>
            </a:r>
            <a:endParaRPr lang="ru-RU" sz="2400" b="1" dirty="0"/>
          </a:p>
        </p:txBody>
      </p:sp>
      <p:pic>
        <p:nvPicPr>
          <p:cNvPr id="9" name="Picture 2" descr="C:\Users\Chizhova\Desktop\Панбиолакт картинки\Новая папка\лого_панбиолакт_кид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1322114" cy="12675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5400000">
            <a:off x="2267744" y="-27384"/>
            <a:ext cx="1008112" cy="187220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АКТИВНЫЕ КОМПОНЕНТЫ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412776"/>
            <a:ext cx="5436096" cy="369332"/>
          </a:xfrm>
          <a:prstGeom prst="rect">
            <a:avLst/>
          </a:prstGeom>
          <a:solidFill>
            <a:srgbClr val="CDD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УЛЬТРАЛИЗАТЫ ПЕПТИДНЫЕ</a:t>
            </a:r>
            <a:endParaRPr lang="ru-RU" sz="1400" dirty="0"/>
          </a:p>
        </p:txBody>
      </p:sp>
      <p:pic>
        <p:nvPicPr>
          <p:cNvPr id="19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3573016"/>
            <a:ext cx="416890" cy="432048"/>
          </a:xfrm>
          <a:prstGeom prst="rect">
            <a:avLst/>
          </a:prstGeom>
          <a:noFill/>
        </p:spPr>
      </p:pic>
      <p:pic>
        <p:nvPicPr>
          <p:cNvPr id="20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84984"/>
            <a:ext cx="504055" cy="487968"/>
          </a:xfrm>
          <a:prstGeom prst="rect">
            <a:avLst/>
          </a:prstGeom>
          <a:noFill/>
        </p:spPr>
      </p:pic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1835696" y="3501008"/>
            <a:ext cx="6840760" cy="216024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1600" dirty="0" smtClean="0"/>
              <a:t>ВКЛЮЧАЮТ:</a:t>
            </a:r>
          </a:p>
          <a:p>
            <a:pPr marL="0" indent="0">
              <a:tabLst>
                <a:tab pos="0" algn="l"/>
              </a:tabLst>
            </a:pPr>
            <a:r>
              <a:rPr lang="ru-RU" sz="1600" dirty="0" smtClean="0"/>
              <a:t>  ФРАГМЕНТЫ КЛЕТОЧНОЙ СТЕНКИ БАКТЕРИЙ И ИХ ВНУТРИКЛЕТОЧНОГО СОДЕРЖИМОГО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1400" dirty="0" smtClean="0"/>
              <a:t>«кусочки» бактерий, расщепленные до мельчайших фрагментов белков – пептидов</a:t>
            </a:r>
          </a:p>
          <a:p>
            <a:pPr marL="0" indent="0">
              <a:tabLst>
                <a:tab pos="0" algn="l"/>
              </a:tabLst>
            </a:pPr>
            <a:r>
              <a:rPr lang="ru-RU" sz="1600" dirty="0" smtClean="0"/>
              <a:t>  ПРОДУКТЫ  ЖИЗНЕДЕЯТЕЛЬНОСТИ ПРОБИОТИЧЕСКИХ БАКТЕРИЙ, ИХ ОБМЕНА ВЕЩЕСТВ (МЕТАБОЛИТЫ)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1400" dirty="0" smtClean="0"/>
              <a:t>полезные для организма вещества – витамины, короткоцепочечные жирные кислоты, бактериоцины и др.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2132856"/>
            <a:ext cx="6840760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ru-RU" dirty="0" smtClean="0"/>
              <a:t>ПРОДУКТЫ РАСЩЕПЛЕНИЯ ПРОБИОТИЧЕСКИХ БАКТЕРИЙ </a:t>
            </a:r>
          </a:p>
          <a:p>
            <a:pPr>
              <a:tabLst>
                <a:tab pos="0" algn="l"/>
              </a:tabLst>
            </a:pPr>
            <a:r>
              <a:rPr lang="ru-RU" b="1" dirty="0" smtClean="0">
                <a:solidFill>
                  <a:srgbClr val="00B0F0"/>
                </a:solidFill>
              </a:rPr>
              <a:t>PROPIONIBACTERIUM FREUDENREICHII </a:t>
            </a:r>
          </a:p>
          <a:p>
            <a:pPr>
              <a:tabLst>
                <a:tab pos="0" algn="l"/>
              </a:tabLst>
            </a:pPr>
            <a:r>
              <a:rPr lang="en-US" b="1" dirty="0" smtClean="0">
                <a:solidFill>
                  <a:srgbClr val="00B0F0"/>
                </a:solidFill>
              </a:rPr>
              <a:t>PROPIONIBACTERIUM ARABINOSUM </a:t>
            </a:r>
            <a:endParaRPr lang="ru-RU" b="1" dirty="0" smtClean="0">
              <a:solidFill>
                <a:srgbClr val="00B0F0"/>
              </a:solidFill>
            </a:endParaRPr>
          </a:p>
          <a:p>
            <a:pPr>
              <a:tabLst>
                <a:tab pos="0" algn="l"/>
              </a:tabLst>
            </a:pPr>
            <a:r>
              <a:rPr lang="ru-RU" dirty="0" smtClean="0"/>
              <a:t>МЕТОДОМ ФЕРМЕНТАТИВНОГО ГИДРОЛИЗА</a:t>
            </a:r>
          </a:p>
        </p:txBody>
      </p:sp>
      <p:pic>
        <p:nvPicPr>
          <p:cNvPr id="13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085184"/>
            <a:ext cx="780882" cy="809278"/>
          </a:xfrm>
          <a:prstGeom prst="rect">
            <a:avLst/>
          </a:prstGeom>
          <a:noFill/>
        </p:spPr>
      </p:pic>
      <p:pic>
        <p:nvPicPr>
          <p:cNvPr id="14" name="Picture 3" descr="C:\Users\Chizhova\Desktop\Панбиолакт картинки\Новая папка\котик.png"/>
          <p:cNvPicPr>
            <a:picLocks noChangeAspect="1" noChangeArrowheads="1"/>
          </p:cNvPicPr>
          <p:nvPr/>
        </p:nvPicPr>
        <p:blipFill rotWithShape="1">
          <a:blip r:embed="rId7" cstate="print"/>
          <a:srcRect l="1" r="2314"/>
          <a:stretch/>
        </p:blipFill>
        <p:spPr bwMode="auto">
          <a:xfrm>
            <a:off x="300423" y="404664"/>
            <a:ext cx="124724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                                        АКТИВАТОРЫ ИММУНИТЕТА</a:t>
            </a:r>
            <a:endParaRPr lang="ru-RU" sz="2400" b="1" dirty="0"/>
          </a:p>
        </p:txBody>
      </p:sp>
      <p:pic>
        <p:nvPicPr>
          <p:cNvPr id="9" name="Picture 2" descr="C:\Users\Chizhova\Desktop\Панбиолакт картинки\Новая папка\лого_панбиолакт_кид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322114" cy="12675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5400000">
            <a:off x="2267744" y="-27384"/>
            <a:ext cx="1008112" cy="187220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АКТИВНЫЕ КОМПОНЕНТЫ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412776"/>
            <a:ext cx="5436096" cy="369332"/>
          </a:xfrm>
          <a:prstGeom prst="rect">
            <a:avLst/>
          </a:prstGeom>
          <a:solidFill>
            <a:srgbClr val="CDD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УЛЬТРАЛИЗАТЫ ПЕПТИДНЫЕ</a:t>
            </a:r>
            <a:endParaRPr lang="ru-RU" sz="1400" dirty="0"/>
          </a:p>
        </p:txBody>
      </p:sp>
      <p:pic>
        <p:nvPicPr>
          <p:cNvPr id="19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03648" y="3573016"/>
            <a:ext cx="416890" cy="432048"/>
          </a:xfrm>
          <a:prstGeom prst="rect">
            <a:avLst/>
          </a:prstGeom>
          <a:noFill/>
        </p:spPr>
      </p:pic>
      <p:pic>
        <p:nvPicPr>
          <p:cNvPr id="20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504055" cy="487968"/>
          </a:xfrm>
          <a:prstGeom prst="rect">
            <a:avLst/>
          </a:prstGeom>
          <a:noFill/>
        </p:spPr>
      </p:pic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1907704" y="3645024"/>
            <a:ext cx="6768752" cy="576064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  <a:tabLst>
                <a:tab pos="0" algn="l"/>
              </a:tabLst>
            </a:pPr>
            <a:r>
              <a:rPr lang="ru-RU" sz="1600" dirty="0" smtClean="0"/>
              <a:t> служат питательной средой для микрофлоры кишечника (оказывают </a:t>
            </a:r>
            <a:r>
              <a:rPr lang="ru-RU" sz="1600" dirty="0" err="1" smtClean="0"/>
              <a:t>пребиотический</a:t>
            </a:r>
            <a:r>
              <a:rPr lang="ru-RU" sz="1600" dirty="0" smtClean="0"/>
              <a:t> эффект)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2132857"/>
            <a:ext cx="6768752" cy="132343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tabLst>
                <a:tab pos="0" algn="l"/>
              </a:tabLst>
            </a:pPr>
            <a:r>
              <a:rPr lang="ru-RU" sz="1600" dirty="0" smtClean="0"/>
              <a:t> вызывают защитную реакцию организма на свое появление: </a:t>
            </a:r>
          </a:p>
          <a:p>
            <a:pPr>
              <a:tabLst>
                <a:tab pos="0" algn="l"/>
              </a:tabLst>
            </a:pPr>
            <a:r>
              <a:rPr lang="ru-RU" sz="1600" dirty="0" smtClean="0"/>
              <a:t>активируют фагоцитоз, синтез лизоцима, интерферонов и </a:t>
            </a:r>
            <a:r>
              <a:rPr lang="ru-RU" sz="1600" dirty="0" err="1" smtClean="0"/>
              <a:t>цитокинов</a:t>
            </a:r>
            <a:r>
              <a:rPr lang="ru-RU" sz="1600" dirty="0" smtClean="0"/>
              <a:t>, восстанавливают противовирусный и антибактериальный иммунные ответы, снижают активность воспалительных реакций</a:t>
            </a:r>
          </a:p>
          <a:p>
            <a:pPr>
              <a:tabLst>
                <a:tab pos="0" algn="l"/>
              </a:tabLst>
            </a:pPr>
            <a:r>
              <a:rPr lang="ru-RU" sz="1600" u="sng" dirty="0" smtClean="0"/>
              <a:t>при этом АБСОЛЮТНО БЕЗОПАСНЫ! 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907704" y="4653136"/>
            <a:ext cx="676875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ЛИЗАТЫ ПРОПИОНОВОКИСЛЫХ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БАКТЕРИЙ 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ru-RU" sz="1400" dirty="0" smtClean="0"/>
              <a:t>источник полезных для организма веществ: витаминов группы </a:t>
            </a:r>
            <a:r>
              <a:rPr lang="en-US" sz="1400" dirty="0" smtClean="0"/>
              <a:t>B (</a:t>
            </a:r>
            <a:r>
              <a:rPr lang="ru-RU" sz="1400" dirty="0" smtClean="0"/>
              <a:t>особенно </a:t>
            </a:r>
            <a:r>
              <a:rPr lang="en-US" sz="1400" dirty="0" smtClean="0"/>
              <a:t>B</a:t>
            </a:r>
            <a:r>
              <a:rPr lang="ru-RU" sz="1400" dirty="0" smtClean="0"/>
              <a:t>12), </a:t>
            </a:r>
            <a:r>
              <a:rPr lang="en-US" sz="1400" dirty="0" smtClean="0"/>
              <a:t> </a:t>
            </a:r>
            <a:r>
              <a:rPr lang="ru-RU" sz="1400" dirty="0" smtClean="0"/>
              <a:t>органических кислот, антиоксидантных ферментов,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бактериоцинов</a:t>
            </a:r>
            <a:r>
              <a:rPr lang="ru-RU" sz="1400" noProof="0" dirty="0" smtClean="0"/>
              <a:t>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dirty="0" smtClean="0"/>
              <a:t>трегалозы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2269" flipH="1">
            <a:off x="8294089" y="5239640"/>
            <a:ext cx="205050" cy="927436"/>
          </a:xfrm>
          <a:prstGeom prst="rect">
            <a:avLst/>
          </a:prstGeom>
          <a:noFill/>
        </p:spPr>
      </p:pic>
      <p:pic>
        <p:nvPicPr>
          <p:cNvPr id="14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589240"/>
            <a:ext cx="576064" cy="597012"/>
          </a:xfrm>
          <a:prstGeom prst="rect">
            <a:avLst/>
          </a:prstGeom>
          <a:noFill/>
        </p:spPr>
      </p:pic>
      <p:pic>
        <p:nvPicPr>
          <p:cNvPr id="15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45224"/>
            <a:ext cx="780882" cy="809278"/>
          </a:xfrm>
          <a:prstGeom prst="rect">
            <a:avLst/>
          </a:prstGeom>
          <a:noFill/>
        </p:spPr>
      </p:pic>
      <p:pic>
        <p:nvPicPr>
          <p:cNvPr id="16" name="Picture 3" descr="C:\Users\Chizhova\Desktop\Панбиолакт картинки\Новая папка\котик.png"/>
          <p:cNvPicPr>
            <a:picLocks noChangeAspect="1" noChangeArrowheads="1"/>
          </p:cNvPicPr>
          <p:nvPr/>
        </p:nvPicPr>
        <p:blipFill rotWithShape="1">
          <a:blip r:embed="rId7" cstate="print"/>
          <a:srcRect l="1" r="2314"/>
          <a:stretch/>
        </p:blipFill>
        <p:spPr bwMode="auto">
          <a:xfrm>
            <a:off x="300423" y="404664"/>
            <a:ext cx="124724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                                        АКТИВАТОРЫ ИММУНИТЕТА</a:t>
            </a:r>
            <a:endParaRPr lang="ru-RU" sz="2400" b="1" dirty="0"/>
          </a:p>
        </p:txBody>
      </p:sp>
      <p:pic>
        <p:nvPicPr>
          <p:cNvPr id="9" name="Picture 2" descr="C:\Users\Chizhova\Desktop\Панбиолакт картинки\Новая папка\лого_панбиолакт_кид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322114" cy="12675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5400000">
            <a:off x="2267744" y="-27384"/>
            <a:ext cx="1008112" cy="187220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АКТИВНЫЕ КОМПОНЕНТЫ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412776"/>
            <a:ext cx="5436096" cy="369332"/>
          </a:xfrm>
          <a:prstGeom prst="rect">
            <a:avLst/>
          </a:prstGeom>
          <a:solidFill>
            <a:srgbClr val="CDD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БЕТА - ГЛЮКАН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140968"/>
            <a:ext cx="1368152" cy="1600438"/>
          </a:xfrm>
          <a:prstGeom prst="rect">
            <a:avLst/>
          </a:prstGeom>
          <a:solidFill>
            <a:srgbClr val="CDDC2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БЕТА-ГЛЮКАН</a:t>
            </a:r>
            <a:r>
              <a:rPr lang="ru-RU" sz="1400" dirty="0" smtClean="0"/>
              <a:t> </a:t>
            </a:r>
            <a:r>
              <a:rPr lang="ru-RU" sz="1400" b="1" dirty="0" smtClean="0"/>
              <a:t>- </a:t>
            </a:r>
            <a:r>
              <a:rPr lang="ru-RU" sz="1400" dirty="0" smtClean="0"/>
              <a:t>растительный полисахарид, пищевое волокно из дрожжевых грибков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2060848"/>
            <a:ext cx="6840760" cy="169277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АКТИВИЗИРУЕТ СПЕЦИФИЧЕСКИЙ И НЕСПЕЦИФИЧЕСКИЙ ИММУНИТЕТ, ОБЕСПЕЧИВАЯ ЗАЩИТУ ОРГАНИЗМ ОТ ВТОРЖЕНИЯ АНТИГЕНОВ, УВЕЛИЧИВАЕТ ПОТЕНЦИАЛ ИММУННОЙ СИСТЕМЫ</a:t>
            </a:r>
          </a:p>
          <a:p>
            <a:r>
              <a:rPr lang="ru-RU" sz="1400" dirty="0" smtClean="0"/>
              <a:t>В результате взаимодействия бета-глюкана с рецепторами лейкоцитов в слизистой кишечника, активируются макрофаги (клетки, способные уничтожать чужеродные и токсичные частицы). Цитокины подают сигнал для активации других клеток иммунной системы (B- и T- лимфоциты).  Увеличивается производство иммуноглобулинов. 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4005064"/>
            <a:ext cx="6840760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ОКАЗЫВАЕТ АНТИТОКСИЧЕСКИЙ ЭФФЕКТ</a:t>
            </a:r>
          </a:p>
          <a:p>
            <a:r>
              <a:rPr lang="ru-RU" sz="1400" dirty="0" smtClean="0"/>
              <a:t>Связывает различные токсины и  шлаки и, регулируя перистальтику кишечника,  способствует их выведению </a:t>
            </a:r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1835696" y="5013176"/>
            <a:ext cx="6840760" cy="576064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  <a:tabLst>
                <a:tab pos="0" algn="l"/>
              </a:tabLst>
            </a:pPr>
            <a:r>
              <a:rPr lang="ru-RU" sz="1600" dirty="0" smtClean="0"/>
              <a:t> СЛУЖИТ ПИТАТЕЛЬНОЙ СРЕДОЙ ДЛЯ МИКРОФЛОРЫ КИШЕЧНИКА (ОКАЗЫВАЕТ ПРЕБИОТИЧЕСКИЙ ЭФФЕКТ)</a:t>
            </a:r>
          </a:p>
        </p:txBody>
      </p:sp>
      <p:pic>
        <p:nvPicPr>
          <p:cNvPr id="20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52486" flipH="1" flipV="1">
            <a:off x="8567510" y="4699050"/>
            <a:ext cx="136196" cy="616008"/>
          </a:xfrm>
          <a:prstGeom prst="rect">
            <a:avLst/>
          </a:prstGeom>
          <a:noFill/>
        </p:spPr>
      </p:pic>
      <p:pic>
        <p:nvPicPr>
          <p:cNvPr id="21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98508" flipH="1" flipV="1">
            <a:off x="8677672" y="5454186"/>
            <a:ext cx="211457" cy="956408"/>
          </a:xfrm>
          <a:prstGeom prst="rect">
            <a:avLst/>
          </a:prstGeom>
          <a:noFill/>
        </p:spPr>
      </p:pic>
      <p:pic>
        <p:nvPicPr>
          <p:cNvPr id="23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76459" flipH="1" flipV="1">
            <a:off x="8314504" y="5439956"/>
            <a:ext cx="138588" cy="626827"/>
          </a:xfrm>
          <a:prstGeom prst="rect">
            <a:avLst/>
          </a:prstGeom>
          <a:noFill/>
        </p:spPr>
      </p:pic>
      <p:pic>
        <p:nvPicPr>
          <p:cNvPr id="24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17232"/>
            <a:ext cx="755576" cy="731462"/>
          </a:xfrm>
          <a:prstGeom prst="rect">
            <a:avLst/>
          </a:prstGeom>
          <a:noFill/>
        </p:spPr>
      </p:pic>
      <p:pic>
        <p:nvPicPr>
          <p:cNvPr id="25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653136"/>
            <a:ext cx="297528" cy="288032"/>
          </a:xfrm>
          <a:prstGeom prst="rect">
            <a:avLst/>
          </a:prstGeom>
          <a:noFill/>
        </p:spPr>
      </p:pic>
      <p:pic>
        <p:nvPicPr>
          <p:cNvPr id="27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979712" y="1772816"/>
            <a:ext cx="216024" cy="223879"/>
          </a:xfrm>
          <a:prstGeom prst="rect">
            <a:avLst/>
          </a:prstGeom>
          <a:noFill/>
        </p:spPr>
      </p:pic>
      <p:pic>
        <p:nvPicPr>
          <p:cNvPr id="18" name="Picture 3" descr="C:\Users\Chizhova\Desktop\Панбиолакт картинки\Новая папка\котик.png"/>
          <p:cNvPicPr>
            <a:picLocks noChangeAspect="1" noChangeArrowheads="1"/>
          </p:cNvPicPr>
          <p:nvPr/>
        </p:nvPicPr>
        <p:blipFill rotWithShape="1">
          <a:blip r:embed="rId6" cstate="print"/>
          <a:srcRect l="1" r="2314"/>
          <a:stretch/>
        </p:blipFill>
        <p:spPr bwMode="auto">
          <a:xfrm>
            <a:off x="300423" y="404664"/>
            <a:ext cx="124724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76672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     РЕКОМЕНДАЦИИ ПО ПРИМЕНЕНИЮ</a:t>
            </a:r>
          </a:p>
          <a:p>
            <a:pPr algn="ctr"/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3140968"/>
            <a:ext cx="4968552" cy="27084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</a:t>
            </a:r>
            <a:r>
              <a:rPr lang="ru-RU" sz="1400" dirty="0" smtClean="0"/>
              <a:t>При приеме антибиотиков – одновременно с приемом и в течение 2х недель после его окончания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В период адаптации к детскому саду /в начале школьного года – курсом в течение первых 2х - 3х месяцев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В поездках и при смене климата – за 7-10 дней до поездки и в течение всего путешествия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В период обострения респираторных заболеваний – курсом в течение 1-2х месяцев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При лечении ОРВИ (для снижения продолжительности и интенсивности заболевания, уменьшения интоксикации и стимуляции пищеварения) – в период лечения и в течение 2х недель после его окончания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52554" y="1718069"/>
            <a:ext cx="2928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 ЦЕЛЬЮ ПРОФИЛАКТИКИ КИШЕЧНЫХ РАССТРОЙСТВ и УКРЕПЛЕНИЯ ИММУНИТЕТА</a:t>
            </a:r>
            <a:endParaRPr lang="ru-RU" sz="1400" b="1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11560" y="1700808"/>
            <a:ext cx="3312368" cy="1152128"/>
          </a:xfrm>
          <a:prstGeom prst="wedgeRoundRectCallout">
            <a:avLst/>
          </a:prstGeom>
          <a:solidFill>
            <a:srgbClr val="E1EB8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Нагайцев Александр Викторович</a:t>
            </a:r>
            <a:r>
              <a:rPr lang="ru-RU" sz="12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</a:t>
            </a:r>
            <a:endParaRPr lang="ru-RU" sz="12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научный консультант компании «</a:t>
            </a:r>
            <a:r>
              <a:rPr lang="ru-RU" sz="1200" i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Артлайф</a:t>
            </a:r>
            <a:r>
              <a:rPr lang="ru-RU" sz="12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», доцент кафедры организации здравоохранения и общественного здоровья </a:t>
            </a:r>
            <a:r>
              <a:rPr lang="ru-RU" sz="1200" i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СибГМУ</a:t>
            </a:r>
            <a:r>
              <a:rPr lang="ru-RU" sz="12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(Томск), </a:t>
            </a:r>
            <a:r>
              <a:rPr lang="ru-RU" sz="1200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кандидат медицинских наук</a:t>
            </a:r>
            <a:endParaRPr lang="ru-RU" sz="1200" i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" y="638132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БАД. НЕ ЯВЛЯЕТСЯ ЛЕКАРСТВОМ. ПЕРЕД ПРИМЕНЕНИЕМ ПРОКОНСУЛЬТИРУЙТЕСЬ С ВРАЧОМ</a:t>
            </a:r>
            <a:endParaRPr lang="ru-RU" sz="17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3" descr="C:\Users\Chizhova\Desktop\Panbiolakt banka mini\Panbiolakt banka trans (Copy).png"/>
          <p:cNvPicPr>
            <a:picLocks noChangeAspect="1" noChangeArrowheads="1"/>
          </p:cNvPicPr>
          <p:nvPr/>
        </p:nvPicPr>
        <p:blipFill>
          <a:blip r:embed="rId2" cstate="print"/>
          <a:srcRect b="48386"/>
          <a:stretch>
            <a:fillRect/>
          </a:stretch>
        </p:blipFill>
        <p:spPr bwMode="auto">
          <a:xfrm rot="616463">
            <a:off x="7012324" y="2424742"/>
            <a:ext cx="1879104" cy="2127746"/>
          </a:xfrm>
          <a:prstGeom prst="rect">
            <a:avLst/>
          </a:prstGeom>
          <a:noFill/>
        </p:spPr>
      </p:pic>
      <p:pic>
        <p:nvPicPr>
          <p:cNvPr id="11" name="Picture 2" descr="C:\Users\Chizhova\Desktop\Panbiolakt box mini\Panbiolakt box trans (Copy).png"/>
          <p:cNvPicPr>
            <a:picLocks noChangeAspect="1" noChangeArrowheads="1"/>
          </p:cNvPicPr>
          <p:nvPr/>
        </p:nvPicPr>
        <p:blipFill>
          <a:blip r:embed="rId3" cstate="print"/>
          <a:srcRect b="45350"/>
          <a:stretch>
            <a:fillRect/>
          </a:stretch>
        </p:blipFill>
        <p:spPr bwMode="auto">
          <a:xfrm>
            <a:off x="5724128" y="3385357"/>
            <a:ext cx="2083732" cy="247642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308304" y="4818971"/>
            <a:ext cx="1535980" cy="1169551"/>
          </a:xfrm>
          <a:prstGeom prst="rect">
            <a:avLst/>
          </a:prstGeom>
          <a:solidFill>
            <a:srgbClr val="CDDC29"/>
          </a:solidFill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1 </a:t>
            </a:r>
            <a:r>
              <a:rPr lang="ru-RU" sz="1400" b="1" dirty="0"/>
              <a:t>КАПСУЛА </a:t>
            </a:r>
          </a:p>
          <a:p>
            <a:pPr algn="ctr"/>
            <a:r>
              <a:rPr lang="ru-RU" sz="1400" b="1" dirty="0"/>
              <a:t>2 РАЗА В ДЕНЬ </a:t>
            </a:r>
          </a:p>
          <a:p>
            <a:pPr algn="ctr"/>
            <a:r>
              <a:rPr lang="ru-RU" sz="1400" b="1" dirty="0"/>
              <a:t>ВО ВРЕМЯ </a:t>
            </a:r>
            <a:r>
              <a:rPr lang="ru-RU" sz="1400" b="1" dirty="0" smtClean="0"/>
              <a:t>ЕДЫ</a:t>
            </a:r>
          </a:p>
          <a:p>
            <a:pPr algn="ctr"/>
            <a:endParaRPr lang="ru-RU" sz="1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76672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7 ПРЕИМУЩЕСТВ ПАНБИОЛАКТ КИДС</a:t>
            </a:r>
          </a:p>
          <a:p>
            <a:pPr algn="ctr"/>
            <a:endParaRPr lang="ru-RU" sz="2800" b="1" dirty="0"/>
          </a:p>
        </p:txBody>
      </p:sp>
      <p:pic>
        <p:nvPicPr>
          <p:cNvPr id="6" name="Picture 8" descr="C:\Users\Chizhova\Desktop\Панбиолакт картинки\лого_панбиолакт_кид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385" y="2998775"/>
            <a:ext cx="1987841" cy="19058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04182" y="1813186"/>
            <a:ext cx="238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КОМПЛЕКСНЫЙ СОСТАВ: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ПРОБИОТИКИ, ПРЕБИОТИКИ, 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АКТИВАТОРЫ ИММУНИТЕТА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998" y="3313348"/>
            <a:ext cx="2163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СОДЕРЖИТ  7 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ПРОБИОТИЧЕСКИХ 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ШТАММОВ  ДЕТСКОЙ 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ОБЛИГАТНОЙ НОРМОФЛОРЫ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299877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БЕЗОПАСЕН ДЛЯ ДЕТЕЙ 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С НЕПЕРЕНОСИМОСТЬЮ МОЛОЧНЫХ ПРОДУКТОВ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998" y="4798692"/>
            <a:ext cx="2314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НЕ ТЕРЯЮТ ЭФФЕКТИВНОСТЬ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ПРИ ОДНОВРЕМЕННОМ ПРИЁМЕ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С АНТИБИОТИКАМИ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4046985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ВЫСОКАЯ АДГЕЗИВНАЯ СПОСОБНОСТЬ БАКТЕРИЙ УВЕЛИЧИВАЕТ 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ЭФФЕКТИВНОСТЬ ТЕРАПИИ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18483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ФОРМИРУЕТ КИШЕЧНУЮ МИКРОФЛОРУ, УВЕЛИЧИВАЕТ РЕЗЕРВЫ ИММУНИТЕТА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534141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ТЕХНОЛОГИЯ МИКРОКАПСУЛИРОВАНИЯ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ОБЕСПЕЧИВАЕТ БЕЗОПАСНУЮ 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АДРЕСНУЮ ДОСТАВКУ БАКТЕРИЙ 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В ТОЛСТЫЙ КИШЕЧНИК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7542" y="1935106"/>
            <a:ext cx="552660" cy="513184"/>
          </a:xfrm>
          <a:prstGeom prst="ellipse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019340" y="1935106"/>
            <a:ext cx="552660" cy="513184"/>
          </a:xfrm>
          <a:prstGeom prst="ellipse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1880" y="5192058"/>
            <a:ext cx="552660" cy="513184"/>
          </a:xfrm>
          <a:prstGeom prst="ellipse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49053" y="3672879"/>
            <a:ext cx="552660" cy="513184"/>
          </a:xfrm>
          <a:prstGeom prst="ellipse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019340" y="5607303"/>
            <a:ext cx="552660" cy="513184"/>
          </a:xfrm>
          <a:prstGeom prst="ellipse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7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54242" y="3193308"/>
            <a:ext cx="552660" cy="513184"/>
          </a:xfrm>
          <a:prstGeom prst="ellipse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698692" y="4285508"/>
            <a:ext cx="552660" cy="513184"/>
          </a:xfrm>
          <a:prstGeom prst="ellipse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287958" y="0"/>
            <a:ext cx="6964562" cy="6858000"/>
          </a:xfrm>
          <a:prstGeom prst="rect">
            <a:avLst/>
          </a:prstGeom>
          <a:gradFill>
            <a:gsLst>
              <a:gs pos="39000">
                <a:srgbClr val="00B0F0"/>
              </a:gs>
              <a:gs pos="77000">
                <a:schemeClr val="accent1">
                  <a:lumMod val="5000"/>
                  <a:lumOff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7946" y="6243415"/>
            <a:ext cx="780882" cy="809278"/>
          </a:xfrm>
          <a:prstGeom prst="rect">
            <a:avLst/>
          </a:prstGeom>
          <a:noFill/>
        </p:spPr>
      </p:pic>
      <p:pic>
        <p:nvPicPr>
          <p:cNvPr id="3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998" y="-155808"/>
            <a:ext cx="881944" cy="853797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528442" y="774918"/>
            <a:ext cx="3682556" cy="2592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ПРОГРАММА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ДЛЯ ФОРМИРОВАНИЯ КИШЕЧНОЙ МИКРОФЛОРЫ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У ДЕТЕЙ С 3-Х ЛЕТ </a:t>
            </a:r>
          </a:p>
        </p:txBody>
      </p:sp>
      <p:pic>
        <p:nvPicPr>
          <p:cNvPr id="5" name="Picture 4" descr="C:\Users\Chizhova\Desktop\бактерия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4848">
            <a:off x="2497152" y="4865161"/>
            <a:ext cx="561210" cy="2538316"/>
          </a:xfrm>
          <a:prstGeom prst="rect">
            <a:avLst/>
          </a:prstGeom>
          <a:noFill/>
        </p:spPr>
      </p:pic>
      <p:pic>
        <p:nvPicPr>
          <p:cNvPr id="6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146168">
            <a:off x="4006985" y="5537992"/>
            <a:ext cx="244503" cy="1105873"/>
          </a:xfrm>
          <a:prstGeom prst="rect">
            <a:avLst/>
          </a:prstGeom>
          <a:noFill/>
        </p:spPr>
      </p:pic>
      <p:pic>
        <p:nvPicPr>
          <p:cNvPr id="7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403648" y="418568"/>
            <a:ext cx="216024" cy="223879"/>
          </a:xfrm>
          <a:prstGeom prst="rect">
            <a:avLst/>
          </a:prstGeom>
          <a:noFill/>
        </p:spPr>
      </p:pic>
      <p:pic>
        <p:nvPicPr>
          <p:cNvPr id="9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35237">
            <a:off x="377992" y="2886894"/>
            <a:ext cx="150255" cy="679595"/>
          </a:xfrm>
          <a:prstGeom prst="rect">
            <a:avLst/>
          </a:prstGeom>
          <a:noFill/>
        </p:spPr>
      </p:pic>
      <p:pic>
        <p:nvPicPr>
          <p:cNvPr id="10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28041" flipH="1">
            <a:off x="276982" y="5632386"/>
            <a:ext cx="216024" cy="223879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0194" y="379899"/>
            <a:ext cx="1695880" cy="6098201"/>
          </a:xfrm>
          <a:prstGeom prst="rect">
            <a:avLst/>
          </a:prstGeom>
        </p:spPr>
      </p:pic>
      <p:pic>
        <p:nvPicPr>
          <p:cNvPr id="8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91012">
            <a:off x="359677" y="280691"/>
            <a:ext cx="186885" cy="845270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40734" y="377176"/>
            <a:ext cx="6795814" cy="67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64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33056"/>
            <a:ext cx="648072" cy="627389"/>
          </a:xfrm>
          <a:prstGeom prst="rect">
            <a:avLst/>
          </a:prstGeom>
          <a:noFill/>
        </p:spPr>
      </p:pic>
      <p:pic>
        <p:nvPicPr>
          <p:cNvPr id="2052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63888" y="5517232"/>
            <a:ext cx="216024" cy="223879"/>
          </a:xfrm>
          <a:prstGeom prst="rect">
            <a:avLst/>
          </a:prstGeom>
          <a:noFill/>
        </p:spPr>
      </p:pic>
      <p:pic>
        <p:nvPicPr>
          <p:cNvPr id="23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66338" flipH="1" flipV="1">
            <a:off x="558007" y="5586516"/>
            <a:ext cx="486071" cy="2198473"/>
          </a:xfrm>
          <a:prstGeom prst="rect">
            <a:avLst/>
          </a:prstGeom>
          <a:noFill/>
        </p:spPr>
      </p:pic>
      <p:pic>
        <p:nvPicPr>
          <p:cNvPr id="27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78118" flipV="1">
            <a:off x="256555" y="4239755"/>
            <a:ext cx="221946" cy="10038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11560" y="1844824"/>
            <a:ext cx="439248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Совокупность бактерий, населяющих тело человека снаружи и внутри, называется микробиомом. </a:t>
            </a:r>
          </a:p>
          <a:p>
            <a:r>
              <a:rPr lang="ru-RU" sz="1600" dirty="0" smtClean="0"/>
              <a:t>Самая важная микрофлора  - кишечная.</a:t>
            </a:r>
            <a:endParaRPr lang="ru-RU" sz="1600" dirty="0"/>
          </a:p>
        </p:txBody>
      </p:sp>
      <p:pic>
        <p:nvPicPr>
          <p:cNvPr id="21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124744"/>
            <a:ext cx="648072" cy="671639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83568" y="3645024"/>
            <a:ext cx="309634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КОЖА</a:t>
            </a:r>
            <a:r>
              <a:rPr lang="ru-RU" dirty="0" smtClean="0"/>
              <a:t>  -      </a:t>
            </a:r>
            <a:r>
              <a:rPr lang="ru-RU" b="1" dirty="0" smtClean="0">
                <a:solidFill>
                  <a:srgbClr val="00B0F0"/>
                </a:solidFill>
              </a:rPr>
              <a:t>14%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568" y="2996952"/>
            <a:ext cx="309634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ВЕРХНИЕ ДЫХАТЕЛЬНЫЕ ПУТИ   </a:t>
            </a:r>
            <a:r>
              <a:rPr lang="ru-RU" dirty="0" smtClean="0"/>
              <a:t>-</a:t>
            </a:r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00B0F0"/>
                </a:solidFill>
              </a:rPr>
              <a:t>15%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3568" y="4005064"/>
            <a:ext cx="309634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МОЧЕПОЛОВАЯ </a:t>
            </a:r>
          </a:p>
          <a:p>
            <a:r>
              <a:rPr lang="ru-RU" b="1" dirty="0" smtClean="0"/>
              <a:t>СИСТЕМА</a:t>
            </a:r>
            <a:r>
              <a:rPr lang="ru-RU" dirty="0" smtClean="0"/>
              <a:t> - </a:t>
            </a:r>
            <a:r>
              <a:rPr lang="ru-RU" b="1" dirty="0" smtClean="0">
                <a:solidFill>
                  <a:srgbClr val="00B0F0"/>
                </a:solidFill>
              </a:rPr>
              <a:t>11%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568" y="4653136"/>
            <a:ext cx="3096344" cy="80021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ПИЩЕВАРИТЕЛЬНАЯ </a:t>
            </a:r>
          </a:p>
          <a:p>
            <a:r>
              <a:rPr lang="ru-RU" b="1" dirty="0" smtClean="0"/>
              <a:t>СИСТЕМА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00B0F0"/>
                </a:solidFill>
              </a:rPr>
              <a:t>60%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МИКРОБИОМ ЧЕЛОВЕКА.</a:t>
            </a:r>
          </a:p>
          <a:p>
            <a:pPr algn="ctr"/>
            <a:r>
              <a:rPr lang="ru-RU" sz="2800" b="1" dirty="0" smtClean="0"/>
              <a:t>РАСПРЕДЕЛЕНИЕ БАКТЕРИЙ В ОРГАНИЗМЕ</a:t>
            </a:r>
            <a:endParaRPr lang="ru-RU" sz="2800" b="1" dirty="0"/>
          </a:p>
        </p:txBody>
      </p:sp>
      <p:pic>
        <p:nvPicPr>
          <p:cNvPr id="2055" name="Picture 7" descr="https://tmu.org.ua/wp-content/uploads/2019/08/1566337920_Simptomy-i-lechenie-disbakterioza-u-grudnichka.jpg"/>
          <p:cNvPicPr>
            <a:picLocks noChangeAspect="1" noChangeArrowheads="1"/>
          </p:cNvPicPr>
          <p:nvPr/>
        </p:nvPicPr>
        <p:blipFill>
          <a:blip r:embed="rId8" cstate="print"/>
          <a:srcRect l="15301" r="19464"/>
          <a:stretch>
            <a:fillRect/>
          </a:stretch>
        </p:blipFill>
        <p:spPr bwMode="auto">
          <a:xfrm>
            <a:off x="5364088" y="1268760"/>
            <a:ext cx="3779912" cy="5589240"/>
          </a:xfrm>
          <a:prstGeom prst="rect">
            <a:avLst/>
          </a:prstGeom>
          <a:noFill/>
        </p:spPr>
      </p:pic>
      <p:pic>
        <p:nvPicPr>
          <p:cNvPr id="60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47864" y="4437112"/>
            <a:ext cx="216024" cy="223879"/>
          </a:xfrm>
          <a:prstGeom prst="rect">
            <a:avLst/>
          </a:prstGeom>
          <a:noFill/>
        </p:spPr>
      </p:pic>
      <p:pic>
        <p:nvPicPr>
          <p:cNvPr id="64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6016" y="3717032"/>
            <a:ext cx="216024" cy="223879"/>
          </a:xfrm>
          <a:prstGeom prst="rect">
            <a:avLst/>
          </a:prstGeom>
          <a:noFill/>
        </p:spPr>
      </p:pic>
      <p:pic>
        <p:nvPicPr>
          <p:cNvPr id="65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39752" y="5805264"/>
            <a:ext cx="216024" cy="223879"/>
          </a:xfrm>
          <a:prstGeom prst="rect">
            <a:avLst/>
          </a:prstGeom>
          <a:noFill/>
        </p:spPr>
      </p:pic>
      <p:pic>
        <p:nvPicPr>
          <p:cNvPr id="66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5445224"/>
            <a:ext cx="216024" cy="223879"/>
          </a:xfrm>
          <a:prstGeom prst="rect">
            <a:avLst/>
          </a:prstGeom>
          <a:noFill/>
        </p:spPr>
      </p:pic>
      <p:pic>
        <p:nvPicPr>
          <p:cNvPr id="67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520673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promyhealth.ru/wp-content/uploads/2018/07/anatomy-16052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3481362" cy="451026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1329024"/>
            <a:ext cx="42484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ФЕРМЕНТАТИВНАЯ ФУНКЦИЯ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овышают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поступление в организм полезных веществ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 smtClean="0">
                <a:latin typeface="+mj-lt"/>
                <a:cs typeface="Times New Roman" pitchFamily="18" charset="0"/>
              </a:rPr>
              <a:t>п</a:t>
            </a:r>
            <a:r>
              <a:rPr lang="ru-RU" sz="1600" baseline="0" dirty="0" smtClean="0">
                <a:latin typeface="+mj-lt"/>
                <a:cs typeface="Times New Roman" pitchFamily="18" charset="0"/>
              </a:rPr>
              <a:t>омогают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усвоению минералов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СИНТЕТИЧЕСКАЯ ФУНКЦИЯ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частвуют в производстве витаминов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12,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 биотина,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фолиевой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кислоты,  незаменимых аминокислот,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короткоцепочечных жирных кислот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ЗАЩИТНАЯ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ФУНКЦИЯ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принимают участие в созревании иммунных клеток, производстве </a:t>
            </a:r>
            <a:r>
              <a:rPr lang="ru-RU" sz="16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бактериоцинов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, лизоцима, интерферонов, </a:t>
            </a:r>
            <a:r>
              <a:rPr lang="ru-RU" sz="16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цитокинов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, антител к </a:t>
            </a:r>
            <a:r>
              <a:rPr lang="ru-RU" sz="16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патогенам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защищают эпителий кишечника от воспалений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препятствуют проникновению микробов в кровь и внутренние среды организма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8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4653136"/>
            <a:ext cx="520673" cy="504056"/>
          </a:xfrm>
          <a:prstGeom prst="rect">
            <a:avLst/>
          </a:prstGeom>
          <a:noFill/>
        </p:spPr>
      </p:pic>
      <p:pic>
        <p:nvPicPr>
          <p:cNvPr id="21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72816"/>
            <a:ext cx="864096" cy="895518"/>
          </a:xfrm>
          <a:prstGeom prst="rect">
            <a:avLst/>
          </a:prstGeom>
          <a:noFill/>
        </p:spPr>
      </p:pic>
      <p:pic>
        <p:nvPicPr>
          <p:cNvPr id="2052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172400" y="4357248"/>
            <a:ext cx="216024" cy="223879"/>
          </a:xfrm>
          <a:prstGeom prst="rect">
            <a:avLst/>
          </a:prstGeom>
          <a:noFill/>
        </p:spPr>
      </p:pic>
      <p:pic>
        <p:nvPicPr>
          <p:cNvPr id="23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602612" flipH="1" flipV="1">
            <a:off x="-428933" y="3110034"/>
            <a:ext cx="578089" cy="2614664"/>
          </a:xfrm>
          <a:prstGeom prst="rect">
            <a:avLst/>
          </a:prstGeom>
          <a:noFill/>
        </p:spPr>
      </p:pic>
      <p:pic>
        <p:nvPicPr>
          <p:cNvPr id="27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200879" flipV="1">
            <a:off x="5960511" y="5001299"/>
            <a:ext cx="221946" cy="100384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ЗНАЧЕНИЕ КИШЕЧНОЙ МИКРОФЛОРЫ </a:t>
            </a:r>
          </a:p>
          <a:p>
            <a:pPr algn="ctr"/>
            <a:r>
              <a:rPr lang="ru-RU" sz="2800" b="1" dirty="0" smtClean="0"/>
              <a:t>ДЛЯ ЗДОРОВЬЯ ЧЕЛОВЕКА</a:t>
            </a:r>
            <a:endParaRPr lang="ru-RU" sz="2800" b="1" dirty="0"/>
          </a:p>
        </p:txBody>
      </p:sp>
      <p:pic>
        <p:nvPicPr>
          <p:cNvPr id="15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6021288"/>
            <a:ext cx="288032" cy="298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ОСОБЕННОСТИ ДЕТСКОЙ МИКРОФЛОРЫ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365104"/>
            <a:ext cx="7488832" cy="92333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ДОПОЛНИТЕЛЬНЫЙ ПРИЕМ ПРОБИОТИКОВ ДЕТЬМИ ПОМОЖЕТ СКОРРЕКТИРОВАТЬ НЕСОВЕРШЕНСТВО ПИЩЕВАРИТЕЛЬНЫХ ПРОЦЕССОВ И УКРЕПИТЬ ЗАЩИТНЫЕ СИЛЫ ОРГАНИЗМА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429000"/>
            <a:ext cx="7488832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НАЧИНАЯ С 3Х ЛЕТ НАГРУЗКА НА ИММУНИТЕТ И ПИЩЕВАРЕНИЕ ЗНАЧИТЕЛЬНО УВЕЛИЧИВАЮТСЯ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916832"/>
            <a:ext cx="7488832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ДЕТСКАЯ КИШЕЧНАЯ МИКРОФЛОРА ФОРМИРУЕТСЯ ПОСТЕПЕННО, ГОД ЗА ГОДОМ УВЕЛИЧИВАЯ ВИДОВОЕ РАЗНООБРАЗИЕ БАКТЕРИЙ И ИХ ЧИСЛЕННОСТЬ, А ЗНАЧИТ, ВОЗМОЖНОСТИ УСВОЕНИЯ РАЗЛИЧНЫХ ВЕЩЕСТВ И ПОТЕНЦИАЛ ИММУННОЙ СИСТЕМЫ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КОГДА ДЕТЯМ НУЖНЫ ПРОБИОТИКИ</a:t>
            </a:r>
            <a:endParaRPr lang="ru-RU" sz="2800" b="1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1649706"/>
            <a:ext cx="4176464" cy="40318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Calibri" pitchFamily="34" charset="0"/>
                <a:cs typeface="Times New Roman" pitchFamily="18" charset="0"/>
              </a:rPr>
              <a:t>В КОМПЛЕКСНОМ ЛЕЧЕНИИ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пищевых отравлений (гастроэнтеритов)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  кишечных инфекций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болезней </a:t>
            </a:r>
            <a:r>
              <a:rPr lang="ru-RU" sz="16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жкт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вызванных </a:t>
            </a:r>
            <a:r>
              <a:rPr lang="ru-RU" sz="16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хеликобактерией</a:t>
            </a:r>
            <a:endParaRPr 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дисбиозов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различного происхождения</a:t>
            </a:r>
            <a:endParaRPr 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синдрома раздраженного кишечника (неприятные ощущения в </a:t>
            </a:r>
            <a:r>
              <a:rPr lang="ru-RU" sz="16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жкт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без воспалительного процесса)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  инфекций верхних дыхательных путей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 аллергических заболеваний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Calibri" pitchFamily="34" charset="0"/>
                <a:cs typeface="Times New Roman" pitchFamily="18" charset="0"/>
              </a:rPr>
              <a:t>ДЛЯ УМЕНЬШЕНИЯ СИМПТОМОВ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b="1" baseline="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связанных с непереносимостью лактозы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аллергических заболеваний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628800"/>
            <a:ext cx="3744416" cy="230832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ДЛЯ ПРОФИЛАКТИКИ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диареи при лечении антибиотиками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кишечных расстройств  у детей посещающих детский сад и школу, в поездках, при смене климата или рациона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атопического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синдрома и аллергических реакций у детей с наследственной предрасположенностью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221088"/>
            <a:ext cx="3744416" cy="147732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ДЛЯ УКРЕПЛЕНИЯ ИММУНИТЕТА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  в период сезонных заболеваний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  в период адаптации к дошкольным и школьным учреждениям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67330" flipH="1" flipV="1">
            <a:off x="804315" y="436047"/>
            <a:ext cx="449582" cy="2033434"/>
          </a:xfrm>
          <a:prstGeom prst="rect">
            <a:avLst/>
          </a:prstGeom>
          <a:noFill/>
        </p:spPr>
      </p:pic>
      <p:pic>
        <p:nvPicPr>
          <p:cNvPr id="9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001" y="1645560"/>
            <a:ext cx="648072" cy="6273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ПАНБИОЛАКТ КИДС – БОЛЬШЕ ЧЕМ ПРОБИОТИК</a:t>
            </a:r>
            <a:endParaRPr lang="ru-RU" sz="2800" b="1" dirty="0"/>
          </a:p>
        </p:txBody>
      </p:sp>
      <p:pic>
        <p:nvPicPr>
          <p:cNvPr id="6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02612" flipH="1" flipV="1">
            <a:off x="2116214" y="5373942"/>
            <a:ext cx="533824" cy="2414457"/>
          </a:xfrm>
          <a:prstGeom prst="rect">
            <a:avLst/>
          </a:prstGeom>
          <a:noFill/>
        </p:spPr>
      </p:pic>
      <p:pic>
        <p:nvPicPr>
          <p:cNvPr id="7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02612" flipH="1" flipV="1">
            <a:off x="-21261" y="5563149"/>
            <a:ext cx="487590" cy="2205344"/>
          </a:xfrm>
          <a:prstGeom prst="rect">
            <a:avLst/>
          </a:prstGeom>
          <a:noFill/>
        </p:spPr>
      </p:pic>
      <p:pic>
        <p:nvPicPr>
          <p:cNvPr id="8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02612" flipH="1" flipV="1">
            <a:off x="-253472" y="4592248"/>
            <a:ext cx="506944" cy="2292880"/>
          </a:xfrm>
          <a:prstGeom prst="rect">
            <a:avLst/>
          </a:prstGeom>
          <a:noFill/>
        </p:spPr>
      </p:pic>
      <p:pic>
        <p:nvPicPr>
          <p:cNvPr id="12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360584"/>
            <a:ext cx="694813" cy="720080"/>
          </a:xfrm>
          <a:prstGeom prst="rect">
            <a:avLst/>
          </a:prstGeom>
          <a:noFill/>
        </p:spPr>
      </p:pic>
      <p:pic>
        <p:nvPicPr>
          <p:cNvPr id="13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95536" y="1484784"/>
            <a:ext cx="486371" cy="504056"/>
          </a:xfrm>
          <a:prstGeom prst="rect">
            <a:avLst/>
          </a:prstGeom>
          <a:noFill/>
        </p:spPr>
      </p:pic>
      <p:pic>
        <p:nvPicPr>
          <p:cNvPr id="14" name="Picture 3" descr="C:\Users\Chizhova\Desktop\Panbiolakt banka mini\Panbiolakt banka trans (Copy).png"/>
          <p:cNvPicPr>
            <a:picLocks noChangeAspect="1" noChangeArrowheads="1"/>
          </p:cNvPicPr>
          <p:nvPr/>
        </p:nvPicPr>
        <p:blipFill>
          <a:blip r:embed="rId7" cstate="print"/>
          <a:srcRect b="48386"/>
          <a:stretch>
            <a:fillRect/>
          </a:stretch>
        </p:blipFill>
        <p:spPr bwMode="auto">
          <a:xfrm rot="616463">
            <a:off x="7156340" y="1929540"/>
            <a:ext cx="1879104" cy="212774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63688" y="2060848"/>
            <a:ext cx="3672408" cy="8640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7 ШТАММОВ ПОЛЕЗНЫХ БАКТЕРИЙ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3068960"/>
            <a:ext cx="3672408" cy="8640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ПРЕБИОТИКИ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63688" y="4077072"/>
            <a:ext cx="3672408" cy="8640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АКТИВАТОРЫ ИММУНИТЕТА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638132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БАД. НЕ ЯВЛЯЕТСЯ ЛЕКАРСТВОМ. ПЕРЕД ПРИМЕНЕНИЕМ ПРОКОНСУЛЬТИРУЙТЕСЬ С ВРАЧОМ</a:t>
            </a:r>
            <a:endParaRPr lang="ru-RU" sz="17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 descr="C:\Users\Chizhova\Desktop\Panbiolakt box mini\Panbiolakt box trans (Copy).png"/>
          <p:cNvPicPr>
            <a:picLocks noChangeAspect="1" noChangeArrowheads="1"/>
          </p:cNvPicPr>
          <p:nvPr/>
        </p:nvPicPr>
        <p:blipFill>
          <a:blip r:embed="rId8" cstate="print"/>
          <a:srcRect b="45350"/>
          <a:stretch>
            <a:fillRect/>
          </a:stretch>
        </p:blipFill>
        <p:spPr bwMode="auto">
          <a:xfrm>
            <a:off x="5724128" y="2680770"/>
            <a:ext cx="2083732" cy="247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    КАК ДЕЙСТВУЕТ ПАНБИОЛАКТ КИДС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1556792"/>
            <a:ext cx="65527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600" dirty="0" smtClean="0"/>
              <a:t>улучшает пищеварение, увеличивает усвоение полезных веществ, оказывает положительное влияние на обмен веществ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формирует  благоприятные условия для размножения </a:t>
            </a:r>
            <a:r>
              <a:rPr lang="ru-RU" sz="1600" dirty="0" err="1" smtClean="0"/>
              <a:t>пробиотических</a:t>
            </a:r>
            <a:r>
              <a:rPr lang="ru-RU" sz="1600" dirty="0" smtClean="0"/>
              <a:t> микроорганизмов в кишечнике  и подавляет развитие патогенных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способствует восстановлению естественного баланса микрофлоры кишечника, снижению проявлений </a:t>
            </a:r>
            <a:r>
              <a:rPr lang="ru-RU" sz="1600" dirty="0" err="1" smtClean="0"/>
              <a:t>дисбиоза</a:t>
            </a:r>
            <a:r>
              <a:rPr lang="ru-RU" sz="1600" dirty="0" smtClean="0"/>
              <a:t>  и проницаемости слизистой оболочки кишечника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стимулирует синтез лизоцима, интерферонов, фагоцитов, </a:t>
            </a:r>
            <a:r>
              <a:rPr lang="ru-RU" sz="1600" dirty="0" err="1" smtClean="0"/>
              <a:t>бактериоцинов</a:t>
            </a:r>
            <a:r>
              <a:rPr lang="ru-RU" sz="1600" dirty="0" smtClean="0"/>
              <a:t>, снижая интенсивность и продолжительность  кишечных инфекций, респираторных заболеваний, активность воспалительных реакций, интоксикацию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уменьшает симптомы желудочно-кишечных </a:t>
            </a:r>
          </a:p>
          <a:p>
            <a:r>
              <a:rPr lang="ru-RU" sz="1600" dirty="0" smtClean="0"/>
              <a:t>расстройств, аллергических реакций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увеличивает резервы детской иммунной системы</a:t>
            </a:r>
          </a:p>
          <a:p>
            <a:r>
              <a:rPr lang="ru-RU" sz="1600" dirty="0" smtClean="0"/>
              <a:t>и адаптивных механизмов</a:t>
            </a:r>
          </a:p>
        </p:txBody>
      </p:sp>
      <p:pic>
        <p:nvPicPr>
          <p:cNvPr id="8" name="Picture 7" descr="C:\Users\Chizhova\Desktop\Панбиолакт картинки\бактерия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869160"/>
            <a:ext cx="520673" cy="504056"/>
          </a:xfrm>
          <a:prstGeom prst="rect">
            <a:avLst/>
          </a:prstGeom>
          <a:noFill/>
        </p:spPr>
      </p:pic>
      <p:pic>
        <p:nvPicPr>
          <p:cNvPr id="9" name="Picture 5" descr="C:\Users\Chizhova\Desktop\Панбиолакт картинки\бактерия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45224"/>
            <a:ext cx="593751" cy="615342"/>
          </a:xfrm>
          <a:prstGeom prst="rect">
            <a:avLst/>
          </a:prstGeom>
          <a:noFill/>
        </p:spPr>
      </p:pic>
      <p:pic>
        <p:nvPicPr>
          <p:cNvPr id="10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02612" flipH="1" flipV="1">
            <a:off x="-428933" y="4550193"/>
            <a:ext cx="578089" cy="2614664"/>
          </a:xfrm>
          <a:prstGeom prst="rect">
            <a:avLst/>
          </a:prstGeom>
          <a:noFill/>
        </p:spPr>
      </p:pic>
      <p:pic>
        <p:nvPicPr>
          <p:cNvPr id="11" name="Picture 4" descr="C:\Users\Chizhova\Desktop\Панбиолакт картинки\бактерия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532440" y="1484784"/>
            <a:ext cx="221077" cy="229115"/>
          </a:xfrm>
          <a:prstGeom prst="rect">
            <a:avLst/>
          </a:prstGeom>
          <a:noFill/>
        </p:spPr>
      </p:pic>
      <p:pic>
        <p:nvPicPr>
          <p:cNvPr id="12" name="Picture 2" descr="C:\Users\Chizhova\Desktop\Панбиолакт картинки\Новая папка\лого_панбиолакт_кид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84784"/>
            <a:ext cx="1322114" cy="1267594"/>
          </a:xfrm>
          <a:prstGeom prst="rect">
            <a:avLst/>
          </a:prstGeom>
          <a:noFill/>
        </p:spPr>
      </p:pic>
      <p:pic>
        <p:nvPicPr>
          <p:cNvPr id="13" name="Picture 3" descr="C:\Users\Chizhova\Desktop\Панбиолакт картинки\Новая папка\котик.png"/>
          <p:cNvPicPr>
            <a:picLocks noChangeAspect="1" noChangeArrowheads="1"/>
          </p:cNvPicPr>
          <p:nvPr/>
        </p:nvPicPr>
        <p:blipFill rotWithShape="1">
          <a:blip r:embed="rId7" cstate="print"/>
          <a:srcRect l="1" r="2314"/>
          <a:stretch/>
        </p:blipFill>
        <p:spPr bwMode="auto">
          <a:xfrm>
            <a:off x="300423" y="404664"/>
            <a:ext cx="124724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                                </a:t>
            </a:r>
            <a:r>
              <a:rPr lang="ru-RU" sz="2400" b="1" dirty="0" smtClean="0"/>
              <a:t>ПРОБИОТИКИ</a:t>
            </a:r>
            <a:endParaRPr lang="ru-RU" sz="2400" b="1" dirty="0"/>
          </a:p>
        </p:txBody>
      </p:sp>
      <p:pic>
        <p:nvPicPr>
          <p:cNvPr id="9" name="Picture 2" descr="C:\Users\Chizhova\Desktop\Панбиолакт картинки\Новая папка\лого_панбиолакт_кид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322114" cy="12675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5400000">
            <a:off x="2267744" y="-27384"/>
            <a:ext cx="1008112" cy="187220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АКТИВНЫЕ КОМПОНЕНТЫ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301208"/>
            <a:ext cx="6048672" cy="584775"/>
          </a:xfrm>
          <a:prstGeom prst="rect">
            <a:avLst/>
          </a:prstGeom>
          <a:solidFill>
            <a:srgbClr val="CDDC2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ОБЛАДАЮТ ЕСТЕСТВЕННОЙ УСТОЙЧИВОСТЬЮ К РЯДУ АНТИБИОТИКОВ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348880"/>
            <a:ext cx="6048672" cy="338554"/>
          </a:xfrm>
          <a:prstGeom prst="rect">
            <a:avLst/>
          </a:prstGeom>
          <a:solidFill>
            <a:srgbClr val="CDDC2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ВЫСОКАЯ  КОНЦЕНТРАЦИЯ = 1 МИЛЛИАРД (1</a:t>
            </a:r>
            <a:r>
              <a:rPr lang="en-US" sz="1600" dirty="0" smtClean="0"/>
              <a:t>X</a:t>
            </a:r>
            <a:r>
              <a:rPr lang="ru-RU" sz="1600" dirty="0" smtClean="0"/>
              <a:t>10</a:t>
            </a:r>
            <a:r>
              <a:rPr lang="ru-RU" sz="1600" baseline="30000" dirty="0" smtClean="0"/>
              <a:t>9</a:t>
            </a:r>
            <a:r>
              <a:rPr lang="ru-RU" sz="1600" dirty="0" smtClean="0"/>
              <a:t>) КОЕ/Г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1772816"/>
            <a:ext cx="6048672" cy="338554"/>
          </a:xfrm>
          <a:prstGeom prst="rect">
            <a:avLst/>
          </a:prstGeom>
          <a:solidFill>
            <a:srgbClr val="CDDC2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ВХОДЯТ В СОСТАВ ДЕТСКОЙ ОБЛИГАТНОЙ МИКРОФЛОРЫ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3429000"/>
            <a:ext cx="6048672" cy="584775"/>
          </a:xfrm>
          <a:prstGeom prst="rect">
            <a:avLst/>
          </a:prstGeom>
          <a:solidFill>
            <a:srgbClr val="CDDC2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ОБЛАДАЮТ ВЫСОКОЙ ЖИЗНЕСПОСОБНОСТЬЮ И </a:t>
            </a:r>
          </a:p>
          <a:p>
            <a:pPr algn="ctr"/>
            <a:r>
              <a:rPr lang="ru-RU" sz="1600" dirty="0" smtClean="0"/>
              <a:t>СПОСОБНЫ АКТИВНО ЗАСЕЛЯТЬ СЛИЗИСТУЮ КИШЕЧНИКА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4221088"/>
            <a:ext cx="6048672" cy="830997"/>
          </a:xfrm>
          <a:prstGeom prst="rect">
            <a:avLst/>
          </a:prstGeom>
          <a:solidFill>
            <a:srgbClr val="CDDC2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ВЫРАЩЕНЫ НА ГИПОАЛЛЕРГЕННЫХ СРЕДАХ </a:t>
            </a:r>
          </a:p>
          <a:p>
            <a:pPr algn="ctr"/>
            <a:r>
              <a:rPr lang="ru-RU" sz="1600" dirty="0" smtClean="0"/>
              <a:t>(БЕЗОПАСНЫ ДЛЯ ПОТРЕБИТЕЛЕЙ С НЕПЕРЕНОСИМОСТЬЮ ЛАКТОЗЫ И МОЛОЧНОГО БЕЛКА)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5696" y="2924944"/>
            <a:ext cx="6048672" cy="338554"/>
          </a:xfrm>
          <a:prstGeom prst="rect">
            <a:avLst/>
          </a:prstGeom>
          <a:solidFill>
            <a:srgbClr val="CDD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ЗАЩИЩЕНЫ ОТ АГРЕССИВНЫХ ФАКТОРОВ ЖКТ</a:t>
            </a:r>
            <a:endParaRPr lang="ru-RU" sz="1600" dirty="0"/>
          </a:p>
        </p:txBody>
      </p:sp>
      <p:pic>
        <p:nvPicPr>
          <p:cNvPr id="12" name="Picture 3" descr="C:\Users\Chizhova\Desktop\Панбиолакт картинки\Новая папка\котик.png"/>
          <p:cNvPicPr>
            <a:picLocks noChangeAspect="1" noChangeArrowheads="1"/>
          </p:cNvPicPr>
          <p:nvPr/>
        </p:nvPicPr>
        <p:blipFill rotWithShape="1">
          <a:blip r:embed="rId3" cstate="print"/>
          <a:srcRect l="1" r="2314"/>
          <a:stretch/>
        </p:blipFill>
        <p:spPr bwMode="auto">
          <a:xfrm>
            <a:off x="300423" y="404664"/>
            <a:ext cx="124724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БИФИДОБАКТЕРИИ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5229200"/>
            <a:ext cx="3888432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подавляет рост патогенных и условно-патогенных микроорганизмов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285293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BIFIDOBACTERIUM INFANTIS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BIFIDOBACTERIUM BIFIDUM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BIFIDOBACTERIUM LONGUM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2060848"/>
            <a:ext cx="3888432" cy="258532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1600" dirty="0" smtClean="0"/>
              <a:t>нормализуют </a:t>
            </a:r>
            <a:r>
              <a:rPr lang="ru-RU" sz="1600" dirty="0" err="1" smtClean="0"/>
              <a:t>микробиоценоз</a:t>
            </a:r>
            <a:r>
              <a:rPr lang="ru-RU" sz="1600" dirty="0" smtClean="0"/>
              <a:t> кишечника, улучшают метаболизм жиров и белков, усвоение минералов, синтез биологически активных веществ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влияют на синтез антител к патогенным микроорганизмам, активируют фагоцитоз, синтез лизоцима, интерферонов и </a:t>
            </a:r>
            <a:r>
              <a:rPr lang="ru-RU" sz="1600" dirty="0" err="1" smtClean="0"/>
              <a:t>цитокинов</a:t>
            </a:r>
            <a:r>
              <a:rPr lang="ru-RU" sz="1600" dirty="0" smtClean="0"/>
              <a:t> 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увеличивают скорость регенерации кишечного эпителия 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5301208"/>
            <a:ext cx="2726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BIFIDOBACTERIUM BREVE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499992" y="2780928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77087" flipH="1" flipV="1">
            <a:off x="2436465" y="4074646"/>
            <a:ext cx="229056" cy="1036010"/>
          </a:xfrm>
          <a:prstGeom prst="rect">
            <a:avLst/>
          </a:prstGeom>
          <a:noFill/>
        </p:spPr>
      </p:pic>
      <p:pic>
        <p:nvPicPr>
          <p:cNvPr id="21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23109" flipH="1" flipV="1">
            <a:off x="3261008" y="4086625"/>
            <a:ext cx="229056" cy="1036010"/>
          </a:xfrm>
          <a:prstGeom prst="rect">
            <a:avLst/>
          </a:prstGeom>
          <a:noFill/>
        </p:spPr>
      </p:pic>
      <p:pic>
        <p:nvPicPr>
          <p:cNvPr id="22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38207" flipH="1" flipV="1">
            <a:off x="2915816" y="4149080"/>
            <a:ext cx="229056" cy="1036010"/>
          </a:xfrm>
          <a:prstGeom prst="rect">
            <a:avLst/>
          </a:prstGeom>
          <a:noFill/>
        </p:spPr>
      </p:pic>
      <p:pic>
        <p:nvPicPr>
          <p:cNvPr id="23" name="Picture 6" descr="C:\Users\Chizhova\Desktop\Панбиолакт картинки\бактерия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01060" flipH="1" flipV="1">
            <a:off x="2663217" y="3867711"/>
            <a:ext cx="229056" cy="1036010"/>
          </a:xfrm>
          <a:prstGeom prst="rect">
            <a:avLst/>
          </a:prstGeom>
          <a:noFill/>
        </p:spPr>
      </p:pic>
      <p:sp>
        <p:nvSpPr>
          <p:cNvPr id="24" name="Правая фигурная скобка 23"/>
          <p:cNvSpPr/>
          <p:nvPr/>
        </p:nvSpPr>
        <p:spPr>
          <a:xfrm>
            <a:off x="4499992" y="4941168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Chizhova\Desktop\Панбиолакт картинки\Новая папка\лого_панбиолакт_кид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1322114" cy="1267594"/>
          </a:xfrm>
          <a:prstGeom prst="rect">
            <a:avLst/>
          </a:prstGeom>
          <a:noFill/>
        </p:spPr>
      </p:pic>
      <p:sp>
        <p:nvSpPr>
          <p:cNvPr id="27" name="Овал 26"/>
          <p:cNvSpPr/>
          <p:nvPr/>
        </p:nvSpPr>
        <p:spPr>
          <a:xfrm>
            <a:off x="2483768" y="1772816"/>
            <a:ext cx="1008112" cy="936104"/>
          </a:xfrm>
          <a:prstGeom prst="ellipse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 </a:t>
            </a:r>
            <a:r>
              <a:rPr lang="ru-RU" sz="1100" b="1" dirty="0" smtClean="0">
                <a:solidFill>
                  <a:schemeClr val="tx1"/>
                </a:solidFill>
              </a:rPr>
              <a:t>штамма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25" name="Picture 3" descr="C:\Users\Chizhova\Desktop\Панбиолакт картинки\Новая папка\котик.png"/>
          <p:cNvPicPr>
            <a:picLocks noChangeAspect="1" noChangeArrowheads="1"/>
          </p:cNvPicPr>
          <p:nvPr/>
        </p:nvPicPr>
        <p:blipFill rotWithShape="1">
          <a:blip r:embed="rId4" cstate="print"/>
          <a:srcRect l="1" r="2314"/>
          <a:stretch/>
        </p:blipFill>
        <p:spPr bwMode="auto">
          <a:xfrm>
            <a:off x="300423" y="404664"/>
            <a:ext cx="124724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1231</Words>
  <Application>Microsoft Office PowerPoint</Application>
  <PresentationFormat>Экран (4:3)</PresentationFormat>
  <Paragraphs>202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ПАНБИОЛАКТ КИДС</dc:title>
  <dc:creator>Чижова Марина</dc:creator>
  <cp:lastModifiedBy>Чижова Марина</cp:lastModifiedBy>
  <cp:revision>352</cp:revision>
  <dcterms:created xsi:type="dcterms:W3CDTF">2019-09-10T11:03:34Z</dcterms:created>
  <dcterms:modified xsi:type="dcterms:W3CDTF">2019-10-02T07:33:56Z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