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4" r:id="rId5"/>
    <p:sldId id="265" r:id="rId6"/>
    <p:sldId id="266" r:id="rId7"/>
    <p:sldId id="259" r:id="rId8"/>
    <p:sldId id="268" r:id="rId9"/>
    <p:sldId id="267" r:id="rId10"/>
    <p:sldId id="271" r:id="rId11"/>
    <p:sldId id="272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A44EA-D0B0-4D1F-8BB7-7BF056A6C5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D053C6-6077-4B6C-8A91-6F763EA0085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Витамин молодости кожи</a:t>
          </a:r>
          <a:endParaRPr lang="ru-RU" sz="1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62E9A0-BC6C-41C5-8AAF-B99A3418FBE1}" type="parTrans" cxnId="{8DB30E72-07B2-48FC-9D13-8A300681FA00}">
      <dgm:prSet/>
      <dgm:spPr/>
      <dgm:t>
        <a:bodyPr/>
        <a:lstStyle/>
        <a:p>
          <a:endParaRPr lang="ru-RU"/>
        </a:p>
      </dgm:t>
    </dgm:pt>
    <dgm:pt modelId="{8C87BF20-F1C7-46AC-B108-C7E5B02BD7A5}" type="sibTrans" cxnId="{8DB30E72-07B2-48FC-9D13-8A300681FA00}">
      <dgm:prSet/>
      <dgm:spPr/>
      <dgm:t>
        <a:bodyPr/>
        <a:lstStyle/>
        <a:p>
          <a:endParaRPr lang="ru-RU"/>
        </a:p>
      </dgm:t>
    </dgm:pt>
    <dgm:pt modelId="{DC6FC237-A745-4443-B79A-B16BA90DD08C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Мощный натуральный антиоксидант, </a:t>
          </a: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защищает клетки кожи от атак свободных радикалов</a:t>
          </a:r>
          <a:endParaRPr lang="ru-RU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31D159C-9608-4DBD-9FB4-230C45E19E23}" type="parTrans" cxnId="{DEAB47CB-71C4-4A1E-A51A-4F9CF5EC7B40}">
      <dgm:prSet/>
      <dgm:spPr/>
      <dgm:t>
        <a:bodyPr/>
        <a:lstStyle/>
        <a:p>
          <a:endParaRPr lang="ru-RU"/>
        </a:p>
      </dgm:t>
    </dgm:pt>
    <dgm:pt modelId="{879292A7-E59F-4063-AB10-E021ED760611}" type="sibTrans" cxnId="{DEAB47CB-71C4-4A1E-A51A-4F9CF5EC7B40}">
      <dgm:prSet/>
      <dgm:spPr/>
      <dgm:t>
        <a:bodyPr/>
        <a:lstStyle/>
        <a:p>
          <a:endParaRPr lang="ru-RU"/>
        </a:p>
      </dgm:t>
    </dgm:pt>
    <dgm:pt modelId="{5CF2E1E8-BBAF-46F3-8825-E2FBB3EECFD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Обеспечивает увлажнение, восстановление, противовоспалительный эффект.</a:t>
          </a:r>
          <a:endParaRPr lang="ru-RU" sz="1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3407E2-1F08-4FD6-9BC9-6AACF0C6306D}" type="parTrans" cxnId="{2004D1C2-E9C6-4DB4-95BC-80F0204E0829}">
      <dgm:prSet/>
      <dgm:spPr/>
      <dgm:t>
        <a:bodyPr/>
        <a:lstStyle/>
        <a:p>
          <a:endParaRPr lang="ru-RU"/>
        </a:p>
      </dgm:t>
    </dgm:pt>
    <dgm:pt modelId="{3F4C44C1-BEDF-42BA-878E-3205155631C3}" type="sibTrans" cxnId="{2004D1C2-E9C6-4DB4-95BC-80F0204E0829}">
      <dgm:prSet/>
      <dgm:spPr/>
      <dgm:t>
        <a:bodyPr/>
        <a:lstStyle/>
        <a:p>
          <a:endParaRPr lang="ru-RU"/>
        </a:p>
      </dgm:t>
    </dgm:pt>
    <dgm:pt modelId="{CF30F9CD-C15B-4FC0-A918-94E6B4339135}" type="pres">
      <dgm:prSet presAssocID="{865A44EA-D0B0-4D1F-8BB7-7BF056A6C564}" presName="linear" presStyleCnt="0">
        <dgm:presLayoutVars>
          <dgm:animLvl val="lvl"/>
          <dgm:resizeHandles val="exact"/>
        </dgm:presLayoutVars>
      </dgm:prSet>
      <dgm:spPr/>
    </dgm:pt>
    <dgm:pt modelId="{8E916673-3964-4775-8512-EFC5BB37C411}" type="pres">
      <dgm:prSet presAssocID="{E9D053C6-6077-4B6C-8A91-6F763EA008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772557-0431-4333-AEDC-97C96D2ADB2A}" type="pres">
      <dgm:prSet presAssocID="{8C87BF20-F1C7-46AC-B108-C7E5B02BD7A5}" presName="spacer" presStyleCnt="0"/>
      <dgm:spPr/>
    </dgm:pt>
    <dgm:pt modelId="{433DD742-5600-4BEF-B27F-AFA8382D7E0C}" type="pres">
      <dgm:prSet presAssocID="{DC6FC237-A745-4443-B79A-B16BA90DD08C}" presName="parentText" presStyleLbl="node1" presStyleIdx="1" presStyleCnt="3" custLinFactNeighborY="246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C21AE-4250-44B8-8696-77E0CF820068}" type="pres">
      <dgm:prSet presAssocID="{879292A7-E59F-4063-AB10-E021ED760611}" presName="spacer" presStyleCnt="0"/>
      <dgm:spPr/>
    </dgm:pt>
    <dgm:pt modelId="{0376D34F-6335-4152-9336-AB7861A3083F}" type="pres">
      <dgm:prSet presAssocID="{5CF2E1E8-BBAF-46F3-8825-E2FBB3EECF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C1C82-5479-41AE-856C-93EBCDEC8CDE}" type="presOf" srcId="{865A44EA-D0B0-4D1F-8BB7-7BF056A6C564}" destId="{CF30F9CD-C15B-4FC0-A918-94E6B4339135}" srcOrd="0" destOrd="0" presId="urn:microsoft.com/office/officeart/2005/8/layout/vList2"/>
    <dgm:cxn modelId="{8DB30E72-07B2-48FC-9D13-8A300681FA00}" srcId="{865A44EA-D0B0-4D1F-8BB7-7BF056A6C564}" destId="{E9D053C6-6077-4B6C-8A91-6F763EA0085E}" srcOrd="0" destOrd="0" parTransId="{7662E9A0-BC6C-41C5-8AAF-B99A3418FBE1}" sibTransId="{8C87BF20-F1C7-46AC-B108-C7E5B02BD7A5}"/>
    <dgm:cxn modelId="{947038F2-9A10-4837-94CD-676DA5EC5011}" type="presOf" srcId="{5CF2E1E8-BBAF-46F3-8825-E2FBB3EECFD6}" destId="{0376D34F-6335-4152-9336-AB7861A3083F}" srcOrd="0" destOrd="0" presId="urn:microsoft.com/office/officeart/2005/8/layout/vList2"/>
    <dgm:cxn modelId="{DEAB47CB-71C4-4A1E-A51A-4F9CF5EC7B40}" srcId="{865A44EA-D0B0-4D1F-8BB7-7BF056A6C564}" destId="{DC6FC237-A745-4443-B79A-B16BA90DD08C}" srcOrd="1" destOrd="0" parTransId="{031D159C-9608-4DBD-9FB4-230C45E19E23}" sibTransId="{879292A7-E59F-4063-AB10-E021ED760611}"/>
    <dgm:cxn modelId="{16FC16A8-F817-4E2C-94B1-3E4A4A1890EC}" type="presOf" srcId="{DC6FC237-A745-4443-B79A-B16BA90DD08C}" destId="{433DD742-5600-4BEF-B27F-AFA8382D7E0C}" srcOrd="0" destOrd="0" presId="urn:microsoft.com/office/officeart/2005/8/layout/vList2"/>
    <dgm:cxn modelId="{2578F54F-3081-4624-AE6D-4C15C158684E}" type="presOf" srcId="{E9D053C6-6077-4B6C-8A91-6F763EA0085E}" destId="{8E916673-3964-4775-8512-EFC5BB37C411}" srcOrd="0" destOrd="0" presId="urn:microsoft.com/office/officeart/2005/8/layout/vList2"/>
    <dgm:cxn modelId="{2004D1C2-E9C6-4DB4-95BC-80F0204E0829}" srcId="{865A44EA-D0B0-4D1F-8BB7-7BF056A6C564}" destId="{5CF2E1E8-BBAF-46F3-8825-E2FBB3EECFD6}" srcOrd="2" destOrd="0" parTransId="{613407E2-1F08-4FD6-9BC9-6AACF0C6306D}" sibTransId="{3F4C44C1-BEDF-42BA-878E-3205155631C3}"/>
    <dgm:cxn modelId="{F667E56C-2002-4854-998E-15336564F9F9}" type="presParOf" srcId="{CF30F9CD-C15B-4FC0-A918-94E6B4339135}" destId="{8E916673-3964-4775-8512-EFC5BB37C411}" srcOrd="0" destOrd="0" presId="urn:microsoft.com/office/officeart/2005/8/layout/vList2"/>
    <dgm:cxn modelId="{CEDFDF37-767D-4C21-B93F-2E2333748427}" type="presParOf" srcId="{CF30F9CD-C15B-4FC0-A918-94E6B4339135}" destId="{90772557-0431-4333-AEDC-97C96D2ADB2A}" srcOrd="1" destOrd="0" presId="urn:microsoft.com/office/officeart/2005/8/layout/vList2"/>
    <dgm:cxn modelId="{0DE4D65D-D8AE-4F65-AF2B-F6551017DD0C}" type="presParOf" srcId="{CF30F9CD-C15B-4FC0-A918-94E6B4339135}" destId="{433DD742-5600-4BEF-B27F-AFA8382D7E0C}" srcOrd="2" destOrd="0" presId="urn:microsoft.com/office/officeart/2005/8/layout/vList2"/>
    <dgm:cxn modelId="{77571BAA-C292-49A8-BE24-80C1FD030D0C}" type="presParOf" srcId="{CF30F9CD-C15B-4FC0-A918-94E6B4339135}" destId="{11CC21AE-4250-44B8-8696-77E0CF820068}" srcOrd="3" destOrd="0" presId="urn:microsoft.com/office/officeart/2005/8/layout/vList2"/>
    <dgm:cxn modelId="{B3FABF57-526A-430A-B73E-46F0FB63753A}" type="presParOf" srcId="{CF30F9CD-C15B-4FC0-A918-94E6B4339135}" destId="{0376D34F-6335-4152-9336-AB7861A3083F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A44EA-D0B0-4D1F-8BB7-7BF056A6C5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D053C6-6077-4B6C-8A91-6F763EA0085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Важны для нормального функционирования кожи</a:t>
          </a:r>
          <a:endParaRPr lang="ru-RU" sz="1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62E9A0-BC6C-41C5-8AAF-B99A3418FBE1}" type="parTrans" cxnId="{8DB30E72-07B2-48FC-9D13-8A300681FA00}">
      <dgm:prSet/>
      <dgm:spPr/>
      <dgm:t>
        <a:bodyPr/>
        <a:lstStyle/>
        <a:p>
          <a:endParaRPr lang="ru-RU"/>
        </a:p>
      </dgm:t>
    </dgm:pt>
    <dgm:pt modelId="{8C87BF20-F1C7-46AC-B108-C7E5B02BD7A5}" type="sibTrans" cxnId="{8DB30E72-07B2-48FC-9D13-8A300681FA00}">
      <dgm:prSet/>
      <dgm:spPr/>
      <dgm:t>
        <a:bodyPr/>
        <a:lstStyle/>
        <a:p>
          <a:endParaRPr lang="ru-RU"/>
        </a:p>
      </dgm:t>
    </dgm:pt>
    <dgm:pt modelId="{5CF2E1E8-BBAF-46F3-8825-E2FBB3EECFD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Поддерживают уровень увлажненности кожи, стимулируют клеточный рост и регенерацию тканей, останавливают воспаление.</a:t>
          </a:r>
          <a:endParaRPr lang="ru-RU" sz="1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3407E2-1F08-4FD6-9BC9-6AACF0C6306D}" type="parTrans" cxnId="{2004D1C2-E9C6-4DB4-95BC-80F0204E0829}">
      <dgm:prSet/>
      <dgm:spPr/>
      <dgm:t>
        <a:bodyPr/>
        <a:lstStyle/>
        <a:p>
          <a:endParaRPr lang="ru-RU"/>
        </a:p>
      </dgm:t>
    </dgm:pt>
    <dgm:pt modelId="{3F4C44C1-BEDF-42BA-878E-3205155631C3}" type="sibTrans" cxnId="{2004D1C2-E9C6-4DB4-95BC-80F0204E0829}">
      <dgm:prSet/>
      <dgm:spPr/>
      <dgm:t>
        <a:bodyPr/>
        <a:lstStyle/>
        <a:p>
          <a:endParaRPr lang="ru-RU"/>
        </a:p>
      </dgm:t>
    </dgm:pt>
    <dgm:pt modelId="{CF30F9CD-C15B-4FC0-A918-94E6B4339135}" type="pres">
      <dgm:prSet presAssocID="{865A44EA-D0B0-4D1F-8BB7-7BF056A6C564}" presName="linear" presStyleCnt="0">
        <dgm:presLayoutVars>
          <dgm:animLvl val="lvl"/>
          <dgm:resizeHandles val="exact"/>
        </dgm:presLayoutVars>
      </dgm:prSet>
      <dgm:spPr/>
    </dgm:pt>
    <dgm:pt modelId="{8E916673-3964-4775-8512-EFC5BB37C411}" type="pres">
      <dgm:prSet presAssocID="{E9D053C6-6077-4B6C-8A91-6F763EA0085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72557-0431-4333-AEDC-97C96D2ADB2A}" type="pres">
      <dgm:prSet presAssocID="{8C87BF20-F1C7-46AC-B108-C7E5B02BD7A5}" presName="spacer" presStyleCnt="0"/>
      <dgm:spPr/>
    </dgm:pt>
    <dgm:pt modelId="{0376D34F-6335-4152-9336-AB7861A3083F}" type="pres">
      <dgm:prSet presAssocID="{5CF2E1E8-BBAF-46F3-8825-E2FBB3EECFD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30E72-07B2-48FC-9D13-8A300681FA00}" srcId="{865A44EA-D0B0-4D1F-8BB7-7BF056A6C564}" destId="{E9D053C6-6077-4B6C-8A91-6F763EA0085E}" srcOrd="0" destOrd="0" parTransId="{7662E9A0-BC6C-41C5-8AAF-B99A3418FBE1}" sibTransId="{8C87BF20-F1C7-46AC-B108-C7E5B02BD7A5}"/>
    <dgm:cxn modelId="{166B57D7-BC6C-4940-BE8C-88B0D094534D}" type="presOf" srcId="{5CF2E1E8-BBAF-46F3-8825-E2FBB3EECFD6}" destId="{0376D34F-6335-4152-9336-AB7861A3083F}" srcOrd="0" destOrd="0" presId="urn:microsoft.com/office/officeart/2005/8/layout/vList2"/>
    <dgm:cxn modelId="{FAB0CCCA-E677-47AE-B477-E04244878B93}" type="presOf" srcId="{E9D053C6-6077-4B6C-8A91-6F763EA0085E}" destId="{8E916673-3964-4775-8512-EFC5BB37C411}" srcOrd="0" destOrd="0" presId="urn:microsoft.com/office/officeart/2005/8/layout/vList2"/>
    <dgm:cxn modelId="{2004D1C2-E9C6-4DB4-95BC-80F0204E0829}" srcId="{865A44EA-D0B0-4D1F-8BB7-7BF056A6C564}" destId="{5CF2E1E8-BBAF-46F3-8825-E2FBB3EECFD6}" srcOrd="1" destOrd="0" parTransId="{613407E2-1F08-4FD6-9BC9-6AACF0C6306D}" sibTransId="{3F4C44C1-BEDF-42BA-878E-3205155631C3}"/>
    <dgm:cxn modelId="{97403DF5-A701-4D12-AAB2-825B785C0B98}" type="presOf" srcId="{865A44EA-D0B0-4D1F-8BB7-7BF056A6C564}" destId="{CF30F9CD-C15B-4FC0-A918-94E6B4339135}" srcOrd="0" destOrd="0" presId="urn:microsoft.com/office/officeart/2005/8/layout/vList2"/>
    <dgm:cxn modelId="{E88CAF00-D8D5-4001-B003-87566C10A7C1}" type="presParOf" srcId="{CF30F9CD-C15B-4FC0-A918-94E6B4339135}" destId="{8E916673-3964-4775-8512-EFC5BB37C411}" srcOrd="0" destOrd="0" presId="urn:microsoft.com/office/officeart/2005/8/layout/vList2"/>
    <dgm:cxn modelId="{4241A5C8-7B3F-4A6E-B1DC-A13F90114F33}" type="presParOf" srcId="{CF30F9CD-C15B-4FC0-A918-94E6B4339135}" destId="{90772557-0431-4333-AEDC-97C96D2ADB2A}" srcOrd="1" destOrd="0" presId="urn:microsoft.com/office/officeart/2005/8/layout/vList2"/>
    <dgm:cxn modelId="{6FEE342C-3AD7-44DB-B5E2-B3F4B261C5F6}" type="presParOf" srcId="{CF30F9CD-C15B-4FC0-A918-94E6B4339135}" destId="{0376D34F-6335-4152-9336-AB7861A3083F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5A44EA-D0B0-4D1F-8BB7-7BF056A6C5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D053C6-6077-4B6C-8A91-6F763EA0085E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Является одним из самых сильных антиоксидантов</a:t>
          </a:r>
          <a:endParaRPr lang="ru-RU" sz="1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62E9A0-BC6C-41C5-8AAF-B99A3418FBE1}" type="parTrans" cxnId="{8DB30E72-07B2-48FC-9D13-8A300681FA00}">
      <dgm:prSet/>
      <dgm:spPr/>
      <dgm:t>
        <a:bodyPr/>
        <a:lstStyle/>
        <a:p>
          <a:endParaRPr lang="ru-RU"/>
        </a:p>
      </dgm:t>
    </dgm:pt>
    <dgm:pt modelId="{8C87BF20-F1C7-46AC-B108-C7E5B02BD7A5}" type="sibTrans" cxnId="{8DB30E72-07B2-48FC-9D13-8A300681FA00}">
      <dgm:prSet/>
      <dgm:spPr/>
      <dgm:t>
        <a:bodyPr/>
        <a:lstStyle/>
        <a:p>
          <a:endParaRPr lang="ru-RU"/>
        </a:p>
      </dgm:t>
    </dgm:pt>
    <dgm:pt modelId="{9C670612-33C1-461F-9861-1A88A4706053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Поддерживает упругость и эластичность кожи</a:t>
          </a:r>
        </a:p>
        <a:p>
          <a:pPr rtl="0"/>
          <a:r>
            <a: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Осветляет пигментацию</a:t>
          </a:r>
        </a:p>
        <a:p>
          <a:pPr rtl="0"/>
          <a:r>
            <a: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Уменьшает воспаления и раздражения кожи</a:t>
          </a:r>
        </a:p>
        <a:p>
          <a:pPr rtl="0"/>
          <a:r>
            <a: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Восстанавливает уровень влаги в коже</a:t>
          </a:r>
          <a:endParaRPr lang="ru-RU" sz="1900" dirty="0"/>
        </a:p>
      </dgm:t>
    </dgm:pt>
    <dgm:pt modelId="{C998E4DD-358D-42E4-AC2F-9B5D62FF1443}" type="parTrans" cxnId="{7764BD62-C35A-4F9E-9FBE-34F403725EB6}">
      <dgm:prSet/>
      <dgm:spPr/>
    </dgm:pt>
    <dgm:pt modelId="{4DC930BA-E11B-4640-8E05-7DD22E665ED8}" type="sibTrans" cxnId="{7764BD62-C35A-4F9E-9FBE-34F403725EB6}">
      <dgm:prSet/>
      <dgm:spPr/>
    </dgm:pt>
    <dgm:pt modelId="{CF30F9CD-C15B-4FC0-A918-94E6B4339135}" type="pres">
      <dgm:prSet presAssocID="{865A44EA-D0B0-4D1F-8BB7-7BF056A6C564}" presName="linear" presStyleCnt="0">
        <dgm:presLayoutVars>
          <dgm:animLvl val="lvl"/>
          <dgm:resizeHandles val="exact"/>
        </dgm:presLayoutVars>
      </dgm:prSet>
      <dgm:spPr/>
    </dgm:pt>
    <dgm:pt modelId="{8E916673-3964-4775-8512-EFC5BB37C411}" type="pres">
      <dgm:prSet presAssocID="{E9D053C6-6077-4B6C-8A91-6F763EA0085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72557-0431-4333-AEDC-97C96D2ADB2A}" type="pres">
      <dgm:prSet presAssocID="{8C87BF20-F1C7-46AC-B108-C7E5B02BD7A5}" presName="spacer" presStyleCnt="0"/>
      <dgm:spPr/>
    </dgm:pt>
    <dgm:pt modelId="{9B5D7FC7-BA56-4505-8433-C16354C21DE0}" type="pres">
      <dgm:prSet presAssocID="{9C670612-33C1-461F-9861-1A88A47060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30E72-07B2-48FC-9D13-8A300681FA00}" srcId="{865A44EA-D0B0-4D1F-8BB7-7BF056A6C564}" destId="{E9D053C6-6077-4B6C-8A91-6F763EA0085E}" srcOrd="0" destOrd="0" parTransId="{7662E9A0-BC6C-41C5-8AAF-B99A3418FBE1}" sibTransId="{8C87BF20-F1C7-46AC-B108-C7E5B02BD7A5}"/>
    <dgm:cxn modelId="{0669ABE7-510B-4DBE-8F50-BE91DBFA03CE}" type="presOf" srcId="{865A44EA-D0B0-4D1F-8BB7-7BF056A6C564}" destId="{CF30F9CD-C15B-4FC0-A918-94E6B4339135}" srcOrd="0" destOrd="0" presId="urn:microsoft.com/office/officeart/2005/8/layout/vList2"/>
    <dgm:cxn modelId="{C62B8BEA-7045-449E-936E-F150EE27046A}" type="presOf" srcId="{E9D053C6-6077-4B6C-8A91-6F763EA0085E}" destId="{8E916673-3964-4775-8512-EFC5BB37C411}" srcOrd="0" destOrd="0" presId="urn:microsoft.com/office/officeart/2005/8/layout/vList2"/>
    <dgm:cxn modelId="{7764BD62-C35A-4F9E-9FBE-34F403725EB6}" srcId="{865A44EA-D0B0-4D1F-8BB7-7BF056A6C564}" destId="{9C670612-33C1-461F-9861-1A88A4706053}" srcOrd="1" destOrd="0" parTransId="{C998E4DD-358D-42E4-AC2F-9B5D62FF1443}" sibTransId="{4DC930BA-E11B-4640-8E05-7DD22E665ED8}"/>
    <dgm:cxn modelId="{E38A8166-56EB-499D-98AA-0F3241B6DA79}" type="presOf" srcId="{9C670612-33C1-461F-9861-1A88A4706053}" destId="{9B5D7FC7-BA56-4505-8433-C16354C21DE0}" srcOrd="0" destOrd="0" presId="urn:microsoft.com/office/officeart/2005/8/layout/vList2"/>
    <dgm:cxn modelId="{F6D89815-2061-4C53-B04E-69FD37F5B61D}" type="presParOf" srcId="{CF30F9CD-C15B-4FC0-A918-94E6B4339135}" destId="{8E916673-3964-4775-8512-EFC5BB37C411}" srcOrd="0" destOrd="0" presId="urn:microsoft.com/office/officeart/2005/8/layout/vList2"/>
    <dgm:cxn modelId="{0B103C5E-03F0-45CF-98E2-1D093420E2BE}" type="presParOf" srcId="{CF30F9CD-C15B-4FC0-A918-94E6B4339135}" destId="{90772557-0431-4333-AEDC-97C96D2ADB2A}" srcOrd="1" destOrd="0" presId="urn:microsoft.com/office/officeart/2005/8/layout/vList2"/>
    <dgm:cxn modelId="{9941B928-1F85-4E48-AA8E-E41C20C64511}" type="presParOf" srcId="{CF30F9CD-C15B-4FC0-A918-94E6B4339135}" destId="{9B5D7FC7-BA56-4505-8433-C16354C21DE0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916673-3964-4775-8512-EFC5BB37C411}">
      <dsp:nvSpPr>
        <dsp:cNvPr id="0" name=""/>
        <dsp:cNvSpPr/>
      </dsp:nvSpPr>
      <dsp:spPr>
        <a:xfrm>
          <a:off x="0" y="357800"/>
          <a:ext cx="3923928" cy="129285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Витамин молодости кожи</a:t>
          </a:r>
          <a:endParaRPr lang="ru-RU" sz="1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57800"/>
        <a:ext cx="3923928" cy="1292850"/>
      </dsp:txXfrm>
    </dsp:sp>
    <dsp:sp modelId="{433DD742-5600-4BEF-B27F-AFA8382D7E0C}">
      <dsp:nvSpPr>
        <dsp:cNvPr id="0" name=""/>
        <dsp:cNvSpPr/>
      </dsp:nvSpPr>
      <dsp:spPr>
        <a:xfrm>
          <a:off x="0" y="1884016"/>
          <a:ext cx="3923928" cy="129285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Мощный натуральный антиоксидант, </a:t>
          </a:r>
          <a:r>
            <a:rPr lang="ru-RU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защищает клетки кожи от атак свободных радикалов</a:t>
          </a:r>
          <a:endParaRPr lang="ru-RU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884016"/>
        <a:ext cx="3923928" cy="1292850"/>
      </dsp:txXfrm>
    </dsp:sp>
    <dsp:sp modelId="{0376D34F-6335-4152-9336-AB7861A3083F}">
      <dsp:nvSpPr>
        <dsp:cNvPr id="0" name=""/>
        <dsp:cNvSpPr/>
      </dsp:nvSpPr>
      <dsp:spPr>
        <a:xfrm>
          <a:off x="0" y="3317900"/>
          <a:ext cx="3923928" cy="129285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Обеспечивает увлажнение, восстановление, противовоспалительный эффект.</a:t>
          </a:r>
          <a:endParaRPr lang="ru-RU" sz="1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317900"/>
        <a:ext cx="3923928" cy="12928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916673-3964-4775-8512-EFC5BB37C411}">
      <dsp:nvSpPr>
        <dsp:cNvPr id="0" name=""/>
        <dsp:cNvSpPr/>
      </dsp:nvSpPr>
      <dsp:spPr>
        <a:xfrm>
          <a:off x="0" y="831650"/>
          <a:ext cx="3923928" cy="155902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Важны для нормального функционирования кожи</a:t>
          </a:r>
          <a:endParaRPr lang="ru-RU" sz="1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831650"/>
        <a:ext cx="3923928" cy="1559025"/>
      </dsp:txXfrm>
    </dsp:sp>
    <dsp:sp modelId="{0376D34F-6335-4152-9336-AB7861A3083F}">
      <dsp:nvSpPr>
        <dsp:cNvPr id="0" name=""/>
        <dsp:cNvSpPr/>
      </dsp:nvSpPr>
      <dsp:spPr>
        <a:xfrm>
          <a:off x="0" y="2577875"/>
          <a:ext cx="3923928" cy="155902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Поддерживают уровень увлажненности кожи, стимулируют клеточный рост и регенерацию тканей, останавливают воспаление.</a:t>
          </a:r>
          <a:endParaRPr lang="ru-RU" sz="1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577875"/>
        <a:ext cx="3923928" cy="1559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916673-3964-4775-8512-EFC5BB37C411}">
      <dsp:nvSpPr>
        <dsp:cNvPr id="0" name=""/>
        <dsp:cNvSpPr/>
      </dsp:nvSpPr>
      <dsp:spPr>
        <a:xfrm>
          <a:off x="0" y="7785"/>
          <a:ext cx="3923928" cy="244625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Является одним из самых сильных антиоксидантов</a:t>
          </a:r>
          <a:endParaRPr lang="ru-RU" sz="1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7785"/>
        <a:ext cx="3923928" cy="2446250"/>
      </dsp:txXfrm>
    </dsp:sp>
    <dsp:sp modelId="{9B5D7FC7-BA56-4505-8433-C16354C21DE0}">
      <dsp:nvSpPr>
        <dsp:cNvPr id="0" name=""/>
        <dsp:cNvSpPr/>
      </dsp:nvSpPr>
      <dsp:spPr>
        <a:xfrm>
          <a:off x="0" y="2514516"/>
          <a:ext cx="3923928" cy="244625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Поддерживает упругость и эластичность кожи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Осветляет пигментацию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Уменьшает воспаления и раздражения кожи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Восстанавливает уровень влаги в коже</a:t>
          </a:r>
          <a:endParaRPr lang="ru-RU" sz="1900" kern="1200" dirty="0"/>
        </a:p>
      </dsp:txBody>
      <dsp:txXfrm>
        <a:off x="0" y="2514516"/>
        <a:ext cx="3923928" cy="244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63B7B-8309-46D7-A07B-C26F4DABE6D8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19CC-6AD3-495F-800B-E3794A9EF4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VM prezent f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5" descr="VM prezent fon2.jpg"/>
          <p:cNvPicPr>
            <a:picLocks noChangeAspect="1"/>
          </p:cNvPicPr>
          <p:nvPr/>
        </p:nvPicPr>
        <p:blipFill>
          <a:blip r:embed="rId2" cstate="print"/>
          <a:srcRect l="52362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179512" y="2204864"/>
            <a:ext cx="4248150" cy="28623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Содержит </a:t>
            </a:r>
            <a:r>
              <a:rPr lang="ru-RU" sz="2000" dirty="0" smtClean="0"/>
              <a:t>горькие гликозиды (</a:t>
            </a:r>
            <a:r>
              <a:rPr lang="ru-RU" sz="2000" dirty="0" err="1" smtClean="0"/>
              <a:t>тараксантин</a:t>
            </a:r>
            <a:r>
              <a:rPr lang="ru-RU" sz="2000" dirty="0" smtClean="0"/>
              <a:t>, </a:t>
            </a:r>
            <a:r>
              <a:rPr lang="ru-RU" sz="2000" dirty="0" err="1" smtClean="0"/>
              <a:t>флавоксантин</a:t>
            </a:r>
            <a:r>
              <a:rPr lang="ru-RU" sz="2000" dirty="0" smtClean="0"/>
              <a:t>), </a:t>
            </a:r>
            <a:r>
              <a:rPr lang="ru-RU" sz="2000" dirty="0" err="1" smtClean="0"/>
              <a:t>тритерпеновые</a:t>
            </a:r>
            <a:r>
              <a:rPr lang="ru-RU" sz="2000" dirty="0" smtClean="0"/>
              <a:t> спирты, витамины С, А, В1, значительное количество минеральных солей железа, кальция, фосфора; в корнях много инулина, </a:t>
            </a:r>
            <a:r>
              <a:rPr lang="ru-RU" sz="2000" dirty="0" err="1" smtClean="0"/>
              <a:t>тараксицина</a:t>
            </a:r>
            <a:r>
              <a:rPr lang="ru-RU" sz="2000" dirty="0" smtClean="0"/>
              <a:t>, сахаристых веществ, смолы, органических кислот, серы. 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716016" y="2289353"/>
            <a:ext cx="4176463" cy="272382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Обладает сильными бактерицидными и противовоспалительными свойствами, великолепно увлажняет и питает кожу, снабжая ее всеми необходимыми минералами и микроэлементами, а также оказывает омолаживающее действие.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979712" y="1700808"/>
            <a:ext cx="428625" cy="357188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024" y="476672"/>
            <a:ext cx="4139952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Экстракт одуванчика 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Содержимое 10" descr="Untitled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4513" y="188913"/>
            <a:ext cx="3519487" cy="1065212"/>
          </a:xfrm>
        </p:spPr>
      </p:pic>
      <p:sp>
        <p:nvSpPr>
          <p:cNvPr id="23" name="Прямоугольник 22"/>
          <p:cNvSpPr/>
          <p:nvPr/>
        </p:nvSpPr>
        <p:spPr>
          <a:xfrm>
            <a:off x="0" y="5517232"/>
            <a:ext cx="91440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самые полезные витамины для кожи в одной композиции!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5" descr="VM prezent fon2.jpg"/>
          <p:cNvPicPr>
            <a:picLocks noChangeAspect="1"/>
          </p:cNvPicPr>
          <p:nvPr/>
        </p:nvPicPr>
        <p:blipFill>
          <a:blip r:embed="rId2" cstate="print"/>
          <a:srcRect l="52362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179512" y="2204864"/>
            <a:ext cx="4248150" cy="10156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Трава содержит дубильные вещества, органические кислоты, витамины А, С, В1 и В2, фитонциды. 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788024" y="2204864"/>
            <a:ext cx="4176463" cy="161582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Стимулирует обменные процессы </a:t>
            </a:r>
            <a:r>
              <a:rPr lang="ru-RU" sz="2000" dirty="0"/>
              <a:t>в клетках кожи, успокаивает, уменьшает раздражения, рекомендуется для смешанного типа кожи. 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979712" y="1700808"/>
            <a:ext cx="428625" cy="357188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024" y="476672"/>
            <a:ext cx="4139952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Экстракт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мелиссы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10" descr="Untitled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4513" y="188913"/>
            <a:ext cx="3519487" cy="1065212"/>
          </a:xfrm>
        </p:spPr>
      </p:pic>
      <p:sp>
        <p:nvSpPr>
          <p:cNvPr id="21" name="Прямоугольник 20"/>
          <p:cNvSpPr/>
          <p:nvPr/>
        </p:nvSpPr>
        <p:spPr>
          <a:xfrm>
            <a:off x="0" y="5517232"/>
            <a:ext cx="91440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самые полезные витамины для кожи в одной композиции!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787900" y="0"/>
            <a:ext cx="374491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rgbClr val="FFFF00"/>
              </a:gs>
              <a:gs pos="96000">
                <a:srgbClr val="FFC000">
                  <a:alpha val="7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>
              <a:defRPr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Ароматный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гель для душа мягко и эффективно очищает кожу, увлажняет ее и насыщает витаминами.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Мягкая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формула геля препятствует ощущению сухости и дискомфорту, подходит для ежедневного применения.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Кожа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становится нежной и эластичной.</a:t>
            </a: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Содержимое 10" descr="Untitled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24513" y="188913"/>
            <a:ext cx="3519487" cy="1065212"/>
          </a:xfrm>
        </p:spPr>
      </p:pic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3467100" cy="863600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Преимущества: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4788024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Гель для душа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437402" cy="51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787900" y="0"/>
            <a:ext cx="374491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rgbClr val="FFFF00"/>
              </a:gs>
              <a:gs pos="96000">
                <a:srgbClr val="FFC000">
                  <a:alpha val="7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>
              <a:defRPr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Лёгкая увлажняющая текстура крема-суфле, насыщенная ярким ароматом одуванчика, отлично впитывается, не оставляя липкой пленки на коже.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Ваша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кожа выглядит ухоженной и бархатистой.</a:t>
            </a: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Содержимое 10" descr="Untitled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24513" y="188913"/>
            <a:ext cx="3519487" cy="1065212"/>
          </a:xfrm>
        </p:spPr>
      </p:pic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3467100" cy="863600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Преимущества: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4788024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Крем-суфле для тела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01416"/>
            <a:ext cx="350088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VM prezent fon2.jpg"/>
          <p:cNvPicPr>
            <a:picLocks noChangeAspect="1"/>
          </p:cNvPicPr>
          <p:nvPr/>
        </p:nvPicPr>
        <p:blipFill>
          <a:blip r:embed="rId2" cstate="print"/>
          <a:srcRect l="52362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Наша кожа нуждается в витаминах точно так же, как и весь организм.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 этого зависит: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Красота кожи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Тургор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Сияние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Молодость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st3-fashiony.ru/pic/beauty/pic/24317/3.jpg"/>
          <p:cNvPicPr>
            <a:picLocks noChangeAspect="1" noChangeArrowheads="1"/>
          </p:cNvPicPr>
          <p:nvPr/>
        </p:nvPicPr>
        <p:blipFill>
          <a:blip r:embed="rId3" cstate="print"/>
          <a:srcRect b="4597"/>
          <a:stretch>
            <a:fillRect/>
          </a:stretch>
        </p:blipFill>
        <p:spPr bwMode="auto">
          <a:xfrm>
            <a:off x="4749148" y="25185"/>
            <a:ext cx="4394852" cy="570807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476672"/>
            <a:ext cx="91440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Витамины для кожи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VM prezent fon2.jpg"/>
          <p:cNvPicPr>
            <a:picLocks noChangeAspect="1"/>
          </p:cNvPicPr>
          <p:nvPr/>
        </p:nvPicPr>
        <p:blipFill>
          <a:blip r:embed="rId2" cstate="print"/>
          <a:srcRect l="52362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220072" y="1700808"/>
          <a:ext cx="3923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76672"/>
            <a:ext cx="91440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ВИТАМИН Е – самый важный «женский» витамин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1povitaminam.ru/wp-content/uploads/2015/10/Produkty-soderzhashhie-vitamin-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2420888"/>
            <a:ext cx="5246297" cy="36724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772816"/>
            <a:ext cx="4241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Содержится в следующих продуктах: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VM prezent fon2.jpg"/>
          <p:cNvPicPr>
            <a:picLocks noChangeAspect="1"/>
          </p:cNvPicPr>
          <p:nvPr/>
        </p:nvPicPr>
        <p:blipFill>
          <a:blip r:embed="rId2" cstate="print"/>
          <a:srcRect l="52362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220072" y="1700808"/>
          <a:ext cx="3923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76672"/>
            <a:ext cx="91440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ВИТАМИНЫ ГРУППЫ В 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72816"/>
            <a:ext cx="4305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Содержатся в следующих продуктах: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://vitamingid.ru/wp-content/uploads/2014/10/vitamins-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276872"/>
            <a:ext cx="4032448" cy="4072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VM prezent fon2.jpg"/>
          <p:cNvPicPr>
            <a:picLocks noChangeAspect="1"/>
          </p:cNvPicPr>
          <p:nvPr/>
        </p:nvPicPr>
        <p:blipFill>
          <a:blip r:embed="rId2" cstate="print"/>
          <a:srcRect l="52362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220072" y="1700808"/>
          <a:ext cx="3923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76672"/>
            <a:ext cx="91440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ВИТАМИН С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72816"/>
            <a:ext cx="4305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Содержится в следующих продуктах: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shram.kiev.ua/img/health/all-about-vitamins-infographics/Produktyi-soderzhashhie-vitamin-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564904"/>
            <a:ext cx="4680520" cy="3276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VM prezent fon2.jpg"/>
          <p:cNvPicPr>
            <a:picLocks noChangeAspect="1"/>
          </p:cNvPicPr>
          <p:nvPr/>
        </p:nvPicPr>
        <p:blipFill>
          <a:blip r:embed="rId2" cstate="print"/>
          <a:srcRect l="52362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30346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Чтобы поддерживать эластичность, мягкость и упругость кожи, организму необходимо получать разнообразные витамины. В том числе – из косметических средств.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76672"/>
            <a:ext cx="91440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Витамины для кожи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hairstyledna.com/images/Mitra211_2.png"/>
          <p:cNvPicPr>
            <a:picLocks noChangeAspect="1" noChangeArrowheads="1"/>
          </p:cNvPicPr>
          <p:nvPr/>
        </p:nvPicPr>
        <p:blipFill>
          <a:blip r:embed="rId3" cstate="print"/>
          <a:srcRect l="22059" r="6251"/>
          <a:stretch>
            <a:fillRect/>
          </a:stretch>
        </p:blipFill>
        <p:spPr bwMode="auto">
          <a:xfrm>
            <a:off x="3446665" y="1556792"/>
            <a:ext cx="5697335" cy="530120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VM prezent f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787900" y="0"/>
            <a:ext cx="374491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rgbClr val="FFFF00"/>
              </a:gs>
              <a:gs pos="96000">
                <a:srgbClr val="FFC000">
                  <a:alpha val="7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Витаминизация кожи – эта идея лежит в основе линии </a:t>
            </a:r>
            <a:r>
              <a:rPr lang="en-US" sz="19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«Vitamin Mix flowers</a:t>
            </a: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Содержимое 10" descr="Untitled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4513" y="188913"/>
            <a:ext cx="3519487" cy="1065212"/>
          </a:xfrm>
        </p:spPr>
      </p:pic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3467100" cy="8636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Преимущества: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4788024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Обновленная линия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«Vitamin Mix flowers»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5" descr="VM prezent fon2.jpg"/>
          <p:cNvPicPr>
            <a:picLocks noChangeAspect="1"/>
          </p:cNvPicPr>
          <p:nvPr/>
        </p:nvPicPr>
        <p:blipFill>
          <a:blip r:embed="rId2" cstate="print"/>
          <a:srcRect l="52362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1187450" y="1951038"/>
            <a:ext cx="7129463" cy="6771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dirty="0">
                <a:latin typeface="Arial" pitchFamily="34" charset="0"/>
                <a:cs typeface="Arial" pitchFamily="34" charset="0"/>
              </a:rPr>
              <a:t>сбалансированная композиция </a:t>
            </a:r>
          </a:p>
          <a:p>
            <a:pPr algn="ctr"/>
            <a:r>
              <a:rPr lang="ru-RU" sz="1900" dirty="0">
                <a:latin typeface="Arial" pitchFamily="34" charset="0"/>
                <a:cs typeface="Arial" pitchFamily="34" charset="0"/>
              </a:rPr>
              <a:t>различных витаминов </a:t>
            </a: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1116013" y="3327400"/>
            <a:ext cx="7200900" cy="3847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dirty="0">
                <a:latin typeface="Arial" pitchFamily="34" charset="0"/>
                <a:cs typeface="Arial" pitchFamily="34" charset="0"/>
              </a:rPr>
              <a:t>E; B3; B6; B5 и C в стабильной форме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1042988" y="4327525"/>
            <a:ext cx="7345362" cy="6771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00" dirty="0">
                <a:cs typeface="Arial" charset="0"/>
              </a:rPr>
              <a:t>насыщает кожу витаминами, а также защищает клетки от преждевременного старения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4287961" y="1558925"/>
            <a:ext cx="428625" cy="357188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359399" y="2855913"/>
            <a:ext cx="428625" cy="357187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359399" y="3863975"/>
            <a:ext cx="428625" cy="357188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6672"/>
            <a:ext cx="91440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BeauPlex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™ VH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17232"/>
            <a:ext cx="9144000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самые полезные витамины для кожи в одной композиции!</a:t>
            </a:r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VM prezent f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787900" y="0"/>
            <a:ext cx="374491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rgbClr val="FFFF00"/>
              </a:gs>
              <a:gs pos="96000">
                <a:srgbClr val="FFC000">
                  <a:alpha val="7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Комплекс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BeauPlex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™ VH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включает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себя витамин С в стабильной активной форме*, а это значит, что только так он способен работать как мощный антиоксидант – уничтожать свободные радикалы и сохранять молодость кожи.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6000">
              <a:defRPr/>
            </a:pPr>
            <a:r>
              <a:rPr lang="ru-RU" sz="1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(* </a:t>
            </a:r>
            <a:r>
              <a:rPr lang="ru-RU" sz="1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Обычный </a:t>
            </a:r>
            <a:r>
              <a:rPr lang="ru-RU" sz="19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витамин С в составе косметических средств теряет свои полезные свойства в течение часа, поскольку при контакте с кислородом окисляется и становится неактивным).</a:t>
            </a:r>
          </a:p>
          <a:p>
            <a:pPr marL="216000"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3" name="Содержимое 10" descr="Untitled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4513" y="188913"/>
            <a:ext cx="3519487" cy="1065212"/>
          </a:xfrm>
        </p:spPr>
      </p:pic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3467100" cy="863600"/>
          </a:xfrm>
        </p:spPr>
        <p:txBody>
          <a:bodyPr/>
          <a:lstStyle/>
          <a:p>
            <a:pPr algn="l"/>
            <a:r>
              <a:rPr lang="ru-RU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Преимущества: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4788024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Преимущества: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435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Преимущества:</vt:lpstr>
      <vt:lpstr>Слайд 8</vt:lpstr>
      <vt:lpstr>Преимущества:</vt:lpstr>
      <vt:lpstr>Слайд 10</vt:lpstr>
      <vt:lpstr>Слайд 11</vt:lpstr>
      <vt:lpstr>Преимущества:</vt:lpstr>
      <vt:lpstr>Преимущества:</vt:lpstr>
    </vt:vector>
  </TitlesOfParts>
  <Company>Артлайф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Гончарова Татьяна</dc:creator>
  <cp:lastModifiedBy>Гончарова Татьяна</cp:lastModifiedBy>
  <cp:revision>23</cp:revision>
  <dcterms:created xsi:type="dcterms:W3CDTF">2016-07-22T03:23:02Z</dcterms:created>
  <dcterms:modified xsi:type="dcterms:W3CDTF">2016-07-22T06:43:18Z</dcterms:modified>
</cp:coreProperties>
</file>