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311" r:id="rId4"/>
    <p:sldId id="312" r:id="rId5"/>
    <p:sldId id="275" r:id="rId6"/>
    <p:sldId id="302" r:id="rId7"/>
    <p:sldId id="278" r:id="rId8"/>
    <p:sldId id="272" r:id="rId9"/>
    <p:sldId id="310" r:id="rId10"/>
    <p:sldId id="303" r:id="rId11"/>
    <p:sldId id="271" r:id="rId12"/>
    <p:sldId id="281" r:id="rId13"/>
    <p:sldId id="284" r:id="rId14"/>
    <p:sldId id="315" r:id="rId15"/>
    <p:sldId id="293" r:id="rId16"/>
    <p:sldId id="267" r:id="rId17"/>
    <p:sldId id="285" r:id="rId18"/>
    <p:sldId id="288" r:id="rId19"/>
    <p:sldId id="301" r:id="rId20"/>
    <p:sldId id="316" r:id="rId21"/>
    <p:sldId id="295" r:id="rId22"/>
    <p:sldId id="289" r:id="rId23"/>
    <p:sldId id="317" r:id="rId24"/>
    <p:sldId id="318" r:id="rId25"/>
    <p:sldId id="287" r:id="rId2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B30"/>
    <a:srgbClr val="D1D2D4"/>
    <a:srgbClr val="32AAA7"/>
    <a:srgbClr val="91DFDD"/>
    <a:srgbClr val="FF0000"/>
    <a:srgbClr val="DEE2F3"/>
    <a:srgbClr val="F7BECA"/>
    <a:srgbClr val="DEF6F3"/>
    <a:srgbClr val="FFED00"/>
    <a:srgbClr val="6C47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852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353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76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160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812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288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752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55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236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258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320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826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F1FD-C59A-4B02-9B65-490BBB2699A1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148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154" cy="6858000"/>
            <a:chOff x="0" y="0"/>
            <a:chExt cx="12192154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4" cy="6857914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889000" y="0"/>
              <a:ext cx="1354668" cy="2641600"/>
            </a:xfrm>
            <a:prstGeom prst="rect">
              <a:avLst/>
            </a:prstGeom>
            <a:solidFill>
              <a:srgbClr val="EC1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3600" b="1" dirty="0"/>
                <a:t>МАРТ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58648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753453" y="588376"/>
            <a:ext cx="4786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АКЦИЯ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65" y="1694608"/>
            <a:ext cx="2122028" cy="21220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17" y="1694608"/>
            <a:ext cx="3490659" cy="49087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27800" y="4230255"/>
            <a:ext cx="5540376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/>
              <a:t>ВНИМАНИЕ! АКЦИЯ ОТ АРТЛАЙФ</a:t>
            </a:r>
            <a:r>
              <a:rPr lang="ru-RU" sz="1000" b="1" i="1" dirty="0" smtClean="0"/>
              <a:t>!</a:t>
            </a:r>
          </a:p>
          <a:p>
            <a:endParaRPr lang="ru-RU" sz="800" b="1" i="1" dirty="0"/>
          </a:p>
          <a:p>
            <a:r>
              <a:rPr lang="ru-RU" sz="1000" i="1" dirty="0"/>
              <a:t>В зимнее время очень часто обостряются хронические заболевания почек. Этому способствуют переохлаждение, ослабление иммунитета, застой органов малого таза из-за снижения двигательной активности.</a:t>
            </a:r>
          </a:p>
          <a:p>
            <a:r>
              <a:rPr lang="ru-RU" sz="1000" b="1" i="1" dirty="0"/>
              <a:t>Комплекс «</a:t>
            </a:r>
            <a:r>
              <a:rPr lang="ru-RU" sz="1000" b="1" i="1" dirty="0" err="1"/>
              <a:t>Ренсепт</a:t>
            </a:r>
            <a:r>
              <a:rPr lang="ru-RU" sz="1000" b="1" i="1" dirty="0"/>
              <a:t>» </a:t>
            </a:r>
            <a:r>
              <a:rPr lang="ru-RU" sz="1000" i="1" dirty="0" smtClean="0"/>
              <a:t>содержит </a:t>
            </a:r>
            <a:r>
              <a:rPr lang="ru-RU" sz="1000" i="1" dirty="0"/>
              <a:t>растения с мочегонным и антимикробным действием.</a:t>
            </a:r>
          </a:p>
          <a:p>
            <a:r>
              <a:rPr lang="ru-RU" sz="1000" b="1" i="1" dirty="0"/>
              <a:t>Комплекс «</a:t>
            </a:r>
            <a:r>
              <a:rPr lang="ru-RU" sz="1000" b="1" i="1" dirty="0" err="1"/>
              <a:t>Бурдок-С</a:t>
            </a:r>
            <a:r>
              <a:rPr lang="ru-RU" sz="1000" b="1" i="1" dirty="0"/>
              <a:t>» </a:t>
            </a:r>
            <a:r>
              <a:rPr lang="ru-RU" sz="1000" i="1" dirty="0" smtClean="0"/>
              <a:t>помогает </a:t>
            </a:r>
            <a:r>
              <a:rPr lang="ru-RU" sz="1000" i="1" dirty="0"/>
              <a:t>нормализовать водно-солевой и минеральный обмен.</a:t>
            </a:r>
          </a:p>
          <a:p>
            <a:r>
              <a:rPr lang="ru-RU" sz="1000" b="1" i="1" dirty="0" err="1"/>
              <a:t>Комлпекс</a:t>
            </a:r>
            <a:r>
              <a:rPr lang="ru-RU" sz="1000" b="1" i="1" dirty="0"/>
              <a:t> «</a:t>
            </a:r>
            <a:r>
              <a:rPr lang="ru-RU" sz="1000" b="1" i="1" dirty="0" err="1"/>
              <a:t>Ивлаксин</a:t>
            </a:r>
            <a:r>
              <a:rPr lang="ru-RU" sz="1000" b="1" i="1" dirty="0"/>
              <a:t>» </a:t>
            </a:r>
            <a:r>
              <a:rPr lang="ru-RU" sz="1000" i="1" dirty="0" smtClean="0"/>
              <a:t>общеукрепляющий </a:t>
            </a:r>
            <a:r>
              <a:rPr lang="ru-RU" sz="1000" i="1" dirty="0"/>
              <a:t>противовоспалительный комплекс на основе действия активных салицилатов ивы и малины.</a:t>
            </a:r>
          </a:p>
          <a:p>
            <a:r>
              <a:rPr lang="ru-RU" sz="1000" b="1" i="1" dirty="0"/>
              <a:t>При покупке 3 комплексов Артлайф - кисель «Брусника-Клюква» в подарок</a:t>
            </a:r>
            <a:r>
              <a:rPr lang="ru-RU" sz="1000" b="1" i="1" dirty="0" smtClean="0"/>
              <a:t>!</a:t>
            </a:r>
            <a:endParaRPr lang="ru-RU" sz="1000" i="1" dirty="0"/>
          </a:p>
          <a:p>
            <a:r>
              <a:rPr lang="ru-RU" sz="1000" i="1" dirty="0"/>
              <a:t>Срок проведения акции с 01.02.2019 по 31.03.2019. Условия акции уточняйте в сервисных центрах компании </a:t>
            </a:r>
            <a:r>
              <a:rPr lang="ru-RU" sz="1000" i="1" dirty="0" err="1"/>
              <a:t>Артлайф</a:t>
            </a:r>
            <a:r>
              <a:rPr lang="ru-RU" sz="1000" i="1" dirty="0" smtClean="0"/>
              <a:t>.</a:t>
            </a:r>
          </a:p>
          <a:p>
            <a:endParaRPr lang="ru-RU" sz="800" i="1" dirty="0"/>
          </a:p>
          <a:p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#здоровье #энергия #профилактика 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акция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акцияартлайф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#фито</a:t>
            </a:r>
          </a:p>
          <a:p>
            <a:pPr>
              <a:lnSpc>
                <a:spcPts val="1000"/>
              </a:lnSpc>
            </a:pP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7215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52" y="0"/>
            <a:ext cx="12192152" cy="6857912"/>
            <a:chOff x="0" y="86"/>
            <a:chExt cx="12192152" cy="685791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2" cy="6857912"/>
            </a:xfrm>
            <a:prstGeom prst="rect">
              <a:avLst/>
            </a:prstGeom>
          </p:spPr>
        </p:pic>
        <p:grpSp>
          <p:nvGrpSpPr>
            <p:cNvPr id="11" name="Группа 10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6526908"/>
              </p:ext>
            </p:extLst>
          </p:nvPr>
        </p:nvGraphicFramePr>
        <p:xfrm>
          <a:off x="2644351" y="4626350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=""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</a:t>
                      </a:r>
                      <a:r>
                        <a:rPr lang="en-US" sz="1200" dirty="0" smtClean="0"/>
                        <a:t>&amp;</a:t>
                      </a:r>
                      <a:r>
                        <a:rPr lang="ru-RU" sz="1200" dirty="0" smtClean="0"/>
                        <a:t>В </a:t>
                      </a:r>
                      <a:r>
                        <a:rPr lang="en-US" sz="1200" dirty="0"/>
                        <a:t>CONTROL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N-ZIM</a:t>
                      </a:r>
                      <a:r>
                        <a:rPr lang="ru-RU" sz="1200" baseline="0" dirty="0" smtClean="0"/>
                        <a:t> + КАЛЬЦИМАКС</a:t>
                      </a:r>
                      <a:endParaRPr lang="ru-RU" sz="1200" baseline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НЕЙРОСТАБИЛ 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и </a:t>
                      </a:r>
                      <a:r>
                        <a:rPr lang="ru-RU" sz="1200" dirty="0"/>
                        <a:t>НЕЙРОКОМФОРТ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АНГИОФОРТ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ЗДОРОВЫЙ МЕТАБОЛИЗМ И НОРМАЛЬНЫЙ ВЕС</a:t>
                      </a:r>
                      <a:endParaRPr lang="ru-RU" sz="1200" baseline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МАРТА – ДЕНЬ ЗУБНОГО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ВРАЧА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МАРТА – ВСЕМИРНЫЙ ДЕНЬ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СНА</a:t>
                      </a:r>
                      <a:endParaRPr lang="ru-RU" sz="12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/>
                        <a:t>ПОДАРОК </a:t>
                      </a:r>
                      <a:r>
                        <a:rPr lang="ru-RU" sz="1200" baseline="0" dirty="0" smtClean="0"/>
                        <a:t>ДЛЯ КРАСОТЫ ВАШИХ НОГ</a:t>
                      </a:r>
                      <a:endParaRPr lang="ru-RU" sz="1200" baseline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15" name="Рисунок 14" descr="Ангиофор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44539" y="2235182"/>
            <a:ext cx="1919591" cy="191959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6115" y="2217516"/>
            <a:ext cx="1937659" cy="193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Chizhova\Desktop\нейрокомфорт_нейростабил_squa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0766" y="2223679"/>
            <a:ext cx="1961071" cy="1961071"/>
          </a:xfrm>
          <a:prstGeom prst="rect">
            <a:avLst/>
          </a:prstGeom>
          <a:noFill/>
        </p:spPr>
      </p:pic>
      <p:pic>
        <p:nvPicPr>
          <p:cNvPr id="17" name="Picture 2" descr="C:\Users\Chizhova\Desktop\HB_мар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1301" y="2235200"/>
            <a:ext cx="1930399" cy="1930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6098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64833" y="2895601"/>
            <a:ext cx="4007079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i="1" dirty="0" smtClean="0"/>
              <a:t>15 МАРТА – ВСЕМИРНЫЙ ДЕНЬ СНА</a:t>
            </a:r>
          </a:p>
          <a:p>
            <a:pPr lvl="0"/>
            <a:endParaRPr lang="ru-RU" sz="800" i="1" dirty="0" smtClean="0"/>
          </a:p>
          <a:p>
            <a:r>
              <a:rPr lang="ru-RU" sz="1000" i="1" dirty="0" smtClean="0"/>
              <a:t>Многие из нас недооценивают роль полноценного сна в своей жизни, разменивая драгоценное ночное время на </a:t>
            </a:r>
            <a:r>
              <a:rPr lang="en-US" sz="1000" i="1" dirty="0" smtClean="0"/>
              <a:t>web</a:t>
            </a:r>
            <a:r>
              <a:rPr lang="ru-RU" sz="1000" i="1" dirty="0" smtClean="0"/>
              <a:t>-серфинг, а утром с трудом концентрируются на простых вещах. Вторая распространенная причина недосыпа - стресс, снижающий скорость засыпания, продолжительность и глубину сна. </a:t>
            </a:r>
            <a:r>
              <a:rPr lang="ru-RU" sz="1000" i="1" dirty="0"/>
              <a:t>Хронический недосып </a:t>
            </a:r>
            <a:r>
              <a:rPr lang="ru-RU" sz="1000" i="1" dirty="0" smtClean="0"/>
              <a:t>может </a:t>
            </a:r>
            <a:r>
              <a:rPr lang="ru-RU" sz="1000" i="1" dirty="0"/>
              <a:t>стать причиной депрессии, проблем с эндокринной, иммунной и </a:t>
            </a:r>
            <a:r>
              <a:rPr lang="ru-RU" sz="1000" i="1" dirty="0" smtClean="0"/>
              <a:t>сердечнососудистой </a:t>
            </a:r>
            <a:r>
              <a:rPr lang="ru-RU" sz="1000" i="1" dirty="0"/>
              <a:t>системами. </a:t>
            </a:r>
          </a:p>
          <a:p>
            <a:r>
              <a:rPr lang="ru-RU" sz="1000" i="1" dirty="0" smtClean="0"/>
              <a:t>Привести в порядок нервную систему и улучшить сон помогут комплексы с питательными веществами для нервной ткани и сосудов, седативными травами и  нейромедиаторами.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/>
              <a:t>«</a:t>
            </a:r>
            <a:r>
              <a:rPr lang="ru-RU" sz="1000" b="1" i="1" dirty="0" err="1" smtClean="0"/>
              <a:t>Нейростабил</a:t>
            </a:r>
            <a:r>
              <a:rPr lang="ru-RU" sz="1000" b="1" i="1" dirty="0" smtClean="0"/>
              <a:t>» </a:t>
            </a:r>
            <a:r>
              <a:rPr lang="ru-RU" sz="1000" i="1" dirty="0" smtClean="0"/>
              <a:t>с L-</a:t>
            </a:r>
            <a:r>
              <a:rPr lang="ru-RU" sz="1000" i="1" dirty="0" err="1" smtClean="0"/>
              <a:t>глутамином</a:t>
            </a:r>
            <a:r>
              <a:rPr lang="ru-RU" sz="1000" i="1" dirty="0" smtClean="0"/>
              <a:t>, пустырником и пионом  особенно подходит для людей  старшего возраста, у которых метаболизм нервной ткани замедлен, а сосуды теряют эластичность.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/>
              <a:t>«</a:t>
            </a:r>
            <a:r>
              <a:rPr lang="ru-RU" sz="1000" b="1" i="1" dirty="0" err="1" smtClean="0"/>
              <a:t>Нейрокомфорт</a:t>
            </a:r>
            <a:r>
              <a:rPr lang="ru-RU" sz="1000" b="1" i="1" dirty="0" smtClean="0"/>
              <a:t>» </a:t>
            </a:r>
            <a:r>
              <a:rPr lang="ru-RU" sz="1000" i="1" dirty="0" smtClean="0"/>
              <a:t>с глицином, L-</a:t>
            </a:r>
            <a:r>
              <a:rPr lang="ru-RU" sz="1000" i="1" dirty="0" err="1" smtClean="0"/>
              <a:t>теанином</a:t>
            </a:r>
            <a:r>
              <a:rPr lang="ru-RU" sz="1000" i="1" dirty="0" smtClean="0"/>
              <a:t> и </a:t>
            </a:r>
            <a:r>
              <a:rPr lang="ru-RU" sz="1000" i="1" dirty="0" err="1" smtClean="0"/>
              <a:t>гриффонией</a:t>
            </a:r>
            <a:r>
              <a:rPr lang="ru-RU" sz="1000" i="1" dirty="0" smtClean="0"/>
              <a:t> рекомендован тем, чья профессиональная деятельность связана с высоким уровнем интеллектуальной и эмоциональной нагрузки. </a:t>
            </a: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нейрокомфорт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нейростабил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нервнаясистема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здоровыйсон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серотонин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гриффония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55394" y="2865526"/>
            <a:ext cx="396247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" b="1" dirty="0" smtClean="0"/>
          </a:p>
          <a:p>
            <a:r>
              <a:rPr lang="en-US" sz="1000" b="1" dirty="0" smtClean="0"/>
              <a:t>6 </a:t>
            </a:r>
            <a:r>
              <a:rPr lang="ru-RU" sz="1000" b="1" dirty="0" smtClean="0"/>
              <a:t>МАРТА – МЕЖДУНАРОДНЫЙ ДЕНЬ ДЕНЬ ЗУБНОГО ВРАЧА</a:t>
            </a:r>
          </a:p>
          <a:p>
            <a:endParaRPr lang="ru-RU" sz="1000" dirty="0" smtClean="0"/>
          </a:p>
          <a:p>
            <a:r>
              <a:rPr lang="ru-RU" sz="1000" dirty="0" smtClean="0"/>
              <a:t>Как известно, для поддержания здоровья зубов необходимо достаточное количество кальция, привычка  ежедневного ухода за  полостью рта и регулярные походы к стоматологу</a:t>
            </a:r>
            <a:r>
              <a:rPr lang="ru-RU" sz="1000" i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Восполнить дефицит кальция поможет проверенный временем комплекс </a:t>
            </a:r>
            <a:r>
              <a:rPr lang="ru-RU" sz="1000" b="1" dirty="0" smtClean="0"/>
              <a:t>«КАЛЬЦИМАКС». </a:t>
            </a:r>
            <a:r>
              <a:rPr lang="ru-RU" sz="1000" dirty="0" smtClean="0"/>
              <a:t>Он содержит  кальций в наиболее легкой для усвоения организмом форме - в виде гидроксиаппатита. Многие стоматологи отмечают, что зубная эмаль на фоне приема «</a:t>
            </a:r>
            <a:r>
              <a:rPr lang="ru-RU" sz="1000" dirty="0" err="1" smtClean="0"/>
              <a:t>Кальцимакса</a:t>
            </a:r>
            <a:r>
              <a:rPr lang="ru-RU" sz="1000" dirty="0" smtClean="0"/>
              <a:t>» становится более прочной.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Для ежедневного ухода за полостью рта  отлично подойдут зубные пасты линии </a:t>
            </a:r>
            <a:r>
              <a:rPr lang="en-US" sz="1000" b="1" dirty="0" smtClean="0"/>
              <a:t>N-</a:t>
            </a:r>
            <a:r>
              <a:rPr lang="en-US" sz="1000" b="1" dirty="0" err="1" smtClean="0"/>
              <a:t>zim</a:t>
            </a:r>
            <a:r>
              <a:rPr lang="ru-RU" sz="1000" dirty="0" smtClean="0"/>
              <a:t>. Они содержат ферменты, мягко расщепляющие зубной налет, и лизаты лактобактерий, ингибирующие патогенную микрофлору, которая способствует появлению кариеса и гингивита.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/>
              <a:t>Дополните свой ежедневный уход ополаскивателем </a:t>
            </a:r>
            <a:r>
              <a:rPr lang="ru-RU" sz="1000" b="1" dirty="0" smtClean="0"/>
              <a:t>DENTA EXPERT. </a:t>
            </a:r>
            <a:r>
              <a:rPr lang="ru-RU" sz="1000" dirty="0" smtClean="0"/>
              <a:t>Он прекрасно проникает в труднодоступные места полости рта, обеспечивая абсолютное очищение, и способствует профилактике заболеваний десен.</a:t>
            </a:r>
          </a:p>
          <a:p>
            <a:endParaRPr lang="ru-RU" sz="1000" dirty="0" smtClean="0"/>
          </a:p>
          <a:p>
            <a:r>
              <a:rPr lang="ru-RU" sz="1000" i="1" dirty="0" smtClean="0"/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кальций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стоматология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#n-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zim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кальцимакс</a:t>
            </a:r>
            <a:endParaRPr lang="ru-RU" sz="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0655" y="1186542"/>
            <a:ext cx="1687285" cy="168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Chizhova\Desktop\нейрокомфорт_нейростабил_squa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9101" y="1202265"/>
            <a:ext cx="1630231" cy="16302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6098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11" y="2092642"/>
            <a:ext cx="4174958" cy="47653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83933" y="2887133"/>
            <a:ext cx="390313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i="1" dirty="0" smtClean="0"/>
              <a:t>ПРОГРАММА HB CONTROL – </a:t>
            </a:r>
            <a:endParaRPr lang="ru-RU" sz="1000" dirty="0" smtClean="0"/>
          </a:p>
          <a:p>
            <a:r>
              <a:rPr lang="ru-RU" sz="1000" b="1" i="1" dirty="0" smtClean="0"/>
              <a:t>ВАШ ЗДОРОВЫЙ МЕТАБОЛИЗМ И НОРМАЛЬНЫЙ ВЕС! </a:t>
            </a:r>
            <a:endParaRPr lang="ru-RU" sz="1000" dirty="0" smtClean="0"/>
          </a:p>
          <a:p>
            <a:r>
              <a:rPr lang="ru-RU" sz="800" b="1" dirty="0" smtClean="0"/>
              <a:t> </a:t>
            </a:r>
            <a:endParaRPr lang="ru-RU" sz="800" dirty="0" smtClean="0"/>
          </a:p>
          <a:p>
            <a:r>
              <a:rPr lang="ru-RU" sz="1000" i="1" dirty="0" smtClean="0"/>
              <a:t>Миф о людях с «широкой костью» давным-давно развенчан: рациональное питание и физическая нагрузка помогут скорректировать любой вес. Основная сложность при похудении – справиться с  эмоциональным дисбалансом на фоне отказа от сладкого и уменьшения объемов пищи. А затем сохранить полученный результат. 5 продуктов Программы HB </a:t>
            </a:r>
            <a:r>
              <a:rPr lang="ru-RU" sz="1000" i="1" dirty="0" err="1" smtClean="0"/>
              <a:t>Control</a:t>
            </a:r>
            <a:r>
              <a:rPr lang="ru-RU" sz="1000" i="1" dirty="0" smtClean="0"/>
              <a:t> комплексно решают эти и другие задачи, приводя в порядок сам механизм обмена веществ:</a:t>
            </a:r>
            <a:endParaRPr lang="ru-RU" sz="1000" dirty="0" smtClean="0"/>
          </a:p>
          <a:p>
            <a:pPr lvl="0">
              <a:buFont typeface="Arial" pitchFamily="34" charset="0"/>
              <a:buChar char="•"/>
            </a:pPr>
            <a:r>
              <a:rPr lang="ru-RU" sz="1000" i="1" dirty="0" smtClean="0"/>
              <a:t>  </a:t>
            </a:r>
            <a:r>
              <a:rPr lang="ru-RU" sz="1000" i="1" dirty="0" err="1" smtClean="0"/>
              <a:t>Нано-сорбент</a:t>
            </a:r>
            <a:r>
              <a:rPr lang="ru-RU" sz="1000" i="1" dirty="0" smtClean="0"/>
              <a:t> </a:t>
            </a:r>
            <a:r>
              <a:rPr lang="en-US" sz="1000" i="1" dirty="0" smtClean="0"/>
              <a:t>HB</a:t>
            </a:r>
            <a:r>
              <a:rPr lang="ru-RU" sz="1000" i="1" dirty="0" smtClean="0"/>
              <a:t>1 избавляет кишечник от шлаков и  токсинов. </a:t>
            </a:r>
            <a:endParaRPr lang="ru-RU" sz="1000" dirty="0" smtClean="0"/>
          </a:p>
          <a:p>
            <a:pPr lvl="0">
              <a:buFont typeface="Arial" pitchFamily="34" charset="0"/>
              <a:buChar char="•"/>
            </a:pPr>
            <a:r>
              <a:rPr lang="ru-RU" sz="1000" i="1" dirty="0" smtClean="0"/>
              <a:t>  Аминокислотный комплекс HB2 стимулирует синтез </a:t>
            </a:r>
            <a:r>
              <a:rPr lang="ru-RU" sz="1000" i="1" dirty="0" err="1" smtClean="0"/>
              <a:t>эндорфинов</a:t>
            </a:r>
            <a:r>
              <a:rPr lang="ru-RU" sz="1000" i="1" dirty="0" smtClean="0"/>
              <a:t>, предупреждая возникновение </a:t>
            </a:r>
            <a:r>
              <a:rPr lang="ru-RU" sz="1000" i="1" dirty="0" err="1" smtClean="0"/>
              <a:t>эмоциогенного</a:t>
            </a:r>
            <a:r>
              <a:rPr lang="ru-RU" sz="1000" i="1" dirty="0" smtClean="0"/>
              <a:t> голода. </a:t>
            </a:r>
            <a:endParaRPr lang="ru-RU" sz="1000" dirty="0" smtClean="0"/>
          </a:p>
          <a:p>
            <a:pPr lvl="0">
              <a:buFont typeface="Arial" pitchFamily="34" charset="0"/>
              <a:buChar char="•"/>
            </a:pPr>
            <a:r>
              <a:rPr lang="ru-RU" sz="1000" i="1" dirty="0" smtClean="0"/>
              <a:t>  </a:t>
            </a:r>
            <a:r>
              <a:rPr lang="ru-RU" sz="1000" i="1" dirty="0" err="1" smtClean="0"/>
              <a:t>Фитоэкстракты</a:t>
            </a:r>
            <a:r>
              <a:rPr lang="ru-RU" sz="1000" i="1" dirty="0" smtClean="0"/>
              <a:t> и ферменты в HB3 помогают снизить аппетит, корректируют углеводный обмен, предотвращая образование избыточной жировой ткани. </a:t>
            </a:r>
            <a:endParaRPr lang="ru-RU" sz="1000" dirty="0" smtClean="0"/>
          </a:p>
          <a:p>
            <a:pPr lvl="0">
              <a:buFont typeface="Arial" pitchFamily="34" charset="0"/>
              <a:buChar char="•"/>
            </a:pPr>
            <a:r>
              <a:rPr lang="ru-RU" sz="1000" i="1" dirty="0" smtClean="0"/>
              <a:t>  </a:t>
            </a:r>
            <a:r>
              <a:rPr lang="ru-RU" sz="1000" i="1" dirty="0" err="1" smtClean="0"/>
              <a:t>Термоджетик</a:t>
            </a:r>
            <a:r>
              <a:rPr lang="ru-RU" sz="1000" i="1" dirty="0" smtClean="0"/>
              <a:t> HB4 стимулирует </a:t>
            </a:r>
            <a:r>
              <a:rPr lang="ru-RU" sz="1000" i="1" dirty="0" err="1" smtClean="0"/>
              <a:t>жиросжигание</a:t>
            </a:r>
            <a:r>
              <a:rPr lang="ru-RU" sz="1000" i="1" dirty="0" smtClean="0"/>
              <a:t>, снижает утомляемость на фоне редуцированного рациона.  </a:t>
            </a:r>
            <a:endParaRPr lang="ru-RU" sz="1000" dirty="0" smtClean="0"/>
          </a:p>
          <a:p>
            <a:pPr lvl="0">
              <a:buFont typeface="Arial" pitchFamily="34" charset="0"/>
              <a:buChar char="•"/>
            </a:pPr>
            <a:r>
              <a:rPr lang="ru-RU" sz="1000" i="1" dirty="0" smtClean="0"/>
              <a:t> </a:t>
            </a:r>
            <a:r>
              <a:rPr lang="ru-RU" sz="1000" i="1" dirty="0" err="1" smtClean="0"/>
              <a:t>Липокорректор</a:t>
            </a:r>
            <a:r>
              <a:rPr lang="ru-RU" sz="1000" i="1" dirty="0" smtClean="0"/>
              <a:t> </a:t>
            </a:r>
            <a:r>
              <a:rPr lang="en-US" sz="1000" i="1" dirty="0" smtClean="0"/>
              <a:t>HB</a:t>
            </a:r>
            <a:r>
              <a:rPr lang="ru-RU" sz="1000" i="1" dirty="0" smtClean="0"/>
              <a:t>5 снижает всасывание жиров и стимулирует их переработку. </a:t>
            </a:r>
            <a:endParaRPr lang="ru-RU" sz="1000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эйчбиконтрол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#похудей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снижениевеса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обменвеществ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80333" y="2887298"/>
            <a:ext cx="396247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АНГИОФОРТ - ПОДАРОК ДЛЯ КРАСОТЫ ВАШИХ НОГ! </a:t>
            </a:r>
          </a:p>
          <a:p>
            <a:endParaRPr lang="ru-RU" sz="600" b="1" i="1" dirty="0"/>
          </a:p>
          <a:p>
            <a:r>
              <a:rPr lang="ru-RU" sz="1000" i="1" dirty="0" smtClean="0"/>
              <a:t>Находясь в ежедневном потоке привычных дел, мы можем не замечать сигналы, которые подает нам собственный организм. Усталость, тяжесть в ногах, отечность – кажется, что стоит только немного полежать, и все пройдет! Но нашим сосудам требуется поддержка и забота. </a:t>
            </a:r>
          </a:p>
          <a:p>
            <a:r>
              <a:rPr lang="ru-RU" sz="1000" i="1" dirty="0" smtClean="0"/>
              <a:t>«Ангиофорт» - натуральный венотоник для защиты от варикоза, который бьет точно в цель, устраняя причины сосудистых заболеваний!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Диосмин улучшает тонус венозной стенки, препятствует развитию отеков.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Экстракт конского каштана </a:t>
            </a:r>
            <a:r>
              <a:rPr lang="ru-RU" sz="1000" i="1" dirty="0"/>
              <a:t>обладает выраженным ангиопротекторным, противовоспалительным и обезболивающим действием. </a:t>
            </a:r>
            <a:endParaRPr lang="ru-RU" sz="1000" i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Винитрокс (Vinitrox)  - поддерживает здоровый приток крови и кровообращение, поддерживая тонус и снижая усталость ног.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Гесперидин, рутин, </a:t>
            </a:r>
            <a:r>
              <a:rPr lang="ru-RU" sz="1000" i="1" dirty="0" err="1" smtClean="0"/>
              <a:t>кверцетин</a:t>
            </a:r>
            <a:r>
              <a:rPr lang="ru-RU" sz="1000" i="1" dirty="0" smtClean="0"/>
              <a:t>, гинкго </a:t>
            </a:r>
            <a:r>
              <a:rPr lang="ru-RU" sz="1000" i="1" dirty="0" err="1" smtClean="0"/>
              <a:t>билоба</a:t>
            </a:r>
            <a:r>
              <a:rPr lang="ru-RU" sz="1000" i="1" dirty="0" smtClean="0"/>
              <a:t> способствуют укреплению кровеносных сосудов.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err="1" smtClean="0"/>
              <a:t>Бромелайн</a:t>
            </a:r>
            <a:r>
              <a:rPr lang="ru-RU" sz="1000" i="1" dirty="0" smtClean="0"/>
              <a:t>, экстракт коры ивы  снижают уровень воспалительной реакции, предупреждают сужение сосудов.</a:t>
            </a:r>
          </a:p>
          <a:p>
            <a:pPr marL="171450" indent="-171450"/>
            <a:endParaRPr lang="ru-RU" sz="1000" i="1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вены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сосуды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варикоз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красотаног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/>
          </a:p>
          <a:p>
            <a:endParaRPr lang="ru-RU" sz="10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74559" y="1306903"/>
            <a:ext cx="1579452" cy="1577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Ангиофор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7362" y="1268138"/>
            <a:ext cx="1605456" cy="1605456"/>
          </a:xfrm>
          <a:prstGeom prst="rect">
            <a:avLst/>
          </a:prstGeom>
        </p:spPr>
      </p:pic>
      <p:pic>
        <p:nvPicPr>
          <p:cNvPr id="2050" name="Picture 2" descr="C:\Users\Chizhova\Desktop\HB_мар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3734" y="1265767"/>
            <a:ext cx="1638300" cy="1638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93575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07581" y="4133759"/>
            <a:ext cx="49810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КРЕМ-БАЛЬЗАМ РАНОЗАЖИВЛЯЮЩИЙ ЦИТОПРЕНОЛ АКТИВ - НЕЗАМЕНИМ ДЛЯ ДОМАШНЕЙ АПТЕЧКИ! </a:t>
            </a:r>
          </a:p>
          <a:p>
            <a:pPr algn="just"/>
            <a:r>
              <a:rPr lang="ru-RU" sz="1000" i="1" dirty="0" smtClean="0"/>
              <a:t>Новый продукт от компании Артлайф  создан на основе хвойного комплекса (полипренолов, живицы и CO2-экстракта пихты сибирской), </a:t>
            </a:r>
            <a:r>
              <a:rPr lang="ru-RU" sz="1000" i="1" dirty="0" err="1" smtClean="0"/>
              <a:t>пантенола</a:t>
            </a:r>
            <a:r>
              <a:rPr lang="ru-RU" sz="1000" i="1" dirty="0" smtClean="0"/>
              <a:t> и защитной дерматологической основы </a:t>
            </a:r>
            <a:r>
              <a:rPr lang="ru-RU" sz="1000" i="1" dirty="0" err="1" smtClean="0"/>
              <a:t>Crodabase</a:t>
            </a:r>
            <a:r>
              <a:rPr lang="ru-RU" sz="1000" i="1" dirty="0" smtClean="0"/>
              <a:t> SQ.  </a:t>
            </a:r>
            <a:endParaRPr lang="en-US" sz="1000" i="1" dirty="0" smtClean="0"/>
          </a:p>
          <a:p>
            <a:pPr algn="just"/>
            <a:r>
              <a:rPr lang="ru-RU" sz="1000" i="1" dirty="0" smtClean="0"/>
              <a:t>Натуральный состав крема-бальзама  справляется с пятью задачами одновременно</a:t>
            </a:r>
            <a:r>
              <a:rPr lang="en-US" sz="1000" i="1" dirty="0" smtClean="0"/>
              <a:t>: </a:t>
            </a:r>
            <a:r>
              <a:rPr lang="ru-RU" sz="1000" i="1" dirty="0" smtClean="0"/>
              <a:t>1)регенерация 2) увлажнение 3) защита от негативного влияния внешней среды             4) защита от болезнетворных бактерий и микробов  5) помощь при воспалительных процессах.</a:t>
            </a:r>
          </a:p>
          <a:p>
            <a:r>
              <a:rPr lang="ru-RU" sz="1000" i="1" dirty="0" smtClean="0"/>
              <a:t>Рекомендован  при поверхностных ранах (трещины, ссадины, царапины, порезы), ожогах и обморожениях. А также при сухости кожи, зуде от укусов насекомых и ожогах растениями. </a:t>
            </a:r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цитопренолактив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царапины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ожоги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трещины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сухостькожи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заживление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07028" y="444906"/>
            <a:ext cx="45502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КРЕМ-БАЛЬЗАМ РАНОЗАЖИВЛЯЮЩИЙ ЦИТОПРЕНОЛ АКТИВ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426" y="2758439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34373" y="1711831"/>
            <a:ext cx="3452630" cy="4855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Citoprenol inst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9028" y="1654627"/>
            <a:ext cx="1676401" cy="1676401"/>
          </a:xfrm>
          <a:prstGeom prst="rect">
            <a:avLst/>
          </a:prstGeom>
        </p:spPr>
      </p:pic>
      <p:pic>
        <p:nvPicPr>
          <p:cNvPr id="18" name="Рисунок 17" descr="Citoprenol inst-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94915" y="1667914"/>
            <a:ext cx="1704257" cy="1704257"/>
          </a:xfrm>
          <a:prstGeom prst="rect">
            <a:avLst/>
          </a:prstGeom>
        </p:spPr>
      </p:pic>
      <p:pic>
        <p:nvPicPr>
          <p:cNvPr id="19" name="Рисунок 18" descr="Citoprenol inst-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78143" y="1660724"/>
            <a:ext cx="1713857" cy="1713857"/>
          </a:xfrm>
          <a:prstGeom prst="rect">
            <a:avLst/>
          </a:prstGeom>
        </p:spPr>
      </p:pic>
      <p:pic>
        <p:nvPicPr>
          <p:cNvPr id="2050" name="Picture 2" descr="C:\Users\ptv\Desktop\ПРОДУКТЫ\КОСМЕТИКА\Цитопренол актив\для сайта и медиабнка\Цитопренол А4_2-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26165" y="1654629"/>
            <a:ext cx="3526291" cy="4958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6897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" y="87"/>
            <a:ext cx="12192152" cy="68579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785809" y="4209948"/>
            <a:ext cx="498107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НОВИНКА! ГИАЛУРОНОВЫЙ МУСС!</a:t>
            </a:r>
            <a:endParaRPr lang="ru-RU" sz="1000" b="1" i="1" dirty="0"/>
          </a:p>
          <a:p>
            <a:r>
              <a:rPr lang="ru-RU" sz="1000" i="1" dirty="0" smtClean="0"/>
              <a:t>Наша кожа нуждается в ежедневной заботе и уходе. Мы рады представить вам нашу новинку – нежный </a:t>
            </a:r>
            <a:r>
              <a:rPr lang="ru-RU" sz="1000" i="1" dirty="0" err="1" smtClean="0"/>
              <a:t>гиалуроновый</a:t>
            </a:r>
            <a:r>
              <a:rPr lang="ru-RU" sz="1000" i="1" dirty="0" smtClean="0"/>
              <a:t> мусс для кожи! Косметическое средство для лица, глаз и шеи деликатно очищает, насыщает кожу влагой и дарит ей ощущения комфорта.</a:t>
            </a:r>
          </a:p>
          <a:p>
            <a:pPr lvl="0">
              <a:buFont typeface="Wingdings" pitchFamily="2" charset="2"/>
              <a:buChar char="ü"/>
            </a:pPr>
            <a:r>
              <a:rPr lang="ru-RU" sz="1000" i="1" dirty="0" smtClean="0"/>
              <a:t>Подходит для чувствительной кожи</a:t>
            </a:r>
          </a:p>
          <a:p>
            <a:pPr lvl="0">
              <a:buFont typeface="Wingdings" pitchFamily="2" charset="2"/>
              <a:buChar char="ü"/>
            </a:pPr>
            <a:r>
              <a:rPr lang="ru-RU" sz="1000" i="1" dirty="0" smtClean="0"/>
              <a:t>Деликатно удаляет макияж</a:t>
            </a:r>
          </a:p>
          <a:p>
            <a:pPr lvl="0">
              <a:buFont typeface="Wingdings" pitchFamily="2" charset="2"/>
              <a:buChar char="ü"/>
            </a:pPr>
            <a:r>
              <a:rPr lang="ru-RU" sz="1000" i="1" dirty="0" smtClean="0"/>
              <a:t>Насыщает кожу влагой</a:t>
            </a:r>
          </a:p>
          <a:p>
            <a:pPr lvl="0">
              <a:buFont typeface="Wingdings" pitchFamily="2" charset="2"/>
              <a:buChar char="ü"/>
            </a:pPr>
            <a:r>
              <a:rPr lang="ru-RU" sz="1000" i="1" dirty="0" smtClean="0"/>
              <a:t>Поддерживает нормальный водно-липидный баланс</a:t>
            </a:r>
          </a:p>
          <a:p>
            <a:pPr lvl="0">
              <a:buFont typeface="Wingdings" pitchFamily="2" charset="2"/>
              <a:buChar char="ü"/>
            </a:pPr>
            <a:r>
              <a:rPr lang="ru-RU" sz="1000" i="1" dirty="0" smtClean="0"/>
              <a:t>Устраняет чувство </a:t>
            </a:r>
            <a:r>
              <a:rPr lang="ru-RU" sz="1000" i="1" dirty="0" err="1" smtClean="0"/>
              <a:t>стянутости</a:t>
            </a:r>
            <a:endParaRPr lang="ru-RU" sz="1000" i="1" dirty="0" smtClean="0"/>
          </a:p>
          <a:p>
            <a:pPr lvl="0"/>
            <a:r>
              <a:rPr lang="ru-RU" sz="1000" i="1" dirty="0" smtClean="0"/>
              <a:t>Основной компонент – </a:t>
            </a:r>
            <a:r>
              <a:rPr lang="ru-RU" sz="1000" i="1" dirty="0" err="1" smtClean="0"/>
              <a:t>гиалуроновая</a:t>
            </a:r>
            <a:r>
              <a:rPr lang="ru-RU" sz="1000" i="1" dirty="0" smtClean="0"/>
              <a:t> кислота  - дарит ощущение свежести и подтянутости уже после первого применения!</a:t>
            </a:r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гиулароноваякислота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очищениекожи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мусс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подарок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очищение 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03889" y="564649"/>
            <a:ext cx="3972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ГИАЛУРОНОВЫЙ МУСС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426" y="2758439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356386" y="1711831"/>
            <a:ext cx="2053245" cy="2053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34373" y="1711831"/>
            <a:ext cx="3452630" cy="4855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Плакат Гиалуроновый мусс muss 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6133" y="1618321"/>
            <a:ext cx="3523192" cy="4952353"/>
          </a:xfrm>
          <a:prstGeom prst="rect">
            <a:avLst/>
          </a:prstGeom>
        </p:spPr>
      </p:pic>
      <p:pic>
        <p:nvPicPr>
          <p:cNvPr id="13" name="Рисунок 12" descr="Гиалуроновый мусс internrt 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5550" y="1608410"/>
            <a:ext cx="2181225" cy="2181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689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150" y="88"/>
            <a:ext cx="12192150" cy="6857912"/>
            <a:chOff x="1" y="86"/>
            <a:chExt cx="12192150" cy="685791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86"/>
              <a:ext cx="12192150" cy="6857912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9625314"/>
              </p:ext>
            </p:extLst>
          </p:nvPr>
        </p:nvGraphicFramePr>
        <p:xfrm>
          <a:off x="2644351" y="4626350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=""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 МАРТА</a:t>
                      </a:r>
                      <a:r>
                        <a:rPr lang="ru-RU" sz="1200" baseline="0" dirty="0"/>
                        <a:t> – ДЕНЬ </a:t>
                      </a:r>
                      <a:r>
                        <a:rPr lang="ru-RU" sz="1200" baseline="0" dirty="0" smtClean="0"/>
                        <a:t>КОМПЛИМЕНТОВ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GOLDEN COCOON</a:t>
                      </a:r>
                      <a:endParaRPr lang="ru-RU" sz="1200" baseline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 </a:t>
                      </a:r>
                      <a:r>
                        <a:rPr lang="ru-RU" sz="1200" dirty="0" smtClean="0"/>
                        <a:t>МАРТА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ШАМПУНЬ НАТУРАСЕПТ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ОЛЕОПРЕН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БЬЮТИ ДЕРМА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КОРЕЙСКАЯ </a:t>
                      </a:r>
                    </a:p>
                    <a:p>
                      <a:pPr algn="ctr"/>
                      <a:r>
                        <a:rPr lang="ru-RU" sz="1200" dirty="0" smtClean="0"/>
                        <a:t>СИСТЕМА</a:t>
                      </a:r>
                      <a:r>
                        <a:rPr lang="ru-RU" sz="1200" baseline="0" dirty="0" smtClean="0"/>
                        <a:t> ОЧИЩЕНИЯ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ПОДАРКИ </a:t>
                      </a:r>
                    </a:p>
                    <a:p>
                      <a:pPr algn="ctr"/>
                      <a:r>
                        <a:rPr lang="ru-RU" sz="1200" dirty="0" smtClean="0"/>
                        <a:t>ДЛЯ</a:t>
                      </a:r>
                      <a:r>
                        <a:rPr lang="ru-RU" sz="1200" baseline="0" dirty="0" smtClean="0"/>
                        <a:t> ТВОЕЙ КРАСОТЫ</a:t>
                      </a:r>
                      <a:endParaRPr lang="ru-RU" sz="120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АКТИВНАЯ ФОРМУЛА 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ВОЛОС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089002" y="2210504"/>
            <a:ext cx="1877063" cy="1901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 descr="Комплимент_Олеопрен_бьюти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9184" y="2210504"/>
            <a:ext cx="1902374" cy="19023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585" y="2210505"/>
            <a:ext cx="1901529" cy="19015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115" y="2210504"/>
            <a:ext cx="1922575" cy="1922575"/>
          </a:xfrm>
          <a:prstGeom prst="rect">
            <a:avLst/>
          </a:prstGeom>
        </p:spPr>
      </p:pic>
      <p:pic>
        <p:nvPicPr>
          <p:cNvPr id="20" name="Рисунок 19" descr="Golden Cocoon-01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63359" y="2178268"/>
            <a:ext cx="1957551" cy="19575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9908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" y="87"/>
            <a:ext cx="12192150" cy="6857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25" y="2092643"/>
            <a:ext cx="4174958" cy="47653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00144" y="3014133"/>
            <a:ext cx="39685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1 МАРТА -  ДЕНЬ КОМПЛИМЕНТОВ</a:t>
            </a:r>
          </a:p>
          <a:p>
            <a:endParaRPr lang="ru-RU" sz="1000" i="1" dirty="0" smtClean="0"/>
          </a:p>
          <a:p>
            <a:r>
              <a:rPr lang="ru-RU" sz="1000" i="1" dirty="0" smtClean="0"/>
              <a:t>Комплименты способны улучшить настроение, приободрить, помогают поверить в собственную уникальность. А что, если не ограничиваться только словами, а преподнести подарок – близкому или даже самому себе? Попробуйте серию косметики «</a:t>
            </a:r>
            <a:r>
              <a:rPr lang="en-US" sz="1000" dirty="0" smtClean="0"/>
              <a:t>Oleopren Beauty </a:t>
            </a:r>
            <a:r>
              <a:rPr lang="en-US" sz="1000" dirty="0" err="1" smtClean="0"/>
              <a:t>Derm</a:t>
            </a:r>
            <a:r>
              <a:rPr lang="ru-RU" sz="1000" dirty="0" smtClean="0"/>
              <a:t>»:</a:t>
            </a:r>
          </a:p>
          <a:p>
            <a:pPr>
              <a:buFont typeface="Arial" pitchFamily="34" charset="0"/>
              <a:buChar char="•"/>
            </a:pPr>
            <a:r>
              <a:rPr lang="ru-RU" sz="1000" i="1" dirty="0" smtClean="0"/>
              <a:t> </a:t>
            </a:r>
            <a:r>
              <a:rPr lang="ru-RU" sz="1000" i="1" dirty="0" err="1" smtClean="0"/>
              <a:t>Коалиновая</a:t>
            </a:r>
            <a:r>
              <a:rPr lang="ru-RU" sz="1000" i="1" dirty="0" smtClean="0"/>
              <a:t> маска для глубокого очищения</a:t>
            </a:r>
          </a:p>
          <a:p>
            <a:pPr>
              <a:buFont typeface="Arial" pitchFamily="34" charset="0"/>
              <a:buChar char="•"/>
            </a:pPr>
            <a:r>
              <a:rPr lang="ru-RU" sz="1000" i="1" dirty="0" smtClean="0"/>
              <a:t> Биоактивная регенерирующая маска</a:t>
            </a:r>
          </a:p>
          <a:p>
            <a:pPr>
              <a:buFont typeface="Arial" pitchFamily="34" charset="0"/>
              <a:buChar char="•"/>
            </a:pPr>
            <a:r>
              <a:rPr lang="ru-RU" sz="1000" i="1" dirty="0" smtClean="0"/>
              <a:t> </a:t>
            </a:r>
            <a:r>
              <a:rPr lang="ru-RU" sz="1000" i="1" dirty="0" err="1" smtClean="0"/>
              <a:t>Антивозрастная</a:t>
            </a:r>
            <a:r>
              <a:rPr lang="ru-RU" sz="1000" i="1" dirty="0" smtClean="0"/>
              <a:t> сыворотка для лица </a:t>
            </a:r>
          </a:p>
          <a:p>
            <a:endParaRPr lang="ru-RU" sz="1000" i="1" dirty="0" smtClean="0"/>
          </a:p>
          <a:p>
            <a:r>
              <a:rPr lang="ru-RU" sz="1000" i="1" dirty="0" smtClean="0"/>
              <a:t>Подарите своей коже глубокое очищение, восстановление и омоложение! Забота – это лучший комплимент! </a:t>
            </a:r>
          </a:p>
          <a:p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комплимент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1марта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идеиподарков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подаркидляженщин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подаркина8марта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защитакожи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лифтинг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увлажнениекожи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омоложение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9697" y="3022600"/>
            <a:ext cx="3959370" cy="299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ПОДАРКИ ТВОЕЙ КРАСОТЕ!</a:t>
            </a:r>
          </a:p>
          <a:p>
            <a:endParaRPr lang="ru-RU" sz="1000" b="1" i="1" dirty="0" smtClean="0"/>
          </a:p>
          <a:p>
            <a:r>
              <a:rPr lang="ru-RU" sz="1000" i="1" dirty="0" smtClean="0"/>
              <a:t>Весна! Природа просыпается, настроение улучшается! Вдыхая теплый воздух, мы понимаем, еще чуть-чуть и  придет лето! </a:t>
            </a:r>
          </a:p>
          <a:p>
            <a:r>
              <a:rPr lang="ru-RU" sz="1000" i="1" dirty="0" smtClean="0"/>
              <a:t>Мы тоже нуждаемся в обновлении, а наша кожа – в ежедневной заботе и уходе. Так почему бы не подарить это самой себе? Серия косметики «</a:t>
            </a:r>
            <a:r>
              <a:rPr lang="ru-RU" sz="1000" i="1" dirty="0" err="1" smtClean="0"/>
              <a:t>Лё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Неж</a:t>
            </a:r>
            <a:r>
              <a:rPr lang="ru-RU" sz="1000" i="1" dirty="0" smtClean="0"/>
              <a:t>» с коллагеном и маслом льна – идеальный подарок себе этой весной!</a:t>
            </a:r>
          </a:p>
          <a:p>
            <a:endParaRPr lang="ru-RU" sz="1000" i="1" dirty="0" smtClean="0"/>
          </a:p>
          <a:p>
            <a:pPr>
              <a:buFont typeface="Arial" pitchFamily="34" charset="0"/>
              <a:buChar char="•"/>
            </a:pPr>
            <a:r>
              <a:rPr lang="ru-RU" sz="1000" i="1" dirty="0" smtClean="0"/>
              <a:t> Гель для душа – бережное очищение каждый день.</a:t>
            </a:r>
          </a:p>
          <a:p>
            <a:pPr>
              <a:buFont typeface="Arial" pitchFamily="34" charset="0"/>
              <a:buChar char="•"/>
            </a:pPr>
            <a:r>
              <a:rPr lang="ru-RU" sz="1000" i="1" dirty="0" smtClean="0"/>
              <a:t> Крем для тела – питание, смягчение и увлажнение кожи.</a:t>
            </a:r>
          </a:p>
          <a:p>
            <a:pPr>
              <a:buFont typeface="Arial" pitchFamily="34" charset="0"/>
              <a:buChar char="•"/>
            </a:pPr>
            <a:r>
              <a:rPr lang="ru-RU" sz="1000" i="1" dirty="0" smtClean="0"/>
              <a:t> Жидкое мыло – деликатное очищение кожи рук.</a:t>
            </a:r>
          </a:p>
          <a:p>
            <a:pPr>
              <a:buFont typeface="Arial" pitchFamily="34" charset="0"/>
              <a:buChar char="•"/>
            </a:pPr>
            <a:r>
              <a:rPr lang="ru-RU" sz="1000" i="1" dirty="0" smtClean="0"/>
              <a:t> Крем для рук – защита от весенних ветров и  других негативных внешних факторов. </a:t>
            </a:r>
          </a:p>
          <a:p>
            <a:endParaRPr lang="ru-RU" sz="1000" i="1" dirty="0" smtClean="0"/>
          </a:p>
          <a:p>
            <a:r>
              <a:rPr lang="ru-RU" sz="1000" i="1" dirty="0" smtClean="0"/>
              <a:t>Почувствуй вдохновение нежности этой весной! </a:t>
            </a:r>
          </a:p>
          <a:p>
            <a:endParaRPr lang="ru-RU" sz="1000" b="1" i="1" dirty="0" smtClean="0"/>
          </a:p>
          <a:p>
            <a:pPr>
              <a:lnSpc>
                <a:spcPts val="11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8марта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весна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уход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красиваякожа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крем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мыло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гельдлядуша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коллаген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маслольна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Рисунок 10" descr="Комплимент_Олеопрен_бьюти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8371" y="1213714"/>
            <a:ext cx="1778875" cy="17578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38" y="1218219"/>
            <a:ext cx="1753350" cy="1753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901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"/>
            <a:ext cx="12192150" cy="6857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54" y="209264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36" y="2098607"/>
            <a:ext cx="4174958" cy="47653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31" y="1304417"/>
            <a:ext cx="1569438" cy="15694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45213" y="2873855"/>
            <a:ext cx="379903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 smtClean="0"/>
              <a:t>GOLDEN COCOON –</a:t>
            </a:r>
            <a:r>
              <a:rPr lang="ru-RU" sz="1000" b="1" i="1" dirty="0" smtClean="0"/>
              <a:t> КОРЕЙСКАЯ СИСТЕМА ОЧИЩЕНИЯ</a:t>
            </a:r>
          </a:p>
          <a:p>
            <a:endParaRPr lang="ru-RU" sz="8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 smtClean="0"/>
              <a:t>Долгие годы наши девушки придерживались европейского подхода в заботе о красоте, где на первом месте стояла маскировка возрастных изменений кожи, а не правильный уход. Но в последнее время мы начали перенимать опыт соседей с востока.</a:t>
            </a:r>
          </a:p>
          <a:p>
            <a:r>
              <a:rPr lang="ru-RU" sz="1000" i="1" dirty="0" smtClean="0"/>
              <a:t>Косметика </a:t>
            </a:r>
            <a:r>
              <a:rPr lang="en-US" sz="1000" b="1" i="1" dirty="0" smtClean="0"/>
              <a:t>GOLDEN COCOON</a:t>
            </a:r>
            <a:r>
              <a:rPr lang="ru-RU" sz="1000" b="1" i="1" dirty="0" smtClean="0"/>
              <a:t> – </a:t>
            </a:r>
            <a:r>
              <a:rPr lang="ru-RU" sz="1000" i="1" dirty="0" smtClean="0"/>
              <a:t>корейский секрет правильного очищения кожи лица.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/>
              <a:t>Кислородная гель-пенка </a:t>
            </a:r>
            <a:r>
              <a:rPr lang="ru-RU" sz="1000" b="1" i="1" dirty="0" err="1" smtClean="0"/>
              <a:t>Golden</a:t>
            </a:r>
            <a:r>
              <a:rPr lang="ru-RU" sz="1000" b="1" i="1" dirty="0" smtClean="0"/>
              <a:t> </a:t>
            </a:r>
            <a:r>
              <a:rPr lang="ru-RU" sz="1000" b="1" i="1" dirty="0" err="1" smtClean="0"/>
              <a:t>Coc</a:t>
            </a:r>
            <a:r>
              <a:rPr lang="en-US" sz="1000" b="1" i="1" dirty="0" smtClean="0"/>
              <a:t>o</a:t>
            </a:r>
            <a:r>
              <a:rPr lang="ru-RU" sz="1000" b="1" i="1" dirty="0" err="1" smtClean="0"/>
              <a:t>on</a:t>
            </a:r>
            <a:r>
              <a:rPr lang="ru-RU" sz="1000" i="1" dirty="0" smtClean="0"/>
              <a:t> глубоко проникает в поры, очищая кожу от загрязнений и насыщая ее кислородом. Эффект </a:t>
            </a:r>
            <a:r>
              <a:rPr lang="ru-RU" sz="1000" i="1" dirty="0" err="1" smtClean="0"/>
              <a:t>микромассажа</a:t>
            </a:r>
            <a:r>
              <a:rPr lang="ru-RU" sz="1000" i="1" dirty="0" smtClean="0"/>
              <a:t> позволяет всего за несколько минут активизировать клеточное дыхание. Ежедневное применение пенки дарит ощущение свежести, способствует улучшению цвета лица.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i="1" dirty="0" smtClean="0"/>
              <a:t>Коконы тутового шелкопряда</a:t>
            </a:r>
            <a:r>
              <a:rPr lang="ru-RU" sz="1000" i="1" dirty="0" smtClean="0"/>
              <a:t> обладают </a:t>
            </a:r>
            <a:r>
              <a:rPr lang="ru-RU" sz="1000" i="1" dirty="0" err="1" smtClean="0"/>
              <a:t>пилинг-эффектом</a:t>
            </a:r>
            <a:r>
              <a:rPr lang="ru-RU" sz="1000" i="1" dirty="0" smtClean="0"/>
              <a:t>, незаменимы </a:t>
            </a:r>
            <a:r>
              <a:rPr lang="ru-RU" sz="1000" i="1" dirty="0"/>
              <a:t>в </a:t>
            </a:r>
            <a:r>
              <a:rPr lang="ru-RU" sz="1000" i="1" dirty="0" smtClean="0"/>
              <a:t>очищении и массаже лица. Дополняют </a:t>
            </a:r>
            <a:r>
              <a:rPr lang="ru-RU" sz="1000" i="1" dirty="0"/>
              <a:t>уход за кожей губ для профилактики появления трещин</a:t>
            </a:r>
            <a:r>
              <a:rPr lang="ru-RU" sz="1000" i="1" dirty="0" smtClean="0"/>
              <a:t>. Содержащиеся в коконах  аминокислоты замедляют старение кожи, делают ее гладкой и красивой. </a:t>
            </a:r>
          </a:p>
          <a:p>
            <a:endParaRPr lang="ru-RU" sz="1000" i="1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корейскаякосметика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шелк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уход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красиваякожа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очищение</a:t>
            </a:r>
          </a:p>
          <a:p>
            <a:endParaRPr lang="ru-RU" sz="900" i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2600144" y="2919686"/>
            <a:ext cx="396857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i="1" dirty="0" smtClean="0">
                <a:cs typeface="Andalus" pitchFamily="18" charset="-78"/>
              </a:rPr>
              <a:t>NATURASEPT </a:t>
            </a:r>
            <a:r>
              <a:rPr lang="ru-RU" sz="1000" b="1" i="1" dirty="0" smtClean="0">
                <a:cs typeface="Andalus" pitchFamily="18" charset="-78"/>
              </a:rPr>
              <a:t>–ДЛЯ КРАСОТЫ И СИЛЫ ВАШИХ ВОЛОС</a:t>
            </a:r>
          </a:p>
          <a:p>
            <a:endParaRPr lang="ru-RU" sz="800" b="1" i="1" dirty="0" smtClean="0">
              <a:cs typeface="Andalus" pitchFamily="18" charset="-78"/>
            </a:endParaRPr>
          </a:p>
          <a:p>
            <a:r>
              <a:rPr lang="ru-RU" sz="1000" i="1" dirty="0" smtClean="0">
                <a:cs typeface="Andalus" pitchFamily="18" charset="-78"/>
              </a:rPr>
              <a:t>Превратите будничную процедуру в настоящую заботу о своих волосах вместе с линейкой </a:t>
            </a:r>
            <a:r>
              <a:rPr lang="en-US" sz="1000" i="1" dirty="0" err="1" smtClean="0">
                <a:cs typeface="Andalus" pitchFamily="18" charset="-78"/>
              </a:rPr>
              <a:t>Naturasept</a:t>
            </a:r>
            <a:r>
              <a:rPr lang="ru-RU" sz="1000" i="1" dirty="0" smtClean="0">
                <a:cs typeface="Andalus" pitchFamily="18" charset="-78"/>
              </a:rPr>
              <a:t>!</a:t>
            </a:r>
          </a:p>
          <a:p>
            <a:endParaRPr lang="ru-RU" sz="1000" b="1" i="1" dirty="0" smtClean="0"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ru-RU" sz="1000" i="1" dirty="0" smtClean="0">
                <a:cs typeface="Andalus" pitchFamily="18" charset="-78"/>
              </a:rPr>
              <a:t> Шампунь с маслом чайного дерева</a:t>
            </a:r>
          </a:p>
          <a:p>
            <a:pPr>
              <a:lnSpc>
                <a:spcPts val="1000"/>
              </a:lnSpc>
            </a:pPr>
            <a:r>
              <a:rPr lang="ru-RU" sz="1000" i="1" dirty="0" smtClean="0">
                <a:cs typeface="Andalus" pitchFamily="18" charset="-78"/>
              </a:rPr>
              <a:t>укрепляет корни, восстанавливает структуру тонких и ослабленных волос, питает их по всей длине, возвращая природную красоту. Экстракт березы оказывает противовоспалительное действие, а регулярное использование шампуня способствует избавлению от перхоти. </a:t>
            </a:r>
          </a:p>
          <a:p>
            <a:pPr>
              <a:lnSpc>
                <a:spcPts val="1000"/>
              </a:lnSpc>
              <a:buFont typeface="Arial" pitchFamily="34" charset="0"/>
              <a:buChar char="•"/>
            </a:pPr>
            <a:r>
              <a:rPr lang="ru-RU" sz="1000" i="1" dirty="0" smtClean="0">
                <a:cs typeface="Andalus" pitchFamily="18" charset="-78"/>
              </a:rPr>
              <a:t> Бальзам снимает статическое напряжение, облегчает расчесывание волос, защищает их от повреждения при укладке феном. Восстанавливает поврежденные волосы изнутри, уменьшает их ломкость. В результате волосы становятся гладкими и шелковистыми, появляется здоровый блеск.</a:t>
            </a:r>
          </a:p>
          <a:p>
            <a:pPr>
              <a:lnSpc>
                <a:spcPts val="1000"/>
              </a:lnSpc>
              <a:buFont typeface="Arial" pitchFamily="34" charset="0"/>
              <a:buChar char="•"/>
            </a:pPr>
            <a:endParaRPr lang="ru-RU" sz="1000" i="1" dirty="0" smtClean="0">
              <a:cs typeface="Andalus" pitchFamily="18" charset="-78"/>
            </a:endParaRPr>
          </a:p>
          <a:p>
            <a:pPr>
              <a:lnSpc>
                <a:spcPts val="1000"/>
              </a:lnSpc>
            </a:pPr>
            <a:r>
              <a:rPr lang="ru-RU" sz="1000" i="1" dirty="0" smtClean="0">
                <a:cs typeface="Andalus" pitchFamily="18" charset="-78"/>
              </a:rPr>
              <a:t>Активный комплекс </a:t>
            </a:r>
            <a:r>
              <a:rPr lang="ru-RU" sz="1000" i="1" dirty="0" err="1" smtClean="0">
                <a:cs typeface="Andalus" pitchFamily="18" charset="-78"/>
              </a:rPr>
              <a:t>климбазол</a:t>
            </a:r>
            <a:r>
              <a:rPr lang="ru-RU" sz="1000" i="1" dirty="0" smtClean="0">
                <a:cs typeface="Andalus" pitchFamily="18" charset="-78"/>
              </a:rPr>
              <a:t> усиливает действие масла чайного дерева. Не нарушая бактериальную флору кожи, он предотвращает распространение грибка </a:t>
            </a:r>
            <a:r>
              <a:rPr lang="ru-RU" sz="1000" i="1" dirty="0" err="1" smtClean="0">
                <a:cs typeface="Andalus" pitchFamily="18" charset="-78"/>
              </a:rPr>
              <a:t>Pityrosporum</a:t>
            </a:r>
            <a:r>
              <a:rPr lang="ru-RU" sz="1000" i="1" dirty="0" smtClean="0">
                <a:cs typeface="Andalus" pitchFamily="18" charset="-78"/>
              </a:rPr>
              <a:t> </a:t>
            </a:r>
            <a:r>
              <a:rPr lang="ru-RU" sz="1000" i="1" dirty="0" err="1" smtClean="0">
                <a:cs typeface="Andalus" pitchFamily="18" charset="-78"/>
              </a:rPr>
              <a:t>ovale</a:t>
            </a:r>
            <a:r>
              <a:rPr lang="ru-RU" sz="1000" i="1" dirty="0" smtClean="0">
                <a:cs typeface="Andalus" pitchFamily="18" charset="-78"/>
              </a:rPr>
              <a:t>, который является основной причиной появления перхоти. </a:t>
            </a:r>
          </a:p>
          <a:p>
            <a:pPr>
              <a:lnSpc>
                <a:spcPts val="1000"/>
              </a:lnSpc>
            </a:pPr>
            <a:endParaRPr lang="ru-RU" sz="1000" i="1" dirty="0" smtClean="0">
              <a:cs typeface="Andalus" pitchFamily="18" charset="-78"/>
            </a:endParaRPr>
          </a:p>
          <a:p>
            <a:pPr>
              <a:lnSpc>
                <a:spcPts val="1000"/>
              </a:lnSpc>
            </a:pP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cs typeface="Andalus" pitchFamily="18" charset="-78"/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ndalus" pitchFamily="18" charset="-78"/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  <a:cs typeface="Andalus" pitchFamily="18" charset="-78"/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ndalus" pitchFamily="18" charset="-78"/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ndalus" pitchFamily="18" charset="-78"/>
              </a:rPr>
              <a:t>КРАСОТА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ndalus" pitchFamily="18" charset="-78"/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  <a:cs typeface="Andalus" pitchFamily="18" charset="-78"/>
              </a:rPr>
              <a:t>красота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  <a:cs typeface="Andalus" pitchFamily="18" charset="-78"/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  <a:cs typeface="Andalus" pitchFamily="18" charset="-78"/>
              </a:rPr>
              <a:t>уход </a:t>
            </a:r>
            <a:endParaRPr lang="ru-RU" sz="1000" i="1" dirty="0" smtClean="0">
              <a:cs typeface="Andalus" pitchFamily="18" charset="-78"/>
            </a:endParaRPr>
          </a:p>
          <a:p>
            <a:pPr>
              <a:lnSpc>
                <a:spcPts val="1000"/>
              </a:lnSpc>
            </a:pPr>
            <a:endParaRPr lang="ru-RU" sz="1000" i="1" dirty="0" smtClean="0">
              <a:cs typeface="Andalus" pitchFamily="18" charset="-78"/>
            </a:endParaRPr>
          </a:p>
        </p:txBody>
      </p:sp>
      <p:pic>
        <p:nvPicPr>
          <p:cNvPr id="8" name="Рисунок 7" descr="Golden Cocoon-01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8187" y="1326931"/>
            <a:ext cx="1552903" cy="1552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901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50" y="89"/>
            <a:ext cx="12192150" cy="6857911"/>
            <a:chOff x="-150" y="89"/>
            <a:chExt cx="12192150" cy="68579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0" y="89"/>
              <a:ext cx="12192150" cy="6857911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2644351" y="1977448"/>
              <a:ext cx="4497449" cy="2367815"/>
              <a:chOff x="2644351" y="1977448"/>
              <a:chExt cx="4497449" cy="2367815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7256436" y="1977446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04046" y="2210504"/>
            <a:ext cx="1892951" cy="1901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66266" y="2210504"/>
            <a:ext cx="1892951" cy="1901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16131" y="2210504"/>
            <a:ext cx="1892951" cy="1901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5506726"/>
              </p:ext>
            </p:extLst>
          </p:nvPr>
        </p:nvGraphicFramePr>
        <p:xfrm>
          <a:off x="2644351" y="4510899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=""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8  МАРТА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8 МАРТА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ПЛАНЕТА АРТЛАЙФ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КНИГА</a:t>
                      </a:r>
                      <a:r>
                        <a:rPr lang="ru-RU" sz="1200" baseline="0" dirty="0" smtClean="0"/>
                        <a:t> АРТЛАЙФ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ЛУЧШИЙ ВЕСЕННИЙ ДЕНЬ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РАСЦВЕТАЙ ВМЕСТЕ С АРТЛАЙФ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НОВЫЙ НОМЕР УЖЕ В ПРОДАЖЕ!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ВРЕМЯ ЧИТАТЬ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9659214" y="2210504"/>
            <a:ext cx="1892951" cy="1901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89002" y="2210504"/>
            <a:ext cx="1877063" cy="1901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541543" y="1977446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\\filer\Artlife\Маркетинг\КОНТЕНТ-ПЛАН ДЛЯ СОЦ.СЕТЕЙ\2019\03 Март\макеты для соцсетей\Бизнес\8 марта Лучший весенний д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499" y="2125135"/>
            <a:ext cx="2065865" cy="2065865"/>
          </a:xfrm>
          <a:prstGeom prst="rect">
            <a:avLst/>
          </a:prstGeom>
          <a:noFill/>
        </p:spPr>
      </p:pic>
      <p:pic>
        <p:nvPicPr>
          <p:cNvPr id="3075" name="Picture 3" descr="\\filer\Artlife\Маркетинг\КОНТЕНТ-ПЛАН ДЛЯ СОЦ.СЕТЕЙ\2019\03 Март\макеты для соцсетей\Бизнес\Расцветай вместе с Артлай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5331" y="2112434"/>
            <a:ext cx="2074335" cy="2074335"/>
          </a:xfrm>
          <a:prstGeom prst="rect">
            <a:avLst/>
          </a:prstGeom>
          <a:noFill/>
        </p:spPr>
      </p:pic>
      <p:pic>
        <p:nvPicPr>
          <p:cNvPr id="3076" name="Picture 4" descr="\\filer\Artlife\Маркетинг\КОНТЕНТ-ПЛАН ДЛЯ СОЦ.СЕТЕЙ\2019\03 Март\макеты для соцсетей\Бизнес\ПА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9431" y="2116666"/>
            <a:ext cx="2074333" cy="2074333"/>
          </a:xfrm>
          <a:prstGeom prst="rect">
            <a:avLst/>
          </a:prstGeom>
          <a:noFill/>
        </p:spPr>
      </p:pic>
      <p:pic>
        <p:nvPicPr>
          <p:cNvPr id="2050" name="Picture 2" descr="C:\Users\Chizhova\Desktop\book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20250" y="2133599"/>
            <a:ext cx="2038351" cy="203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836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"/>
            <a:ext cx="12192154" cy="685791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6841098"/>
              </p:ext>
            </p:extLst>
          </p:nvPr>
        </p:nvGraphicFramePr>
        <p:xfrm>
          <a:off x="3724736" y="1288748"/>
          <a:ext cx="8361970" cy="531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176">
                  <a:extLst>
                    <a:ext uri="{9D8B030D-6E8A-4147-A177-3AD203B41FA5}">
                      <a16:colId xmlns="" xmlns:a16="http://schemas.microsoft.com/office/drawing/2014/main" val="1434599515"/>
                    </a:ext>
                  </a:extLst>
                </a:gridCol>
                <a:gridCol w="1691612">
                  <a:extLst>
                    <a:ext uri="{9D8B030D-6E8A-4147-A177-3AD203B41FA5}">
                      <a16:colId xmlns="" xmlns:a16="http://schemas.microsoft.com/office/drawing/2014/main" val="1417411202"/>
                    </a:ext>
                  </a:extLst>
                </a:gridCol>
                <a:gridCol w="1672394">
                  <a:extLst>
                    <a:ext uri="{9D8B030D-6E8A-4147-A177-3AD203B41FA5}">
                      <a16:colId xmlns="" xmlns:a16="http://schemas.microsoft.com/office/drawing/2014/main" val="131708005"/>
                    </a:ext>
                  </a:extLst>
                </a:gridCol>
                <a:gridCol w="1672394">
                  <a:extLst>
                    <a:ext uri="{9D8B030D-6E8A-4147-A177-3AD203B41FA5}">
                      <a16:colId xmlns="" xmlns:a16="http://schemas.microsoft.com/office/drawing/2014/main" val="2962886020"/>
                    </a:ext>
                  </a:extLst>
                </a:gridCol>
                <a:gridCol w="1672394">
                  <a:extLst>
                    <a:ext uri="{9D8B030D-6E8A-4147-A177-3AD203B41FA5}">
                      <a16:colId xmlns="" xmlns:a16="http://schemas.microsoft.com/office/drawing/2014/main" val="2025986808"/>
                    </a:ext>
                  </a:extLst>
                </a:gridCol>
              </a:tblGrid>
              <a:tr h="2945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9467785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1.03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5573356"/>
                  </a:ext>
                </a:extLst>
              </a:tr>
              <a:tr h="974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</a:rPr>
                        <a:t>ВСЕМИРНЫЙ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</a:rPr>
                        <a:t> ДЕНЬ 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КОМПЛИМЕНТА.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НОВЫЙ НОМЕР ЖУРНАЛА</a:t>
                      </a:r>
                      <a:endParaRPr lang="ru-RU" sz="1100" b="1" kern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13092386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4.03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5.03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6.03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7.03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8.03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7016551"/>
                  </a:ext>
                </a:extLst>
              </a:tr>
              <a:tr h="6796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</a:rPr>
                        <a:t>ПИТАНИЕ.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ФРАППЕ ЛИМИТИРОВАННЫЙ ВЫПУСК</a:t>
                      </a:r>
                      <a:endParaRPr lang="ru-RU" sz="1100" b="1" kern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КРАСОТА.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НОВИНКА ГИАЛУРОНОВЫЙ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МУСС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ЗДОРОВЬЕ.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ДЕНЬ ЗУБНОГО ВРАЧА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ЗДОРОВЬЕ. МЛАДОМАСТОН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</a:rPr>
                        <a:t> И ФОРМУЛА ЖЕНЩИНЫ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8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МАРТА.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КРАСОТА СО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ВКУСОМ.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ПОДАРКИ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</a:rPr>
                        <a:t> ДЛЯ ТВОЕЙ КРАСОТЫ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917438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11.03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12.03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13.03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14.03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15.03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7725704"/>
                  </a:ext>
                </a:extLst>
              </a:tr>
              <a:tr h="63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ПИТАНИЕ.</a:t>
                      </a:r>
                      <a:r>
                        <a:rPr lang="ru-RU" sz="1100" b="1" baseline="0" dirty="0" smtClean="0"/>
                        <a:t> СВЕКОЛЬНИК ОТ ЗЕЛЕЙНОЙ ФАБРИКИ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dirty="0" smtClean="0"/>
                        <a:t>ЗНАКИ НА УПАКОВКЕ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baseline="0" dirty="0" smtClean="0"/>
                        <a:t>КРАСОТА. ШАМПУНЬ НАТУРАСЕПТ</a:t>
                      </a:r>
                      <a:endParaRPr lang="ru-RU" sz="1100" b="1" baseline="0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ВСЕМИРНЫЙ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</a:rPr>
                        <a:t> ДЕНЬ ПОЧКИ. 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</a:rPr>
                        <a:t>АКЦИЯ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ВСЕМИРНЫЙ ДЕНЬ СНА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28001399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18.03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19.03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20.03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21.03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22.03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5050172"/>
                  </a:ext>
                </a:extLst>
              </a:tr>
              <a:tr h="6796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ЗДОРОВЬЕ. АНГИОФОРТ</a:t>
                      </a:r>
                      <a:endParaRPr lang="ru-RU" sz="1100" b="1" kern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ЗДОРОВЬЕ</a:t>
                      </a:r>
                      <a:r>
                        <a:rPr lang="ru-RU" sz="1100" b="1" baseline="0" dirty="0" smtClean="0"/>
                        <a:t> КОЖИ. КРЕМ ЦИТОПРЕНОЛ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МЕЖДУНАРОДНЫЙ ДЕНЬ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ЗЕМЛИ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ВЕСЕННИЕ АКЦИИ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/>
                        <a:t>КРАСОТА.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smtClean="0"/>
                        <a:t>GOLDEN COCOON</a:t>
                      </a:r>
                      <a:endParaRPr lang="ru-RU" sz="1100" b="1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8984306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25.03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26.03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27.03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28.03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29.03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9513518"/>
                  </a:ext>
                </a:extLst>
              </a:tr>
              <a:tr h="6445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dirty="0" smtClean="0"/>
                        <a:t>ПИТАНИЕ. ДИЕТАЛИКА БАТОНЧИК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ЗДОРОВЬЕ.</a:t>
                      </a:r>
                      <a:r>
                        <a:rPr lang="ru-RU" sz="1200" b="1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/>
                        <a:t>ИММУЛИЗ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ЗДОРОВЬЕ.</a:t>
                      </a:r>
                      <a:r>
                        <a:rPr lang="ru-RU" sz="1200" b="1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/>
                        <a:t>НВ </a:t>
                      </a:r>
                      <a:r>
                        <a:rPr lang="en-US" sz="1200" b="1" baseline="0" dirty="0" smtClean="0"/>
                        <a:t>CONTROL</a:t>
                      </a: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ЗНАКИ НА</a:t>
                      </a:r>
                      <a:r>
                        <a:rPr lang="ru-RU" sz="1200" b="1" baseline="0" dirty="0" smtClean="0"/>
                        <a:t> УПАКОВКЕ</a:t>
                      </a: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ВЕСЕННИЕ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АКЦИИ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1589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99327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50" y="89"/>
            <a:ext cx="12192150" cy="6857911"/>
            <a:chOff x="-150" y="89"/>
            <a:chExt cx="12192150" cy="68579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0" y="89"/>
              <a:ext cx="12192150" cy="6857911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2644351" y="1977448"/>
              <a:ext cx="4497449" cy="2367815"/>
              <a:chOff x="2644351" y="1977448"/>
              <a:chExt cx="4497449" cy="2367815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7256436" y="1977446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04046" y="2210504"/>
            <a:ext cx="1892951" cy="1901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66266" y="2210504"/>
            <a:ext cx="1892951" cy="1901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16131" y="2210504"/>
            <a:ext cx="1892951" cy="1901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5506726"/>
              </p:ext>
            </p:extLst>
          </p:nvPr>
        </p:nvGraphicFramePr>
        <p:xfrm>
          <a:off x="2644351" y="4510899"/>
          <a:ext cx="9067664" cy="958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=""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2115561172"/>
                    </a:ext>
                  </a:extLst>
                </a:gridCol>
              </a:tblGrid>
              <a:tr h="48705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МАРКИРОВКА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МАСЛЕНИЧНАЯ</a:t>
                      </a:r>
                      <a:r>
                        <a:rPr lang="ru-RU" sz="1200" baseline="0" dirty="0" smtClean="0"/>
                        <a:t> НЕДЕЛЯ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9144108"/>
                  </a:ext>
                </a:extLst>
              </a:tr>
              <a:tr h="471509">
                <a:tc>
                  <a:txBody>
                    <a:bodyPr/>
                    <a:lstStyle/>
                    <a:p>
                      <a:pPr algn="ctr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ЧИТАЕМ ЗНАКИ НА УПАКОВКЕ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4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10 МАРТА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9659214" y="2210504"/>
            <a:ext cx="1892951" cy="1901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541543" y="1977446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Chizhova\Desktop\Знаки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7067" y="2146299"/>
            <a:ext cx="1989666" cy="1989666"/>
          </a:xfrm>
          <a:prstGeom prst="rect">
            <a:avLst/>
          </a:prstGeom>
          <a:noFill/>
        </p:spPr>
      </p:pic>
      <p:pic>
        <p:nvPicPr>
          <p:cNvPr id="1029" name="Picture 5" descr="C:\Users\Chizhova\Desktop\Масленница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6600" y="2155296"/>
            <a:ext cx="2015067" cy="2015067"/>
          </a:xfrm>
          <a:prstGeom prst="rect">
            <a:avLst/>
          </a:prstGeom>
          <a:noFill/>
        </p:spPr>
      </p:pic>
      <p:pic>
        <p:nvPicPr>
          <p:cNvPr id="6" name="Picture 2" descr="\\filer\Artlife\Маркетинг\КОНТЕНТ-ПЛАН ДЛЯ СОЦ.СЕТЕЙ\2019\03 Март\Знаки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7665" y="2150533"/>
            <a:ext cx="2023535" cy="2023535"/>
          </a:xfrm>
          <a:prstGeom prst="rect">
            <a:avLst/>
          </a:prstGeom>
          <a:noFill/>
        </p:spPr>
      </p:pic>
      <p:pic>
        <p:nvPicPr>
          <p:cNvPr id="7" name="Picture 2" descr="\\filer\Artlife\Маркетинг\КОНТЕНТ-ПЛАН ДЛЯ СОЦ.СЕТЕЙ\2019\03 Март\макеты для соцсетей\Бизнес\Знаки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0600" y="2142068"/>
            <a:ext cx="2040466" cy="2040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8367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" y="89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04" y="209264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667" y="2092643"/>
            <a:ext cx="4174958" cy="476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4868" y="2937933"/>
            <a:ext cx="345439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/>
              <a:t>8 </a:t>
            </a:r>
            <a:r>
              <a:rPr lang="ru-RU" sz="1200" b="1" i="1" dirty="0" smtClean="0"/>
              <a:t>МАРТА </a:t>
            </a:r>
            <a:r>
              <a:rPr lang="ru-RU" sz="1200" b="1" i="1" dirty="0"/>
              <a:t>– </a:t>
            </a:r>
            <a:r>
              <a:rPr lang="ru-RU" sz="1200" b="1" i="1" dirty="0" smtClean="0"/>
              <a:t>ЛУЧШИЙ ВЕСЕННИЙ ДЕНЬ!</a:t>
            </a:r>
            <a:endParaRPr lang="ru-RU" sz="1200" b="1" i="1" dirty="0"/>
          </a:p>
          <a:p>
            <a:endParaRPr lang="ru-RU" sz="1200" b="1" i="1" dirty="0"/>
          </a:p>
          <a:p>
            <a:r>
              <a:rPr lang="ru-RU" sz="1000" i="1" dirty="0" smtClean="0"/>
              <a:t>Дорогие мужчины! 8 марта — день, когда мы особенно ясно ощущаем потребность радовать и удивлять. Пусть утро наших любимых начнётся красивым сюрпризом, день будет наполнен улыбками и цветами, а вечер станет просто волшебным! А подарок от 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 добавит к весенней свежести нотку заботы и тепла!</a:t>
            </a:r>
          </a:p>
          <a:p>
            <a:r>
              <a:rPr lang="ru-RU" sz="1000" i="1" dirty="0" smtClean="0"/>
              <a:t>   </a:t>
            </a:r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лучшийвесеннийдень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радостьотартлайф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подарокартлайф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2825" y="2937933"/>
            <a:ext cx="352594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8 МАРТА – РАСЦВЕТАЙ ВМЕСТЕ С АРТЛАЙФ!</a:t>
            </a:r>
            <a:endParaRPr lang="ru-RU" sz="1200" b="1" i="1" dirty="0"/>
          </a:p>
          <a:p>
            <a:endParaRPr lang="ru-RU" sz="1000" i="1" dirty="0"/>
          </a:p>
          <a:p>
            <a:r>
              <a:rPr lang="ru-RU" sz="1000" i="1" dirty="0" smtClean="0"/>
              <a:t>Первый весенний месяц радует нас светом и теплом. То же можно сказать и о вас, наши прекрасные и удивительные женщины! Вы несёте в этот мир гармонию, согреваете его теплом своих сердец и освещаете своей улыбкой. А мы стараемся для вас каждый день — ведь вы достойны только самого лучшего. </a:t>
            </a:r>
          </a:p>
          <a:p>
            <a:r>
              <a:rPr lang="ru-RU" sz="1000" i="1" dirty="0" smtClean="0"/>
              <a:t>С праздником, дорогие женщины! Пусть расцветают ваши молодость и красота, а в душе всегда царят весна и праздник! </a:t>
            </a:r>
          </a:p>
          <a:p>
            <a:r>
              <a:rPr lang="ru-RU" sz="1000" i="1" dirty="0" smtClean="0"/>
              <a:t>С любовью, 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.</a:t>
            </a:r>
          </a:p>
          <a:p>
            <a:endParaRPr lang="ru-RU" sz="1000" i="1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женщиныартлайф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мартнастроениеартлайф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веснасартлайф</a:t>
            </a:r>
            <a:endParaRPr lang="ru-RU" sz="1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2" descr="\\filer\Artlife\Маркетинг\КОНТЕНТ-ПЛАН ДЛЯ СОЦ.СЕТЕЙ\2019\03 Март\макеты для соцсетей\Бизнес\8 марта Лучший весенний ден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5633" y="1244603"/>
            <a:ext cx="1693330" cy="1693330"/>
          </a:xfrm>
          <a:prstGeom prst="rect">
            <a:avLst/>
          </a:prstGeom>
          <a:noFill/>
        </p:spPr>
      </p:pic>
      <p:pic>
        <p:nvPicPr>
          <p:cNvPr id="10" name="Picture 3" descr="\\filer\Artlife\Маркетинг\КОНТЕНТ-ПЛАН ДЛЯ СОЦ.СЕТЕЙ\2019\03 Март\макеты для соцсетей\Бизнес\Расцветай вместе с Артлайф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8433" y="1240367"/>
            <a:ext cx="1714499" cy="1714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901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226" y="2092643"/>
            <a:ext cx="4174958" cy="476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4868" y="2933700"/>
            <a:ext cx="345439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/>
              <a:t>КНИГА ОБ АРТЛАЙФ</a:t>
            </a:r>
          </a:p>
          <a:p>
            <a:endParaRPr lang="ru-RU" sz="800" b="1" i="1" dirty="0"/>
          </a:p>
          <a:p>
            <a:r>
              <a:rPr lang="ru-RU" sz="1000" i="1" dirty="0" smtClean="0"/>
              <a:t>Книга «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. Энергия жизни» — не просто лучший подарок чиновнику, врачу, ключевому клиенту. Это,  как теперь принято говорить, </a:t>
            </a:r>
            <a:r>
              <a:rPr lang="ru-RU" sz="1000" i="1" dirty="0" err="1" smtClean="0"/>
              <a:t>must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have</a:t>
            </a:r>
            <a:r>
              <a:rPr lang="ru-RU" sz="1000" i="1" dirty="0" smtClean="0"/>
              <a:t> для партнёра 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, неоценимый источник информации о роли БАД в современной концепции здоровья и о компании 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.</a:t>
            </a:r>
          </a:p>
          <a:p>
            <a:r>
              <a:rPr lang="ru-RU" sz="1000" i="1" dirty="0" smtClean="0"/>
              <a:t>«Книга… о самом главном — о том, что делает нас здоровыми, о том, как помочь любому человеку защитить себя от болезней, что способствует, а что мешает нам на пути к долголетию. Это книга о технологиях здоровья и о людях, посвятивших свою жизнь, каждый свой день разработке, производству и реализации продуктов для покорения этой вершины», — говорит в предисловии к книге «Энергия жизни» президент-основатель 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 Александр </a:t>
            </a:r>
            <a:r>
              <a:rPr lang="ru-RU" sz="1000" i="1" dirty="0" err="1" smtClean="0"/>
              <a:t>Австриевских</a:t>
            </a:r>
            <a:r>
              <a:rPr lang="ru-RU" sz="1000" i="1" dirty="0" smtClean="0"/>
              <a:t>. </a:t>
            </a:r>
          </a:p>
          <a:p>
            <a:r>
              <a:rPr lang="ru-RU" sz="1000" i="1" dirty="0" smtClean="0"/>
              <a:t>Это, действительно, </a:t>
            </a:r>
            <a:r>
              <a:rPr lang="ru-RU" sz="1000" i="1" dirty="0" err="1" smtClean="0"/>
              <a:t>must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have</a:t>
            </a:r>
            <a:r>
              <a:rPr lang="ru-RU" sz="1000" i="1" dirty="0" smtClean="0"/>
              <a:t>. </a:t>
            </a:r>
          </a:p>
          <a:p>
            <a:r>
              <a:rPr lang="ru-RU" sz="1000" i="1" dirty="0" smtClean="0"/>
              <a:t>Время читать.</a:t>
            </a:r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артлайфкнига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энергияжизни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времячитать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441816" y="2967214"/>
            <a:ext cx="34543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С 4 ПО 10 МАРТА  - ПРАЗДНУЕМ МАСЛЕНИЦУ!</a:t>
            </a:r>
          </a:p>
          <a:p>
            <a:endParaRPr lang="ru-RU" sz="1200" b="1" i="1" dirty="0"/>
          </a:p>
          <a:p>
            <a:r>
              <a:rPr lang="ru-RU" sz="1000" i="1" dirty="0" smtClean="0"/>
              <a:t>С началом масленичной недели!</a:t>
            </a:r>
          </a:p>
          <a:p>
            <a:r>
              <a:rPr lang="ru-RU" sz="1000" i="1" dirty="0" smtClean="0"/>
              <a:t>Пусть в жизни всё будет как по маслу! Здоровья, счастья, любви, весеннего тепла!</a:t>
            </a:r>
          </a:p>
          <a:p>
            <a:endParaRPr lang="ru-RU" sz="1000" i="1" dirty="0"/>
          </a:p>
          <a:p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поздравляем 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5" descr="C:\Users\Chizhova\Desktop\Масленница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1" y="1228199"/>
            <a:ext cx="1748366" cy="1748366"/>
          </a:xfrm>
          <a:prstGeom prst="rect">
            <a:avLst/>
          </a:prstGeom>
          <a:noFill/>
        </p:spPr>
      </p:pic>
      <p:pic>
        <p:nvPicPr>
          <p:cNvPr id="1026" name="Picture 2" descr="C:\Users\Chizhova\Desktop\book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1225" y="1228725"/>
            <a:ext cx="1714500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901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" y="89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54" y="209264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25" y="2092643"/>
            <a:ext cx="4174958" cy="476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4868" y="2937933"/>
            <a:ext cx="34543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УМЕЕТЕ ЛИ ВЫ ЧИТАТЬ ЗНАКИ НА УПАКОВКЕ? </a:t>
            </a:r>
            <a:r>
              <a:rPr lang="ru-RU" sz="1200" b="1" i="1" dirty="0" smtClean="0"/>
              <a:t>Часть 1</a:t>
            </a:r>
            <a:endParaRPr lang="ru-RU" sz="1200" b="1" i="1" dirty="0" smtClean="0"/>
          </a:p>
          <a:p>
            <a:endParaRPr lang="ru-RU" sz="800" b="1" i="1" dirty="0"/>
          </a:p>
          <a:p>
            <a:r>
              <a:rPr lang="ru-RU" sz="1000" i="1" dirty="0" smtClean="0"/>
              <a:t>Маркировка на товарах помогает выбрать безопасный для человека и окружающей среды товар, а также подсказывает, как правильно утилизировать упаковку.</a:t>
            </a:r>
            <a:r>
              <a:rPr lang="ru-RU" sz="1200" i="1" dirty="0" smtClean="0"/>
              <a:t> </a:t>
            </a:r>
            <a:r>
              <a:rPr lang="ru-RU" sz="1000" i="1" dirty="0" smtClean="0"/>
              <a:t>Производитель получает право поставить специальный символ на товар или его упаковку только после прохождения сертификации.</a:t>
            </a:r>
            <a:endParaRPr lang="ru-RU" sz="1000" b="1" i="1" dirty="0"/>
          </a:p>
          <a:p>
            <a:r>
              <a:rPr lang="ru-RU" sz="1000" i="1" dirty="0" smtClean="0"/>
              <a:t>Знаете ли вы:</a:t>
            </a:r>
          </a:p>
          <a:p>
            <a:pPr lvl="0">
              <a:buFont typeface="Arial" pitchFamily="34" charset="0"/>
              <a:buChar char="•"/>
            </a:pPr>
            <a:r>
              <a:rPr lang="ru-RU" sz="1000" i="1" dirty="0" smtClean="0"/>
              <a:t> Знак, который означает, что продукт в пищевой упаковке?</a:t>
            </a:r>
          </a:p>
          <a:p>
            <a:pPr lvl="0">
              <a:buFont typeface="Arial" pitchFamily="34" charset="0"/>
              <a:buChar char="•"/>
            </a:pPr>
            <a:r>
              <a:rPr lang="ru-RU" sz="1000" i="1" dirty="0" smtClean="0"/>
              <a:t>Знак, который означает, что продукт в косметической упаковке?</a:t>
            </a:r>
          </a:p>
          <a:p>
            <a:pPr lvl="0">
              <a:buFont typeface="Arial" pitchFamily="34" charset="0"/>
              <a:buChar char="•"/>
            </a:pPr>
            <a:r>
              <a:rPr lang="ru-RU" sz="1000" i="1" dirty="0" smtClean="0"/>
              <a:t> Знак, который означает, что продажи  продукта разрешены на территории стран Таможенного союза ЕАЭС?</a:t>
            </a:r>
          </a:p>
          <a:p>
            <a:pPr lvl="0">
              <a:buFont typeface="Arial" pitchFamily="34" charset="0"/>
              <a:buChar char="•"/>
            </a:pPr>
            <a:r>
              <a:rPr lang="ru-RU" sz="1000" i="1" dirty="0" smtClean="0"/>
              <a:t> Знак добровольной сертификации «Сибирское качество»?</a:t>
            </a:r>
          </a:p>
          <a:p>
            <a:pPr lvl="0">
              <a:buFont typeface="Arial" pitchFamily="34" charset="0"/>
              <a:buChar char="•"/>
            </a:pPr>
            <a:r>
              <a:rPr lang="ru-RU" sz="1000" i="1" dirty="0" smtClean="0"/>
              <a:t> Знак, что упаковка продукта подлежит утилизации?</a:t>
            </a:r>
          </a:p>
          <a:p>
            <a:pPr lvl="0"/>
            <a:r>
              <a:rPr lang="ru-RU" sz="1000" i="1" dirty="0" smtClean="0"/>
              <a:t>Продолжение следует…</a:t>
            </a:r>
          </a:p>
          <a:p>
            <a:pPr lvl="0"/>
            <a:endParaRPr lang="ru-RU" sz="1000" i="1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знакимаркировки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0533" y="2937933"/>
            <a:ext cx="389466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УМЕЕТЕ ЛИ ВЫ ЧИТАТЬ ЗНАКИ НА УПАКОВКЕ? </a:t>
            </a:r>
            <a:r>
              <a:rPr lang="ru-RU" sz="1200" b="1" i="1" dirty="0" smtClean="0"/>
              <a:t>Часть 2</a:t>
            </a:r>
            <a:endParaRPr lang="ru-RU" sz="1200" b="1" i="1" dirty="0" smtClean="0"/>
          </a:p>
          <a:p>
            <a:endParaRPr lang="ru-RU" sz="800" i="1" dirty="0" smtClean="0"/>
          </a:p>
          <a:p>
            <a:pPr lvl="0"/>
            <a:r>
              <a:rPr lang="ru-RU" sz="1000" i="1" dirty="0" smtClean="0"/>
              <a:t>1. Безвредный материал — этот символ можно часто увидеть на пластиковой упаковке. Он означает, что упаковка не токсична и может соприкасаться с пищевыми продуктами. </a:t>
            </a:r>
          </a:p>
          <a:p>
            <a:pPr lvl="0"/>
            <a:r>
              <a:rPr lang="ru-RU" sz="1000" i="1" dirty="0" smtClean="0"/>
              <a:t>2. Знак означает, что тара, на которую он нанесен, предназначена именно для косметики, то есть упаковка не подвергнется химическому разложению изнутри и сама не станет источником токсинов для содержимого.</a:t>
            </a:r>
          </a:p>
          <a:p>
            <a:r>
              <a:rPr lang="ru-RU" sz="1000" i="1" dirty="0" smtClean="0"/>
              <a:t>3. «Елочка» - знак добровольной сертификации «Сибирское качество». Это знак для потребителя, что продукт обладает качественными характеристиками, подтвержденными независимой экспертизой. Система добровольной сертификации «Сибирское качество» зарегистрирована в Госстандарте России. </a:t>
            </a:r>
          </a:p>
          <a:p>
            <a:pPr lvl="0"/>
            <a:r>
              <a:rPr lang="ru-RU" sz="1000" i="1" dirty="0" smtClean="0"/>
              <a:t> 4. Единый знак обращения продукции на рынке государств-членов Евразийского экономического союза. Свидетельствует о том, что продукция прошла все установленные в технических регламентах союза процедуры оценки и соответствует всем требованиям, распространяющимся на данную продукцию. </a:t>
            </a:r>
          </a:p>
          <a:p>
            <a:pPr lvl="0"/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 </a:t>
            </a:r>
            <a:r>
              <a:rPr lang="ru-RU" sz="1000" i="1" dirty="0" smtClean="0"/>
              <a:t>Символом вторичной переработки отмечаются изделия, которые можно пускать на вторсырье.  Продолжение следует…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знакимаркировки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2" descr="C:\Users\Chizhova\Desktop\Знаки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3732" y="1198030"/>
            <a:ext cx="1735668" cy="1735668"/>
          </a:xfrm>
          <a:prstGeom prst="rect">
            <a:avLst/>
          </a:prstGeom>
          <a:noFill/>
        </p:spPr>
      </p:pic>
      <p:pic>
        <p:nvPicPr>
          <p:cNvPr id="10" name="Picture 2" descr="\\filer\Artlife\Маркетинг\КОНТЕНТ-ПЛАН ДЛЯ СОЦ.СЕТЕЙ\2019\03 Март\Знаки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0332" y="1244600"/>
            <a:ext cx="1667935" cy="1667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901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" y="89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54" y="209264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2400" y="2937933"/>
            <a:ext cx="371686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УМЕЕТЕ ЛИ ВЫ ЧИТАТЬ ЗНАКИ НА УПАКОВКЕ? </a:t>
            </a:r>
          </a:p>
          <a:p>
            <a:r>
              <a:rPr lang="ru-RU" sz="1200" b="1" i="1" dirty="0" smtClean="0"/>
              <a:t>Часть 3</a:t>
            </a:r>
          </a:p>
          <a:p>
            <a:endParaRPr lang="ru-RU" sz="800" b="1" i="1" dirty="0"/>
          </a:p>
          <a:p>
            <a:r>
              <a:rPr lang="ru-RU" sz="1000" i="1" dirty="0" smtClean="0"/>
              <a:t>Вторичная переработка. Таким символом отмечаются изделия, которые можно пускать на вторсырье. Буквенно-цифровой код обозначает вид и назначение материала, из которого изготовлена упаковка.</a:t>
            </a:r>
          </a:p>
          <a:p>
            <a:r>
              <a:rPr lang="ru-RU" sz="1000" b="1" i="1" dirty="0" smtClean="0"/>
              <a:t> 1 PET(E) или ПЭТ</a:t>
            </a:r>
            <a:r>
              <a:rPr lang="ru-RU" sz="1000" i="1" dirty="0" smtClean="0"/>
              <a:t> — полиэтилентерефталат: бутылки для напитков и масла, прозрачные флаконы для шампуней, одноразовые пищевые контейнеры. </a:t>
            </a:r>
          </a:p>
          <a:p>
            <a:r>
              <a:rPr lang="ru-RU" sz="1000" b="1" i="1" dirty="0" smtClean="0"/>
              <a:t>2 PEHD (HDPE) или ПНД</a:t>
            </a:r>
            <a:r>
              <a:rPr lang="ru-RU" sz="1000" i="1" dirty="0" smtClean="0"/>
              <a:t> — полиэтилен высокого давления: канистры, крышки для бутылок, флаконы для шампуня и бытовой химии. </a:t>
            </a:r>
          </a:p>
          <a:p>
            <a:r>
              <a:rPr lang="ru-RU" sz="1000" b="1" i="1" dirty="0" smtClean="0"/>
              <a:t>41 (ALU)</a:t>
            </a:r>
            <a:r>
              <a:rPr lang="ru-RU" sz="1000" i="1" dirty="0" smtClean="0"/>
              <a:t> — алюминий: банки для напитков и фольга.</a:t>
            </a:r>
          </a:p>
          <a:p>
            <a:r>
              <a:rPr lang="ru-RU" sz="1000" b="1" i="1" dirty="0" smtClean="0"/>
              <a:t>90 С/</a:t>
            </a:r>
            <a:r>
              <a:rPr lang="en-US" sz="1000" b="1" i="1" dirty="0" smtClean="0"/>
              <a:t>HDPE </a:t>
            </a:r>
            <a:r>
              <a:rPr lang="en-US" sz="1000" i="1" dirty="0" smtClean="0"/>
              <a:t>– </a:t>
            </a:r>
            <a:r>
              <a:rPr lang="ru-RU" sz="1000" i="1" dirty="0" smtClean="0"/>
              <a:t>алюминий + пластик: тубы для зубных паст,  </a:t>
            </a:r>
          </a:p>
          <a:p>
            <a:r>
              <a:rPr lang="ru-RU" sz="1000" i="1" dirty="0" smtClean="0"/>
              <a:t>упаковка еды быстрого приготовления, металлизированные пакеты.</a:t>
            </a:r>
          </a:p>
          <a:p>
            <a:r>
              <a:rPr lang="ru-RU" sz="1000" b="1" i="1" dirty="0" smtClean="0"/>
              <a:t>21 </a:t>
            </a:r>
            <a:r>
              <a:rPr lang="en-US" sz="1000" b="1" i="1" dirty="0" smtClean="0"/>
              <a:t>PAP </a:t>
            </a:r>
            <a:r>
              <a:rPr lang="en-US" sz="1000" i="1" dirty="0" smtClean="0"/>
              <a:t>– </a:t>
            </a:r>
            <a:r>
              <a:rPr lang="ru-RU" sz="1000" i="1" dirty="0" smtClean="0"/>
              <a:t>картон: коробки, пакеты для сыпучих продуктов (сахара, муки и т.д.)</a:t>
            </a: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знакимаркировки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4371" y="2937933"/>
            <a:ext cx="34543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/>
              <a:t>НОВЫЙ НОМЕР ПЛАНЕТА АРТЛАЙФ!</a:t>
            </a:r>
            <a:r>
              <a:rPr lang="ru-RU" sz="1000" i="1" dirty="0" smtClean="0"/>
              <a:t/>
            </a:r>
            <a:br>
              <a:rPr lang="ru-RU" sz="1000" i="1" dirty="0" smtClean="0"/>
            </a:br>
            <a:endParaRPr lang="ru-RU" sz="1000" i="1" dirty="0" smtClean="0"/>
          </a:p>
          <a:p>
            <a:r>
              <a:rPr lang="ru-RU" sz="1000" i="1" dirty="0" smtClean="0"/>
              <a:t>Новый номер журнала «Планета 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» — это:</a:t>
            </a:r>
            <a:endParaRPr lang="ru-RU" sz="1000" dirty="0" smtClean="0"/>
          </a:p>
          <a:p>
            <a:r>
              <a:rPr lang="ru-RU" sz="1000" i="1" dirty="0" smtClean="0"/>
              <a:t>- информация о важнейших событиях из жизни компании;</a:t>
            </a:r>
            <a:endParaRPr lang="ru-RU" sz="1000" dirty="0" smtClean="0"/>
          </a:p>
          <a:p>
            <a:r>
              <a:rPr lang="ru-RU" sz="1000" i="1" dirty="0" smtClean="0"/>
              <a:t>- вдохновляющие истории успеха лидеров 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;</a:t>
            </a:r>
            <a:endParaRPr lang="ru-RU" sz="1000" dirty="0" smtClean="0"/>
          </a:p>
          <a:p>
            <a:r>
              <a:rPr lang="ru-RU" sz="1000" i="1" dirty="0" smtClean="0"/>
              <a:t>- репортаж о </a:t>
            </a:r>
            <a:r>
              <a:rPr lang="en-US" sz="1000" i="1" dirty="0" smtClean="0"/>
              <a:t>VII</a:t>
            </a:r>
            <a:r>
              <a:rPr lang="ru-RU" sz="1000" i="1" dirty="0" smtClean="0"/>
              <a:t> Международной научно-практической конференции «</a:t>
            </a:r>
            <a:r>
              <a:rPr lang="ru-RU" sz="1000" i="1" dirty="0" err="1" smtClean="0"/>
              <a:t>Артлайф</a:t>
            </a:r>
            <a:r>
              <a:rPr lang="ru-RU" sz="1000" i="1" dirty="0" smtClean="0"/>
              <a:t>. Современная концепция профилактической медицины»;</a:t>
            </a:r>
            <a:endParaRPr lang="ru-RU" sz="1000" dirty="0" smtClean="0"/>
          </a:p>
          <a:p>
            <a:r>
              <a:rPr lang="ru-RU" sz="1000" i="1" dirty="0" smtClean="0"/>
              <a:t> - возможность окунуться неповторимую атмосферу фестивальных дней вместе с участниками Фестиваля «Время открытий» в Томске.</a:t>
            </a:r>
            <a:endParaRPr lang="ru-RU" sz="1000" dirty="0" smtClean="0"/>
          </a:p>
          <a:p>
            <a:r>
              <a:rPr lang="ru-RU" sz="1000" i="1" dirty="0" smtClean="0"/>
              <a:t>Архивные материалы и прошлые номера доступны на сайте </a:t>
            </a:r>
            <a:r>
              <a:rPr lang="ru-RU" sz="1000" i="1" dirty="0" err="1" smtClean="0"/>
              <a:t>planeta.artlife.ru</a:t>
            </a:r>
            <a:r>
              <a:rPr lang="ru-RU" sz="1000" i="1" dirty="0" smtClean="0"/>
              <a:t>.</a:t>
            </a:r>
            <a:endParaRPr lang="ru-RU" sz="1000" dirty="0" smtClean="0"/>
          </a:p>
          <a:p>
            <a:r>
              <a:rPr lang="ru-RU" sz="1000" i="1" dirty="0" smtClean="0"/>
              <a:t> </a:t>
            </a:r>
            <a:endParaRPr lang="ru-RU" sz="1000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планетаартлайф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историяуспеха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artlife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журналартлайф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4" descr="\\filer\Artlife\Маркетинг\КОНТЕНТ-ПЛАН ДЛЯ СОЦ.СЕТЕЙ\2019\03 Март\макеты для соцсетей\Бизнес\ПА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1066" y="1210733"/>
            <a:ext cx="1697563" cy="1697563"/>
          </a:xfrm>
          <a:prstGeom prst="rect">
            <a:avLst/>
          </a:prstGeom>
          <a:noFill/>
        </p:spPr>
      </p:pic>
      <p:pic>
        <p:nvPicPr>
          <p:cNvPr id="11" name="Picture 2" descr="\\filer\Artlife\Маркетинг\КОНТЕНТ-ПЛАН ДЛЯ СОЦ.СЕТЕЙ\2019\03 Март\макеты для соцсетей\Бизнес\Знаки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6800" y="1202268"/>
            <a:ext cx="1676399" cy="16763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901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"/>
            <a:ext cx="12192154" cy="68579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939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" y="87"/>
            <a:ext cx="12192154" cy="68579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34373" y="538942"/>
            <a:ext cx="3561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ВЕСЕНЯЯ АКЦИЯ ОТ ДИЕТАЛИКИ!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57441" y="4188036"/>
            <a:ext cx="544019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ВНИМАНИЕ! АКЦИЯ!</a:t>
            </a:r>
            <a:endParaRPr lang="ru-RU" sz="800" i="1" dirty="0" smtClean="0"/>
          </a:p>
          <a:p>
            <a:r>
              <a:rPr lang="ru-RU" sz="1000" b="1" i="1" dirty="0" smtClean="0"/>
              <a:t>С 20 февраля по 20 апреля покупая продукты линии Диеталика - Суп «Марокканский горох» и Батончики фруктово-овощные, вы получаете в подарок кисель «Овсяный на отваре подорожника»! </a:t>
            </a:r>
          </a:p>
          <a:p>
            <a:pPr lvl="0">
              <a:buFont typeface="Arial" pitchFamily="34" charset="0"/>
              <a:buChar char="•"/>
            </a:pPr>
            <a:r>
              <a:rPr lang="ru-RU" sz="1000" i="1" dirty="0" smtClean="0"/>
              <a:t>  Суп «Марокканский горох» - отличный источник растительного протеина. Батончики Диеталика </a:t>
            </a:r>
            <a:r>
              <a:rPr lang="ru-RU" sz="1000" i="1" dirty="0" err="1" smtClean="0"/>
              <a:t>Slim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Formula</a:t>
            </a:r>
            <a:r>
              <a:rPr lang="ru-RU" sz="1000" i="1" dirty="0" smtClean="0"/>
              <a:t> – богатый источник клетчатки и важных для здоровья </a:t>
            </a:r>
            <a:r>
              <a:rPr lang="ru-RU" sz="1000" i="1" dirty="0" err="1" smtClean="0"/>
              <a:t>суперфудов</a:t>
            </a:r>
            <a:r>
              <a:rPr lang="ru-RU" sz="1000" i="1" dirty="0" smtClean="0"/>
              <a:t>. </a:t>
            </a:r>
          </a:p>
          <a:p>
            <a:pPr lvl="0">
              <a:buFont typeface="Arial" pitchFamily="34" charset="0"/>
              <a:buChar char="•"/>
            </a:pPr>
            <a:r>
              <a:rPr lang="ru-RU" sz="1000" i="1" dirty="0" smtClean="0"/>
              <a:t>  Кисель «Овсяный на отваре подорожника» укоряет выведение токсинов, улучшает состояние кишечной микрофлоры и повышает иммунитет.</a:t>
            </a:r>
          </a:p>
          <a:p>
            <a:r>
              <a:rPr lang="ru-RU" sz="1000" i="1" dirty="0" err="1" smtClean="0"/>
              <a:t>Акционные</a:t>
            </a:r>
            <a:r>
              <a:rPr lang="ru-RU" sz="1000" i="1" dirty="0" smtClean="0"/>
              <a:t> продукты не содержат животных компонентов и подходят для поста!</a:t>
            </a:r>
          </a:p>
          <a:p>
            <a:r>
              <a:rPr lang="ru-RU" sz="1000" i="1" dirty="0" smtClean="0"/>
              <a:t>Условия и сроки проведения </a:t>
            </a:r>
            <a:r>
              <a:rPr lang="ru-RU" sz="1000" i="1" dirty="0"/>
              <a:t>акции уточняйте в сервисных центрах компании </a:t>
            </a:r>
            <a:r>
              <a:rPr lang="ru-RU" sz="1000" i="1" dirty="0" err="1"/>
              <a:t>Артлайф</a:t>
            </a:r>
            <a:r>
              <a:rPr lang="ru-RU" sz="1000" i="1" dirty="0" smtClean="0"/>
              <a:t>.</a:t>
            </a:r>
          </a:p>
          <a:p>
            <a:endParaRPr lang="ru-RU" sz="1000" i="1" dirty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#функциональное питание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диеталика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растительныйбелок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постнаяеда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постныеблюда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разгрузочныйдень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#похудеть #иммунитет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акцияартлайф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098" name="Picture 2" descr="C:\Users\Chizhova\Desktop\Акции с 20 февраля\Диеталика_А3_акция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8662" y="1632114"/>
            <a:ext cx="3587508" cy="5074492"/>
          </a:xfrm>
          <a:prstGeom prst="rect">
            <a:avLst/>
          </a:prstGeom>
          <a:noFill/>
        </p:spPr>
      </p:pic>
      <p:pic>
        <p:nvPicPr>
          <p:cNvPr id="4099" name="Picture 3" descr="C:\Users\Chizhova\Desktop\Акции с 20 февраля\Акция от Диетали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124" y="1632114"/>
            <a:ext cx="2212677" cy="2212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557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" y="87"/>
            <a:ext cx="12192154" cy="68579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34373" y="381000"/>
            <a:ext cx="3561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ВЕСЕННЯЯ АКЦИЯ </a:t>
            </a:r>
          </a:p>
          <a:p>
            <a:r>
              <a:rPr lang="ru-RU" b="1" dirty="0" smtClean="0"/>
              <a:t>ОТ ЗЕЛЕЙНОЙ ФАБРИКИ!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20934" y="4157134"/>
            <a:ext cx="557106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ВНИМАНИЕ! АКЦИЯ!</a:t>
            </a:r>
            <a:endParaRPr lang="ru-RU" sz="800" b="1" i="1" dirty="0" smtClean="0"/>
          </a:p>
          <a:p>
            <a:r>
              <a:rPr lang="ru-RU" sz="1000" i="1" dirty="0" smtClean="0"/>
              <a:t>Хотите избавиться от токсинов и лишних килограммов? Низкокалорийные продукты от «</a:t>
            </a:r>
            <a:r>
              <a:rPr lang="ru-RU" sz="1000" i="1" dirty="0" err="1" smtClean="0"/>
              <a:t>Зелейной</a:t>
            </a:r>
            <a:r>
              <a:rPr lang="ru-RU" sz="1000" i="1" dirty="0" smtClean="0"/>
              <a:t> фабрики» помогут вам питаться легко и при этом получать достаточное количество полезных веществ. </a:t>
            </a:r>
            <a:r>
              <a:rPr lang="ru-RU" sz="1000" b="1" i="1" dirty="0" smtClean="0"/>
              <a:t>С 20 февраля по 20 апреля покупая «Сок чаги с боярышником» и «Кашу Купеческую с телятиной», вы получаете в подарок «Похлебку гречневую «По-старославянски с грибами»! </a:t>
            </a:r>
          </a:p>
          <a:p>
            <a:pPr lvl="0">
              <a:buFont typeface="Arial" pitchFamily="34" charset="0"/>
              <a:buChar char="•"/>
            </a:pPr>
            <a:r>
              <a:rPr lang="ru-RU" sz="1000" i="1" dirty="0" smtClean="0"/>
              <a:t>  Сок чаги с боярышником – отличный подарок для ослабленного иммунитета! </a:t>
            </a:r>
            <a:endParaRPr lang="ru-RU" sz="1000" i="1" dirty="0"/>
          </a:p>
          <a:p>
            <a:pPr lvl="0">
              <a:buFont typeface="Arial" pitchFamily="34" charset="0"/>
              <a:buChar char="•"/>
            </a:pPr>
            <a:r>
              <a:rPr lang="ru-RU" sz="1000" i="1" dirty="0" smtClean="0"/>
              <a:t>  Каша Купеческая с телятиной – идеальный продукт для весеннего сезона, источник легкоусвояемого белка, витаминов и микроэлементов.</a:t>
            </a:r>
          </a:p>
          <a:p>
            <a:pPr lvl="0">
              <a:buFont typeface="Arial" pitchFamily="34" charset="0"/>
              <a:buChar char="•"/>
            </a:pPr>
            <a:r>
              <a:rPr lang="ru-RU" sz="1000" i="1" dirty="0" smtClean="0"/>
              <a:t>  Похлебка по-старославянски – не содержит компонентов животного происхождения, рекомендована для приема во время поста. </a:t>
            </a:r>
          </a:p>
          <a:p>
            <a:r>
              <a:rPr lang="ru-RU" sz="1000" i="1" dirty="0"/>
              <a:t>Условия и сроки проведения акции уточняйте в сервисных центрах компании </a:t>
            </a:r>
            <a:r>
              <a:rPr lang="ru-RU" sz="1000" i="1" dirty="0" err="1"/>
              <a:t>Артлайф</a:t>
            </a:r>
            <a:r>
              <a:rPr lang="ru-RU" sz="1000" i="1" dirty="0" smtClean="0"/>
              <a:t>.</a:t>
            </a:r>
          </a:p>
          <a:p>
            <a:endParaRPr lang="ru-RU" sz="600" i="1" dirty="0"/>
          </a:p>
          <a:p>
            <a:pPr fontAlgn="t"/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 питание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зелейнаяфабрика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постноеменю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постнаяеда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постныеблюда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разгрузочныйдень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похудеть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иммунитет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акцияартлайф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 descr="C:\Users\Chizhova\Desktop\Акции с 20 февраля\ЗФ_А3_акция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9832" y="1633269"/>
            <a:ext cx="3568588" cy="5047730"/>
          </a:xfrm>
          <a:prstGeom prst="rect">
            <a:avLst/>
          </a:prstGeom>
          <a:noFill/>
        </p:spPr>
      </p:pic>
      <p:pic>
        <p:nvPicPr>
          <p:cNvPr id="3075" name="Picture 3" descr="C:\Users\Chizhova\Desktop\Акции с 20 февраля\Акция от Зелейной фабри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7873" y="1633269"/>
            <a:ext cx="2150533" cy="2150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557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86"/>
            <a:ext cx="12192152" cy="6857913"/>
            <a:chOff x="0" y="86"/>
            <a:chExt cx="12192152" cy="685791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2" cy="6857913"/>
            </a:xfrm>
            <a:prstGeom prst="rect">
              <a:avLst/>
            </a:prstGeom>
          </p:spPr>
        </p:pic>
        <p:grpSp>
          <p:nvGrpSpPr>
            <p:cNvPr id="6" name="Группа 5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06979977"/>
              </p:ext>
            </p:extLst>
          </p:nvPr>
        </p:nvGraphicFramePr>
        <p:xfrm>
          <a:off x="2644351" y="4626350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=""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=""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СВЕКОЛЬНИК ОТ ЗЕЛЕЙНОЙ</a:t>
                      </a:r>
                      <a:r>
                        <a:rPr lang="ru-RU" sz="1200" b="1" baseline="0" dirty="0" smtClean="0"/>
                        <a:t> ФАБРИКИ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/>
                        <a:t>ФРАППЕ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ПРОТЕИНОВЫЕ БАТОНЧИКИ ДИЕТАЛИКА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ГОРЯЧИЕ НАПИТКИ </a:t>
                      </a:r>
                    </a:p>
                    <a:p>
                      <a:pPr algn="ctr"/>
                      <a:r>
                        <a:rPr lang="en-US" sz="1200" b="1" i="0" dirty="0" smtClean="0"/>
                        <a:t>BEAUTELLE</a:t>
                      </a:r>
                      <a:endParaRPr lang="ru-RU" sz="1200" b="1" i="0" dirty="0" smtClean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11 МАРТА - НАЧАЛО ПОСТА</a:t>
                      </a:r>
                      <a:endParaRPr lang="ru-RU" sz="1200" baseline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baseline="0" dirty="0" smtClean="0">
                          <a:solidFill>
                            <a:schemeClr val="tx1"/>
                          </a:solidFill>
                        </a:rPr>
                        <a:t>НОВЫЕ ВКУСЫ!</a:t>
                      </a:r>
                    </a:p>
                    <a:p>
                      <a:pPr algn="ctr"/>
                      <a:r>
                        <a:rPr lang="ru-RU" sz="1100" i="0" baseline="0" dirty="0" smtClean="0">
                          <a:solidFill>
                            <a:schemeClr val="tx1"/>
                          </a:solidFill>
                        </a:rPr>
                        <a:t>ЛИМИТИРОВАННЫЙ </a:t>
                      </a:r>
                      <a:r>
                        <a:rPr lang="ru-RU" sz="1100" i="0" baseline="0" dirty="0">
                          <a:solidFill>
                            <a:schemeClr val="tx1"/>
                          </a:solidFill>
                        </a:rPr>
                        <a:t>ВЫПУСК</a:t>
                      </a:r>
                      <a:r>
                        <a:rPr lang="ru-RU" sz="1100" i="0" baseline="0" dirty="0" smtClean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ru-RU" sz="110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ПОЛЕЗНЫЙ ПЕРЕКУС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ВСЕГДА ПОД РУКОЙ!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ДАРИТЕ ТЕПЛО</a:t>
                      </a:r>
                      <a:r>
                        <a:rPr lang="ru-RU" sz="1200" baseline="0" dirty="0" smtClean="0"/>
                        <a:t> И ЗАБОТУ!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2803894" y="2210504"/>
            <a:ext cx="1892951" cy="1901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Chizhova\Desktop\горячие_напитки_бьюте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1590" y="2184400"/>
            <a:ext cx="2003074" cy="2003074"/>
          </a:xfrm>
          <a:prstGeom prst="rect">
            <a:avLst/>
          </a:prstGeom>
          <a:noFill/>
        </p:spPr>
      </p:pic>
      <p:pic>
        <p:nvPicPr>
          <p:cNvPr id="1026" name="Picture 2" descr="C:\Users\Chizhova\Desktop\Фраппе_мар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2314" y="2175934"/>
            <a:ext cx="1989666" cy="1989666"/>
          </a:xfrm>
          <a:prstGeom prst="rect">
            <a:avLst/>
          </a:prstGeom>
          <a:noFill/>
        </p:spPr>
      </p:pic>
      <p:pic>
        <p:nvPicPr>
          <p:cNvPr id="2" name="Picture 2" descr="C:\Users\Chizhova\Desktop\Батончики_мар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8828" y="2192868"/>
            <a:ext cx="1972732" cy="1972732"/>
          </a:xfrm>
          <a:prstGeom prst="rect">
            <a:avLst/>
          </a:prstGeom>
          <a:noFill/>
        </p:spPr>
      </p:pic>
      <p:pic>
        <p:nvPicPr>
          <p:cNvPr id="5" name="Picture 2" descr="C:\Users\Chizhova\Desktop\Свекольн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0134" y="2201333"/>
            <a:ext cx="1955799" cy="1955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609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48467" y="2904067"/>
            <a:ext cx="4123445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i="1" dirty="0" smtClean="0"/>
              <a:t>ПОЛЕЗНЫЙ ПЕРЕКУС, КОТОРЫЙ ВСЕГДА ПОД РУКОЙ!</a:t>
            </a:r>
          </a:p>
          <a:p>
            <a:endParaRPr lang="ru-RU" sz="800" i="1" dirty="0" smtClean="0"/>
          </a:p>
          <a:p>
            <a:r>
              <a:rPr lang="ru-RU" sz="1000" i="1" dirty="0" smtClean="0"/>
              <a:t>Если вы проводите много времени в дороге, активно занимаетесь спортом или привыкли заедать стрессы на работе, протеиновый батончик «Ванильный </a:t>
            </a:r>
            <a:r>
              <a:rPr lang="ru-RU" sz="1000" i="1" dirty="0" err="1" smtClean="0"/>
              <a:t>маффин</a:t>
            </a:r>
            <a:r>
              <a:rPr lang="ru-RU" sz="1000" i="1" dirty="0" smtClean="0"/>
              <a:t>» от Диеталика – это то, что вам нужно! </a:t>
            </a:r>
          </a:p>
          <a:p>
            <a:r>
              <a:rPr lang="ru-RU" sz="1000" i="1" dirty="0" smtClean="0"/>
              <a:t>Три вида белка обеспечивают быстрое насыщение, поддерживают долгое чувство сытости и удовлетворяют потребность в сладком без вреда для вашей фигуры. В протеиновых батончиках Диеталика содержатся: </a:t>
            </a:r>
          </a:p>
          <a:p>
            <a:pPr>
              <a:buFont typeface="Arial" pitchFamily="34" charset="0"/>
              <a:buChar char="•"/>
            </a:pPr>
            <a:r>
              <a:rPr lang="ru-RU" sz="1000" i="1" dirty="0" smtClean="0"/>
              <a:t>  </a:t>
            </a:r>
            <a:r>
              <a:rPr lang="ru-RU" sz="1000" i="1" dirty="0" err="1" smtClean="0"/>
              <a:t>гидролизат</a:t>
            </a:r>
            <a:r>
              <a:rPr lang="ru-RU" sz="1000" i="1" dirty="0" smtClean="0"/>
              <a:t> коллагена для здоровья суставов и связок</a:t>
            </a:r>
          </a:p>
          <a:p>
            <a:pPr>
              <a:buFont typeface="Arial" pitchFamily="34" charset="0"/>
              <a:buChar char="•"/>
            </a:pPr>
            <a:r>
              <a:rPr lang="ru-RU" sz="1000" i="1" dirty="0" smtClean="0"/>
              <a:t>  гарциния камбоджийская для активного метаболизма жиров</a:t>
            </a:r>
          </a:p>
          <a:p>
            <a:pPr>
              <a:buFont typeface="Arial" pitchFamily="34" charset="0"/>
              <a:buChar char="•"/>
            </a:pPr>
            <a:r>
              <a:rPr lang="ru-RU" sz="1000" i="1" dirty="0" smtClean="0"/>
              <a:t>  </a:t>
            </a:r>
            <a:r>
              <a:rPr lang="ru-RU" sz="1000" i="1" dirty="0" err="1" smtClean="0"/>
              <a:t>дигидрокверцетин</a:t>
            </a:r>
            <a:r>
              <a:rPr lang="ru-RU" sz="1000" i="1" dirty="0" smtClean="0"/>
              <a:t> для защиты от </a:t>
            </a:r>
            <a:r>
              <a:rPr lang="ru-RU" sz="1000" i="1" dirty="0" err="1" smtClean="0"/>
              <a:t>оксидативного</a:t>
            </a:r>
            <a:r>
              <a:rPr lang="ru-RU" sz="1000" i="1" dirty="0" smtClean="0"/>
              <a:t> стресса</a:t>
            </a:r>
          </a:p>
          <a:p>
            <a:pPr>
              <a:buFont typeface="Arial" pitchFamily="34" charset="0"/>
              <a:buChar char="•"/>
            </a:pPr>
            <a:r>
              <a:rPr lang="ru-RU" sz="1000" i="1" dirty="0" smtClean="0"/>
              <a:t>  и комплекс витаминов, чтобы вы сохраняли высокую активность до самого вечера!</a:t>
            </a:r>
          </a:p>
          <a:p>
            <a:r>
              <a:rPr lang="ru-RU" sz="1000" i="1" dirty="0" smtClean="0"/>
              <a:t>Коробочка батончиков «Ванильный </a:t>
            </a:r>
            <a:r>
              <a:rPr lang="ru-RU" sz="1000" i="1" dirty="0" err="1" smtClean="0"/>
              <a:t>маффин</a:t>
            </a:r>
            <a:r>
              <a:rPr lang="ru-RU" sz="1000" i="1" dirty="0" smtClean="0"/>
              <a:t>» может стать милым знаком внимания и полезным подарком для ваших друзей! </a:t>
            </a:r>
          </a:p>
          <a:p>
            <a:endParaRPr lang="ru-RU" sz="800" i="1" dirty="0"/>
          </a:p>
          <a:p>
            <a:pPr>
              <a:lnSpc>
                <a:spcPts val="1100"/>
              </a:lnSpc>
            </a:pP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диеталика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протеиновыебатончики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перекус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снижениевеса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похудей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протеин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идеиподарков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коллаген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дигидрокверцетин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гарциниякамбоджийская</a:t>
            </a:r>
            <a:endParaRPr lang="ru-RU" sz="1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9697" y="2929467"/>
            <a:ext cx="3792353" cy="3544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ГОРЯЧИЕ НАПИТКИ </a:t>
            </a:r>
            <a:r>
              <a:rPr lang="en-US" sz="1000" b="1" i="1" dirty="0" smtClean="0"/>
              <a:t>BEAUTELLE</a:t>
            </a:r>
            <a:r>
              <a:rPr lang="ru-RU" sz="1000" b="1" i="1" dirty="0" smtClean="0"/>
              <a:t>:  ДАРИТЕ ТЕПЛО И ЗАБОТУ!</a:t>
            </a:r>
          </a:p>
          <a:p>
            <a:endParaRPr lang="ru-RU" sz="800" b="1" dirty="0" smtClean="0"/>
          </a:p>
          <a:p>
            <a:pPr fontAlgn="t"/>
            <a:r>
              <a:rPr lang="ru-RU" sz="1000" i="1" dirty="0" smtClean="0"/>
              <a:t>Кофе  - символ утреннего вдохновения! Приятно начинать свой день с бодрящего напитка с пряным, обволакивающим вкусом! Именно поэтому кофе так любит прекрасная половина человечества. </a:t>
            </a:r>
          </a:p>
          <a:p>
            <a:pPr fontAlgn="t"/>
            <a:r>
              <a:rPr lang="ru-RU" sz="1000" i="1" dirty="0" smtClean="0"/>
              <a:t>Разве можно было сделать кофе еще лучше? Да!</a:t>
            </a:r>
          </a:p>
          <a:p>
            <a:pPr fontAlgn="t"/>
            <a:r>
              <a:rPr lang="ru-RU" sz="1000" i="1" dirty="0" smtClean="0"/>
              <a:t>Мы добавили в </a:t>
            </a:r>
            <a:r>
              <a:rPr lang="ru-RU" sz="1000" i="1" dirty="0"/>
              <a:t>кофе </a:t>
            </a:r>
            <a:r>
              <a:rPr lang="ru-RU" sz="1000" i="1" dirty="0" smtClean="0"/>
              <a:t>и </a:t>
            </a:r>
            <a:r>
              <a:rPr lang="ru-RU" sz="1000" i="1" dirty="0"/>
              <a:t>горячий </a:t>
            </a:r>
            <a:r>
              <a:rPr lang="ru-RU" sz="1000" i="1" dirty="0" smtClean="0"/>
              <a:t>шоколад </a:t>
            </a:r>
            <a:r>
              <a:rPr lang="ru-RU" sz="1000" i="1" dirty="0" err="1" smtClean="0"/>
              <a:t>Бьютель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анти-эйдж</a:t>
            </a:r>
            <a:r>
              <a:rPr lang="ru-RU" sz="1000" i="1" dirty="0" smtClean="0"/>
              <a:t> компоненты, чтобы каждая выпитая вами чашка любимого напитка заботилась о вашей естественной красоте. Что бы вы ни выбрали – «Капучино «Сливочная карамель» или «</a:t>
            </a:r>
            <a:r>
              <a:rPr lang="ru-RU" sz="1000" i="1" dirty="0" err="1" smtClean="0"/>
              <a:t>Латте</a:t>
            </a:r>
            <a:r>
              <a:rPr lang="ru-RU" sz="1000" i="1" dirty="0" smtClean="0"/>
              <a:t> «Французская ваниль» с комплексом антиоксидантов, кофе «Ирландские сливки» с витаминами и коллагеном  или Горячий шоколад с Q10,  наслаждайтесь заботой о себе и дарите ее вашим близким! </a:t>
            </a:r>
          </a:p>
          <a:p>
            <a:pPr fontAlgn="t"/>
            <a:r>
              <a:rPr lang="ru-RU" sz="1000" i="1" dirty="0" smtClean="0"/>
              <a:t>Это так просто и так приятно с </a:t>
            </a:r>
            <a:r>
              <a:rPr lang="ru-RU" sz="1000" i="1" dirty="0" err="1" smtClean="0"/>
              <a:t>нутрикосметическими</a:t>
            </a:r>
            <a:r>
              <a:rPr lang="ru-RU" sz="1000" i="1" dirty="0" smtClean="0"/>
              <a:t> напитками </a:t>
            </a:r>
            <a:r>
              <a:rPr lang="ru-RU" sz="1000" i="1" dirty="0" err="1" smtClean="0"/>
              <a:t>Бьютель</a:t>
            </a:r>
            <a:r>
              <a:rPr lang="ru-RU" sz="1000" i="1" dirty="0"/>
              <a:t>!</a:t>
            </a:r>
            <a:endParaRPr lang="ru-RU" sz="1000" i="1" dirty="0" smtClean="0"/>
          </a:p>
          <a:p>
            <a:pPr fontAlgn="t"/>
            <a:endParaRPr lang="en-US" sz="800" i="1" dirty="0" smtClean="0"/>
          </a:p>
          <a:p>
            <a:pPr fontAlgn="t"/>
            <a:r>
              <a:rPr lang="ru-RU" sz="1000" dirty="0" smtClean="0"/>
              <a:t> 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подаркина8марта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нутрикосметика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бьютель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кофе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горячийшоколад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коллаген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антиоксиданты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#Q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антиэйдж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подаркидляженщин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идеиподарков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36653" y="1301007"/>
            <a:ext cx="1579539" cy="1583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25860" y="1301006"/>
            <a:ext cx="1579539" cy="1583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Chizhova\Desktop\горячие_напитки_бьюте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2231" y="1223432"/>
            <a:ext cx="1706036" cy="1706036"/>
          </a:xfrm>
          <a:prstGeom prst="rect">
            <a:avLst/>
          </a:prstGeom>
          <a:noFill/>
        </p:spPr>
      </p:pic>
      <p:pic>
        <p:nvPicPr>
          <p:cNvPr id="12" name="Picture 2" descr="C:\Users\Chizhova\Desktop\Батончики_мар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9065" y="1236133"/>
            <a:ext cx="1680639" cy="1680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5918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99268" y="2997200"/>
            <a:ext cx="395393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11 МАРТА – НАЧАЛО ПОСТА</a:t>
            </a:r>
            <a:endParaRPr lang="ru-RU" sz="1000" b="1" i="1" dirty="0"/>
          </a:p>
          <a:p>
            <a:endParaRPr lang="ru-RU" sz="600" b="1" i="1" dirty="0"/>
          </a:p>
          <a:p>
            <a:r>
              <a:rPr lang="ru-RU" sz="1000" i="1" dirty="0" smtClean="0"/>
              <a:t>Попробуйте вкусный и полезный Свекольник от </a:t>
            </a:r>
            <a:r>
              <a:rPr lang="ru-RU" sz="1000" i="1" dirty="0" err="1" smtClean="0"/>
              <a:t>Зелейной</a:t>
            </a:r>
            <a:r>
              <a:rPr lang="ru-RU" sz="1000" i="1" dirty="0" smtClean="0"/>
              <a:t> фабрики! </a:t>
            </a:r>
          </a:p>
          <a:p>
            <a:r>
              <a:rPr lang="ru-RU" sz="1000" i="1" dirty="0" smtClean="0"/>
              <a:t>Традиции постной кухни зародились задолго до появления на русской земле православия. Тысячелетняя культура питания наших предков, в котором преобладала растительная пища, стала залогом их легендарного богатырского здоровья.  Все потому, что зерновые и овощные блюда благотворно влияют на организм:</a:t>
            </a:r>
          </a:p>
          <a:p>
            <a:r>
              <a:rPr lang="ru-RU" sz="1000" i="1" dirty="0" smtClean="0"/>
              <a:t>- легко усваиваются, разгружая систему пищеварения</a:t>
            </a:r>
          </a:p>
          <a:p>
            <a:r>
              <a:rPr lang="ru-RU" sz="1000" i="1" dirty="0" smtClean="0"/>
              <a:t>- освобождают организм от шлаков и токсинов благодаря обилию клетчатки</a:t>
            </a:r>
          </a:p>
          <a:p>
            <a:r>
              <a:rPr lang="ru-RU" sz="1000" i="1" dirty="0" smtClean="0"/>
              <a:t>- улучшают обмен веществ, уровень сахара и холестерина, </a:t>
            </a:r>
          </a:p>
          <a:p>
            <a:r>
              <a:rPr lang="ru-RU" sz="1000" i="1" dirty="0" smtClean="0"/>
              <a:t>- помогают снизить вес</a:t>
            </a:r>
          </a:p>
          <a:p>
            <a:r>
              <a:rPr lang="ru-RU" sz="1000" i="1" dirty="0" smtClean="0"/>
              <a:t>- укрепляют микрофлору кишечника благодаря содержанию полисахаридов.</a:t>
            </a:r>
          </a:p>
          <a:p>
            <a:r>
              <a:rPr lang="ru-RU" sz="1000" i="1" dirty="0" smtClean="0"/>
              <a:t> Даже временное ограничение животных продуктов в пользу растительной пищи способно принести огромную пользу организму! Поститесь на здоровье с линией продуктов быстрого приготовления «Постное меню»!</a:t>
            </a:r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 питание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зелейнаяфабрика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постноеменю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постнаяеда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постныеблюда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разгрузочныйдень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похудеть</a:t>
            </a:r>
            <a:endParaRPr lang="ru-RU" sz="8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99697" y="3005667"/>
            <a:ext cx="3792353" cy="3536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НОВЫЕ </a:t>
            </a:r>
            <a:r>
              <a:rPr lang="ru-RU" sz="1000" b="1" i="1" dirty="0"/>
              <a:t>ВКУСЫ ФРАППЕ</a:t>
            </a:r>
            <a:r>
              <a:rPr lang="ru-RU" sz="1000" b="1" i="1" dirty="0" smtClean="0"/>
              <a:t>! ЛИМИТИРОВАННЫЙ ВЫПУСК!</a:t>
            </a:r>
            <a:endParaRPr lang="ru-RU" sz="1000" b="1" i="1" dirty="0"/>
          </a:p>
          <a:p>
            <a:endParaRPr lang="ru-RU" sz="600" b="1" i="1" dirty="0"/>
          </a:p>
          <a:p>
            <a:r>
              <a:rPr lang="ru-RU" sz="1000" i="1" dirty="0" smtClean="0"/>
              <a:t>Успейте </a:t>
            </a:r>
            <a:r>
              <a:rPr lang="ru-RU" sz="1000" i="1" dirty="0"/>
              <a:t>попробовать! Мы выпустили лимитированную партию новых вкусов «</a:t>
            </a:r>
            <a:r>
              <a:rPr lang="ru-RU" sz="1000" i="1" dirty="0" err="1"/>
              <a:t>Фраппе</a:t>
            </a:r>
            <a:r>
              <a:rPr lang="ru-RU" sz="1000" i="1" dirty="0"/>
              <a:t>» </a:t>
            </a:r>
            <a:r>
              <a:rPr lang="ru-RU" sz="1000" i="1" dirty="0" smtClean="0"/>
              <a:t>специально, </a:t>
            </a:r>
            <a:r>
              <a:rPr lang="ru-RU" sz="1000" i="1" dirty="0"/>
              <a:t>чтобы побаловать вас и ваших близких в праздничные дни. Встречайте: легкий сливочный мусс «Банановая карамель» и кремовый десерт «Фиеста» со вкусом сочного апельсина и спелой малины!</a:t>
            </a:r>
          </a:p>
          <a:p>
            <a:r>
              <a:rPr lang="ru-RU" sz="1000" i="1" dirty="0"/>
              <a:t>Вкусный десерт с косметическим эффектом - прекрасный подарок для всех, кому вы желаете здоровья и красоты! </a:t>
            </a:r>
          </a:p>
          <a:p>
            <a:r>
              <a:rPr lang="ru-RU" sz="1000" i="1" dirty="0" smtClean="0"/>
              <a:t>В чем особенность уникальных продуктов </a:t>
            </a:r>
            <a:r>
              <a:rPr lang="ru-RU" sz="1000" i="1" dirty="0" err="1" smtClean="0"/>
              <a:t>Бьютель</a:t>
            </a:r>
            <a:r>
              <a:rPr lang="ru-RU" sz="1000" i="1" dirty="0" smtClean="0"/>
              <a:t>? Снабжая клетки кожи питательными веществами, «</a:t>
            </a:r>
            <a:r>
              <a:rPr lang="ru-RU" sz="1000" i="1" dirty="0" err="1" smtClean="0"/>
              <a:t>Фраппе</a:t>
            </a:r>
            <a:r>
              <a:rPr lang="ru-RU" sz="1000" i="1" dirty="0" smtClean="0"/>
              <a:t>» усиливает их способность к обновлению и поддерживает вашу естественную красоту:</a:t>
            </a:r>
          </a:p>
          <a:p>
            <a:pPr>
              <a:buFont typeface="Arial" pitchFamily="34" charset="0"/>
              <a:buChar char="•"/>
            </a:pPr>
            <a:r>
              <a:rPr lang="ru-RU" sz="1000" i="1" dirty="0" smtClean="0"/>
              <a:t>  5000 мг морского  коллагена  сохраняют упругость кожи</a:t>
            </a:r>
          </a:p>
          <a:p>
            <a:pPr>
              <a:buFont typeface="Arial" pitchFamily="34" charset="0"/>
              <a:buChar char="•"/>
            </a:pPr>
            <a:r>
              <a:rPr lang="ru-RU" sz="1000" i="1" dirty="0" smtClean="0"/>
              <a:t>  </a:t>
            </a:r>
            <a:r>
              <a:rPr lang="ru-RU" sz="1000" i="1" dirty="0" err="1" smtClean="0"/>
              <a:t>дигидрокверцетин</a:t>
            </a:r>
            <a:r>
              <a:rPr lang="ru-RU" sz="1000" i="1" dirty="0" smtClean="0"/>
              <a:t> усиливает  ее защитные механизмы </a:t>
            </a:r>
          </a:p>
          <a:p>
            <a:pPr>
              <a:buFont typeface="Arial" pitchFamily="34" charset="0"/>
              <a:buChar char="•"/>
            </a:pPr>
            <a:r>
              <a:rPr lang="ru-RU" sz="1000" i="1" dirty="0" smtClean="0"/>
              <a:t>  кальций морского жемчуга обеспечивает  плотность липидных слоев, поддерживая гидратацию эпидермиса, </a:t>
            </a:r>
          </a:p>
          <a:p>
            <a:pPr>
              <a:buFont typeface="Arial" pitchFamily="34" charset="0"/>
              <a:buChar char="•"/>
            </a:pPr>
            <a:r>
              <a:rPr lang="ru-RU" sz="1000" i="1" dirty="0" smtClean="0"/>
              <a:t>  </a:t>
            </a:r>
            <a:r>
              <a:rPr lang="ru-RU" sz="1000" i="1" dirty="0" err="1" smtClean="0"/>
              <a:t>фукоидан</a:t>
            </a:r>
            <a:r>
              <a:rPr lang="ru-RU" sz="1000" i="1" dirty="0" smtClean="0"/>
              <a:t> поддерживает эластичность и гладкость кожи.</a:t>
            </a:r>
          </a:p>
          <a:p>
            <a:pPr>
              <a:lnSpc>
                <a:spcPts val="1100"/>
              </a:lnSpc>
            </a:pP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1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подаркина8марта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нутрикосметика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бьютель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мезоэксперт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фраппе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коллаген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антиоксиданты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фукоидан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антиэйдж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идеиподарков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подаркидляженщин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62053" y="1292540"/>
            <a:ext cx="1579539" cy="1583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325860" y="1301006"/>
            <a:ext cx="1579539" cy="1583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Chizhova\Desktop\Фраппе_мар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4933" y="1202269"/>
            <a:ext cx="1786467" cy="1786467"/>
          </a:xfrm>
          <a:prstGeom prst="rect">
            <a:avLst/>
          </a:prstGeom>
          <a:noFill/>
        </p:spPr>
      </p:pic>
      <p:pic>
        <p:nvPicPr>
          <p:cNvPr id="11" name="Picture 2" descr="C:\Users\Chizhova\Desktop\Свекольн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4467" y="1210735"/>
            <a:ext cx="1710266" cy="1710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2609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539835" y="4228330"/>
            <a:ext cx="553786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СОХРАНЯЯ ЗДОРОВЬЕ И КРАСОТУ</a:t>
            </a:r>
          </a:p>
          <a:p>
            <a:endParaRPr lang="ru-RU" sz="800" b="1" i="1" dirty="0" smtClean="0"/>
          </a:p>
          <a:p>
            <a:r>
              <a:rPr lang="ru-RU" sz="1000" i="1" dirty="0" smtClean="0"/>
              <a:t>Красивая женщина - это прежде всего здоровая женщина. Артлайф предлагает  биологически активные комплексы для поддержки женского здоровья и красоты, которые необходимы женщинам в любом возрасте.</a:t>
            </a:r>
          </a:p>
          <a:p>
            <a:r>
              <a:rPr lang="ru-RU" sz="1000" b="1" i="1" dirty="0" smtClean="0"/>
              <a:t>ФОРМУЛА ЖЕНЩИНЫ - </a:t>
            </a:r>
            <a:r>
              <a:rPr lang="ru-RU" sz="1000" i="1" dirty="0" smtClean="0"/>
              <a:t>это комплекс из 45 витаминов, минералов и аминокислот, необходимых женскому организму для поддержания здоровья и красоты. Он содержит фитоэстрогены, которые поддерживают естественный гормональный баланс и регулируют менструальный цикл. </a:t>
            </a:r>
          </a:p>
          <a:p>
            <a:r>
              <a:rPr lang="ru-RU" sz="1000" b="1" i="1" dirty="0" smtClean="0"/>
              <a:t>МЛАДОМАСТОН </a:t>
            </a:r>
            <a:r>
              <a:rPr lang="ru-RU" sz="1000" i="1" dirty="0" smtClean="0"/>
              <a:t>- комплекс для нормализации гормонального фона и профилактики  развития новообразований на основе растительных комплексов</a:t>
            </a:r>
            <a:r>
              <a:rPr lang="en-US" sz="1000" i="1" dirty="0" smtClean="0"/>
              <a:t>: </a:t>
            </a:r>
            <a:r>
              <a:rPr lang="ru-RU" sz="1000" i="1" dirty="0" smtClean="0"/>
              <a:t>индол</a:t>
            </a:r>
            <a:r>
              <a:rPr lang="en-US" sz="1000" i="1" dirty="0" smtClean="0"/>
              <a:t>-</a:t>
            </a:r>
            <a:r>
              <a:rPr lang="ru-RU" sz="1000" i="1" dirty="0" smtClean="0"/>
              <a:t>3 карбинола (</a:t>
            </a:r>
            <a:r>
              <a:rPr lang="ru-RU" sz="1000" i="1" dirty="0" err="1" smtClean="0"/>
              <a:t>онкопротектор</a:t>
            </a:r>
            <a:r>
              <a:rPr lang="ru-RU" sz="1000" i="1" dirty="0" smtClean="0"/>
              <a:t>), </a:t>
            </a:r>
            <a:r>
              <a:rPr lang="ru-RU" sz="1000" i="1" dirty="0" err="1" smtClean="0"/>
              <a:t>ресвератрола</a:t>
            </a:r>
            <a:r>
              <a:rPr lang="ru-RU" sz="1000" i="1" dirty="0" smtClean="0"/>
              <a:t> и </a:t>
            </a:r>
            <a:r>
              <a:rPr lang="ru-RU" sz="1000" i="1" dirty="0" err="1" smtClean="0"/>
              <a:t>эпигаллокатехингаллата</a:t>
            </a:r>
            <a:r>
              <a:rPr lang="ru-RU" sz="1000" i="1" dirty="0" smtClean="0"/>
              <a:t> (антиоксиданты), изофлавонов сои и экстракта </a:t>
            </a:r>
            <a:r>
              <a:rPr lang="ru-RU" sz="1000" i="1" dirty="0" err="1" smtClean="0"/>
              <a:t>витекса</a:t>
            </a:r>
            <a:r>
              <a:rPr lang="ru-RU" sz="1000" i="1" dirty="0" smtClean="0"/>
              <a:t> священного (фитоэстрогены). Не содержит синтетических гормонов.</a:t>
            </a:r>
            <a:endParaRPr lang="ru-RU" sz="1000" i="1" dirty="0"/>
          </a:p>
          <a:p>
            <a:endParaRPr lang="ru-RU" sz="800" b="1" i="1" dirty="0" smtClean="0">
              <a:solidFill>
                <a:srgbClr val="FF0000"/>
              </a:solidFill>
            </a:endParaRPr>
          </a:p>
          <a:p>
            <a:endParaRPr lang="ru-RU" sz="800" b="1" i="1" dirty="0">
              <a:solidFill>
                <a:srgbClr val="FF0000"/>
              </a:solidFill>
            </a:endParaRP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женскоездоровье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подарокжен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младомастон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формулаженщины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753453" y="588376"/>
            <a:ext cx="4786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МЛАДОМАСТОН И ФОРМУЛА ЖЕНЩИНЫ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00757" y="1711831"/>
            <a:ext cx="3452630" cy="4855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7318" y="1697566"/>
            <a:ext cx="2073729" cy="207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6311" y="1693333"/>
            <a:ext cx="3523491" cy="499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2609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571"/>
            <a:ext cx="12192152" cy="68579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527647" y="3817258"/>
            <a:ext cx="5522839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i="1" dirty="0" smtClean="0"/>
              <a:t>НОВИНКА! СПРЕЙ ИММУЛИЗ АКТИВ </a:t>
            </a:r>
          </a:p>
          <a:p>
            <a:endParaRPr lang="ru-RU" sz="1000" dirty="0" smtClean="0"/>
          </a:p>
          <a:p>
            <a:r>
              <a:rPr lang="ru-RU" sz="1000" b="1" i="1" dirty="0" err="1" smtClean="0"/>
              <a:t>Биоспрей</a:t>
            </a:r>
            <a:r>
              <a:rPr lang="ru-RU" sz="1000" b="1" i="1" dirty="0" smtClean="0"/>
              <a:t> ИММУЛИЗ АКТИВ  - </a:t>
            </a:r>
            <a:r>
              <a:rPr lang="ru-RU" sz="1000" i="1" dirty="0" smtClean="0"/>
              <a:t>иммуностимулятор местного действия на основе </a:t>
            </a:r>
            <a:r>
              <a:rPr lang="ru-RU" sz="1000" i="1" dirty="0" err="1" smtClean="0"/>
              <a:t>фитоэкстрактов</a:t>
            </a:r>
            <a:r>
              <a:rPr lang="ru-RU" sz="1000" i="1" dirty="0" smtClean="0"/>
              <a:t>, лизоцима, </a:t>
            </a:r>
            <a:r>
              <a:rPr lang="ru-RU" sz="1000" i="1" dirty="0" err="1" smtClean="0"/>
              <a:t>лизатов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бифидо</a:t>
            </a:r>
            <a:r>
              <a:rPr lang="ru-RU" sz="1000" i="1" dirty="0" smtClean="0"/>
              <a:t>- и лактобактерий.</a:t>
            </a:r>
          </a:p>
          <a:p>
            <a:r>
              <a:rPr lang="ru-RU" sz="1000" i="1" dirty="0" smtClean="0"/>
              <a:t>Компоненты спрея способствуют восстановлению микрофлоры ротовой полости, оказывают антибактериальное, противовирусное, регенерирующее и противовоспалительное действие, увеличивают сопротивляемость дыхательной системы к инфекциям.</a:t>
            </a:r>
          </a:p>
          <a:p>
            <a:r>
              <a:rPr lang="ru-RU" sz="1000" b="1" i="1" dirty="0" smtClean="0"/>
              <a:t>ИММУЛИЗ АКТИВ </a:t>
            </a:r>
            <a:r>
              <a:rPr lang="ru-RU" sz="1000" i="1" dirty="0" smtClean="0"/>
              <a:t>рекомендуется к применению</a:t>
            </a:r>
            <a:r>
              <a:rPr lang="en-US" sz="1000" i="1" dirty="0" smtClean="0"/>
              <a:t>: </a:t>
            </a:r>
            <a:endParaRPr lang="ru-RU" sz="1000" i="1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для профилактики заболеваний верхних дыхательных путей;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при первых признаках и во время заболеваний горла, при ОРВИ и ОРЗ;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после процедур стоматологического характера (пломбирование, протезирование, удаление зуба, чистка зубов);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в период восстановления после заболеваний.</a:t>
            </a:r>
          </a:p>
          <a:p>
            <a:endParaRPr lang="ru-RU" sz="1000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иммулиз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лизаты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лизоцим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болитгорло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биотехнологии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фитоэкстракты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горло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орз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грипп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орви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биоспрей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/>
          </a:p>
        </p:txBody>
      </p:sp>
      <p:pic>
        <p:nvPicPr>
          <p:cNvPr id="8" name="Рисунок 7" descr="Иммулиз_А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4552" y="1237371"/>
            <a:ext cx="3766610" cy="5328437"/>
          </a:xfrm>
          <a:prstGeom prst="rect">
            <a:avLst/>
          </a:prstGeom>
        </p:spPr>
      </p:pic>
      <p:pic>
        <p:nvPicPr>
          <p:cNvPr id="10" name="Рисунок 9" descr="иммули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8771" y="1237371"/>
            <a:ext cx="1963029" cy="1963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87476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9603</TotalTime>
  <Words>3259</Words>
  <Application>Microsoft Office PowerPoint</Application>
  <PresentationFormat>Произвольный</PresentationFormat>
  <Paragraphs>350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Ноябрь - медиапланирование</dc:title>
  <dc:creator>Анна Шушпанова</dc:creator>
  <cp:lastModifiedBy>Чижова Марина</cp:lastModifiedBy>
  <cp:revision>1022</cp:revision>
  <cp:lastPrinted>2019-02-21T08:25:50Z</cp:lastPrinted>
  <dcterms:created xsi:type="dcterms:W3CDTF">2018-10-19T03:44:59Z</dcterms:created>
  <dcterms:modified xsi:type="dcterms:W3CDTF">2019-02-28T10:36:22Z</dcterms:modified>
</cp:coreProperties>
</file>