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390" r:id="rId4"/>
    <p:sldId id="409" r:id="rId5"/>
    <p:sldId id="392" r:id="rId6"/>
    <p:sldId id="413" r:id="rId7"/>
    <p:sldId id="391" r:id="rId8"/>
    <p:sldId id="412" r:id="rId9"/>
    <p:sldId id="393" r:id="rId10"/>
    <p:sldId id="394" r:id="rId11"/>
    <p:sldId id="395" r:id="rId12"/>
    <p:sldId id="396" r:id="rId13"/>
    <p:sldId id="397" r:id="rId14"/>
    <p:sldId id="398" r:id="rId15"/>
    <p:sldId id="418" r:id="rId16"/>
    <p:sldId id="419" r:id="rId17"/>
    <p:sldId id="414" r:id="rId18"/>
    <p:sldId id="289" r:id="rId19"/>
    <p:sldId id="368" r:id="rId20"/>
    <p:sldId id="417" r:id="rId21"/>
    <p:sldId id="287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2D4"/>
    <a:srgbClr val="F7BECA"/>
    <a:srgbClr val="6C4796"/>
    <a:srgbClr val="FF0000"/>
    <a:srgbClr val="EC1B30"/>
    <a:srgbClr val="32AAA7"/>
    <a:srgbClr val="91DFDD"/>
    <a:srgbClr val="DEE2F3"/>
    <a:srgbClr val="DEF6F3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55" autoAdjust="0"/>
  </p:normalViewPr>
  <p:slideViewPr>
    <p:cSldViewPr snapToGrid="0">
      <p:cViewPr varScale="1">
        <p:scale>
          <a:sx n="101" d="100"/>
          <a:sy n="101" d="100"/>
        </p:scale>
        <p:origin x="12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53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0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2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8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2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6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58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0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6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FD-C59A-4B02-9B65-490BBB2699A1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8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24BC12C-6E84-4860-AB54-F21FE776FCAD}"/>
              </a:ext>
            </a:extLst>
          </p:cNvPr>
          <p:cNvGrpSpPr/>
          <p:nvPr/>
        </p:nvGrpSpPr>
        <p:grpSpPr>
          <a:xfrm>
            <a:off x="0" y="0"/>
            <a:ext cx="12188389" cy="6858000"/>
            <a:chOff x="3611" y="-86"/>
            <a:chExt cx="1218838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D0CEB49-98A4-4736-9771-37F55B99D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" y="-86"/>
              <a:ext cx="12188389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89000" y="0"/>
              <a:ext cx="1354668" cy="2641600"/>
            </a:xfrm>
            <a:prstGeom prst="rect">
              <a:avLst/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3600" b="1" dirty="0" smtClean="0"/>
                <a:t>июнь</a:t>
              </a:r>
              <a:endParaRPr lang="ru-RU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8648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40" y="1835138"/>
            <a:ext cx="4174958" cy="4765357"/>
          </a:xfrm>
          <a:prstGeom prst="rect">
            <a:avLst/>
          </a:prstGeom>
        </p:spPr>
      </p:pic>
      <p:pic>
        <p:nvPicPr>
          <p:cNvPr id="10" name="Picture 1" descr="C:\Users\Chizhova\Desktop\Артфу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2432" y="1355282"/>
            <a:ext cx="1332000" cy="1332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295087" y="2566143"/>
            <a:ext cx="37923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b="1" dirty="0" smtClean="0"/>
              <a:t>ИДЕАЛЬНО </a:t>
            </a:r>
            <a:r>
              <a:rPr lang="ru-RU" sz="1000" b="1" dirty="0"/>
              <a:t>ДЛЯ ПУТЕШЕСТВИЙ!</a:t>
            </a:r>
          </a:p>
          <a:p>
            <a:pPr lvl="0"/>
            <a:endParaRPr lang="ru-RU" sz="800" dirty="0"/>
          </a:p>
          <a:p>
            <a:r>
              <a:rPr lang="ru-RU" sz="1000" dirty="0"/>
              <a:t>Лето - самое время стряхнуть с себя офисную </a:t>
            </a:r>
            <a:r>
              <a:rPr lang="ru-RU" sz="1000" dirty="0" smtClean="0"/>
              <a:t>пыль и </a:t>
            </a:r>
            <a:r>
              <a:rPr lang="ru-RU" sz="1000" dirty="0"/>
              <a:t>перезагрузиться</a:t>
            </a:r>
            <a:r>
              <a:rPr lang="ru-RU" sz="1000" dirty="0" smtClean="0"/>
              <a:t>. </a:t>
            </a:r>
            <a:r>
              <a:rPr lang="ru-RU" sz="1000" dirty="0"/>
              <a:t>Так что садитесь в поезд, самолет, включайте навигатор в машине </a:t>
            </a:r>
            <a:r>
              <a:rPr lang="ru-RU" sz="1000" dirty="0" smtClean="0"/>
              <a:t>– и вперед, </a:t>
            </a:r>
            <a:r>
              <a:rPr lang="ru-RU" sz="1000" dirty="0"/>
              <a:t>за новыми впечатлениями!  </a:t>
            </a:r>
          </a:p>
          <a:p>
            <a:r>
              <a:rPr lang="ru-RU" sz="1000" dirty="0"/>
              <a:t>Каждый понимает комфорт путешествия по-своему, но в одном мы все единодушны: </a:t>
            </a:r>
            <a:r>
              <a:rPr lang="ru-RU" sz="1000" dirty="0" smtClean="0"/>
              <a:t>некачественная еда </a:t>
            </a:r>
            <a:r>
              <a:rPr lang="ru-RU" sz="1000" dirty="0"/>
              <a:t>может испортить самую лучшую поездку. Так что лучше сказать «нет» сомнительной придорожной </a:t>
            </a:r>
            <a:r>
              <a:rPr lang="ru-RU" sz="1000" dirty="0" smtClean="0"/>
              <a:t>пище </a:t>
            </a:r>
            <a:r>
              <a:rPr lang="ru-RU" sz="1000" dirty="0"/>
              <a:t>и не брать с собой </a:t>
            </a:r>
            <a:r>
              <a:rPr lang="ru-RU" sz="1000" dirty="0" err="1"/>
              <a:t>скоропорт</a:t>
            </a:r>
            <a:r>
              <a:rPr lang="ru-RU" sz="1000" dirty="0"/>
              <a:t>. А </a:t>
            </a:r>
            <a:r>
              <a:rPr lang="ru-RU" sz="1000" dirty="0" smtClean="0"/>
              <a:t>чтобы </a:t>
            </a:r>
            <a:r>
              <a:rPr lang="ru-RU" sz="1000" dirty="0"/>
              <a:t>не питаться всухомятку, возьмите с собой супы, каши и пюре </a:t>
            </a:r>
            <a:r>
              <a:rPr lang="ru-RU" sz="1000" dirty="0" smtClean="0"/>
              <a:t>Артлайф, которые:</a:t>
            </a:r>
            <a:endParaRPr lang="ru-RU" sz="1000" dirty="0"/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не занимают много места в </a:t>
            </a:r>
            <a:r>
              <a:rPr lang="ru-RU" sz="1000" dirty="0" smtClean="0"/>
              <a:t>сумке;</a:t>
            </a:r>
            <a:endParaRPr lang="ru-RU" sz="1000" dirty="0"/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полноценно заменяют завтрак, обед и </a:t>
            </a:r>
            <a:r>
              <a:rPr lang="ru-RU" sz="1000" dirty="0" smtClean="0"/>
              <a:t>ужин;</a:t>
            </a:r>
            <a:endParaRPr lang="ru-RU" sz="1000" dirty="0"/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обогащены полезными </a:t>
            </a:r>
            <a:r>
              <a:rPr lang="ru-RU" sz="1000" dirty="0" smtClean="0"/>
              <a:t>веществами (витаминами</a:t>
            </a:r>
            <a:r>
              <a:rPr lang="ru-RU" sz="1000" dirty="0"/>
              <a:t>, минералами, клетчаткой и др</a:t>
            </a:r>
            <a:r>
              <a:rPr lang="ru-RU" sz="1000" dirty="0" smtClean="0"/>
              <a:t>.)</a:t>
            </a:r>
            <a:endParaRPr lang="ru-RU" sz="1000" dirty="0"/>
          </a:p>
          <a:p>
            <a:r>
              <a:rPr lang="ru-RU" sz="1000" dirty="0"/>
              <a:t>Куда бы вы ни отправились, для их приготовления вам нужна только горячая вода и 5 свободных минут. Хорошего вам отдыха этим летом!</a:t>
            </a:r>
          </a:p>
          <a:p>
            <a:endParaRPr lang="ru-RU" sz="8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#ARTFOOD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продуктыбыстрогоприготовления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едадляпутешествий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возьмивдорогу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лето</a:t>
            </a:r>
            <a:endParaRPr lang="ru-RU" sz="1000" i="1" dirty="0"/>
          </a:p>
        </p:txBody>
      </p:sp>
      <p:pic>
        <p:nvPicPr>
          <p:cNvPr id="8" name="Picture 2" descr="\\filer\Artlife\Маркетинг\КОНТЕНТ-ПЛАН ДЛЯ СОЦ.СЕТЕЙ\2020\6. Июнь\Продукты\Функциональное питание\Диеталика_батончик_мафф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367" y="1336803"/>
            <a:ext cx="1332000" cy="1332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756953" y="2718543"/>
            <a:ext cx="37923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900" dirty="0" smtClean="0"/>
              <a:t>Что взять с собой на прогулку, на работу, что съесть, сидя перед телевизором, чтобы и сытно и для фигуры полезно? Давайте разбираться!</a:t>
            </a:r>
          </a:p>
          <a:p>
            <a:pPr lvl="0" algn="just"/>
            <a:endParaRPr lang="ru-RU" sz="900" dirty="0" smtClean="0"/>
          </a:p>
          <a:p>
            <a:pPr lvl="0" algn="just"/>
            <a:r>
              <a:rPr lang="ru-RU" sz="900" dirty="0" smtClean="0"/>
              <a:t>Углеводы – бывают простые (частые виновники избыточных жировых отложений) и сложные (при умеренном потреблении не вредят фигуре).</a:t>
            </a:r>
          </a:p>
          <a:p>
            <a:pPr lvl="0" algn="just"/>
            <a:r>
              <a:rPr lang="ru-RU" sz="900" dirty="0" smtClean="0"/>
              <a:t>Белки – строительный материал нашего организма, регуляторы многих процессов.</a:t>
            </a:r>
          </a:p>
          <a:p>
            <a:pPr lvl="0" algn="just"/>
            <a:r>
              <a:rPr lang="ru-RU" sz="900" dirty="0" smtClean="0"/>
              <a:t>Жиры – являются пластическим материалом и участвуют в образовании многих клеточных структур (при умеренном потреблении не вредят фигуре).</a:t>
            </a:r>
          </a:p>
          <a:p>
            <a:pPr lvl="0" algn="just"/>
            <a:endParaRPr lang="ru-RU" sz="900" dirty="0" smtClean="0"/>
          </a:p>
          <a:p>
            <a:pPr lvl="0" algn="just"/>
            <a:r>
              <a:rPr lang="ru-RU" sz="900" dirty="0" smtClean="0"/>
              <a:t>Идеальный перекус – это продукт с нормальным содержанием белка, с минимальным количеством жира и простых углеводов, имеющий в своем составе сложные углеводы и обогащенный макро – и микронутриентами. Кроме этого, продукт должен обладать «</a:t>
            </a:r>
            <a:r>
              <a:rPr lang="ru-RU" sz="900" dirty="0" err="1" smtClean="0"/>
              <a:t>нутритивной</a:t>
            </a:r>
            <a:r>
              <a:rPr lang="ru-RU" sz="900" dirty="0" smtClean="0"/>
              <a:t> плотностью», т.е. содержать большое количество полезных веществ в небольшом объеме пищи.</a:t>
            </a:r>
          </a:p>
          <a:p>
            <a:pPr lvl="0" algn="just"/>
            <a:r>
              <a:rPr lang="ru-RU" sz="900" dirty="0" smtClean="0"/>
              <a:t>Компания 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 предлагает универсальный перекус – батончик протеиновый </a:t>
            </a:r>
            <a:r>
              <a:rPr lang="ru-RU" sz="900" dirty="0" err="1" smtClean="0"/>
              <a:t>Диеталика</a:t>
            </a:r>
            <a:r>
              <a:rPr lang="ru-RU" sz="900" dirty="0" smtClean="0"/>
              <a:t>. Один батончик содержит 11,06 г белка; 5,78 г жира и 17,3 г углеводов. Комплекс витаминов, минералов, пищевых волокон делают этот батончик максимально полезным для людей, заботящихся о своей фигуре.</a:t>
            </a:r>
          </a:p>
          <a:p>
            <a:pPr lvl="0" algn="just"/>
            <a:r>
              <a:rPr lang="ru-RU" sz="900" dirty="0" smtClean="0"/>
              <a:t>#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 #перекус #батончик #протеин #спорт #здоровье</a:t>
            </a:r>
            <a:endParaRPr lang="ru-RU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40" y="1835138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07689" y="2727169"/>
            <a:ext cx="3968725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Летом нас поджидают масса соблазнов: выпить холодной водички, съесть мороженое, прогуляться под дождём, купаться в ледяной воде. Оставаться здоровыми в эти прекрасные летние дни вам помогут терпентиновые леденцы от компании </a:t>
            </a:r>
            <a:r>
              <a:rPr lang="ru-RU" sz="1050" dirty="0" err="1" smtClean="0"/>
              <a:t>Артлайф</a:t>
            </a:r>
            <a:r>
              <a:rPr lang="ru-RU" sz="1050" dirty="0" smtClean="0"/>
              <a:t>!  </a:t>
            </a:r>
          </a:p>
          <a:p>
            <a:endParaRPr lang="ru-RU" sz="1050" dirty="0" smtClean="0"/>
          </a:p>
          <a:p>
            <a:r>
              <a:rPr lang="ru-RU" sz="1050" dirty="0" smtClean="0"/>
              <a:t>Что в составе?</a:t>
            </a:r>
          </a:p>
          <a:p>
            <a:endParaRPr lang="ru-RU" sz="1050" dirty="0" smtClean="0"/>
          </a:p>
          <a:p>
            <a:r>
              <a:rPr lang="ru-RU" sz="1050" dirty="0" smtClean="0"/>
              <a:t>Живица (смола сибирского кедра) эффективна при заболеваниях органов дыхания, помогает снимать воспалительные процессы при ангине, ОРЗ, ОРВИ, облегчает течение стоматитов.</a:t>
            </a:r>
          </a:p>
          <a:p>
            <a:endParaRPr lang="ru-RU" sz="1050" dirty="0" smtClean="0"/>
          </a:p>
          <a:p>
            <a:r>
              <a:rPr lang="ru-RU" sz="1050" dirty="0" smtClean="0"/>
              <a:t>Эвкалиптовое масло – надежная защита от вирусов гриппа и простуды. Активизирует дыхание, очищает дыхательные пути, способствует разжижению и выводу мокроты при кашле.</a:t>
            </a:r>
          </a:p>
          <a:p>
            <a:endParaRPr lang="ru-RU" sz="1050" dirty="0" smtClean="0"/>
          </a:p>
          <a:p>
            <a:r>
              <a:rPr lang="ru-RU" sz="1050" dirty="0" smtClean="0"/>
              <a:t>Прополис – обладает уникальной способностью ускорять обновление тканей. Он богат витаминами, минералами, аминокислотами, содержит в общей сложности 284 элемента. Это самое эффективное средство при ангине на любой стадии.</a:t>
            </a:r>
          </a:p>
          <a:p>
            <a:endParaRPr lang="ru-RU" sz="1050" dirty="0" smtClean="0"/>
          </a:p>
          <a:p>
            <a:r>
              <a:rPr lang="ru-RU" sz="1050" dirty="0" smtClean="0"/>
              <a:t>#</a:t>
            </a:r>
            <a:r>
              <a:rPr lang="ru-RU" sz="1050" dirty="0" err="1" smtClean="0"/>
              <a:t>артлайф</a:t>
            </a:r>
            <a:r>
              <a:rPr lang="ru-RU" sz="1050" dirty="0" smtClean="0"/>
              <a:t> #лето #здоровье #дыхание #леденцы</a:t>
            </a: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3" descr="\\filer\Artlife\Маркетинг\КОНТЕНТ-ПЛАН ДЛЯ СОЦ.СЕТЕЙ\2020\6. Июнь\Продукты\Функциональное питание\Кисели_шоу-бокс_ле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4101" y="1240367"/>
            <a:ext cx="1332000" cy="1332000"/>
          </a:xfrm>
          <a:prstGeom prst="rect">
            <a:avLst/>
          </a:prstGeom>
          <a:noFill/>
        </p:spPr>
      </p:pic>
      <p:pic>
        <p:nvPicPr>
          <p:cNvPr id="7" name="Picture 4" descr="\\filer\Artlife\Маркетинг\КОНТЕНТ-ПЛАН ДЛЯ СОЦ.СЕТЕЙ\2020\6. Июнь\Продукты\Функциональное питание\Terp_Ledency_inst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0768" y="1249363"/>
            <a:ext cx="1332000" cy="1332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52621" y="2557836"/>
            <a:ext cx="39687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/>
              <a:t>Наши предки в Древней Руси научились изготавливать этот напиток из отвара ржи, овса, пшеницы. Они получали клейкую крахмалистую массу, которую затем особым образом «</a:t>
            </a:r>
            <a:r>
              <a:rPr lang="ru-RU" sz="900" dirty="0" err="1" smtClean="0"/>
              <a:t>закисляли</a:t>
            </a:r>
            <a:r>
              <a:rPr lang="ru-RU" sz="900" dirty="0" smtClean="0"/>
              <a:t>». Так появилось название кисель. Он имел густую консистенцию похожую на студень. Добавление в готовый кисель мёда, варенья, ягодного сока делало его сладким. Получался питательный, полезный и приятный на вкус продукт. Им обычно завершали трапезу. </a:t>
            </a:r>
          </a:p>
          <a:p>
            <a:endParaRPr lang="ru-RU" sz="900" dirty="0" smtClean="0"/>
          </a:p>
          <a:p>
            <a:r>
              <a:rPr lang="ru-RU" sz="900" dirty="0" smtClean="0"/>
              <a:t>В древности процесс изготовления киселя занимал несколько дней. Сегодня вам понадобится буквально пару минут чтобы приготовить кисель от компании 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. Он не требует варки. Фасовка в порционные пакетики повышает комфорт употребления киселя в путешествии.</a:t>
            </a:r>
          </a:p>
          <a:p>
            <a:endParaRPr lang="ru-RU" sz="900" dirty="0" smtClean="0"/>
          </a:p>
          <a:p>
            <a:r>
              <a:rPr lang="ru-RU" sz="900" dirty="0" smtClean="0"/>
              <a:t>Современные технологии позволяют приготовить кисель в виде гранул при низких температурах. Это позволяет сохранить все полезные вещества, которые содержатся в натуральных ягодных соках.  </a:t>
            </a:r>
          </a:p>
          <a:p>
            <a:endParaRPr lang="ru-RU" sz="900" dirty="0" smtClean="0"/>
          </a:p>
          <a:p>
            <a:r>
              <a:rPr lang="ru-RU" sz="900" dirty="0" smtClean="0"/>
              <a:t>Полезные свойства киселей от компании 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:</a:t>
            </a:r>
          </a:p>
          <a:p>
            <a:endParaRPr lang="ru-RU" sz="900" dirty="0" smtClean="0"/>
          </a:p>
          <a:p>
            <a:pPr>
              <a:buFont typeface="Arial" pitchFamily="34" charset="0"/>
              <a:buChar char="•"/>
            </a:pPr>
            <a:r>
              <a:rPr lang="ru-RU" sz="900" dirty="0" smtClean="0"/>
              <a:t>натуральная основа из сока ягод и фруктов.</a:t>
            </a:r>
          </a:p>
          <a:p>
            <a:pPr>
              <a:buFont typeface="Arial" pitchFamily="34" charset="0"/>
              <a:buChar char="•"/>
            </a:pPr>
            <a:r>
              <a:rPr lang="ru-RU" sz="900" dirty="0" smtClean="0"/>
              <a:t>мягко обволакивает стенки желудка и оказывает благотворное влияние на работу органов пищеварения. </a:t>
            </a:r>
          </a:p>
          <a:p>
            <a:pPr>
              <a:buFont typeface="Arial" pitchFamily="34" charset="0"/>
              <a:buChar char="•"/>
            </a:pPr>
            <a:r>
              <a:rPr lang="ru-RU" sz="900" dirty="0" smtClean="0"/>
              <a:t>дополнительное обогащение киселей витаминами, микроэлементами способствует повышению защитных сил организма.</a:t>
            </a:r>
          </a:p>
          <a:p>
            <a:endParaRPr lang="ru-RU" sz="900" dirty="0" smtClean="0"/>
          </a:p>
          <a:p>
            <a:r>
              <a:rPr lang="ru-RU" sz="900" dirty="0" smtClean="0"/>
              <a:t>#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 #кисель #лето #природа #здоровье</a:t>
            </a:r>
            <a:endParaRPr lang="ru-RU" sz="7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12192150" cy="685791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25417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Всемирный день борьбы с кариесом.</a:t>
                      </a:r>
                      <a:r>
                        <a:rPr lang="ru-RU" sz="1200" b="1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Линия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N-zim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Снять зуд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от укуса насекомых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Косметика серии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Голден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Кокон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Биодезодорант-спрей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"</a:t>
                      </a:r>
                      <a:r>
                        <a:rPr lang="en-US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Panbiotica</a:t>
                      </a:r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"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85916" y="2352884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516913" y="234256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47614" y="2352882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78315" y="235288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N_zim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6756" y="2484883"/>
            <a:ext cx="1800000" cy="1800000"/>
          </a:xfrm>
          <a:prstGeom prst="rect">
            <a:avLst/>
          </a:prstGeom>
        </p:spPr>
      </p:pic>
      <p:pic>
        <p:nvPicPr>
          <p:cNvPr id="4098" name="Picture 2" descr="\\filer\Artlife\Маркетинг\КОНТЕНТ-ПЛАН ДЛЯ СОЦ.СЕТЕЙ\2020\6. Июнь\Продукты\Масло чайного дерева 15%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8100" y="2476500"/>
            <a:ext cx="1800000" cy="1800000"/>
          </a:xfrm>
          <a:prstGeom prst="rect">
            <a:avLst/>
          </a:prstGeom>
          <a:noFill/>
        </p:spPr>
      </p:pic>
      <p:pic>
        <p:nvPicPr>
          <p:cNvPr id="4099" name="Picture 3" descr="\\filer\Artlife\Маркетинг\КОНТЕНТ-ПЛАН ДЛЯ СОЦ.СЕТЕЙ\2020\6. Июнь\Продукты\Golden coco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3625" y="2477559"/>
            <a:ext cx="1800000" cy="1800000"/>
          </a:xfrm>
          <a:prstGeom prst="rect">
            <a:avLst/>
          </a:prstGeom>
          <a:noFill/>
        </p:spPr>
      </p:pic>
      <p:pic>
        <p:nvPicPr>
          <p:cNvPr id="1026" name="Picture 2" descr="\\filer\Artlife\Маркетинг\КОНТЕНТ-ПЛАН ДЛЯ СОЦ.СЕТЕЙ\2019\02 Февраль\макеты для соц сетей\Красота\Панбиоти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94333" y="2465387"/>
            <a:ext cx="180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" y="87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48" y="1835138"/>
            <a:ext cx="4174958" cy="4765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2541" y="1807953"/>
            <a:ext cx="42836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 </a:t>
            </a:r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dirty="0"/>
          </a:p>
        </p:txBody>
      </p:sp>
      <p:pic>
        <p:nvPicPr>
          <p:cNvPr id="8" name="Рисунок 7" descr="N_zim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7199" y="1298635"/>
            <a:ext cx="1332000" cy="133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60649" y="2776838"/>
            <a:ext cx="39593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4 Июня – ВСЕМИРНЫЙ </a:t>
            </a:r>
            <a:r>
              <a:rPr lang="ru-RU" sz="1000" b="1" dirty="0"/>
              <a:t>ДЕНЬ БОРЬБЫ С КАРИЕСОМ</a:t>
            </a:r>
          </a:p>
          <a:p>
            <a:r>
              <a:rPr lang="ru-RU" sz="800" b="1" i="1" dirty="0"/>
              <a:t> </a:t>
            </a:r>
            <a:endParaRPr lang="ru-RU" sz="800" i="1" dirty="0"/>
          </a:p>
          <a:p>
            <a:r>
              <a:rPr lang="ru-RU" sz="1000" dirty="0"/>
              <a:t>По данным </a:t>
            </a:r>
            <a:r>
              <a:rPr lang="ru-RU" sz="1000" dirty="0" smtClean="0"/>
              <a:t>ВОЗ, </a:t>
            </a:r>
            <a:r>
              <a:rPr lang="ru-RU" sz="1000" dirty="0"/>
              <a:t>распространенность заболеваемости кариесом в России колеблется от 60 до 98%. </a:t>
            </a:r>
          </a:p>
          <a:p>
            <a:r>
              <a:rPr lang="ru-RU" sz="1000" dirty="0"/>
              <a:t>Компания Артлайф для борьбы с кариесом  предлагает  продукты линии </a:t>
            </a:r>
            <a:r>
              <a:rPr lang="en-US" sz="1000" b="1" dirty="0"/>
              <a:t>N</a:t>
            </a:r>
            <a:r>
              <a:rPr lang="ru-RU" sz="1000" b="1" dirty="0"/>
              <a:t>-</a:t>
            </a:r>
            <a:r>
              <a:rPr lang="en-US" sz="1000" b="1" dirty="0"/>
              <a:t>ZIM</a:t>
            </a:r>
            <a:r>
              <a:rPr lang="ru-RU" sz="1000" dirty="0"/>
              <a:t>. </a:t>
            </a:r>
          </a:p>
          <a:p>
            <a:r>
              <a:rPr lang="ru-RU" sz="1000" dirty="0"/>
              <a:t>Это новое поколение средств ухода за полостью рта на основе ферментов (</a:t>
            </a:r>
            <a:r>
              <a:rPr lang="ru-RU" sz="1000" dirty="0" err="1"/>
              <a:t>энзимов</a:t>
            </a:r>
            <a:r>
              <a:rPr lang="ru-RU" sz="1000" dirty="0"/>
              <a:t>). Фермент папаин, входящий в состав зубных паст линии </a:t>
            </a:r>
            <a:r>
              <a:rPr lang="en-US" sz="1000" b="1" dirty="0"/>
              <a:t>N</a:t>
            </a:r>
            <a:r>
              <a:rPr lang="ru-RU" sz="1000" b="1" dirty="0"/>
              <a:t>-</a:t>
            </a:r>
            <a:r>
              <a:rPr lang="en-US" sz="1000" b="1" dirty="0"/>
              <a:t>ZIM</a:t>
            </a:r>
            <a:r>
              <a:rPr lang="ru-RU" sz="1000" dirty="0"/>
              <a:t>, в отличие от абразивных  веществ,  мягко расщепляет зубной налет, являющийся  местом скопления бактерий, вызывающих кариес.</a:t>
            </a:r>
          </a:p>
          <a:p>
            <a:r>
              <a:rPr lang="ru-RU" sz="1000" dirty="0" err="1"/>
              <a:t>Ополаскиватель</a:t>
            </a:r>
            <a:r>
              <a:rPr lang="ru-RU" sz="1000" dirty="0"/>
              <a:t> для полости рта </a:t>
            </a:r>
            <a:r>
              <a:rPr lang="en-US" sz="1000" b="1" dirty="0"/>
              <a:t>DENTA EXPERT </a:t>
            </a:r>
            <a:r>
              <a:rPr lang="ru-RU" sz="1000" dirty="0"/>
              <a:t>с лизатами </a:t>
            </a:r>
            <a:r>
              <a:rPr lang="ru-RU" sz="1000" dirty="0" err="1"/>
              <a:t>лактобактерий</a:t>
            </a:r>
            <a:r>
              <a:rPr lang="ru-RU" sz="1000" dirty="0"/>
              <a:t> и </a:t>
            </a:r>
            <a:r>
              <a:rPr lang="ru-RU" sz="1000" dirty="0" err="1" smtClean="0"/>
              <a:t>фитоэкстрактами</a:t>
            </a:r>
            <a:r>
              <a:rPr lang="ru-RU" sz="1000" dirty="0" smtClean="0"/>
              <a:t> </a:t>
            </a:r>
            <a:r>
              <a:rPr lang="ru-RU" sz="1000" dirty="0"/>
              <a:t>позволяет удалить бактерии, вызывающие кариес, неприятный запах и воспаления десен </a:t>
            </a:r>
            <a:r>
              <a:rPr lang="ru-RU" sz="1000" dirty="0" smtClean="0"/>
              <a:t>во </a:t>
            </a:r>
            <a:r>
              <a:rPr lang="ru-RU" sz="1000" dirty="0"/>
              <a:t>всей полости рта. </a:t>
            </a:r>
          </a:p>
          <a:p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косметикадлядома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кариес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энзимы </a:t>
            </a:r>
          </a:p>
        </p:txBody>
      </p:sp>
      <p:pic>
        <p:nvPicPr>
          <p:cNvPr id="10" name="Picture 2" descr="\\filer\Artlife\Маркетинг\КОНТЕНТ-ПЛАН ДЛЯ СОЦ.СЕТЕЙ\2020\6. Июнь\Продукты\Масло чайного дерева 15%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25034"/>
            <a:ext cx="1332000" cy="1332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410449" y="2734504"/>
            <a:ext cx="395937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Какое лето без укусов насекомых? </a:t>
            </a:r>
            <a:r>
              <a:rPr lang="ru-RU" sz="1000" dirty="0" smtClean="0"/>
              <a:t>Отдых на свежем воздухе неизбежно омрачается комарами, мошками и прочими кровососущими. Особенно страдают дети, а родители не знают, что предпринять, чтобы помочь своему ребенку и побыстрее прекратить нестерпимый зуд. Сегодня средств, представленных на полках супермаркетов, огромное множество, но большинство из них синтетические и не подходят для чувствительной кожи малышей. </a:t>
            </a:r>
          </a:p>
          <a:p>
            <a:endParaRPr lang="ru-RU" sz="1000" dirty="0" smtClean="0"/>
          </a:p>
          <a:p>
            <a:r>
              <a:rPr lang="ru-RU" sz="1000" dirty="0" smtClean="0"/>
              <a:t>Мы предлагаем антисептик натурального происхождения – Масло чайного дерева 15 % с уникальным комплексом биологически активных компонентов. Данное средство устраняет зуд, раздражение, отечность, покраснение, способствует более быстрому заживлению и восстановлению поврежденного участка кожи. Благодаря широкому спектру действия оно прекрасно подходит в качестве профилактики в комплексной терапии ОРВИ.</a:t>
            </a:r>
          </a:p>
          <a:p>
            <a:endParaRPr lang="ru-RU" sz="1000" dirty="0" smtClean="0"/>
          </a:p>
          <a:p>
            <a:r>
              <a:rPr lang="ru-RU" sz="1000" i="1" dirty="0" smtClean="0"/>
              <a:t>#</a:t>
            </a:r>
            <a:r>
              <a:rPr lang="ru-RU" sz="1000" i="1" dirty="0" err="1" smtClean="0"/>
              <a:t>артлайф</a:t>
            </a:r>
            <a:r>
              <a:rPr lang="ru-RU" sz="1000" i="1" dirty="0" smtClean="0"/>
              <a:t> #лето #комары #мошки #зуд #кожа #защита #дети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" y="87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85" y="1814117"/>
            <a:ext cx="4174958" cy="47653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28664" y="2458368"/>
            <a:ext cx="396857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dirty="0"/>
              <a:t>ЗАЩИТА НОРМОФЛОРЫ </a:t>
            </a:r>
            <a:r>
              <a:rPr lang="ru-RU" sz="1000" b="1" dirty="0" smtClean="0"/>
              <a:t>КОЖИ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000" dirty="0"/>
              <a:t>При нарушении баланса микрофлоры  барьерные функции кожи, защищающие организм от патогенных микроорганизмов, снижаются. </a:t>
            </a:r>
            <a:r>
              <a:rPr lang="ru-RU" sz="1000" b="1" dirty="0"/>
              <a:t>Биодезодорант Панбиотика </a:t>
            </a:r>
            <a:r>
              <a:rPr lang="ru-RU" sz="1000" dirty="0"/>
              <a:t>создан</a:t>
            </a:r>
            <a:r>
              <a:rPr lang="ru-RU" sz="1000" b="1" dirty="0"/>
              <a:t> </a:t>
            </a:r>
            <a:r>
              <a:rPr lang="ru-RU" sz="1000" dirty="0"/>
              <a:t>для защиты </a:t>
            </a:r>
            <a:r>
              <a:rPr lang="ru-RU" sz="1000" dirty="0" err="1"/>
              <a:t>нормофлоры</a:t>
            </a:r>
            <a:r>
              <a:rPr lang="ru-RU" sz="1000" dirty="0"/>
              <a:t> кожи от вредного воздействия окружающей среды и химических агентов. </a:t>
            </a:r>
          </a:p>
          <a:p>
            <a:pPr lvl="0"/>
            <a:r>
              <a:rPr lang="ru-RU" sz="1000" b="1" u="sng" dirty="0"/>
              <a:t>Действие дезодоранта</a:t>
            </a:r>
            <a:r>
              <a:rPr lang="en-US" sz="1000" b="1" u="sng" dirty="0"/>
              <a:t>:</a:t>
            </a:r>
          </a:p>
          <a:p>
            <a:pPr marL="174625" indent="-174625">
              <a:buFont typeface="Wingdings" pitchFamily="2" charset="2"/>
              <a:buChar char="ü"/>
            </a:pPr>
            <a:r>
              <a:rPr lang="ru-RU" sz="1000" dirty="0"/>
              <a:t>способствует поддержанию правильного баланса микрофлоры </a:t>
            </a:r>
            <a:r>
              <a:rPr lang="ru-RU" sz="1000" dirty="0" smtClean="0"/>
              <a:t>кожи;</a:t>
            </a:r>
            <a:endParaRPr lang="en-US" sz="1000" dirty="0"/>
          </a:p>
          <a:p>
            <a:pPr marL="174625" indent="-174625">
              <a:buFont typeface="Wingdings" pitchFamily="2" charset="2"/>
              <a:buChar char="ü"/>
            </a:pPr>
            <a:r>
              <a:rPr lang="ru-RU" sz="1000" dirty="0"/>
              <a:t>устраняет причину неприятного запаха кожи и обеспечивает длительную защиту от его повторного </a:t>
            </a:r>
            <a:r>
              <a:rPr lang="ru-RU" sz="1000" dirty="0" smtClean="0"/>
              <a:t>появления;</a:t>
            </a:r>
            <a:endParaRPr lang="ru-RU" sz="1000" dirty="0"/>
          </a:p>
          <a:p>
            <a:pPr marL="174625" lvl="0" indent="-174625">
              <a:buFont typeface="Wingdings" pitchFamily="2" charset="2"/>
              <a:buChar char="ü"/>
            </a:pPr>
            <a:r>
              <a:rPr lang="ru-RU" sz="1000" dirty="0"/>
              <a:t>снижает риск развития бактериальных и грибковых </a:t>
            </a:r>
            <a:r>
              <a:rPr lang="ru-RU" sz="1000" dirty="0" smtClean="0"/>
              <a:t>заболеваний.</a:t>
            </a:r>
            <a:endParaRPr lang="ru-RU" sz="1000" dirty="0"/>
          </a:p>
          <a:p>
            <a:pPr algn="just"/>
            <a:endParaRPr lang="ru-RU" sz="800" b="1" dirty="0"/>
          </a:p>
          <a:p>
            <a:pPr algn="just"/>
            <a:r>
              <a:rPr lang="ru-RU" sz="1000" dirty="0"/>
              <a:t>Принцип работы </a:t>
            </a:r>
            <a:r>
              <a:rPr lang="ru-RU" sz="1000" dirty="0" err="1"/>
              <a:t>биодезодоранта</a:t>
            </a:r>
            <a:r>
              <a:rPr lang="ru-RU" sz="1000" dirty="0"/>
              <a:t> </a:t>
            </a:r>
            <a:r>
              <a:rPr lang="en-US" sz="1000" dirty="0"/>
              <a:t>PANBIOTICA </a:t>
            </a:r>
            <a:r>
              <a:rPr lang="ru-RU" sz="1000" dirty="0"/>
              <a:t>основан на свойствах пробиотических бактерий </a:t>
            </a:r>
            <a:r>
              <a:rPr lang="ru-RU" sz="1000" dirty="0" err="1"/>
              <a:t>Bacillus</a:t>
            </a:r>
            <a:r>
              <a:rPr lang="ru-RU" sz="1000" dirty="0"/>
              <a:t> </a:t>
            </a:r>
            <a:r>
              <a:rPr lang="ru-RU" sz="1000" dirty="0" err="1"/>
              <a:t>subtilis</a:t>
            </a:r>
            <a:r>
              <a:rPr lang="ru-RU" sz="1000" dirty="0"/>
              <a:t>.</a:t>
            </a:r>
            <a:r>
              <a:rPr lang="en-US" sz="1000" dirty="0"/>
              <a:t> </a:t>
            </a:r>
            <a:r>
              <a:rPr lang="ru-RU" sz="1000" dirty="0"/>
              <a:t>Они выделяют ферменты, которые разрушают биопленку условно-патогенных и патогенных бактерий, а также вытесняют условно-патогенную микрофлору, в том числе кокковые бактерии, заселяя среду их обитания. </a:t>
            </a:r>
            <a:endParaRPr lang="ru-RU" sz="1000" dirty="0" smtClean="0"/>
          </a:p>
          <a:p>
            <a:pPr algn="just"/>
            <a:endParaRPr lang="ru-RU" sz="1000" dirty="0"/>
          </a:p>
          <a:p>
            <a:pPr algn="just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натуральныйдезодорант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дезодорант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уходзакожей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защитаотпота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2050" name="Picture 2" descr="\\filer\Artlife\Маркетинг\КОНТЕНТ-ПЛАН ДЛЯ СОЦ.СЕТЕЙ\2019\02 Февраль\макеты для соц сетей\Красота\Панбиоти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267" y="1373187"/>
            <a:ext cx="1332000" cy="1332000"/>
          </a:xfrm>
          <a:prstGeom prst="rect">
            <a:avLst/>
          </a:prstGeom>
          <a:noFill/>
        </p:spPr>
      </p:pic>
      <p:pic>
        <p:nvPicPr>
          <p:cNvPr id="10" name="Picture 3" descr="\\filer\Artlife\Маркетинг\КОНТЕНТ-ПЛАН ДЛЯ СОЦ.СЕТЕЙ\2020\6. Июнь\Продукты\Golden coco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5158" y="1351492"/>
            <a:ext cx="1332000" cy="1332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663532" y="2771635"/>
            <a:ext cx="39685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/>
              <a:t>Роскошная коллекция </a:t>
            </a:r>
            <a:r>
              <a:rPr lang="ru-RU" sz="900" dirty="0" err="1" smtClean="0"/>
              <a:t>Golden</a:t>
            </a:r>
            <a:r>
              <a:rPr lang="ru-RU" sz="900" dirty="0" smtClean="0"/>
              <a:t> </a:t>
            </a:r>
            <a:r>
              <a:rPr lang="ru-RU" sz="900" dirty="0" err="1" smtClean="0"/>
              <a:t>Cocoon</a:t>
            </a:r>
            <a:r>
              <a:rPr lang="ru-RU" sz="900" dirty="0" smtClean="0"/>
              <a:t> создана компанией 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 совместно с мировым экспертом в области разработки эксклюзивной косметики </a:t>
            </a:r>
            <a:r>
              <a:rPr lang="ru-RU" sz="900" dirty="0" err="1" smtClean="0"/>
              <a:t>Dodrem</a:t>
            </a:r>
            <a:r>
              <a:rPr lang="ru-RU" sz="900" dirty="0" smtClean="0"/>
              <a:t> </a:t>
            </a:r>
            <a:r>
              <a:rPr lang="ru-RU" sz="900" dirty="0" err="1" smtClean="0"/>
              <a:t>Co</a:t>
            </a:r>
            <a:r>
              <a:rPr lang="ru-RU" sz="900" dirty="0" smtClean="0"/>
              <a:t>., </a:t>
            </a:r>
            <a:r>
              <a:rPr lang="ru-RU" sz="900" dirty="0" err="1" smtClean="0"/>
              <a:t>Ltd</a:t>
            </a:r>
            <a:r>
              <a:rPr lang="ru-RU" sz="900" dirty="0" smtClean="0"/>
              <a:t>. (Южная Корея). Высокотехнологичная </a:t>
            </a:r>
            <a:r>
              <a:rPr lang="ru-RU" sz="900" dirty="0" err="1" smtClean="0"/>
              <a:t>мультиактивная</a:t>
            </a:r>
            <a:r>
              <a:rPr lang="ru-RU" sz="900" dirty="0" smtClean="0"/>
              <a:t> формула </a:t>
            </a:r>
            <a:r>
              <a:rPr lang="ru-RU" sz="900" dirty="0" err="1" smtClean="0"/>
              <a:t>Golden</a:t>
            </a:r>
            <a:r>
              <a:rPr lang="ru-RU" sz="900" dirty="0" smtClean="0"/>
              <a:t> </a:t>
            </a:r>
            <a:r>
              <a:rPr lang="ru-RU" sz="900" dirty="0" err="1" smtClean="0"/>
              <a:t>Cocoon</a:t>
            </a:r>
            <a:r>
              <a:rPr lang="ru-RU" sz="900" dirty="0" smtClean="0"/>
              <a:t> сочетает в себе </a:t>
            </a:r>
            <a:r>
              <a:rPr lang="ru-RU" sz="900" dirty="0" err="1" smtClean="0"/>
              <a:t>серицин</a:t>
            </a:r>
            <a:r>
              <a:rPr lang="ru-RU" sz="900" dirty="0" smtClean="0"/>
              <a:t> золотого шелка, </a:t>
            </a:r>
            <a:r>
              <a:rPr lang="ru-RU" sz="900" dirty="0" err="1" smtClean="0"/>
              <a:t>гиалуроновую</a:t>
            </a:r>
            <a:r>
              <a:rPr lang="ru-RU" sz="900" dirty="0" smtClean="0"/>
              <a:t> кислоту и комплекс экстрактов пяти растений (экстракты цветков бальзамина, плодов многоцветковой розы, маки перуанской, листьев </a:t>
            </a:r>
            <a:r>
              <a:rPr lang="ru-RU" sz="900" dirty="0" err="1" smtClean="0"/>
              <a:t>эриоботрии</a:t>
            </a:r>
            <a:r>
              <a:rPr lang="ru-RU" sz="900" dirty="0" smtClean="0"/>
              <a:t> японской, корней </a:t>
            </a:r>
            <a:r>
              <a:rPr lang="ru-RU" sz="900" dirty="0" err="1" smtClean="0"/>
              <a:t>хикамы</a:t>
            </a:r>
            <a:r>
              <a:rPr lang="ru-RU" sz="900" dirty="0" smtClean="0"/>
              <a:t>). </a:t>
            </a:r>
          </a:p>
          <a:p>
            <a:pPr algn="just"/>
            <a:endParaRPr lang="ru-RU" sz="900" dirty="0" smtClean="0"/>
          </a:p>
          <a:p>
            <a:pPr algn="just"/>
            <a:r>
              <a:rPr lang="ru-RU" sz="900" b="1" dirty="0" smtClean="0"/>
              <a:t>Ритуал ухода </a:t>
            </a:r>
            <a:r>
              <a:rPr lang="ru-RU" sz="900" b="1" dirty="0" err="1" smtClean="0"/>
              <a:t>Golden</a:t>
            </a:r>
            <a:r>
              <a:rPr lang="ru-RU" sz="900" b="1" dirty="0" smtClean="0"/>
              <a:t> </a:t>
            </a:r>
            <a:r>
              <a:rPr lang="ru-RU" sz="900" b="1" dirty="0" err="1" smtClean="0"/>
              <a:t>Cocoon</a:t>
            </a:r>
            <a:r>
              <a:rPr lang="ru-RU" sz="900" b="1" dirty="0" smtClean="0"/>
              <a:t>:</a:t>
            </a:r>
          </a:p>
          <a:p>
            <a:pPr algn="just"/>
            <a:r>
              <a:rPr lang="ru-RU" sz="900" dirty="0" smtClean="0"/>
              <a:t>Кислородная гель-пенка с оригинальной пенящейся текстурой при нанесении образует миллион микроскопических пузырьков, которые очищают кожу от загрязнений, одновременно насыщая ее кислородом. </a:t>
            </a:r>
          </a:p>
          <a:p>
            <a:pPr algn="just"/>
            <a:r>
              <a:rPr lang="ru-RU" sz="900" dirty="0" smtClean="0"/>
              <a:t>Энергетическая эссенция с комплексным </a:t>
            </a:r>
            <a:r>
              <a:rPr lang="ru-RU" sz="900" dirty="0" err="1" smtClean="0"/>
              <a:t>антивозрастным</a:t>
            </a:r>
            <a:r>
              <a:rPr lang="ru-RU" sz="900" dirty="0" smtClean="0"/>
              <a:t> действием мгновенно наполняет кожу влагой, улучшает </a:t>
            </a:r>
            <a:r>
              <a:rPr lang="ru-RU" sz="900" dirty="0" err="1" smtClean="0"/>
              <a:t>энергообмен</a:t>
            </a:r>
            <a:r>
              <a:rPr lang="ru-RU" sz="900" dirty="0" smtClean="0"/>
              <a:t> в клетках, восстанавливает эластичность кожи. </a:t>
            </a:r>
          </a:p>
          <a:p>
            <a:pPr algn="just"/>
            <a:endParaRPr lang="ru-RU" sz="900" dirty="0" smtClean="0"/>
          </a:p>
          <a:p>
            <a:pPr algn="just"/>
            <a:r>
              <a:rPr lang="ru-RU" sz="900" dirty="0" err="1" smtClean="0"/>
              <a:t>Ревитализирующий</a:t>
            </a:r>
            <a:r>
              <a:rPr lang="ru-RU" sz="900" dirty="0" smtClean="0"/>
              <a:t> крем с богатой текстурой дарит коже непревзойденный комфорт и шелковое омоложение. </a:t>
            </a:r>
          </a:p>
          <a:p>
            <a:pPr algn="just"/>
            <a:r>
              <a:rPr lang="ru-RU" sz="900" dirty="0" smtClean="0"/>
              <a:t>Коконы тутового шелкопряда – натуральное средство для глубокого очищения кожи и массажа лица. Сочетание механического отшелушивания и насыщения кожи аминокислотами </a:t>
            </a:r>
            <a:r>
              <a:rPr lang="ru-RU" sz="900" dirty="0" err="1" smtClean="0"/>
              <a:t>серицина</a:t>
            </a:r>
            <a:r>
              <a:rPr lang="ru-RU" sz="900" dirty="0" smtClean="0"/>
              <a:t> дает превосходный омолаживающий эффект. </a:t>
            </a:r>
          </a:p>
          <a:p>
            <a:pPr algn="just"/>
            <a:endParaRPr lang="ru-RU" sz="900" i="1" dirty="0" smtClean="0"/>
          </a:p>
          <a:p>
            <a:pPr algn="just"/>
            <a:r>
              <a:rPr lang="ru-RU" sz="900" i="1" dirty="0" smtClean="0"/>
              <a:t>#</a:t>
            </a:r>
            <a:r>
              <a:rPr lang="ru-RU" sz="900" i="1" dirty="0" err="1" smtClean="0"/>
              <a:t>артлайф</a:t>
            </a:r>
            <a:r>
              <a:rPr lang="ru-RU" sz="900" i="1" dirty="0" smtClean="0"/>
              <a:t> #косметика #</a:t>
            </a:r>
            <a:r>
              <a:rPr lang="ru-RU" sz="900" i="1" dirty="0" err="1" smtClean="0"/>
              <a:t>гиалурон</a:t>
            </a:r>
            <a:r>
              <a:rPr lang="ru-RU" sz="900" i="1" dirty="0" smtClean="0"/>
              <a:t> #омоложение #очищение #кожа</a:t>
            </a: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686050" y="2206048"/>
              <a:ext cx="1815196" cy="19278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850450"/>
              </p:ext>
            </p:extLst>
          </p:nvPr>
        </p:nvGraphicFramePr>
        <p:xfrm>
          <a:off x="2505800" y="4484406"/>
          <a:ext cx="6853104" cy="1264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368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84368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84368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</a:tblGrid>
              <a:tr h="686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ДЕНЬ ДЕТЕЙ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ДЕНЬ РОССИИ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ДЕНЬ МЕДИЦИНСКОГО РАБОТНИКА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753972"/>
              </p:ext>
            </p:extLst>
          </p:nvPr>
        </p:nvGraphicFramePr>
        <p:xfrm>
          <a:off x="9358904" y="4491682"/>
          <a:ext cx="2318746" cy="1343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19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Artlife</a:t>
                      </a: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Media —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ваша онлайн-эффективность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442"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933950" y="2225009"/>
            <a:ext cx="1815196" cy="1927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19950" y="2225009"/>
            <a:ext cx="1815196" cy="1927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572625" y="2215484"/>
            <a:ext cx="1815196" cy="1927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00" y="2144163"/>
            <a:ext cx="2237650" cy="2237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89" y="2144163"/>
            <a:ext cx="2257482" cy="2257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44" y="2144163"/>
            <a:ext cx="2236450" cy="2236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66" y="2144163"/>
            <a:ext cx="2257482" cy="22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50" y="0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686050" y="2206048"/>
              <a:ext cx="1815196" cy="19278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75477"/>
              </p:ext>
            </p:extLst>
          </p:nvPr>
        </p:nvGraphicFramePr>
        <p:xfrm>
          <a:off x="2505799" y="4484407"/>
          <a:ext cx="6853105" cy="918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381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352325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301399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</a:tblGrid>
              <a:tr h="644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Технологии здоровья. Сезонные аллергии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Технологии здоровья. Пищевые непереносимости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 здоровья. ДИМ-прост программ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218860"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46837"/>
              </p:ext>
            </p:extLst>
          </p:nvPr>
        </p:nvGraphicFramePr>
        <p:xfrm>
          <a:off x="9358905" y="4491682"/>
          <a:ext cx="2270055" cy="1204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3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 здоровья.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VIPы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VIPoв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442"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933950" y="2225009"/>
            <a:ext cx="1815196" cy="1927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19950" y="2225009"/>
            <a:ext cx="1815196" cy="1927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572625" y="2215484"/>
            <a:ext cx="1815196" cy="19278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90" y="2167339"/>
            <a:ext cx="2234192" cy="2234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116" y="2167339"/>
            <a:ext cx="2222914" cy="2222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28" y="2167339"/>
            <a:ext cx="2190542" cy="2190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99" y="2199724"/>
            <a:ext cx="2151777" cy="21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3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916030-FB6D-49A6-A995-6C70876E2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68" y="2092642"/>
            <a:ext cx="4247199" cy="47653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07305-746B-4F12-9DC6-9B8416D0C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2" y="2092643"/>
            <a:ext cx="4247199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2196" y="2929466"/>
            <a:ext cx="3815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Технологии здоровья. Пищевые непереносимости</a:t>
            </a:r>
          </a:p>
          <a:p>
            <a:r>
              <a:rPr lang="ru-RU" sz="1200" b="1" dirty="0" smtClean="0"/>
              <a:t>скрытые </a:t>
            </a:r>
            <a:r>
              <a:rPr lang="ru-RU" sz="1200" b="1" dirty="0"/>
              <a:t>и явные</a:t>
            </a:r>
          </a:p>
          <a:p>
            <a:endParaRPr lang="ru-RU" sz="1200" dirty="0">
              <a:solidFill>
                <a:srgbClr val="FF0000"/>
              </a:solidFill>
            </a:endParaRPr>
          </a:p>
          <a:p>
            <a:r>
              <a:rPr lang="ru-RU" sz="1200" dirty="0"/>
              <a:t>Аллергия, астма, избыточная масса тела, недостаток веса, анемия и даже остеопороз — далеко не полный перечень поводов заподозрить скрытую пищевую непереносимость. Почти половина россиян склонны к непереносимости молока, очень распространена и повышенная чувствительность к </a:t>
            </a:r>
            <a:r>
              <a:rPr lang="ru-RU" sz="1200" dirty="0" err="1"/>
              <a:t>глютену</a:t>
            </a:r>
            <a:r>
              <a:rPr lang="ru-RU" sz="1200" dirty="0"/>
              <a:t>. Кто-то скажет «лучше не знать!» и будет, конечно же… </a:t>
            </a:r>
            <a:r>
              <a:rPr lang="ru-RU" sz="1200" dirty="0" smtClean="0"/>
              <a:t>неправ</a:t>
            </a:r>
            <a:r>
              <a:rPr lang="ru-RU" sz="1200" dirty="0"/>
              <a:t>! Почему нельзя пренебрегать пищевыми </a:t>
            </a:r>
            <a:r>
              <a:rPr lang="ru-RU" sz="1200" dirty="0" err="1"/>
              <a:t>непереносимостями</a:t>
            </a:r>
            <a:r>
              <a:rPr lang="ru-RU" sz="1200" dirty="0"/>
              <a:t>, а главное, как их преодолеть, расскажут А. Безверхая, Ю. Черникова, партнёры </a:t>
            </a:r>
            <a:r>
              <a:rPr lang="ru-RU" sz="1200" dirty="0" err="1"/>
              <a:t>Артлайф</a:t>
            </a:r>
            <a:r>
              <a:rPr lang="ru-RU" sz="1200" dirty="0"/>
              <a:t> в статусе Президент (г. Липецк). </a:t>
            </a:r>
            <a:endParaRPr lang="ru-RU" sz="1200" dirty="0" smtClean="0"/>
          </a:p>
          <a:p>
            <a:r>
              <a:rPr lang="ru-RU" sz="1200" dirty="0" smtClean="0"/>
              <a:t>Трансляция состоится 4 </a:t>
            </a:r>
            <a:r>
              <a:rPr lang="ru-RU" sz="1200" dirty="0"/>
              <a:t>июня в 12.00 </a:t>
            </a:r>
            <a:r>
              <a:rPr lang="ru-RU" sz="1200" dirty="0" err="1"/>
              <a:t>мск</a:t>
            </a:r>
            <a:r>
              <a:rPr lang="ru-RU" sz="1200" dirty="0"/>
              <a:t>. Подключайтесь и задавайте свои вопросы</a:t>
            </a:r>
            <a:r>
              <a:rPr lang="ru-RU" sz="1200" dirty="0" smtClean="0"/>
              <a:t>!</a:t>
            </a:r>
          </a:p>
          <a:p>
            <a:endParaRPr lang="ru-RU" sz="1200" dirty="0"/>
          </a:p>
          <a:p>
            <a:r>
              <a:rPr lang="ru-RU" sz="1200" i="1" dirty="0" smtClean="0"/>
              <a:t>#</a:t>
            </a:r>
            <a:r>
              <a:rPr lang="ru-RU" sz="1200" i="1" dirty="0" err="1"/>
              <a:t>технологии_здоровья</a:t>
            </a:r>
            <a:r>
              <a:rPr lang="ru-RU" sz="1200" i="1" dirty="0"/>
              <a:t>   #</a:t>
            </a:r>
            <a:r>
              <a:rPr lang="ru-RU" sz="1200" i="1" dirty="0" err="1"/>
              <a:t>пищевые_непереносимости</a:t>
            </a:r>
            <a:r>
              <a:rPr lang="ru-RU" sz="1200" i="1" dirty="0"/>
              <a:t>  #</a:t>
            </a:r>
            <a:r>
              <a:rPr lang="ru-RU" sz="1200" i="1" dirty="0" err="1"/>
              <a:t>здоровье_артлайф</a:t>
            </a:r>
            <a:r>
              <a:rPr lang="ru-RU" sz="1200" i="1" dirty="0"/>
              <a:t>    #</a:t>
            </a:r>
            <a:r>
              <a:rPr lang="ru-RU" sz="1200" i="1" dirty="0" err="1"/>
              <a:t>артлайф_онлайн</a:t>
            </a:r>
            <a:r>
              <a:rPr lang="ru-RU" sz="1200" i="1" dirty="0"/>
              <a:t> </a:t>
            </a:r>
            <a:endParaRPr lang="ru-RU" sz="1200" b="1" dirty="0"/>
          </a:p>
          <a:p>
            <a:r>
              <a:rPr lang="ru-RU" sz="1200" i="1" dirty="0" smtClean="0"/>
              <a:t>#</a:t>
            </a:r>
            <a:r>
              <a:rPr lang="ru-RU" sz="1200" i="1" dirty="0" err="1"/>
              <a:t>артлайф_подключайся</a:t>
            </a:r>
            <a:endParaRPr lang="ru-RU" sz="1200" i="1" dirty="0"/>
          </a:p>
          <a:p>
            <a:endParaRPr lang="ru-RU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937933"/>
            <a:ext cx="37930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 июня – Международный день детей</a:t>
            </a:r>
          </a:p>
          <a:p>
            <a:endParaRPr lang="ru-RU" sz="1200" b="1" dirty="0"/>
          </a:p>
          <a:p>
            <a:r>
              <a:rPr lang="ru-RU" sz="1200" dirty="0"/>
              <a:t> Детство… Сколько бы лет не отделяло нас от него, там всегда сладко пахнет яблоками бабушкин пирог, ворчливо звучит папино «молодец, хвалю» и мамины объятия всегда распахнуты тебе навстречу…  Когда человеку особенно трудно и нужны силы идти вперёд, он черпает их именно там, в детстве. Как же важно, чтобы каждый ребёнок рос здоровым и счастливым! Давайте, вместе заботиться об этом. С Международным днём детей! </a:t>
            </a:r>
            <a:r>
              <a:rPr lang="ru-RU" sz="1200" dirty="0" err="1"/>
              <a:t>Артлайф</a:t>
            </a:r>
            <a:r>
              <a:rPr lang="ru-RU" sz="1200" dirty="0"/>
              <a:t>. </a:t>
            </a:r>
          </a:p>
          <a:p>
            <a:endParaRPr lang="ru-RU" sz="1200" dirty="0"/>
          </a:p>
          <a:p>
            <a:r>
              <a:rPr lang="ru-RU" sz="1200" i="1" dirty="0"/>
              <a:t>#</a:t>
            </a:r>
            <a:r>
              <a:rPr lang="ru-RU" sz="1200" i="1" dirty="0" err="1"/>
              <a:t>артлайф_детство</a:t>
            </a:r>
            <a:r>
              <a:rPr lang="ru-RU" sz="1200" i="1" dirty="0"/>
              <a:t>  #</a:t>
            </a:r>
            <a:r>
              <a:rPr lang="ru-RU" sz="1200" i="1" dirty="0" err="1"/>
              <a:t>день_детей</a:t>
            </a:r>
            <a:r>
              <a:rPr lang="ru-RU" sz="1200" i="1" dirty="0"/>
              <a:t> #</a:t>
            </a:r>
            <a:r>
              <a:rPr lang="ru-RU" sz="1200" i="1" dirty="0" err="1"/>
              <a:t>здоровье_ребенка</a:t>
            </a:r>
            <a:endParaRPr lang="ru-RU" sz="1200" i="1" dirty="0"/>
          </a:p>
          <a:p>
            <a:endParaRPr lang="ru-RU" sz="1200" dirty="0" smtClean="0"/>
          </a:p>
          <a:p>
            <a:r>
              <a:rPr lang="ru-RU" sz="1200" i="1" dirty="0" smtClean="0"/>
              <a:t> </a:t>
            </a:r>
            <a:endParaRPr lang="ru-RU" sz="1200" i="1" dirty="0"/>
          </a:p>
          <a:p>
            <a:endParaRPr lang="ru-RU" sz="1200" dirty="0"/>
          </a:p>
          <a:p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1" y="1160061"/>
            <a:ext cx="1777783" cy="1777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68" y="1160061"/>
            <a:ext cx="1768585" cy="17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916030-FB6D-49A6-A995-6C70876E2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68" y="2092642"/>
            <a:ext cx="4247199" cy="47653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07305-746B-4F12-9DC6-9B8416D0C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2" y="2092643"/>
            <a:ext cx="4247199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5660" y="3055620"/>
            <a:ext cx="3812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12 июня </a:t>
            </a:r>
            <a:r>
              <a:rPr lang="ru-RU" sz="1200" b="1" dirty="0" smtClean="0"/>
              <a:t>– День </a:t>
            </a:r>
            <a:r>
              <a:rPr lang="ru-RU" sz="1200" b="1" dirty="0"/>
              <a:t>России </a:t>
            </a:r>
          </a:p>
          <a:p>
            <a:r>
              <a:rPr lang="ru-RU" sz="1200" b="1" dirty="0"/>
              <a:t> </a:t>
            </a:r>
          </a:p>
          <a:p>
            <a:r>
              <a:rPr lang="ru-RU" sz="1200" dirty="0"/>
              <a:t>Россия — огромная страна с великой историей. В тяжелейших испытаниях, выпавших на её долю, ковались победы, сплачивались народы, закалялся характер людей. Непростое время, которое мы переживаем сегодня — в этой истории лишь короткая строка, ещё одно испытание, из которого мы, конечно же, выйдем с честью. Что пожелать друг другу в день России? Жить в свободной и процветающей стране, любить её и гордиться ею. С праздником, друзья! </a:t>
            </a:r>
          </a:p>
          <a:p>
            <a:endParaRPr lang="ru-RU" sz="1200" b="1" dirty="0"/>
          </a:p>
          <a:p>
            <a:r>
              <a:rPr lang="ru-RU" sz="1200" i="1" dirty="0"/>
              <a:t>#</a:t>
            </a:r>
            <a:r>
              <a:rPr lang="ru-RU" sz="1200" i="1" dirty="0" err="1"/>
              <a:t>день_россии</a:t>
            </a:r>
            <a:r>
              <a:rPr lang="ru-RU" sz="1200" i="1" dirty="0"/>
              <a:t>  #</a:t>
            </a:r>
            <a:r>
              <a:rPr lang="ru-RU" sz="1200" i="1" dirty="0" err="1"/>
              <a:t>артлайф_поздравляет</a:t>
            </a:r>
            <a:r>
              <a:rPr lang="ru-RU" sz="1200" i="1" dirty="0"/>
              <a:t> </a:t>
            </a:r>
            <a:r>
              <a:rPr lang="ru-RU" sz="1200" i="1" dirty="0" smtClean="0"/>
              <a:t> </a:t>
            </a:r>
          </a:p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937933"/>
            <a:ext cx="37930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Технологии здоровья. Сезонные аллергии: как себя подготовить</a:t>
            </a:r>
          </a:p>
          <a:p>
            <a:r>
              <a:rPr lang="ru-RU" sz="1200" b="1" dirty="0"/>
              <a:t> </a:t>
            </a:r>
          </a:p>
          <a:p>
            <a:r>
              <a:rPr lang="ru-RU" sz="1200" dirty="0"/>
              <a:t>Сезонные </a:t>
            </a:r>
            <a:r>
              <a:rPr lang="ru-RU" sz="1200" dirty="0" smtClean="0"/>
              <a:t>аллергии – </a:t>
            </a:r>
            <a:r>
              <a:rPr lang="ru-RU" sz="1200" dirty="0"/>
              <a:t>крайне неприятная проблема, от которой, согласно статистике </a:t>
            </a:r>
            <a:r>
              <a:rPr lang="ru-RU" sz="1200" dirty="0" err="1"/>
              <a:t>минздрава</a:t>
            </a:r>
            <a:r>
              <a:rPr lang="ru-RU" sz="1200" dirty="0"/>
              <a:t>, у нас страдает каждый пятый. В период пандемии </a:t>
            </a:r>
            <a:r>
              <a:rPr lang="ru-RU" sz="1200" dirty="0" err="1"/>
              <a:t>коронавируса</a:t>
            </a:r>
            <a:r>
              <a:rPr lang="ru-RU" sz="1200" dirty="0"/>
              <a:t> на респираторные симптомы окружающие наверняка будут отреагировать нервно, а мятлик и тимофеевка вот-вот зацветут… Как подготовить себя к встрече с сезонными аллергенами, расскажет Наталья Гордиенко, врач аллерголог-иммунолог, врач-инфекционист (г. Липецк, г. Мариуполь) в цикле онлайн-встреч «Технологии здоровья». </a:t>
            </a:r>
            <a:endParaRPr lang="ru-RU" sz="1200" dirty="0" smtClean="0"/>
          </a:p>
          <a:p>
            <a:r>
              <a:rPr lang="ru-RU" sz="1200" dirty="0" smtClean="0"/>
              <a:t>Трансляция </a:t>
            </a:r>
            <a:r>
              <a:rPr lang="ru-RU" sz="1200" dirty="0"/>
              <a:t>11 июня в 12.00 </a:t>
            </a:r>
            <a:r>
              <a:rPr lang="ru-RU" sz="1200" dirty="0" err="1"/>
              <a:t>мск</a:t>
            </a:r>
            <a:r>
              <a:rPr lang="ru-RU" sz="1200" dirty="0"/>
              <a:t>. Подключайтесь и будьте здоровы!</a:t>
            </a:r>
          </a:p>
          <a:p>
            <a:endParaRPr lang="ru-RU" sz="1200" dirty="0"/>
          </a:p>
          <a:p>
            <a:r>
              <a:rPr lang="ru-RU" sz="1200" dirty="0"/>
              <a:t>#</a:t>
            </a:r>
            <a:r>
              <a:rPr lang="ru-RU" sz="1200" dirty="0" err="1"/>
              <a:t>технологии_здоровья</a:t>
            </a:r>
            <a:r>
              <a:rPr lang="ru-RU" sz="1200" dirty="0"/>
              <a:t>  #</a:t>
            </a:r>
            <a:r>
              <a:rPr lang="ru-RU" sz="1200" dirty="0" err="1"/>
              <a:t>сезонные_аллергии</a:t>
            </a:r>
            <a:r>
              <a:rPr lang="ru-RU" sz="1200" dirty="0"/>
              <a:t>  #</a:t>
            </a:r>
            <a:r>
              <a:rPr lang="ru-RU" sz="1200" dirty="0" err="1"/>
              <a:t>здоровье_артлайф</a:t>
            </a:r>
            <a:r>
              <a:rPr lang="ru-RU" sz="1200" dirty="0"/>
              <a:t> </a:t>
            </a:r>
            <a:endParaRPr lang="ru-RU" sz="1200" dirty="0">
              <a:solidFill>
                <a:srgbClr val="FF0000"/>
              </a:solidFill>
            </a:endParaRPr>
          </a:p>
          <a:p>
            <a:endParaRPr lang="ru-RU" sz="1200" b="1" dirty="0" smtClean="0"/>
          </a:p>
          <a:p>
            <a:endParaRPr lang="ru-RU" sz="1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69" y="1158859"/>
            <a:ext cx="1843512" cy="1843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2" y="1158858"/>
            <a:ext cx="1778986" cy="17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07305-746B-4F12-9DC6-9B8416D0C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29" y="1678702"/>
            <a:ext cx="4336483" cy="4865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529840" y="2522220"/>
            <a:ext cx="4023361" cy="424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 </a:t>
            </a:r>
            <a:endParaRPr lang="ru-RU" sz="1200" dirty="0" smtClean="0"/>
          </a:p>
          <a:p>
            <a:r>
              <a:rPr lang="ru-RU" sz="1200" b="1" dirty="0"/>
              <a:t>Технологии </a:t>
            </a:r>
            <a:r>
              <a:rPr lang="ru-RU" sz="1200" b="1" dirty="0" smtClean="0"/>
              <a:t>здоровья. </a:t>
            </a:r>
            <a:r>
              <a:rPr lang="ru-RU" sz="1200" b="1" dirty="0"/>
              <a:t>DIM-</a:t>
            </a:r>
            <a:r>
              <a:rPr lang="ru-RU" sz="1200" b="1" dirty="0" err="1"/>
              <a:t>prost</a:t>
            </a:r>
            <a:r>
              <a:rPr lang="ru-RU" sz="1200" b="1" dirty="0"/>
              <a:t> </a:t>
            </a:r>
            <a:r>
              <a:rPr lang="ru-RU" sz="1200" b="1" dirty="0" err="1"/>
              <a:t>programm</a:t>
            </a:r>
            <a:r>
              <a:rPr lang="ru-RU" sz="1200" b="1" dirty="0"/>
              <a:t> </a:t>
            </a:r>
            <a:endParaRPr lang="ru-RU" sz="1200" b="1" dirty="0" smtClean="0"/>
          </a:p>
          <a:p>
            <a:endParaRPr lang="ru-RU" sz="1200" b="1" dirty="0" smtClean="0"/>
          </a:p>
          <a:p>
            <a:r>
              <a:rPr lang="ru-RU" sz="1100" dirty="0" smtClean="0"/>
              <a:t>На </a:t>
            </a:r>
            <a:r>
              <a:rPr lang="ru-RU" sz="1100" dirty="0"/>
              <a:t>алтарь успеха современный мужчина </a:t>
            </a:r>
            <a:r>
              <a:rPr lang="ru-RU" sz="1100" dirty="0" smtClean="0"/>
              <a:t>зачастую готов </a:t>
            </a:r>
            <a:r>
              <a:rPr lang="ru-RU" sz="1100" dirty="0"/>
              <a:t>положить все: отдых, сон и даже собственное здоровье. Не удивительно, что врачи все чаще фиксируют у мужчин депрессию, упадок сил, хроническую усталость – состояния, которые напрямую связаны с сексуальной активностью. И надо ли говорить, что </a:t>
            </a:r>
            <a:r>
              <a:rPr lang="ru-RU" sz="1100" dirty="0" smtClean="0"/>
              <a:t>пандемия </a:t>
            </a:r>
            <a:r>
              <a:rPr lang="ru-RU" sz="1100" dirty="0" err="1" smtClean="0"/>
              <a:t>коронавируса</a:t>
            </a:r>
            <a:r>
              <a:rPr lang="ru-RU" sz="1100" dirty="0" smtClean="0"/>
              <a:t> и </a:t>
            </a:r>
            <a:r>
              <a:rPr lang="ru-RU" sz="1100" dirty="0"/>
              <a:t>вытекающие из неё экономические проблемы — дополнительный стрессовый фактор для мужчин. </a:t>
            </a:r>
            <a:r>
              <a:rPr lang="ru-RU" sz="1100" dirty="0" smtClean="0"/>
              <a:t>Помочь в этой ситуации им может </a:t>
            </a:r>
            <a:r>
              <a:rPr lang="ru-RU" sz="1100" dirty="0"/>
              <a:t>ДИМ-прост программ (DIM-</a:t>
            </a:r>
            <a:r>
              <a:rPr lang="ru-RU" sz="1100" dirty="0" err="1"/>
              <a:t>prost</a:t>
            </a:r>
            <a:r>
              <a:rPr lang="ru-RU" sz="1100" dirty="0"/>
              <a:t> </a:t>
            </a:r>
            <a:r>
              <a:rPr lang="ru-RU" sz="1100" dirty="0" err="1"/>
              <a:t>programm</a:t>
            </a:r>
            <a:r>
              <a:rPr lang="ru-RU" sz="1100" dirty="0"/>
              <a:t>) — биологически активный комплекс для поддержания мужского здоровья, одна из прорывных новинок </a:t>
            </a:r>
            <a:r>
              <a:rPr lang="ru-RU" sz="1100" dirty="0" err="1"/>
              <a:t>Артлайф</a:t>
            </a:r>
            <a:r>
              <a:rPr lang="ru-RU" sz="1100" dirty="0"/>
              <a:t> 2019 </a:t>
            </a:r>
            <a:r>
              <a:rPr lang="ru-RU" sz="1100" dirty="0" smtClean="0"/>
              <a:t>года.</a:t>
            </a:r>
          </a:p>
          <a:p>
            <a:r>
              <a:rPr lang="ru-RU" sz="1100" dirty="0" smtClean="0"/>
              <a:t>«</a:t>
            </a:r>
            <a:r>
              <a:rPr lang="ru-RU" sz="1100" dirty="0"/>
              <a:t>Я в восхищении от этого препарата», — говорит Ринат </a:t>
            </a:r>
            <a:r>
              <a:rPr lang="ru-RU" sz="1100" dirty="0" err="1"/>
              <a:t>Галимов</a:t>
            </a:r>
            <a:r>
              <a:rPr lang="ru-RU" sz="1100" dirty="0"/>
              <a:t>, врач-эндокринолог, </a:t>
            </a:r>
            <a:r>
              <a:rPr lang="ru-RU" sz="1100" dirty="0" err="1"/>
              <a:t>к.м.н</a:t>
            </a:r>
            <a:r>
              <a:rPr lang="ru-RU" sz="1100" dirty="0"/>
              <a:t>, партнёр </a:t>
            </a:r>
            <a:r>
              <a:rPr lang="ru-RU" sz="1100" dirty="0" err="1"/>
              <a:t>Артлайф</a:t>
            </a:r>
            <a:r>
              <a:rPr lang="ru-RU" sz="1100" dirty="0"/>
              <a:t> в статусе Президент (г. Казань). Подробности — 18 июня в 12.00 в очередной </a:t>
            </a:r>
            <a:r>
              <a:rPr lang="ru-RU" sz="1100" dirty="0" smtClean="0"/>
              <a:t>трансляции цикла онлайн-встреч </a:t>
            </a:r>
            <a:r>
              <a:rPr lang="ru-RU" sz="1100" dirty="0" err="1" smtClean="0"/>
              <a:t>Артлайф</a:t>
            </a:r>
            <a:r>
              <a:rPr lang="ru-RU" sz="1100" dirty="0" smtClean="0"/>
              <a:t>.</a:t>
            </a:r>
            <a:r>
              <a:rPr lang="ru-RU" sz="1100" dirty="0" smtClean="0">
                <a:solidFill>
                  <a:srgbClr val="FF0000"/>
                </a:solidFill>
              </a:rPr>
              <a:t> </a:t>
            </a:r>
            <a:r>
              <a:rPr lang="ru-RU" sz="1100" dirty="0"/>
              <a:t>Участвуйте, присоединяйте друзей, делитесь технологиями здоровья!</a:t>
            </a:r>
          </a:p>
          <a:p>
            <a:endParaRPr lang="ru-RU" sz="1200" dirty="0"/>
          </a:p>
          <a:p>
            <a:r>
              <a:rPr lang="ru-RU" sz="1200" i="1" dirty="0"/>
              <a:t>#</a:t>
            </a:r>
            <a:r>
              <a:rPr lang="ru-RU" sz="1200" i="1" dirty="0" err="1"/>
              <a:t>технологии_здоровья</a:t>
            </a:r>
            <a:r>
              <a:rPr lang="ru-RU" sz="1200" i="1" dirty="0"/>
              <a:t>  </a:t>
            </a:r>
            <a:r>
              <a:rPr lang="ru-RU" sz="1200" i="1" dirty="0" smtClean="0"/>
              <a:t>#</a:t>
            </a:r>
            <a:r>
              <a:rPr lang="ru-RU" sz="1200" i="1" dirty="0" err="1" smtClean="0"/>
              <a:t>DIM_prost_programm</a:t>
            </a:r>
            <a:r>
              <a:rPr lang="ru-RU" sz="1200" i="1" dirty="0" smtClean="0"/>
              <a:t> </a:t>
            </a:r>
            <a:endParaRPr lang="ru-RU" sz="1200" i="1" dirty="0"/>
          </a:p>
          <a:p>
            <a:r>
              <a:rPr lang="ru-RU" sz="1200" i="1" dirty="0" smtClean="0"/>
              <a:t>#</a:t>
            </a:r>
            <a:r>
              <a:rPr lang="ru-RU" sz="1200" i="1" dirty="0" err="1"/>
              <a:t>мужское_здоровье</a:t>
            </a:r>
            <a:r>
              <a:rPr lang="ru-RU" sz="1200" i="1" dirty="0"/>
              <a:t> </a:t>
            </a:r>
            <a:endParaRPr lang="ru-RU" sz="1200" i="1" dirty="0" smtClean="0"/>
          </a:p>
          <a:p>
            <a:r>
              <a:rPr lang="ru-RU" sz="1200" dirty="0">
                <a:solidFill>
                  <a:srgbClr val="FF0000"/>
                </a:solidFill>
              </a:rPr>
              <a:t> </a:t>
            </a:r>
            <a:endParaRPr lang="ru-RU" sz="12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07305-746B-4F12-9DC6-9B8416D0C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34" y="1678701"/>
            <a:ext cx="4336484" cy="486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7356764" y="2768138"/>
            <a:ext cx="3730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День </a:t>
            </a:r>
            <a:r>
              <a:rPr lang="ru-RU" sz="1200" b="1" dirty="0"/>
              <a:t>медицинского работника</a:t>
            </a:r>
          </a:p>
          <a:p>
            <a:endParaRPr lang="ru-RU" sz="1200" b="1" dirty="0"/>
          </a:p>
          <a:p>
            <a:r>
              <a:rPr lang="ru-RU" sz="1200" dirty="0"/>
              <a:t>День медицинского работника всегда давал нам повод вспомнить о профессии самой Нужной и Благородной. Кто-то, возможно, считал такие эпитеты излишне пафосными: работа как работа. Но сейчас очевидно как никогда: медики — настоящие герои, заслуживающие бесконечной признательности </a:t>
            </a:r>
            <a:r>
              <a:rPr lang="ru-RU" sz="1200" dirty="0" smtClean="0"/>
              <a:t>общества</a:t>
            </a:r>
            <a:r>
              <a:rPr lang="ru-RU" sz="1200" dirty="0"/>
              <a:t>. И те, кто по долгу службы идёт в «красную зону», и те, кто трудится в «обычном» режиме — в условиях пандемии опасность высока и для них. Среди партнёров </a:t>
            </a:r>
            <a:r>
              <a:rPr lang="ru-RU" sz="1200" dirty="0" err="1"/>
              <a:t>Артлайф</a:t>
            </a:r>
            <a:r>
              <a:rPr lang="ru-RU" sz="1200" dirty="0"/>
              <a:t> медиков великое множество — поздравляем вас, друзья! Все мы трудимся с вами плечом к плечу, на переднем крае профилактики заболеваний, а значит, это наш общий праздник. С Днём медицинского работника!</a:t>
            </a:r>
          </a:p>
          <a:p>
            <a:endParaRPr lang="ru-RU" sz="1200" b="1" dirty="0"/>
          </a:p>
          <a:p>
            <a:r>
              <a:rPr lang="ru-RU" sz="1200" i="1" dirty="0"/>
              <a:t>#</a:t>
            </a:r>
            <a:r>
              <a:rPr lang="ru-RU" sz="1200" i="1" dirty="0" err="1"/>
              <a:t>день_медика</a:t>
            </a:r>
            <a:r>
              <a:rPr lang="ru-RU" sz="1200" i="1" dirty="0"/>
              <a:t>  #</a:t>
            </a:r>
            <a:r>
              <a:rPr lang="ru-RU" sz="1200" i="1" dirty="0" err="1"/>
              <a:t>артлайф_поздравляет</a:t>
            </a:r>
            <a:r>
              <a:rPr lang="ru-RU" sz="1200" i="1" dirty="0"/>
              <a:t>  #</a:t>
            </a:r>
            <a:r>
              <a:rPr lang="ru-RU" sz="1200" i="1" dirty="0" err="1"/>
              <a:t>врачи_за_артлайф</a:t>
            </a:r>
            <a:r>
              <a:rPr lang="ru-RU" sz="1200" i="1" dirty="0"/>
              <a:t> </a:t>
            </a:r>
            <a:r>
              <a:rPr lang="ru-RU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200" i="1" dirty="0" smtClean="0"/>
              <a:t> </a:t>
            </a:r>
            <a:endParaRPr lang="ru-RU" sz="1200" i="1" dirty="0"/>
          </a:p>
          <a:p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34" y="1167887"/>
            <a:ext cx="1563079" cy="1563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29" y="1175558"/>
            <a:ext cx="1592580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FFDF6-76F3-4AD6-B269-139E2EED2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922601"/>
              </p:ext>
            </p:extLst>
          </p:nvPr>
        </p:nvGraphicFramePr>
        <p:xfrm>
          <a:off x="3640303" y="1419004"/>
          <a:ext cx="8361970" cy="4611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394">
                  <a:extLst>
                    <a:ext uri="{9D8B030D-6E8A-4147-A177-3AD203B41FA5}">
                      <a16:colId xmlns:a16="http://schemas.microsoft.com/office/drawing/2014/main" val="1434599515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val="1417411202"/>
                    </a:ext>
                  </a:extLst>
                </a:gridCol>
                <a:gridCol w="1641062">
                  <a:extLst>
                    <a:ext uri="{9D8B030D-6E8A-4147-A177-3AD203B41FA5}">
                      <a16:colId xmlns:a16="http://schemas.microsoft.com/office/drawing/2014/main" val="131708005"/>
                    </a:ext>
                  </a:extLst>
                </a:gridCol>
                <a:gridCol w="1703726">
                  <a:extLst>
                    <a:ext uri="{9D8B030D-6E8A-4147-A177-3AD203B41FA5}">
                      <a16:colId xmlns:a16="http://schemas.microsoft.com/office/drawing/2014/main" val="2962886020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val="2025986808"/>
                    </a:ext>
                  </a:extLst>
                </a:gridCol>
              </a:tblGrid>
              <a:tr h="283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1.06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.05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573356"/>
                  </a:ext>
                </a:extLst>
              </a:tr>
              <a:tr h="634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день детей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Батончик протеиновый </a:t>
                      </a:r>
                      <a:r>
                        <a:rPr lang="ru-RU" sz="1000" b="1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Диеталика</a:t>
                      </a:r>
                      <a:endParaRPr lang="ru-RU" sz="1000" b="1" i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 здоровья. Пищевые непереносимости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Всемирный день борьбы с кариесом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Линия </a:t>
                      </a:r>
                      <a:r>
                        <a:rPr lang="en-US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N-</a:t>
                      </a:r>
                      <a:r>
                        <a:rPr lang="en-US" sz="10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zim</a:t>
                      </a:r>
                      <a:r>
                        <a:rPr lang="en-US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tx1"/>
                          </a:solidFill>
                        </a:rPr>
                        <a:t>ВСЕМИРНАЯ НЕДЕЛЯ СЕРДЕЧНОГО РИТМА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000" b="1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Олеопрен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Кардио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92386"/>
                  </a:ext>
                </a:extLst>
              </a:tr>
              <a:tr h="2675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016551"/>
                  </a:ext>
                </a:extLst>
              </a:tr>
              <a:tr h="641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Art</a:t>
                      </a:r>
                      <a:r>
                        <a:rPr lang="en-US" sz="10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Food – </a:t>
                      </a:r>
                      <a:r>
                        <a:rPr lang="ru-RU" sz="10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ИДЕАЛЬНО ДЛЯ ПУТЕШЕСТВИЙ!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Двойная защита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от инфекций: </a:t>
                      </a: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SilverPro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АвиролСепт</a:t>
                      </a:r>
                      <a:endParaRPr lang="ru-RU" sz="10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 здоровья.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Сезонные аллергии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День России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Косметика серии «</a:t>
                      </a:r>
                      <a:r>
                        <a:rPr lang="en-US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Golden Cocoon</a:t>
                      </a: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174600"/>
                  </a:ext>
                </a:extLst>
              </a:tr>
              <a:tr h="2675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605744"/>
                  </a:ext>
                </a:extLst>
              </a:tr>
              <a:tr h="6057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Снять зуд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от укуса насекомых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(Масло чайного дерева)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Как пополнить запасы собственного коллагена?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(Коллаген 7000) </a:t>
                      </a:r>
                      <a:endParaRPr lang="en-US" sz="10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Технологии</a:t>
                      </a:r>
                      <a:r>
                        <a:rPr lang="ru-RU" sz="1000" b="1" i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здоровья. ДИМ-прост программ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Кисели.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Здоровье от природы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День медицинского работника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17438"/>
                  </a:ext>
                </a:extLst>
              </a:tr>
              <a:tr h="2675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725704"/>
                  </a:ext>
                </a:extLst>
              </a:tr>
              <a:tr h="696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Биодезодорант-спрей</a:t>
                      </a: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en-US" sz="10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Panbiotica</a:t>
                      </a: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Эффективная помощь системе пищеварения</a:t>
                      </a:r>
                      <a:b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Гастрокалм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макси)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 здоровья. </a:t>
                      </a:r>
                      <a:r>
                        <a:rPr lang="en-US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VIP</a:t>
                      </a: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ы для </a:t>
                      </a:r>
                      <a:r>
                        <a:rPr lang="en-US" sz="10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VIPo</a:t>
                      </a:r>
                      <a:r>
                        <a:rPr lang="ru-RU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Мужской подход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ДИМ-прост</a:t>
                      </a: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программ)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Терпентиновые леденцы «Таежные»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01399"/>
                  </a:ext>
                </a:extLst>
              </a:tr>
              <a:tr h="2675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30.06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50172"/>
                  </a:ext>
                </a:extLst>
              </a:tr>
              <a:tr h="6756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Персональный код </a:t>
                      </a:r>
                      <a:b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вашей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красоты </a:t>
                      </a:r>
                      <a:b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Набор «</a:t>
                      </a:r>
                      <a:r>
                        <a:rPr lang="ru-RU" sz="1000" b="1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ПримаЛедис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»)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err="1" smtClean="0">
                          <a:solidFill>
                            <a:srgbClr val="FF0000"/>
                          </a:solidFill>
                        </a:rPr>
                        <a:t>Artlife</a:t>
                      </a:r>
                      <a:r>
                        <a:rPr lang="ru-RU" sz="1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rgbClr val="FF0000"/>
                          </a:solidFill>
                        </a:rPr>
                        <a:t>Media</a:t>
                      </a:r>
                      <a:r>
                        <a:rPr lang="ru-RU" sz="1000" b="1" dirty="0" smtClean="0">
                          <a:solidFill>
                            <a:srgbClr val="FF0000"/>
                          </a:solidFill>
                        </a:rPr>
                        <a:t> — ваша </a:t>
                      </a:r>
                      <a:r>
                        <a:rPr lang="ru-RU" sz="1000" b="1" dirty="0" err="1" smtClean="0">
                          <a:solidFill>
                            <a:srgbClr val="FF0000"/>
                          </a:solidFill>
                        </a:rPr>
                        <a:t>онлайн-эффективность</a:t>
                      </a:r>
                      <a:endParaRPr lang="ru-RU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Микроэлементы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в </a:t>
                      </a:r>
                      <a:r>
                        <a:rPr lang="ru-RU" sz="1000" b="1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биодоступной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форме (</a:t>
                      </a:r>
                      <a:r>
                        <a:rPr lang="ru-RU" sz="1000" b="1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Кальцимакс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25812"/>
              </p:ext>
            </p:extLst>
          </p:nvPr>
        </p:nvGraphicFramePr>
        <p:xfrm>
          <a:off x="3639015" y="1143981"/>
          <a:ext cx="836197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394">
                  <a:extLst>
                    <a:ext uri="{9D8B030D-6E8A-4147-A177-3AD203B41FA5}">
                      <a16:colId xmlns:a16="http://schemas.microsoft.com/office/drawing/2014/main" val="1023202557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val="1881688053"/>
                    </a:ext>
                  </a:extLst>
                </a:gridCol>
                <a:gridCol w="1643746">
                  <a:extLst>
                    <a:ext uri="{9D8B030D-6E8A-4147-A177-3AD203B41FA5}">
                      <a16:colId xmlns:a16="http://schemas.microsoft.com/office/drawing/2014/main" val="2446181616"/>
                    </a:ext>
                  </a:extLst>
                </a:gridCol>
                <a:gridCol w="1701042">
                  <a:extLst>
                    <a:ext uri="{9D8B030D-6E8A-4147-A177-3AD203B41FA5}">
                      <a16:colId xmlns:a16="http://schemas.microsoft.com/office/drawing/2014/main" val="3696064874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val="2085721797"/>
                    </a:ext>
                  </a:extLst>
                </a:gridCol>
              </a:tblGrid>
              <a:tr h="2493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ЧТ-СБ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ПТ-ВС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43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32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07305-746B-4F12-9DC6-9B8416D0C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85" y="1446415"/>
            <a:ext cx="4543512" cy="5097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50821" y="2506980"/>
            <a:ext cx="38023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 </a:t>
            </a:r>
            <a:endParaRPr lang="ru-RU" sz="1200" dirty="0" smtClean="0"/>
          </a:p>
          <a:p>
            <a:r>
              <a:rPr lang="ru-RU" sz="1200" b="1" dirty="0"/>
              <a:t>Технологии </a:t>
            </a:r>
            <a:r>
              <a:rPr lang="ru-RU" sz="1200" b="1" dirty="0" smtClean="0"/>
              <a:t>здоровья. </a:t>
            </a:r>
            <a:r>
              <a:rPr lang="ru-RU" sz="1200" b="1" dirty="0" err="1" smtClean="0"/>
              <a:t>VIPы</a:t>
            </a:r>
            <a:r>
              <a:rPr lang="ru-RU" sz="1200" b="1" dirty="0" smtClean="0"/>
              <a:t> </a:t>
            </a:r>
            <a:r>
              <a:rPr lang="ru-RU" sz="1200" b="1" dirty="0"/>
              <a:t>для </a:t>
            </a:r>
            <a:r>
              <a:rPr lang="ru-RU" sz="1200" b="1" dirty="0" err="1" smtClean="0"/>
              <a:t>VIPов</a:t>
            </a:r>
            <a:r>
              <a:rPr lang="ru-RU" sz="1200" b="1" dirty="0" smtClean="0"/>
              <a:t> </a:t>
            </a:r>
            <a:endParaRPr lang="ru-RU" sz="1200" b="1" dirty="0"/>
          </a:p>
          <a:p>
            <a:r>
              <a:rPr lang="ru-RU" sz="1200" dirty="0" smtClean="0">
                <a:solidFill>
                  <a:srgbClr val="FF0000"/>
                </a:solidFill>
              </a:rPr>
              <a:t> </a:t>
            </a:r>
            <a:endParaRPr lang="ru-RU" sz="1200" dirty="0"/>
          </a:p>
          <a:p>
            <a:r>
              <a:rPr lang="ru-RU" sz="1200" dirty="0"/>
              <a:t>VIP-комплексы </a:t>
            </a:r>
            <a:r>
              <a:rPr lang="ru-RU" sz="1200" dirty="0" err="1"/>
              <a:t>Артлайф</a:t>
            </a:r>
            <a:r>
              <a:rPr lang="ru-RU" sz="1200" dirty="0"/>
              <a:t> по-прежнему входят в число наиболее эффективных программ для очищения, восстановления и антиоксидантной защиты организма. VIP — это сочетание блестящей идеи, комплексного подхода и уникальной технологии исполнения. А для партнёров </a:t>
            </a:r>
            <a:r>
              <a:rPr lang="ru-RU" sz="1200" dirty="0" err="1"/>
              <a:t>Артлайф</a:t>
            </a:r>
            <a:r>
              <a:rPr lang="ru-RU" sz="1200" dirty="0"/>
              <a:t> VIP-комплексы — ещё и возможность эффективного ведения бизнеса: для тех, кто способен раскрыть потребителю все их преимущества, VIP могут стать «золотой лестницей» к вершинам успеха. «</a:t>
            </a:r>
            <a:r>
              <a:rPr lang="ru-RU" sz="1200" dirty="0" err="1"/>
              <a:t>VIPы</a:t>
            </a:r>
            <a:r>
              <a:rPr lang="ru-RU" sz="1200" dirty="0"/>
              <a:t> для </a:t>
            </a:r>
            <a:r>
              <a:rPr lang="ru-RU" sz="1200" dirty="0" err="1" smtClean="0"/>
              <a:t>VIPов</a:t>
            </a:r>
            <a:r>
              <a:rPr lang="ru-RU" sz="1200" dirty="0" smtClean="0"/>
              <a:t>» </a:t>
            </a:r>
            <a:r>
              <a:rPr lang="ru-RU" sz="1200" dirty="0"/>
              <a:t>— тема очередной встречи онлайн-цикла «Технологии здоровья». </a:t>
            </a:r>
            <a:endParaRPr lang="ru-RU" sz="1200" dirty="0" smtClean="0"/>
          </a:p>
          <a:p>
            <a:r>
              <a:rPr lang="ru-RU" sz="1200" dirty="0" smtClean="0"/>
              <a:t>Спикер </a:t>
            </a:r>
            <a:r>
              <a:rPr lang="ru-RU" sz="1200" dirty="0"/>
              <a:t>— Инна Бороздина, партнёр </a:t>
            </a:r>
            <a:r>
              <a:rPr lang="ru-RU" sz="1200" dirty="0" err="1"/>
              <a:t>Артлайф</a:t>
            </a:r>
            <a:r>
              <a:rPr lang="ru-RU" sz="1200" dirty="0"/>
              <a:t> в статусе Президент (г. Краснодар). Трансляция состоится 25 июня в 12.00 </a:t>
            </a:r>
            <a:r>
              <a:rPr lang="ru-RU" sz="1200" dirty="0" err="1"/>
              <a:t>мск</a:t>
            </a:r>
            <a:r>
              <a:rPr lang="ru-RU" sz="1200" dirty="0" smtClean="0"/>
              <a:t>. Подключайтесь и задавайте свои вопросы!</a:t>
            </a:r>
            <a:endParaRPr lang="ru-RU" sz="1200" dirty="0"/>
          </a:p>
          <a:p>
            <a:endParaRPr lang="ru-RU" sz="1200" i="1" dirty="0"/>
          </a:p>
          <a:p>
            <a:r>
              <a:rPr lang="ru-RU" sz="1200" i="1" dirty="0"/>
              <a:t>#</a:t>
            </a:r>
            <a:r>
              <a:rPr lang="ru-RU" sz="1200" i="1" dirty="0" err="1"/>
              <a:t>технологии_здоровья</a:t>
            </a:r>
            <a:r>
              <a:rPr lang="ru-RU" sz="1200" i="1" dirty="0"/>
              <a:t>  </a:t>
            </a:r>
            <a:r>
              <a:rPr lang="ru-RU" sz="1200" i="1" dirty="0" smtClean="0"/>
              <a:t>#</a:t>
            </a:r>
            <a:r>
              <a:rPr lang="ru-RU" sz="1200" i="1" dirty="0" err="1" smtClean="0"/>
              <a:t>vip_артлайф</a:t>
            </a:r>
            <a:r>
              <a:rPr lang="ru-RU" sz="1200" i="1" dirty="0" smtClean="0"/>
              <a:t> </a:t>
            </a:r>
            <a:r>
              <a:rPr lang="ru-RU" sz="1200" i="1" dirty="0"/>
              <a:t>#</a:t>
            </a:r>
            <a:r>
              <a:rPr lang="ru-RU" sz="1200" i="1" dirty="0" err="1"/>
              <a:t>здоровье_артлайф</a:t>
            </a:r>
            <a:r>
              <a:rPr lang="ru-RU" sz="1200" i="1" dirty="0"/>
              <a:t> </a:t>
            </a:r>
            <a:endParaRPr lang="ru-RU" sz="1200" i="1" dirty="0" smtClean="0"/>
          </a:p>
          <a:p>
            <a:r>
              <a:rPr lang="ru-RU" sz="1200" dirty="0" smtClean="0"/>
              <a:t> </a:t>
            </a:r>
            <a:endParaRPr lang="ru-RU" sz="12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07305-746B-4F12-9DC6-9B8416D0C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34" y="1446415"/>
            <a:ext cx="4322904" cy="5082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7391400" y="2598420"/>
            <a:ext cx="3888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/>
              <a:t>Artlife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Media</a:t>
            </a:r>
            <a:r>
              <a:rPr lang="ru-RU" sz="1200" b="1" dirty="0" smtClean="0"/>
              <a:t> — ваша онлайн-эффективность</a:t>
            </a:r>
          </a:p>
          <a:p>
            <a:endParaRPr lang="ru-RU" sz="1200" dirty="0" smtClean="0"/>
          </a:p>
          <a:p>
            <a:r>
              <a:rPr lang="ru-RU" sz="1200" dirty="0"/>
              <a:t>Официальный аккаунт </a:t>
            </a:r>
            <a:r>
              <a:rPr lang="ru-RU" sz="1200" dirty="0" err="1"/>
              <a:t>Artlife</a:t>
            </a:r>
            <a:r>
              <a:rPr lang="ru-RU" sz="1200" dirty="0"/>
              <a:t> </a:t>
            </a:r>
            <a:r>
              <a:rPr lang="ru-RU" sz="1200" dirty="0" err="1"/>
              <a:t>Media</a:t>
            </a:r>
            <a:r>
              <a:rPr lang="ru-RU" sz="1200" dirty="0"/>
              <a:t> на </a:t>
            </a:r>
            <a:r>
              <a:rPr lang="ru-RU" sz="1200" dirty="0" err="1"/>
              <a:t>youtube</a:t>
            </a:r>
            <a:r>
              <a:rPr lang="ru-RU" sz="1200" dirty="0"/>
              <a:t> — инструмент эффективной работы партнёра в онлайн-пространстве. </a:t>
            </a:r>
          </a:p>
          <a:p>
            <a:r>
              <a:rPr lang="ru-RU" sz="1200" dirty="0"/>
              <a:t>Видеоканал даёт множество возможностей: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/>
              <a:t>добавлять </a:t>
            </a:r>
            <a:r>
              <a:rPr lang="ru-RU" sz="1200" dirty="0"/>
              <a:t>ссылки на видео в посты в соц. сетях;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/>
              <a:t>использовать </a:t>
            </a:r>
            <a:r>
              <a:rPr lang="ru-RU" sz="1200" dirty="0"/>
              <a:t>материалы </a:t>
            </a:r>
            <a:r>
              <a:rPr lang="ru-RU" sz="1200" dirty="0" err="1"/>
              <a:t>вебинаров</a:t>
            </a:r>
            <a:r>
              <a:rPr lang="ru-RU" sz="1200" dirty="0"/>
              <a:t> и конференций на обучающих онлайн-встречах;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/>
              <a:t>отправлять </a:t>
            </a:r>
            <a:r>
              <a:rPr lang="ru-RU" sz="1200" dirty="0"/>
              <a:t>клиентам ссылки на промо-ролики о тех или иных продуктах и новинках;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/>
              <a:t>подкреплять </a:t>
            </a:r>
            <a:r>
              <a:rPr lang="ru-RU" sz="1200" dirty="0"/>
              <a:t>свои аргументы мнением экспертов и отзывами потребителей продукта.</a:t>
            </a:r>
          </a:p>
          <a:p>
            <a:r>
              <a:rPr lang="ru-RU" sz="1200" dirty="0"/>
              <a:t>Новичкам интересен раздел «</a:t>
            </a:r>
            <a:r>
              <a:rPr lang="ru-RU" sz="1200" dirty="0" err="1"/>
              <a:t>Артлайф</a:t>
            </a:r>
            <a:r>
              <a:rPr lang="ru-RU" sz="1200" dirty="0"/>
              <a:t> бокс» — популярный в онлайн-сообществе формат обзора, за короткое время можно получить информацию о продуктах и их свойствах.</a:t>
            </a:r>
          </a:p>
          <a:p>
            <a:r>
              <a:rPr lang="ru-RU" sz="1200" b="1" dirty="0"/>
              <a:t>Подписывайтесь на канал </a:t>
            </a:r>
            <a:r>
              <a:rPr lang="ru-RU" sz="1200" b="1" dirty="0" err="1"/>
              <a:t>Artlife</a:t>
            </a:r>
            <a:r>
              <a:rPr lang="ru-RU" sz="1200" b="1" dirty="0"/>
              <a:t> </a:t>
            </a:r>
            <a:r>
              <a:rPr lang="ru-RU" sz="1200" b="1" dirty="0" err="1"/>
              <a:t>Media</a:t>
            </a:r>
            <a:r>
              <a:rPr lang="ru-RU" sz="1200" b="1" dirty="0"/>
              <a:t> на </a:t>
            </a:r>
            <a:r>
              <a:rPr lang="ru-RU" sz="1200" b="1" dirty="0" err="1"/>
              <a:t>youtube</a:t>
            </a:r>
            <a:r>
              <a:rPr lang="ru-RU" sz="1200" b="1" dirty="0"/>
              <a:t> — это ваша онлайн-эффективность!</a:t>
            </a:r>
          </a:p>
          <a:p>
            <a:r>
              <a:rPr lang="ru-RU" sz="1200" i="1" dirty="0" smtClean="0"/>
              <a:t>#</a:t>
            </a:r>
            <a:r>
              <a:rPr lang="en-US" sz="1200" i="1" dirty="0" smtClean="0"/>
              <a:t>a</a:t>
            </a:r>
            <a:r>
              <a:rPr lang="ru-RU" sz="1200" i="1" dirty="0" err="1" smtClean="0"/>
              <a:t>rtlife</a:t>
            </a:r>
            <a:r>
              <a:rPr lang="en-US" sz="1200" i="1" dirty="0"/>
              <a:t>_</a:t>
            </a:r>
            <a:r>
              <a:rPr lang="en-US" sz="1200" i="1" dirty="0" smtClean="0"/>
              <a:t>m</a:t>
            </a:r>
            <a:r>
              <a:rPr lang="ru-RU" sz="1200" i="1" dirty="0" err="1" smtClean="0"/>
              <a:t>edia</a:t>
            </a:r>
            <a:r>
              <a:rPr lang="en-US" sz="1200" i="1" dirty="0" smtClean="0"/>
              <a:t>  </a:t>
            </a:r>
            <a:r>
              <a:rPr lang="ru-RU" sz="1200" i="1" dirty="0" smtClean="0"/>
              <a:t> #</a:t>
            </a:r>
            <a:r>
              <a:rPr lang="ru-RU" sz="1200" i="1" dirty="0" err="1" smtClean="0"/>
              <a:t>онлайн_эффективность</a:t>
            </a:r>
            <a:r>
              <a:rPr lang="ru-RU" sz="1200" i="1" dirty="0" smtClean="0"/>
              <a:t>  #</a:t>
            </a:r>
            <a:r>
              <a:rPr lang="ru-RU" sz="1200" i="1" dirty="0" err="1"/>
              <a:t>артлайф_онлайн</a:t>
            </a:r>
            <a:r>
              <a:rPr lang="ru-RU" sz="1200" i="1" dirty="0"/>
              <a:t> 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86" y="1132740"/>
            <a:ext cx="1599934" cy="1599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34" y="1117503"/>
            <a:ext cx="1516666" cy="15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2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34C79D-1FEB-4545-876D-67EC4C332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224120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Всемирный день велосипеда.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Неоколлаген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Артро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НЕДЕЛЯ СЕРДЕЧНОГО РИТМА.</a:t>
                      </a:r>
                    </a:p>
                    <a:p>
                      <a:pPr algn="ctr"/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Олеопрен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Кардио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"</a:t>
                      </a:r>
                      <a:r>
                        <a:rPr lang="en-US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SilverPro</a:t>
                      </a:r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" +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АвиролСепт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Коллаген 7000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85916" y="2352884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516913" y="234256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47614" y="2352882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78315" y="235288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Олеопрен_карди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8501" y="2468744"/>
            <a:ext cx="1800000" cy="1800000"/>
          </a:xfrm>
          <a:prstGeom prst="rect">
            <a:avLst/>
          </a:prstGeom>
        </p:spPr>
      </p:pic>
      <p:pic>
        <p:nvPicPr>
          <p:cNvPr id="1026" name="Picture 2" descr="\\filer\Artlife\Маркетинг\Илкос\Контент -план\Июнь\АвиролСепт и СильверПр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4563" y="2466305"/>
            <a:ext cx="1800000" cy="1800000"/>
          </a:xfrm>
          <a:prstGeom prst="rect">
            <a:avLst/>
          </a:prstGeom>
          <a:noFill/>
        </p:spPr>
      </p:pic>
      <p:pic>
        <p:nvPicPr>
          <p:cNvPr id="1027" name="Picture 3" descr="\\filer\Artlife\Маркетинг\Илкос\Контент -план\Июнь\Bicycle_day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1625" y="2452158"/>
            <a:ext cx="1800000" cy="1800000"/>
          </a:xfrm>
          <a:prstGeom prst="rect">
            <a:avLst/>
          </a:prstGeom>
          <a:noFill/>
        </p:spPr>
      </p:pic>
      <p:pic>
        <p:nvPicPr>
          <p:cNvPr id="1028" name="Picture 4" descr="\\filer\Artlife\Маркетинг\КОНТЕНТ-ПЛАН ДЛЯ СОЦ.СЕТЕЙ\2020\6. Июнь\Продукты\Collagen7000_inst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5403" y="2458608"/>
            <a:ext cx="180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95628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Гастрокалм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макси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ДИМ-прост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программ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Набор "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ПримаЛедис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"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Кальцимакс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85916" y="2352884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516913" y="234256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47614" y="2352882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78315" y="235288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\\filer\Artlife\Маркетинг\КОНТЕНТ-ПЛАН ДЛЯ СОЦ.СЕТЕЙ\2020\6. Июнь\Продукты\GastrocalmMaxi_inst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562" y="2460096"/>
            <a:ext cx="1800000" cy="1800000"/>
          </a:xfrm>
          <a:prstGeom prst="rect">
            <a:avLst/>
          </a:prstGeom>
          <a:noFill/>
        </p:spPr>
      </p:pic>
      <p:pic>
        <p:nvPicPr>
          <p:cNvPr id="2051" name="Picture 3" descr="\\filer\Artlife\Маркетинг\КОНТЕНТ-ПЛАН ДЛЯ СОЦ.СЕТЕЙ\2020\6. Июнь\Продукты\DIM prost_foto_inst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092" y="2477029"/>
            <a:ext cx="1800000" cy="1800000"/>
          </a:xfrm>
          <a:prstGeom prst="rect">
            <a:avLst/>
          </a:prstGeom>
          <a:noFill/>
        </p:spPr>
      </p:pic>
      <p:pic>
        <p:nvPicPr>
          <p:cNvPr id="2052" name="Picture 4" descr="\\filer\Artlife\Маркетинг\КОНТЕНТ-ПЛАН ДЛЯ СОЦ.СЕТЕЙ\2020\6. Июнь\Продукты\ПримаЛеди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7249" y="2466436"/>
            <a:ext cx="1800000" cy="1800000"/>
          </a:xfrm>
          <a:prstGeom prst="rect">
            <a:avLst/>
          </a:prstGeom>
          <a:noFill/>
        </p:spPr>
      </p:pic>
      <p:pic>
        <p:nvPicPr>
          <p:cNvPr id="3074" name="Picture 2" descr="\\filer\Artlife\Маркетинг\КОНТЕНТ-ПЛАН ДЛЯ СОЦ.СЕТЕЙ\2020\6. Июнь\Продукты\Здоровье\Кальцимак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4302" y="2465418"/>
            <a:ext cx="180000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34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47" y="1819373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2169" y="1886584"/>
            <a:ext cx="39687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 descr="Олеопрен_карди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1363" y="1276539"/>
            <a:ext cx="1332000" cy="133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7020" y="3116580"/>
            <a:ext cx="355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19154" y="2650417"/>
            <a:ext cx="34899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ВСЕМИРНАЯ НЕДЕЛЯ СЕРДЕЧНОГО РИТМА ОТМЕЧАЕТСЯ С 4 ПО 11 ИЮНЯ. </a:t>
            </a:r>
            <a:endParaRPr lang="ru-RU" sz="1000" dirty="0" smtClean="0"/>
          </a:p>
          <a:p>
            <a:r>
              <a:rPr lang="ru-RU" sz="1000" dirty="0" smtClean="0"/>
              <a:t>Ее цель - улучшить качество жизни людей, страдающих аритмией. </a:t>
            </a:r>
          </a:p>
          <a:p>
            <a:endParaRPr lang="ru-RU" sz="1000" dirty="0" smtClean="0"/>
          </a:p>
          <a:p>
            <a:r>
              <a:rPr lang="ru-RU" sz="1000" b="1" dirty="0" smtClean="0"/>
              <a:t>ОЛЕОПРЕН КАРДИО </a:t>
            </a:r>
            <a:r>
              <a:rPr lang="ru-RU" sz="1000" dirty="0" smtClean="0"/>
              <a:t>– уникальный продукт на основе </a:t>
            </a:r>
            <a:r>
              <a:rPr lang="ru-RU" sz="1000" dirty="0" err="1" smtClean="0"/>
              <a:t>полипренолов</a:t>
            </a:r>
            <a:r>
              <a:rPr lang="ru-RU" sz="1000" dirty="0" smtClean="0"/>
              <a:t> , способствующий восстановлению клеток сердца (</a:t>
            </a:r>
            <a:r>
              <a:rPr lang="ru-RU" sz="1000" dirty="0" err="1" smtClean="0"/>
              <a:t>кардиомиоцитов</a:t>
            </a:r>
            <a:r>
              <a:rPr lang="ru-RU" sz="1000" dirty="0" smtClean="0"/>
              <a:t>), питанию сердечной мышцы, стабилизации сосудистой стенки.</a:t>
            </a:r>
          </a:p>
          <a:p>
            <a:r>
              <a:rPr lang="ru-RU" sz="1000" b="1" dirty="0" smtClean="0"/>
              <a:t>Что в составе</a:t>
            </a:r>
            <a:r>
              <a:rPr lang="en-US" sz="1000" b="1" dirty="0" smtClean="0"/>
              <a:t>:</a:t>
            </a:r>
            <a:endParaRPr lang="ru-RU" sz="1000" b="1" dirty="0" smtClean="0"/>
          </a:p>
          <a:p>
            <a:r>
              <a:rPr lang="ru-RU" sz="1000" b="1" dirty="0" err="1" smtClean="0"/>
              <a:t>Полипренолы</a:t>
            </a:r>
            <a:r>
              <a:rPr lang="ru-RU" sz="1000" b="1" dirty="0" smtClean="0"/>
              <a:t> (из пихты сибирской)</a:t>
            </a:r>
            <a:r>
              <a:rPr lang="ru-RU" sz="1000" dirty="0" smtClean="0"/>
              <a:t> восстанавливают структуру клетки за счет активного влияния на обмен </a:t>
            </a:r>
            <a:r>
              <a:rPr lang="ru-RU" sz="1000" dirty="0" err="1" smtClean="0"/>
              <a:t>фосфолипидов</a:t>
            </a:r>
            <a:r>
              <a:rPr lang="ru-RU" sz="1000" dirty="0" smtClean="0"/>
              <a:t> в мембранах клеток.</a:t>
            </a:r>
          </a:p>
          <a:p>
            <a:r>
              <a:rPr lang="en-US" sz="1000" b="1" dirty="0" smtClean="0"/>
              <a:t>L</a:t>
            </a:r>
            <a:r>
              <a:rPr lang="ru-RU" sz="1000" b="1" dirty="0" smtClean="0"/>
              <a:t>-</a:t>
            </a:r>
            <a:r>
              <a:rPr lang="ru-RU" sz="1000" b="1" dirty="0" err="1" smtClean="0"/>
              <a:t>карнитин</a:t>
            </a:r>
            <a:r>
              <a:rPr lang="ru-RU" sz="1000" b="1" dirty="0" smtClean="0"/>
              <a:t> </a:t>
            </a:r>
            <a:r>
              <a:rPr lang="en-US" sz="1000" b="1" dirty="0" smtClean="0"/>
              <a:t>– </a:t>
            </a:r>
            <a:r>
              <a:rPr lang="ru-RU" sz="1000" dirty="0" smtClean="0"/>
              <a:t>стимулирует процесс кроветворения.</a:t>
            </a:r>
          </a:p>
          <a:p>
            <a:r>
              <a:rPr lang="ru-RU" sz="1000" b="1" dirty="0" err="1" smtClean="0"/>
              <a:t>Коэнзим</a:t>
            </a:r>
            <a:r>
              <a:rPr lang="ru-RU" sz="1000" b="1" dirty="0" smtClean="0"/>
              <a:t> </a:t>
            </a:r>
            <a:r>
              <a:rPr lang="en-US" sz="1000" b="1" dirty="0" smtClean="0"/>
              <a:t>Q10</a:t>
            </a:r>
            <a:r>
              <a:rPr lang="ru-RU" sz="1000" b="1" dirty="0" smtClean="0"/>
              <a:t> </a:t>
            </a:r>
            <a:r>
              <a:rPr lang="ru-RU" sz="1000" dirty="0" smtClean="0"/>
              <a:t>– биогенный регулятор </a:t>
            </a:r>
            <a:r>
              <a:rPr lang="ru-RU" sz="1000" dirty="0" err="1" smtClean="0"/>
              <a:t>энергообмена</a:t>
            </a:r>
            <a:r>
              <a:rPr lang="ru-RU" sz="1000" dirty="0" smtClean="0"/>
              <a:t>, осуществляет профилактику гипоксии.</a:t>
            </a:r>
          </a:p>
          <a:p>
            <a:endParaRPr lang="ru-RU" sz="1000" b="1" dirty="0" smtClean="0"/>
          </a:p>
          <a:p>
            <a:r>
              <a:rPr lang="ru-RU" sz="1000" dirty="0" smtClean="0"/>
              <a:t>БАД. Не является лекарством. </a:t>
            </a:r>
          </a:p>
          <a:p>
            <a:endParaRPr lang="ru-RU" sz="1000" b="1" i="1" dirty="0" smtClean="0"/>
          </a:p>
          <a:p>
            <a:r>
              <a:rPr lang="ru-RU" sz="1000" b="1" i="1" dirty="0" smtClean="0"/>
              <a:t>Эффективность доказана клинически.</a:t>
            </a:r>
            <a:endParaRPr lang="ru-RU" sz="1000" dirty="0" smtClean="0"/>
          </a:p>
          <a:p>
            <a:r>
              <a:rPr lang="ru-RU" sz="1000" i="1" dirty="0" smtClean="0"/>
              <a:t>#</a:t>
            </a:r>
            <a:r>
              <a:rPr lang="ru-RU" sz="1000" i="1" dirty="0" err="1" smtClean="0"/>
              <a:t>артлайф</a:t>
            </a:r>
            <a:r>
              <a:rPr lang="ru-RU" sz="1000" i="1" dirty="0" smtClean="0"/>
              <a:t> 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бад</a:t>
            </a:r>
            <a:r>
              <a:rPr lang="ru-RU" sz="1000" i="1" dirty="0" smtClean="0"/>
              <a:t>  </a:t>
            </a:r>
            <a:r>
              <a:rPr lang="en-US" sz="1000" i="1" dirty="0" smtClean="0"/>
              <a:t>#</a:t>
            </a:r>
            <a:r>
              <a:rPr lang="ru-RU" sz="1000" i="1" dirty="0" smtClean="0"/>
              <a:t>здоровье  </a:t>
            </a:r>
            <a:r>
              <a:rPr lang="en-US" sz="1000" i="1" dirty="0" smtClean="0"/>
              <a:t>#</a:t>
            </a:r>
            <a:r>
              <a:rPr lang="ru-RU" sz="1000" i="1" dirty="0" err="1" smtClean="0"/>
              <a:t>полипренолы</a:t>
            </a:r>
            <a:r>
              <a:rPr lang="ru-RU" sz="1000" i="1" dirty="0" smtClean="0"/>
              <a:t>  #</a:t>
            </a:r>
            <a:r>
              <a:rPr lang="ru-RU" sz="1000" i="1" dirty="0" err="1" smtClean="0"/>
              <a:t>олеопрены</a:t>
            </a:r>
            <a:r>
              <a:rPr lang="ru-RU" sz="1000" i="1" dirty="0" smtClean="0"/>
              <a:t>  </a:t>
            </a:r>
            <a:endParaRPr lang="ru-RU" sz="1000" dirty="0"/>
          </a:p>
        </p:txBody>
      </p:sp>
      <p:pic>
        <p:nvPicPr>
          <p:cNvPr id="13" name="Picture 3" descr="\\filer\Artlife\Маркетинг\Илкос\Контент -план\Июнь\Bicycle_day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5158" y="1317625"/>
            <a:ext cx="1332000" cy="1332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03221" y="2735084"/>
            <a:ext cx="34899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3 июня – </a:t>
            </a:r>
            <a:r>
              <a:rPr lang="ru-RU" sz="1000" b="1" dirty="0"/>
              <a:t>Д</a:t>
            </a:r>
            <a:r>
              <a:rPr lang="ru-RU" sz="1000" b="1" dirty="0" smtClean="0"/>
              <a:t>ень велосипеда</a:t>
            </a:r>
          </a:p>
          <a:p>
            <a:endParaRPr lang="ru-RU" sz="1000" b="1" dirty="0" smtClean="0"/>
          </a:p>
          <a:p>
            <a:r>
              <a:rPr lang="ru-RU" sz="1000" dirty="0" smtClean="0"/>
              <a:t>Более 30 миллионов россиян имеют велосипед. С каждым годом </a:t>
            </a:r>
            <a:r>
              <a:rPr lang="ru-RU" sz="1000" dirty="0" err="1" smtClean="0"/>
              <a:t>велодвижение</a:t>
            </a:r>
            <a:r>
              <a:rPr lang="ru-RU" sz="1000" dirty="0" smtClean="0"/>
              <a:t> в нашей стране становится все более популярным. Это относительно доступный и </a:t>
            </a:r>
            <a:r>
              <a:rPr lang="ru-RU" sz="1000" dirty="0" err="1" smtClean="0"/>
              <a:t>экологичный</a:t>
            </a:r>
            <a:r>
              <a:rPr lang="ru-RU" sz="1000" dirty="0" smtClean="0"/>
              <a:t> вид транспорта. Позволяет поддерживать хорошую форму и улучшает настроение. </a:t>
            </a:r>
          </a:p>
          <a:p>
            <a:endParaRPr lang="ru-RU" sz="1000" dirty="0" smtClean="0"/>
          </a:p>
          <a:p>
            <a:r>
              <a:rPr lang="ru-RU" sz="1000" dirty="0" smtClean="0"/>
              <a:t>При занятии велоспортом человек тратит около 24 килокалорий в минуту. Это сопоставимо по </a:t>
            </a:r>
            <a:r>
              <a:rPr lang="ru-RU" sz="1000" dirty="0" err="1" smtClean="0"/>
              <a:t>энергозатратам</a:t>
            </a:r>
            <a:r>
              <a:rPr lang="ru-RU" sz="1000" dirty="0" smtClean="0"/>
              <a:t> с такими видами спорта, как дзюдо, гребля и хоккей. Даже если вы не собираетесь становиться чемпионом по велоспорту, вашим суставам и мышцам будет полезна поддержка в виде коллагена. </a:t>
            </a:r>
          </a:p>
          <a:p>
            <a:endParaRPr lang="ru-RU" sz="1000" dirty="0" smtClean="0"/>
          </a:p>
          <a:p>
            <a:r>
              <a:rPr lang="ru-RU" sz="1000" dirty="0" smtClean="0"/>
              <a:t>Напиток «</a:t>
            </a:r>
            <a:r>
              <a:rPr lang="ru-RU" sz="1000" dirty="0" err="1" smtClean="0"/>
              <a:t>Неоколлаген</a:t>
            </a:r>
            <a:r>
              <a:rPr lang="ru-RU" sz="1000" dirty="0" smtClean="0"/>
              <a:t> </a:t>
            </a:r>
            <a:r>
              <a:rPr lang="ru-RU" sz="1000" dirty="0" err="1" smtClean="0"/>
              <a:t>Артро</a:t>
            </a:r>
            <a:r>
              <a:rPr lang="ru-RU" sz="1000" dirty="0" smtClean="0"/>
              <a:t>» способствует восполнению дефицита и стимулирует синтез коллагена – одного из основных белков соединительной ткани, обеспечивающего прочность и эластичность всех органов человека.</a:t>
            </a:r>
          </a:p>
          <a:p>
            <a:endParaRPr lang="ru-RU" sz="1000" b="1" i="1" dirty="0" smtClean="0"/>
          </a:p>
          <a:p>
            <a:r>
              <a:rPr lang="ru-RU" sz="1000" b="1" i="1" dirty="0" smtClean="0"/>
              <a:t>#</a:t>
            </a:r>
            <a:r>
              <a:rPr lang="ru-RU" sz="1000" b="1" i="1" dirty="0" err="1" smtClean="0"/>
              <a:t>артлайф</a:t>
            </a:r>
            <a:r>
              <a:rPr lang="ru-RU" sz="1000" b="1" i="1" dirty="0" smtClean="0"/>
              <a:t> #спорт #велосипед #коллаген #суставы</a:t>
            </a:r>
            <a:endParaRPr lang="ru-RU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47" y="1819373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2169" y="1886584"/>
            <a:ext cx="39687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/>
          </a:p>
          <a:p>
            <a:r>
              <a:rPr lang="ru-RU" sz="1000" b="1" dirty="0" smtClean="0"/>
              <a:t> </a:t>
            </a:r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endParaRPr lang="ru-RU" sz="1000" b="1" dirty="0"/>
          </a:p>
          <a:p>
            <a:endParaRPr lang="ru-RU" sz="1000" b="1" dirty="0" smtClean="0"/>
          </a:p>
          <a:p>
            <a:r>
              <a:rPr lang="ru-RU" sz="1000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35300" y="2438530"/>
            <a:ext cx="3877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endParaRPr lang="ru-RU" sz="1000" dirty="0"/>
          </a:p>
        </p:txBody>
      </p:sp>
      <p:pic>
        <p:nvPicPr>
          <p:cNvPr id="7" name="Picture 2" descr="\\filer\Artlife\Маркетинг\Илкос\Контент -план\Июнь\АвиролСепт и СильверПр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3829" y="1255572"/>
            <a:ext cx="1332000" cy="1332000"/>
          </a:xfrm>
          <a:prstGeom prst="rect">
            <a:avLst/>
          </a:prstGeom>
          <a:noFill/>
        </p:spPr>
      </p:pic>
      <p:pic>
        <p:nvPicPr>
          <p:cNvPr id="8" name="Picture 4" descr="\\filer\Artlife\Маркетинг\КОНТЕНТ-ПЛАН ДЛЯ СОЦ.СЕТЕЙ\2020\6. Июнь\Продукты\Collagen7000_inst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3803" y="1290208"/>
            <a:ext cx="1332000" cy="1332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692400" y="2574217"/>
            <a:ext cx="392006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/>
              <a:t>Летом мы больше времени проводим вне дома: гуляем, активно отдыхаем на природе, устраиваем пикники, ездим на дачу. Это значит, что нужно как следует позаботиться о защите от инфекций. В этом вам помогут два мощных инновационных средства от компании </a:t>
            </a:r>
            <a:r>
              <a:rPr lang="ru-RU" sz="1000" i="1" dirty="0" err="1" smtClean="0"/>
              <a:t>Артлайф</a:t>
            </a:r>
            <a:r>
              <a:rPr lang="ru-RU" sz="1000" i="1" dirty="0" smtClean="0"/>
              <a:t>: </a:t>
            </a:r>
            <a:r>
              <a:rPr lang="ru-RU" sz="1000" i="1" dirty="0" err="1" smtClean="0"/>
              <a:t>АвиролСепт</a:t>
            </a:r>
            <a:r>
              <a:rPr lang="ru-RU" sz="1000" i="1" dirty="0" smtClean="0"/>
              <a:t> и </a:t>
            </a:r>
            <a:r>
              <a:rPr lang="ru-RU" sz="1000" i="1" dirty="0" err="1" smtClean="0"/>
              <a:t>СильверПро</a:t>
            </a:r>
            <a:r>
              <a:rPr lang="ru-RU" sz="1000" i="1" dirty="0" smtClean="0"/>
              <a:t>!</a:t>
            </a:r>
          </a:p>
          <a:p>
            <a:endParaRPr lang="ru-RU" sz="1000" i="1" dirty="0" smtClean="0"/>
          </a:p>
          <a:p>
            <a:r>
              <a:rPr lang="ru-RU" sz="1000" i="1" dirty="0" err="1" smtClean="0"/>
              <a:t>АвиролСепт</a:t>
            </a:r>
            <a:r>
              <a:rPr lang="ru-RU" sz="1000" i="1" dirty="0" smtClean="0"/>
              <a:t> защитит ваши руки от проникновения вирусов и грибков в поры кожи, микротрещины и ссадины. Это стало возможным благодаря уникальному </a:t>
            </a:r>
            <a:r>
              <a:rPr lang="ru-RU" sz="1000" i="1" dirty="0" err="1" smtClean="0"/>
              <a:t>наносорбенту</a:t>
            </a:r>
            <a:r>
              <a:rPr lang="ru-RU" sz="1000" i="1" dirty="0" smtClean="0"/>
              <a:t>, который создает невидимый барьер в виде тончайшей плёнки на поверхности кожи. </a:t>
            </a:r>
            <a:r>
              <a:rPr lang="ru-RU" sz="1000" i="1" dirty="0" err="1" smtClean="0"/>
              <a:t>АвиролСепт</a:t>
            </a:r>
            <a:r>
              <a:rPr lang="ru-RU" sz="1000" i="1" dirty="0" smtClean="0"/>
              <a:t> быстро впитывается, не содержит спирта, эффективен в течение 2 часов.</a:t>
            </a:r>
          </a:p>
          <a:p>
            <a:endParaRPr lang="ru-RU" sz="1000" i="1" dirty="0" smtClean="0"/>
          </a:p>
          <a:p>
            <a:r>
              <a:rPr lang="ru-RU" sz="1000" i="1" dirty="0" smtClean="0"/>
              <a:t>Шипучие таблетки </a:t>
            </a:r>
            <a:r>
              <a:rPr lang="ru-RU" sz="1000" i="1" dirty="0" err="1" smtClean="0"/>
              <a:t>SilverPro</a:t>
            </a:r>
            <a:r>
              <a:rPr lang="ru-RU" sz="1000" i="1" dirty="0" smtClean="0"/>
              <a:t> – универсальное дезинфицирующее средство на основе серебра широкого спектра действия. С его помощью вы сможете быстро обеззаразить пол и стены, детские игрушки, посуду,  фрукты и овощи. И самое главное, не опасаться вредных для здоровья последствий от применения средства. НЕ СОДЕРЖИТ ХЛОРА! Безопасно для человека при вдыхании и проглатывании остатков не смытого средства.      </a:t>
            </a:r>
          </a:p>
          <a:p>
            <a:endParaRPr lang="ru-RU" sz="1000" i="1" dirty="0" smtClean="0"/>
          </a:p>
          <a:p>
            <a:r>
              <a:rPr lang="ru-RU" sz="1000" i="1" dirty="0" smtClean="0"/>
              <a:t>#</a:t>
            </a:r>
            <a:r>
              <a:rPr lang="ru-RU" sz="1000" i="1" dirty="0" err="1" smtClean="0"/>
              <a:t>артлайф</a:t>
            </a:r>
            <a:r>
              <a:rPr lang="ru-RU" sz="1000" i="1" dirty="0" smtClean="0"/>
              <a:t> #лето #антисептик #дача #природа #овощи #фрукты #микробы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89800" y="2658884"/>
            <a:ext cx="39200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 smtClean="0"/>
              <a:t>Коллаген – это белок, составляющий основу соединительной ткани организма. Достаточное количество коллагена в организме способствует сохранению молодости кожи, поддержанию  подвижности суставов, формированию мышечной массы и повышению выносливости.  </a:t>
            </a:r>
          </a:p>
          <a:p>
            <a:r>
              <a:rPr lang="ru-RU" sz="800" i="1" dirty="0" smtClean="0"/>
              <a:t>1. Из пищи. Коллаген содержится в мясе, птице, рыбе, яйце, желатине. </a:t>
            </a:r>
            <a:r>
              <a:rPr lang="ru-RU" sz="800" i="1" dirty="0"/>
              <a:t>И</a:t>
            </a:r>
            <a:r>
              <a:rPr lang="ru-RU" sz="800" i="1" dirty="0" smtClean="0"/>
              <a:t>менно эти продукты содержат полноценный белок (т.е. содержат незаменимые аминокислоты). Чтобы обеспечить свой организм строительными материалами, необходимо употреблять достаточное количество мясной пищи и иметь здоровый </a:t>
            </a:r>
            <a:r>
              <a:rPr lang="ru-RU" sz="800" i="1" dirty="0" err="1" smtClean="0"/>
              <a:t>желудочно</a:t>
            </a:r>
            <a:r>
              <a:rPr lang="ru-RU" sz="800" i="1" dirty="0" smtClean="0"/>
              <a:t> – кишечный тракт. В этом случае в организме появятся необходимые аминокислоты для синтеза собственного коллагена.</a:t>
            </a:r>
          </a:p>
          <a:p>
            <a:r>
              <a:rPr lang="ru-RU" sz="800" i="1" dirty="0" smtClean="0"/>
              <a:t>2. Из биологически активных добавок. В </a:t>
            </a:r>
            <a:r>
              <a:rPr lang="ru-RU" sz="800" i="1" dirty="0" err="1" smtClean="0"/>
              <a:t>БАДах</a:t>
            </a:r>
            <a:r>
              <a:rPr lang="ru-RU" sz="800" i="1" dirty="0" smtClean="0"/>
              <a:t> коллаген уже расщеплён до аминокислот и быстро всасывается через кишечник (обладает большей </a:t>
            </a:r>
            <a:r>
              <a:rPr lang="ru-RU" sz="800" i="1" dirty="0" err="1" smtClean="0"/>
              <a:t>биодоступностью</a:t>
            </a:r>
            <a:r>
              <a:rPr lang="ru-RU" sz="800" i="1" dirty="0" smtClean="0"/>
              <a:t>).  </a:t>
            </a:r>
          </a:p>
          <a:p>
            <a:r>
              <a:rPr lang="ru-RU" sz="800" i="1" dirty="0" smtClean="0"/>
              <a:t>Коллаген можно встретить в различных формах:</a:t>
            </a:r>
          </a:p>
          <a:p>
            <a:r>
              <a:rPr lang="ru-RU" sz="800" i="1" dirty="0" smtClean="0"/>
              <a:t>- Коллаген в виде порошка – его необходимо смешать с водой или соком и выпить за один приём с утра.</a:t>
            </a:r>
          </a:p>
          <a:p>
            <a:r>
              <a:rPr lang="ru-RU" sz="800" i="1" dirty="0" smtClean="0"/>
              <a:t>- Коллаген в капсулах или таблетках – суточная доза от 2 до 6 таблеток в сутки (в зависимости от производителя).</a:t>
            </a:r>
          </a:p>
          <a:p>
            <a:r>
              <a:rPr lang="ru-RU" sz="800" i="1" dirty="0" smtClean="0"/>
              <a:t>- Коллаген в виде напитка готов к употреблению, легко усваивается. </a:t>
            </a:r>
          </a:p>
          <a:p>
            <a:r>
              <a:rPr lang="ru-RU" sz="800" i="1" dirty="0" smtClean="0"/>
              <a:t>КОЛЛАГЕН 7000 от компании </a:t>
            </a:r>
            <a:r>
              <a:rPr lang="ru-RU" sz="800" i="1" dirty="0" err="1" smtClean="0"/>
              <a:t>АртЛайф</a:t>
            </a:r>
            <a:r>
              <a:rPr lang="ru-RU" sz="800" i="1" dirty="0" smtClean="0"/>
              <a:t> –  это питьевой коллаген с высокой </a:t>
            </a:r>
            <a:r>
              <a:rPr lang="ru-RU" sz="800" i="1" dirty="0" err="1" smtClean="0"/>
              <a:t>биодоступностью</a:t>
            </a:r>
            <a:r>
              <a:rPr lang="ru-RU" sz="800" i="1" dirty="0" smtClean="0"/>
              <a:t>. Обладает приятным вкусом за счёт добавления натурального сока. Состав продукта дополнительно усилен биотином, витамином Е и </a:t>
            </a:r>
            <a:r>
              <a:rPr lang="ru-RU" sz="800" i="1" dirty="0" err="1" smtClean="0"/>
              <a:t>гиалуроновой</a:t>
            </a:r>
            <a:r>
              <a:rPr lang="ru-RU" sz="800" i="1" dirty="0" smtClean="0"/>
              <a:t> кислотой. </a:t>
            </a:r>
          </a:p>
          <a:p>
            <a:r>
              <a:rPr lang="ru-RU" sz="800" i="1" dirty="0" smtClean="0"/>
              <a:t>БАД, не является лекарственным средством.</a:t>
            </a:r>
          </a:p>
          <a:p>
            <a:endParaRPr lang="ru-RU" sz="800" i="1" dirty="0" smtClean="0"/>
          </a:p>
          <a:p>
            <a:r>
              <a:rPr lang="ru-RU" sz="800" i="1" dirty="0" smtClean="0"/>
              <a:t>#</a:t>
            </a:r>
            <a:r>
              <a:rPr lang="ru-RU" sz="800" i="1" dirty="0" err="1" smtClean="0"/>
              <a:t>артлайф</a:t>
            </a:r>
            <a:r>
              <a:rPr lang="ru-RU" sz="800" i="1" dirty="0" smtClean="0"/>
              <a:t> #БАД #коллаген #красота #здоровье #суставы</a:t>
            </a:r>
          </a:p>
          <a:p>
            <a:r>
              <a:rPr lang="ru-RU" sz="800" i="1" dirty="0" smtClean="0"/>
              <a:t>#</a:t>
            </a:r>
            <a:r>
              <a:rPr lang="ru-RU" sz="800" i="1" dirty="0" err="1" smtClean="0"/>
              <a:t>артлайф</a:t>
            </a:r>
            <a:r>
              <a:rPr lang="ru-RU" sz="800" i="1" dirty="0" smtClean="0"/>
              <a:t> #лето #антисептик #дача #природа #овощи #фрукты #микробы</a:t>
            </a:r>
            <a:endParaRPr lang="ru-RU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47" y="1819373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60016" y="1920598"/>
            <a:ext cx="4172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\\filer\Artlife\Маркетинг\КОНТЕНТ-ПЛАН ДЛЯ СОЦ.СЕТЕЙ\2020\6. Июнь\Продукты\GastrocalmMaxi_inst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895" y="1317096"/>
            <a:ext cx="1332000" cy="1332000"/>
          </a:xfrm>
          <a:prstGeom prst="rect">
            <a:avLst/>
          </a:prstGeom>
          <a:noFill/>
        </p:spPr>
      </p:pic>
      <p:pic>
        <p:nvPicPr>
          <p:cNvPr id="10" name="Picture 3" descr="\\filer\Artlife\Маркетинг\КОНТЕНТ-ПЛАН ДЛЯ СОЦ.СЕТЕЙ\2020\6. Июнь\Продукты\DIM prost_foto_inst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0292" y="1367896"/>
            <a:ext cx="1332000" cy="1332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692401" y="2684284"/>
            <a:ext cx="38946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Абсолютно каждый хоть раз за свою жизнь сталкивался с дискомфортом в желудке и кишечнике: изжога, боль, тяжесть в животе, избыточное газообразование. Все эти симптомы являются следствием нарушения работы органов пищеварения и, как правило, не дают четкой информации о конкретном заболевании. Очень редки случаи, когда мы сразу обращаемся к врачу, пытаясь выяснить причину. Чаще всего избавляемся от неприятных симптомов, оставляя проблему нерешенной. </a:t>
            </a:r>
          </a:p>
          <a:p>
            <a:endParaRPr lang="ru-RU" sz="1000" dirty="0" smtClean="0"/>
          </a:p>
          <a:p>
            <a:r>
              <a:rPr lang="ru-RU" sz="1000" dirty="0" smtClean="0"/>
              <a:t>«</a:t>
            </a:r>
            <a:r>
              <a:rPr lang="ru-RU" sz="1000" dirty="0" err="1" smtClean="0"/>
              <a:t>Гастрокалм</a:t>
            </a:r>
            <a:r>
              <a:rPr lang="ru-RU" sz="1000" dirty="0" smtClean="0"/>
              <a:t> Макси» - комплексное решение и грамотная помощь системе пищеварения. Он имеет полностью растительный состав, обладает умеренным </a:t>
            </a:r>
            <a:r>
              <a:rPr lang="ru-RU" sz="1000" dirty="0" err="1" smtClean="0"/>
              <a:t>антацидным</a:t>
            </a:r>
            <a:r>
              <a:rPr lang="ru-RU" sz="1000" dirty="0" smtClean="0"/>
              <a:t>, противовоспалительным, обезболивающим и заживляющим действием. Поможет улучшить функциональное состояние системы пищеварения, а также значительно ускорить процесс восстановления в комплексной терапии заболеваний ЖКТ: гастриты, гастродуодениты, холециститы, </a:t>
            </a:r>
            <a:r>
              <a:rPr lang="ru-RU" sz="1000" dirty="0" err="1" smtClean="0"/>
              <a:t>дисбактериозы</a:t>
            </a:r>
            <a:r>
              <a:rPr lang="ru-RU" sz="1000" dirty="0" smtClean="0"/>
              <a:t> кишечника, </a:t>
            </a:r>
            <a:r>
              <a:rPr lang="ru-RU" sz="1000" dirty="0" err="1" smtClean="0"/>
              <a:t>паразитозы</a:t>
            </a:r>
            <a:r>
              <a:rPr lang="ru-RU" sz="1000" dirty="0" smtClean="0"/>
              <a:t>.</a:t>
            </a:r>
          </a:p>
          <a:p>
            <a:endParaRPr lang="ru-RU" sz="1000" i="1" dirty="0" smtClean="0"/>
          </a:p>
          <a:p>
            <a:r>
              <a:rPr lang="ru-RU" sz="1000" i="1" dirty="0" smtClean="0"/>
              <a:t>БАД, не является лекарственным средством</a:t>
            </a:r>
          </a:p>
          <a:p>
            <a:endParaRPr lang="ru-RU" sz="1000" i="1" dirty="0" smtClean="0"/>
          </a:p>
          <a:p>
            <a:r>
              <a:rPr lang="ru-RU" sz="1000" i="1" dirty="0" smtClean="0"/>
              <a:t>#</a:t>
            </a:r>
            <a:r>
              <a:rPr lang="ru-RU" sz="1000" i="1" dirty="0" err="1" smtClean="0"/>
              <a:t>артлайф</a:t>
            </a:r>
            <a:r>
              <a:rPr lang="ru-RU" sz="1000" i="1" dirty="0" smtClean="0"/>
              <a:t> #БАД #желудок #пищеварение #здоровье 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98268" y="2760484"/>
            <a:ext cx="38946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/>
              <a:t>Сегодня поддержка мужского здоровья </a:t>
            </a:r>
            <a:r>
              <a:rPr lang="ru-RU" sz="800" dirty="0" smtClean="0"/>
              <a:t>- это </a:t>
            </a:r>
            <a:r>
              <a:rPr lang="ru-RU" sz="800" dirty="0" smtClean="0"/>
              <a:t>залог успеха будущих достижений мужчины. </a:t>
            </a:r>
          </a:p>
          <a:p>
            <a:endParaRPr lang="ru-RU" sz="800" dirty="0" smtClean="0"/>
          </a:p>
          <a:p>
            <a:r>
              <a:rPr lang="ru-RU" sz="800" dirty="0" smtClean="0"/>
              <a:t>Современный многофакторный комплекс с доказанной эффективностью* «ДИМ-прост программ» – </a:t>
            </a:r>
            <a:r>
              <a:rPr lang="ru-RU" sz="800" dirty="0" smtClean="0"/>
              <a:t> это </a:t>
            </a:r>
            <a:r>
              <a:rPr lang="ru-RU" sz="800" dirty="0" smtClean="0"/>
              <a:t>комплексный подход к мужскому здоровью. Главный действующий компонент в основе продукта – DIM (</a:t>
            </a:r>
            <a:r>
              <a:rPr lang="ru-RU" sz="800" dirty="0" err="1" smtClean="0"/>
              <a:t>дииндолилметан</a:t>
            </a:r>
            <a:r>
              <a:rPr lang="ru-RU" sz="800" dirty="0" smtClean="0"/>
              <a:t>). Это производная индол-3-карбинола, содержащегося в крестоцветных овощах. Дополнительно в состав введены мощные антиоксиданты, андрогены, вещества, увеличивающие </a:t>
            </a:r>
            <a:r>
              <a:rPr lang="ru-RU" sz="800" dirty="0" err="1" smtClean="0"/>
              <a:t>уродинамику</a:t>
            </a:r>
            <a:r>
              <a:rPr lang="ru-RU" sz="800" dirty="0" smtClean="0"/>
              <a:t> и снимающие спазмы.</a:t>
            </a:r>
          </a:p>
          <a:p>
            <a:r>
              <a:rPr lang="ru-RU" sz="800" dirty="0" smtClean="0"/>
              <a:t>Основные механизмы действия «</a:t>
            </a:r>
            <a:r>
              <a:rPr lang="ru-RU" sz="800" dirty="0" err="1" smtClean="0"/>
              <a:t>ДИМ-прост</a:t>
            </a:r>
            <a:r>
              <a:rPr lang="ru-RU" sz="800" dirty="0" smtClean="0"/>
              <a:t> программ» на организм мужчины*:</a:t>
            </a:r>
          </a:p>
          <a:p>
            <a:r>
              <a:rPr lang="ru-RU" sz="800" dirty="0" err="1" smtClean="0"/>
              <a:t>Простата-протективное</a:t>
            </a:r>
            <a:r>
              <a:rPr lang="ru-RU" sz="800" dirty="0" smtClean="0"/>
              <a:t> действие - улучшает качество спермы при хроническом простатите в составе со стандартной терапией.</a:t>
            </a:r>
          </a:p>
          <a:p>
            <a:r>
              <a:rPr lang="ru-RU" sz="800" dirty="0" err="1" smtClean="0"/>
              <a:t>Либидо-стимулирующее</a:t>
            </a:r>
            <a:r>
              <a:rPr lang="ru-RU" sz="800" dirty="0" smtClean="0"/>
              <a:t> действие – повышает сексуальное влечение, улучшает потенцию и </a:t>
            </a:r>
            <a:r>
              <a:rPr lang="ru-RU" sz="800" dirty="0" err="1" smtClean="0"/>
              <a:t>оргазмические</a:t>
            </a:r>
            <a:r>
              <a:rPr lang="ru-RU" sz="800" dirty="0" smtClean="0"/>
              <a:t> ощущения. Эффективен при </a:t>
            </a:r>
            <a:r>
              <a:rPr lang="ru-RU" sz="800" dirty="0" err="1" smtClean="0"/>
              <a:t>эректильной</a:t>
            </a:r>
            <a:r>
              <a:rPr lang="ru-RU" sz="800" dirty="0" smtClean="0"/>
              <a:t> дисфункции.</a:t>
            </a:r>
          </a:p>
          <a:p>
            <a:r>
              <a:rPr lang="ru-RU" sz="800" dirty="0" err="1" smtClean="0"/>
              <a:t>Стрессопротективное</a:t>
            </a:r>
            <a:r>
              <a:rPr lang="ru-RU" sz="800" dirty="0" smtClean="0"/>
              <a:t> действие – стабилизирует эмоциональный фон при снижении адаптационных свойств, раздражительности и других видах активной апатии.</a:t>
            </a:r>
          </a:p>
          <a:p>
            <a:r>
              <a:rPr lang="ru-RU" sz="800" dirty="0" err="1" smtClean="0"/>
              <a:t>Адаптогенное</a:t>
            </a:r>
            <a:r>
              <a:rPr lang="ru-RU" sz="800" dirty="0" smtClean="0"/>
              <a:t> действие – повышает уровень работоспособности и жизненной активности. Улучшение качества сна и пробуждения.</a:t>
            </a:r>
          </a:p>
          <a:p>
            <a:endParaRPr lang="ru-RU" sz="800" dirty="0" smtClean="0"/>
          </a:p>
          <a:p>
            <a:r>
              <a:rPr lang="ru-RU" sz="800" dirty="0" smtClean="0"/>
              <a:t>*«Отчет о клиническом испытании: исследование влияния на репродуктивную функцию мужчины БАД к пище «</a:t>
            </a:r>
            <a:r>
              <a:rPr lang="ru-RU" sz="800" dirty="0" err="1" smtClean="0"/>
              <a:t>Дим-прост</a:t>
            </a:r>
            <a:r>
              <a:rPr lang="ru-RU" sz="800" dirty="0" smtClean="0"/>
              <a:t> программ (</a:t>
            </a:r>
            <a:r>
              <a:rPr lang="ru-RU" sz="800" dirty="0" err="1" smtClean="0"/>
              <a:t>Dim-prost</a:t>
            </a:r>
            <a:r>
              <a:rPr lang="ru-RU" sz="800" dirty="0" smtClean="0"/>
              <a:t> </a:t>
            </a:r>
            <a:r>
              <a:rPr lang="ru-RU" sz="800" dirty="0" err="1" smtClean="0"/>
              <a:t>programm</a:t>
            </a:r>
            <a:r>
              <a:rPr lang="ru-RU" sz="800" dirty="0" smtClean="0"/>
              <a:t>)», ФГБУ </a:t>
            </a:r>
            <a:r>
              <a:rPr lang="ru-RU" sz="800" dirty="0" err="1" smtClean="0"/>
              <a:t>СибФНКЦ</a:t>
            </a:r>
            <a:r>
              <a:rPr lang="ru-RU" sz="800" dirty="0" smtClean="0"/>
              <a:t> ФМБА России, консультативное отделение, Томск, 2019.</a:t>
            </a:r>
          </a:p>
          <a:p>
            <a:endParaRPr lang="ru-RU" sz="800" i="1" dirty="0" smtClean="0"/>
          </a:p>
          <a:p>
            <a:r>
              <a:rPr lang="ru-RU" sz="800" i="1" dirty="0" smtClean="0"/>
              <a:t>#</a:t>
            </a:r>
            <a:r>
              <a:rPr lang="ru-RU" sz="800" i="1" dirty="0" err="1" smtClean="0"/>
              <a:t>артлайф</a:t>
            </a:r>
            <a:r>
              <a:rPr lang="ru-RU" sz="800" i="1" dirty="0" smtClean="0"/>
              <a:t> #БАД #мужское #здоровье #сила </a:t>
            </a:r>
            <a:endParaRPr lang="ru-RU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6" y="182988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47" y="1819373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60016" y="1920598"/>
            <a:ext cx="4172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3800" y="2449231"/>
            <a:ext cx="3873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</a:t>
            </a:r>
          </a:p>
          <a:p>
            <a:r>
              <a:rPr lang="ru-RU" sz="1000" dirty="0" smtClean="0"/>
              <a:t> </a:t>
            </a:r>
          </a:p>
          <a:p>
            <a:r>
              <a:rPr lang="ru-RU" sz="1000" dirty="0" smtClean="0"/>
              <a:t> 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8200" y="2682459"/>
            <a:ext cx="4148667" cy="352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 smtClean="0"/>
              <a:t>«</a:t>
            </a:r>
            <a:r>
              <a:rPr lang="ru-RU" sz="1100" b="1" dirty="0" err="1" smtClean="0"/>
              <a:t>Кальцимакс</a:t>
            </a:r>
            <a:r>
              <a:rPr lang="ru-RU" sz="1100" b="1" dirty="0" smtClean="0"/>
              <a:t>»* </a:t>
            </a:r>
            <a:r>
              <a:rPr lang="ru-RU" sz="1100" dirty="0" smtClean="0"/>
              <a:t>- это добавка, проверенная временем и успевшая получить множество положительных отзывов от потребителей, незаменимый источник кальция, </a:t>
            </a:r>
            <a:r>
              <a:rPr lang="ru-RU" sz="1100" dirty="0" err="1" smtClean="0"/>
              <a:t>хондроитинсульфата</a:t>
            </a:r>
            <a:r>
              <a:rPr lang="ru-RU" sz="1100" dirty="0" smtClean="0"/>
              <a:t>, магния и других элементов, необходимых для прочности костей, укрепления ногтей и зубов. Он содержит кальций в наиболее легкой для усвоения организмом форме - в виде </a:t>
            </a:r>
            <a:r>
              <a:rPr lang="ru-RU" sz="1100" dirty="0" err="1" smtClean="0"/>
              <a:t>гидроксиапатита</a:t>
            </a:r>
            <a:r>
              <a:rPr lang="ru-RU" sz="1100" dirty="0" smtClean="0"/>
              <a:t>. </a:t>
            </a:r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Компенсирует дефицит минеральной недостаточности при несбалансированном питании.</a:t>
            </a:r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Подходит для профилактики и включения в комплексную терапию заболеваний, сопровождающихся повышенной потребностью в минералах (</a:t>
            </a:r>
            <a:r>
              <a:rPr lang="ru-RU" sz="1100" dirty="0" err="1" smtClean="0"/>
              <a:t>остеопороза</a:t>
            </a:r>
            <a:r>
              <a:rPr lang="ru-RU" sz="1100" dirty="0" smtClean="0"/>
              <a:t>, остеохондроза и т.д.)</a:t>
            </a:r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Положительно влияет на процесс восстановления костей после травм и переломов.</a:t>
            </a:r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Улучшает состояние кожи, волос, ногтей.</a:t>
            </a:r>
          </a:p>
          <a:p>
            <a:pPr>
              <a:lnSpc>
                <a:spcPts val="1000"/>
              </a:lnSpc>
            </a:pP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Биологически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активная добавка к пище. Не является лекарственным средством. Перед применением проконсультируйтесь с врачом.</a:t>
            </a:r>
          </a:p>
          <a:p>
            <a:pPr>
              <a:lnSpc>
                <a:spcPts val="1000"/>
              </a:lnSpc>
            </a:pPr>
            <a:endParaRPr lang="ru-RU" sz="1000" dirty="0"/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здоровье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суставы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кости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4" descr="\\filer\Artlife\Маркетинг\КОНТЕНТ-ПЛАН ДЛЯ СОЦ.СЕТЕЙ\2020\6. Июнь\Продукты\ПримаЛеди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1116" y="1314970"/>
            <a:ext cx="1332000" cy="1332000"/>
          </a:xfrm>
          <a:prstGeom prst="rect">
            <a:avLst/>
          </a:prstGeom>
          <a:noFill/>
        </p:spPr>
      </p:pic>
      <p:pic>
        <p:nvPicPr>
          <p:cNvPr id="11" name="Picture 2" descr="\\filer\Artlife\Маркетинг\КОНТЕНТ-ПЛАН ДЛЯ СОЦ.СЕТЕЙ\2020\6. Июнь\Продукты\Здоровье\Кальцимак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8101" y="1263151"/>
            <a:ext cx="1332000" cy="1332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56934" y="2699392"/>
            <a:ext cx="414866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 smtClean="0"/>
              <a:t>Красота настоящая – это красота изнутри, сияющая кожа, здоровые ногти, роскошные волосы! Все это можно получить, ухаживая за собой и питая себя правильно. </a:t>
            </a:r>
          </a:p>
          <a:p>
            <a:endParaRPr lang="ru-RU" sz="900" dirty="0" smtClean="0"/>
          </a:p>
          <a:p>
            <a:r>
              <a:rPr lang="ru-RU" sz="900" dirty="0" err="1" smtClean="0"/>
              <a:t>ПримаЛедис</a:t>
            </a:r>
            <a:r>
              <a:rPr lang="ru-RU" sz="900" dirty="0" smtClean="0"/>
              <a:t> – это уникальная трехуровневая программа для красоты и здоровья женщин от 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. Компоненты программы: </a:t>
            </a:r>
          </a:p>
          <a:p>
            <a:endParaRPr lang="ru-RU" sz="900" dirty="0" smtClean="0"/>
          </a:p>
          <a:p>
            <a:r>
              <a:rPr lang="ru-RU" sz="900" dirty="0" err="1" smtClean="0"/>
              <a:t>Гиалуроновая</a:t>
            </a:r>
            <a:r>
              <a:rPr lang="ru-RU" sz="900" dirty="0" smtClean="0"/>
              <a:t> кислота и коллаген – это два важнейших компонента. Коллаген восстанавливает и укрепляет ВСЕ соединительнотканные структуры организма. </a:t>
            </a:r>
            <a:r>
              <a:rPr lang="ru-RU" sz="900" dirty="0" err="1" smtClean="0"/>
              <a:t>Гиалуроновая</a:t>
            </a:r>
            <a:r>
              <a:rPr lang="ru-RU" sz="900" dirty="0" smtClean="0"/>
              <a:t> кислота заполняет пространства между волокнами коллагена, удерживает воду в тканях, обеспечивая упругость и эластичность тканей.</a:t>
            </a:r>
          </a:p>
          <a:p>
            <a:endParaRPr lang="ru-RU" sz="900" dirty="0" smtClean="0"/>
          </a:p>
          <a:p>
            <a:r>
              <a:rPr lang="ru-RU" sz="900" dirty="0" smtClean="0"/>
              <a:t>Антиоксиданты и </a:t>
            </a:r>
            <a:r>
              <a:rPr lang="ru-RU" sz="900" dirty="0" err="1" smtClean="0"/>
              <a:t>гиппоксанты</a:t>
            </a:r>
            <a:r>
              <a:rPr lang="ru-RU" sz="900" dirty="0" smtClean="0"/>
              <a:t> обеспечивают здоровье клетки. Встраиваются в клеточные мембраны, защищая их от </a:t>
            </a:r>
            <a:r>
              <a:rPr lang="ru-RU" sz="900" dirty="0" err="1" smtClean="0"/>
              <a:t>свободнорадикального</a:t>
            </a:r>
            <a:r>
              <a:rPr lang="ru-RU" sz="900" dirty="0" smtClean="0"/>
              <a:t> окисления. </a:t>
            </a:r>
          </a:p>
          <a:p>
            <a:r>
              <a:rPr lang="ru-RU" sz="900" dirty="0" smtClean="0"/>
              <a:t>Витамины и минералы – это жизненно важные биологические соединения, регулирующие  практически  все обменные процессы.</a:t>
            </a:r>
          </a:p>
          <a:p>
            <a:endParaRPr lang="ru-RU" sz="900" dirty="0" smtClean="0"/>
          </a:p>
          <a:p>
            <a:r>
              <a:rPr lang="ru-RU" sz="900" dirty="0" smtClean="0"/>
              <a:t>3 капсулы в сутки: утром, днем и вечером:</a:t>
            </a:r>
          </a:p>
          <a:p>
            <a:r>
              <a:rPr lang="ru-RU" sz="900" dirty="0" smtClean="0"/>
              <a:t>Утром обогащаем организм самым необходимым (витаминами и минералами).</a:t>
            </a:r>
          </a:p>
          <a:p>
            <a:r>
              <a:rPr lang="ru-RU" sz="900" dirty="0" smtClean="0"/>
              <a:t>Днем – защищаем клетки от стресса (антиоксиданты и </a:t>
            </a:r>
            <a:r>
              <a:rPr lang="ru-RU" sz="900" dirty="0" err="1" smtClean="0"/>
              <a:t>антигиппоксанты</a:t>
            </a:r>
            <a:r>
              <a:rPr lang="ru-RU" sz="900" dirty="0" smtClean="0"/>
              <a:t>).</a:t>
            </a:r>
          </a:p>
          <a:p>
            <a:r>
              <a:rPr lang="ru-RU" sz="900" dirty="0" smtClean="0"/>
              <a:t>Вечером – восстанавливаем водный баланс и запускаем процессы омоложения (коллаген и </a:t>
            </a:r>
            <a:r>
              <a:rPr lang="ru-RU" sz="900" dirty="0" err="1" smtClean="0"/>
              <a:t>гиалуроновая</a:t>
            </a:r>
            <a:r>
              <a:rPr lang="ru-RU" sz="900" dirty="0" smtClean="0"/>
              <a:t> кислота).</a:t>
            </a:r>
          </a:p>
          <a:p>
            <a:endParaRPr lang="ru-RU" sz="900" dirty="0" smtClean="0"/>
          </a:p>
          <a:p>
            <a:r>
              <a:rPr lang="ru-RU" sz="900" dirty="0" smtClean="0"/>
              <a:t>БАД, не является лекарственным средством.</a:t>
            </a:r>
          </a:p>
          <a:p>
            <a:r>
              <a:rPr lang="ru-RU" sz="900" dirty="0" smtClean="0"/>
              <a:t>#</a:t>
            </a:r>
            <a:r>
              <a:rPr lang="ru-RU" sz="900" dirty="0" err="1" smtClean="0"/>
              <a:t>артлайф</a:t>
            </a:r>
            <a:r>
              <a:rPr lang="ru-RU" sz="900" dirty="0" smtClean="0"/>
              <a:t> #БАД #женщина #леди #здоровье #красота</a:t>
            </a:r>
            <a:endParaRPr lang="ru-RU" sz="7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"/>
            <a:ext cx="12192152" cy="685791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682402"/>
              </p:ext>
            </p:extLst>
          </p:nvPr>
        </p:nvGraphicFramePr>
        <p:xfrm>
          <a:off x="2644351" y="4626350"/>
          <a:ext cx="9067664" cy="96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Батончик протеиновый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Диеталика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Art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Food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– ИДЕАЛЬНО ДЛЯ ПУТЕШЕСТВИЙ!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Кисели.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Здоровье от природы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Терпентиновые леденцы Таежные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73970">
                <a:tc>
                  <a:txBody>
                    <a:bodyPr/>
                    <a:lstStyle/>
                    <a:p>
                      <a:pPr lvl="0" algn="ctr"/>
                      <a:endParaRPr lang="ru-RU" sz="1100" i="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ru-RU" sz="11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ru-RU" sz="110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85916" y="2352884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516913" y="234256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47614" y="2352882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78315" y="2352883"/>
            <a:ext cx="2118842" cy="2017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" descr="C:\Users\Chizhova\Desktop\Артфу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243" y="2472196"/>
            <a:ext cx="1800000" cy="1800000"/>
          </a:xfrm>
          <a:prstGeom prst="rect">
            <a:avLst/>
          </a:prstGeom>
          <a:noFill/>
        </p:spPr>
      </p:pic>
      <p:pic>
        <p:nvPicPr>
          <p:cNvPr id="3074" name="Picture 2" descr="\\filer\Artlife\Маркетинг\КОНТЕНТ-ПЛАН ДЛЯ СОЦ.СЕТЕЙ\2020\6. Июнь\Продукты\Функциональное питание\Диеталика_батончик_мафф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0901" y="2471337"/>
            <a:ext cx="1800000" cy="1800000"/>
          </a:xfrm>
          <a:prstGeom prst="rect">
            <a:avLst/>
          </a:prstGeom>
          <a:noFill/>
        </p:spPr>
      </p:pic>
      <p:pic>
        <p:nvPicPr>
          <p:cNvPr id="3075" name="Picture 3" descr="\\filer\Artlife\Маркетинг\КОНТЕНТ-ПЛАН ДЛЯ СОЦ.СЕТЕЙ\2020\6. Июнь\Продукты\Функциональное питание\Кисели_шоу-бокс_ле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5634" y="2468033"/>
            <a:ext cx="1800000" cy="1800000"/>
          </a:xfrm>
          <a:prstGeom prst="rect">
            <a:avLst/>
          </a:prstGeom>
          <a:noFill/>
        </p:spPr>
      </p:pic>
      <p:pic>
        <p:nvPicPr>
          <p:cNvPr id="3076" name="Picture 4" descr="\\filer\Artlife\Маркетинг\КОНТЕНТ-ПЛАН ДЛЯ СОЦ.СЕТЕЙ\2020\6. Июнь\Продукты\Функциональное питание\Terp_Ledency_inst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7767" y="2468562"/>
            <a:ext cx="180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30773</TotalTime>
  <Words>3468</Words>
  <Application>Microsoft Office PowerPoint</Application>
  <PresentationFormat>Широкоэкранный</PresentationFormat>
  <Paragraphs>402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Ноябрь - медиапланирование</dc:title>
  <dc:creator>Анна Шушпанова</dc:creator>
  <cp:lastModifiedBy>Вера Кучинская</cp:lastModifiedBy>
  <cp:revision>3126</cp:revision>
  <cp:lastPrinted>2019-10-31T02:14:27Z</cp:lastPrinted>
  <dcterms:created xsi:type="dcterms:W3CDTF">2018-10-19T03:44:59Z</dcterms:created>
  <dcterms:modified xsi:type="dcterms:W3CDTF">2020-05-29T12:24:56Z</dcterms:modified>
</cp:coreProperties>
</file>