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60" r:id="rId5"/>
    <p:sldId id="261" r:id="rId6"/>
    <p:sldId id="262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0" r:id="rId17"/>
    <p:sldId id="277" r:id="rId18"/>
    <p:sldId id="278" r:id="rId19"/>
    <p:sldId id="279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D24"/>
    <a:srgbClr val="AD3BD1"/>
    <a:srgbClr val="DC3034"/>
    <a:srgbClr val="5BCD7E"/>
    <a:srgbClr val="A7FFEE"/>
    <a:srgbClr val="A7A7FF"/>
    <a:srgbClr val="FF4F96"/>
    <a:srgbClr val="9B68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Documents and Settings\lat\Рабочий стол\Elite Cup_\pr речевые модули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1" y="0"/>
            <a:ext cx="91462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62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1"/>
            <a:ext cx="8640960" cy="108011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ТИПОВЫЕ ОШИБКИ: отстройка от конкурентов</a:t>
            </a:r>
            <a:endParaRPr lang="ru-RU" sz="36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907704" y="2636912"/>
            <a:ext cx="5256584" cy="2736304"/>
          </a:xfrm>
          <a:prstGeom prst="wedgeRoundRectCallout">
            <a:avLst>
              <a:gd name="adj1" fmla="val -42888"/>
              <a:gd name="adj2" fmla="val 9294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ПОЧЕМУ Я ДОЛЖЕН ПОЛЬЗОВАТЬСЯ ФИТОЭКСТРАКТОРОМ </a:t>
            </a:r>
            <a:r>
              <a:rPr lang="en-US" sz="3600" b="1" dirty="0" smtClean="0">
                <a:solidFill>
                  <a:schemeClr val="tx1"/>
                </a:solidFill>
              </a:rPr>
              <a:t>ELITE CUP</a:t>
            </a:r>
            <a:r>
              <a:rPr lang="ru-RU" sz="3600" b="1" dirty="0" smtClean="0">
                <a:solidFill>
                  <a:schemeClr val="tx1"/>
                </a:solidFill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99" cy="69111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9"/>
            <a:ext cx="8496944" cy="86409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ТИПОВЫЕ ОШИБКИ: отстройка от конкурентов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4752528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- ПОЧЕМУ Я ДОЛЖЕН ПОКУПАТЬ </a:t>
            </a:r>
            <a:r>
              <a:rPr lang="en-US" sz="2200" dirty="0" smtClean="0">
                <a:solidFill>
                  <a:schemeClr val="tx1"/>
                </a:solidFill>
              </a:rPr>
              <a:t>ELITE CUP</a:t>
            </a:r>
            <a:r>
              <a:rPr lang="ru-RU" sz="2200" dirty="0" smtClean="0">
                <a:solidFill>
                  <a:schemeClr val="tx1"/>
                </a:solidFill>
              </a:rPr>
              <a:t>?</a:t>
            </a:r>
          </a:p>
          <a:p>
            <a:pPr algn="l"/>
            <a:r>
              <a:rPr lang="ru-RU" sz="2200" b="1" dirty="0" smtClean="0">
                <a:solidFill>
                  <a:srgbClr val="C00000"/>
                </a:solidFill>
              </a:rPr>
              <a:t>ОШИБКИ:</a:t>
            </a:r>
          </a:p>
          <a:p>
            <a:pPr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Вместо кратких принципиальных отличий - перечисление всех характеристик товара/услуги, "какие знаем". </a:t>
            </a:r>
          </a:p>
          <a:p>
            <a:pPr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Путать "отличия" и "преимущества", которые могут быть и у конкурентов.</a:t>
            </a:r>
          </a:p>
          <a:p>
            <a:pPr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Задавать спорные, неубедительные критерии оценки. </a:t>
            </a:r>
          </a:p>
          <a:p>
            <a:pPr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Вместо критериев оценки приводить "развернутые" характеристики товара/услуги. </a:t>
            </a:r>
          </a:p>
          <a:p>
            <a:pPr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 НЕ задавать Клиенту вообще никаких критериев (никаких закономерностей, никакого стереотипа), называя характеристики товара/услуги.</a:t>
            </a:r>
          </a:p>
          <a:p>
            <a:pPr algn="l"/>
            <a:endParaRPr lang="ru-RU" sz="2200" dirty="0"/>
          </a:p>
        </p:txBody>
      </p:sp>
      <p:pic>
        <p:nvPicPr>
          <p:cNvPr id="2050" name="Picture 2" descr="C:\Documents and Settings\lat\Рабочий стол\25 января\речь\ст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68960"/>
            <a:ext cx="1371600" cy="14319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5"/>
            <a:ext cx="8568952" cy="79208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ТИПОВЫЕ ОШИБКИ: отстройка от конкурентов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748464" cy="453650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Компания </a:t>
            </a:r>
            <a:r>
              <a:rPr lang="ru-RU" sz="2400" dirty="0" err="1" smtClean="0">
                <a:solidFill>
                  <a:schemeClr val="tx1"/>
                </a:solidFill>
              </a:rPr>
              <a:t>Артлайф</a:t>
            </a:r>
            <a:r>
              <a:rPr lang="ru-RU" sz="2400" dirty="0" smtClean="0">
                <a:solidFill>
                  <a:schemeClr val="tx1"/>
                </a:solidFill>
              </a:rPr>
              <a:t> - единственный </a:t>
            </a:r>
            <a:r>
              <a:rPr lang="ru-RU" sz="2400" dirty="0" smtClean="0">
                <a:solidFill>
                  <a:schemeClr val="tx1"/>
                </a:solidFill>
              </a:rPr>
              <a:t>производитель капсульного чая и чайных композиций в </a:t>
            </a:r>
            <a:r>
              <a:rPr lang="ru-RU" sz="2400" dirty="0" smtClean="0">
                <a:solidFill>
                  <a:schemeClr val="tx1"/>
                </a:solidFill>
              </a:rPr>
              <a:t>ассортименте.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 напитках </a:t>
            </a:r>
            <a:r>
              <a:rPr lang="en-US" sz="2400" dirty="0" smtClean="0">
                <a:solidFill>
                  <a:schemeClr val="tx1"/>
                </a:solidFill>
              </a:rPr>
              <a:t>Elite cup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соединяет качественные продукты основы с </a:t>
            </a:r>
            <a:r>
              <a:rPr lang="ru-RU" sz="2400" dirty="0" err="1" smtClean="0">
                <a:solidFill>
                  <a:schemeClr val="tx1"/>
                </a:solidFill>
              </a:rPr>
              <a:t>экоингредиентами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обеспечивающих </a:t>
            </a:r>
            <a:r>
              <a:rPr lang="ru-RU" sz="2400" dirty="0" smtClean="0">
                <a:solidFill>
                  <a:schemeClr val="tx1"/>
                </a:solidFill>
              </a:rPr>
              <a:t>направленность </a:t>
            </a:r>
            <a:r>
              <a:rPr lang="ru-RU" sz="2400" dirty="0" smtClean="0">
                <a:solidFill>
                  <a:schemeClr val="tx1"/>
                </a:solidFill>
              </a:rPr>
              <a:t>действий.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Специальная технология производства, разработанная </a:t>
            </a:r>
            <a:r>
              <a:rPr lang="ru-RU" sz="2400" dirty="0" err="1" smtClean="0">
                <a:solidFill>
                  <a:schemeClr val="tx1"/>
                </a:solidFill>
              </a:rPr>
              <a:t>Артлайф</a:t>
            </a:r>
            <a:r>
              <a:rPr lang="ru-RU" sz="2400" dirty="0" smtClean="0">
                <a:solidFill>
                  <a:schemeClr val="tx1"/>
                </a:solidFill>
              </a:rPr>
              <a:t>, позволяет экстрагировать полезные растения,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сохраняя </a:t>
            </a:r>
            <a:r>
              <a:rPr lang="ru-RU" sz="2400" dirty="0" smtClean="0">
                <a:solidFill>
                  <a:schemeClr val="tx1"/>
                </a:solidFill>
              </a:rPr>
              <a:t>их целебные свойства в полной мере.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Elite </a:t>
            </a:r>
            <a:r>
              <a:rPr lang="en-US" sz="2400" dirty="0" smtClean="0">
                <a:solidFill>
                  <a:schemeClr val="tx1"/>
                </a:solidFill>
              </a:rPr>
              <a:t>cup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dirty="0" smtClean="0">
                <a:solidFill>
                  <a:schemeClr val="tx1"/>
                </a:solidFill>
              </a:rPr>
              <a:t>формула целебных напитков </a:t>
            </a: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 smtClean="0">
                <a:solidFill>
                  <a:schemeClr val="tx1"/>
                </a:solidFill>
              </a:rPr>
              <a:t>основе чая и кофе, экстрактов трав, семян и </a:t>
            </a:r>
            <a:r>
              <a:rPr lang="ru-RU" sz="2400" dirty="0" smtClean="0">
                <a:solidFill>
                  <a:schemeClr val="tx1"/>
                </a:solidFill>
              </a:rPr>
              <a:t>плодов </a:t>
            </a:r>
            <a:r>
              <a:rPr lang="ru-RU" sz="2400" dirty="0" smtClean="0">
                <a:solidFill>
                  <a:schemeClr val="tx1"/>
                </a:solidFill>
              </a:rPr>
              <a:t>растений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1"/>
            <a:ext cx="9143999" cy="6856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3"/>
            <a:ext cx="7704856" cy="792087"/>
          </a:xfrm>
        </p:spPr>
        <p:txBody>
          <a:bodyPr/>
          <a:lstStyle/>
          <a:p>
            <a:pPr algn="l"/>
            <a:r>
              <a:rPr lang="ru-RU" b="1" dirty="0" smtClean="0"/>
              <a:t>ТИПОВЫЕ ОШИБКИ:</a:t>
            </a:r>
            <a:r>
              <a:rPr lang="en-US" b="1" dirty="0" smtClean="0"/>
              <a:t> </a:t>
            </a:r>
            <a:r>
              <a:rPr lang="ru-RU" b="1" dirty="0" smtClean="0"/>
              <a:t>ОБИДА 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835696" y="2276872"/>
            <a:ext cx="5904656" cy="3096344"/>
          </a:xfrm>
          <a:prstGeom prst="wedgeRoundRectCallout">
            <a:avLst>
              <a:gd name="adj1" fmla="val -41017"/>
              <a:gd name="adj2" fmla="val 88065"/>
              <a:gd name="adj3" fmla="val 16667"/>
            </a:avLst>
          </a:prstGeom>
          <a:solidFill>
            <a:srgbClr val="DC3034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ВАМ ЧТО, ТРУДНО ОТВЕТИТЬ?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541" y="0"/>
            <a:ext cx="9181541" cy="68844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792087"/>
          </a:xfrm>
        </p:spPr>
        <p:txBody>
          <a:bodyPr/>
          <a:lstStyle/>
          <a:p>
            <a:r>
              <a:rPr lang="ru-RU" b="1" dirty="0" smtClean="0"/>
              <a:t>ТИПОВЫЕ ОШИБКИ:</a:t>
            </a:r>
            <a:r>
              <a:rPr lang="en-US" b="1" dirty="0" smtClean="0"/>
              <a:t> </a:t>
            </a:r>
            <a:r>
              <a:rPr lang="ru-RU" b="1" dirty="0" smtClean="0"/>
              <a:t>ОБИДА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8064896" cy="367240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- Вам что, трудно ответить?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ОШИБКИ: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Начинать диалог извинением "за беспокойство".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Обижаться на "формальный подход":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-"Это что, секрет?"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-"Вам что, трудно ответить?" и т.д.</a:t>
            </a:r>
          </a:p>
          <a:p>
            <a:endParaRPr lang="ru-RU" dirty="0"/>
          </a:p>
        </p:txBody>
      </p:sp>
      <p:pic>
        <p:nvPicPr>
          <p:cNvPr id="3074" name="Picture 2" descr="C:\Documents and Settings\lat\Рабочий стол\25 января\речь\ст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564904"/>
            <a:ext cx="1659632" cy="173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792087"/>
          </a:xfrm>
        </p:spPr>
        <p:txBody>
          <a:bodyPr/>
          <a:lstStyle/>
          <a:p>
            <a:r>
              <a:rPr lang="ru-RU" b="1" dirty="0" smtClean="0"/>
              <a:t>ТИПОВЫЕ ОШИБКИ:</a:t>
            </a:r>
            <a:r>
              <a:rPr lang="en-US" b="1" dirty="0" smtClean="0"/>
              <a:t> </a:t>
            </a:r>
            <a:r>
              <a:rPr lang="ru-RU" b="1" dirty="0" smtClean="0"/>
              <a:t>ОБИДА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640960" cy="42484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Когда мы презентуем </a:t>
            </a:r>
            <a:r>
              <a:rPr lang="en-US" sz="2000" dirty="0" smtClean="0">
                <a:solidFill>
                  <a:schemeClr val="tx1"/>
                </a:solidFill>
              </a:rPr>
              <a:t>Elite cup</a:t>
            </a:r>
            <a:r>
              <a:rPr lang="ru-RU" sz="2000" dirty="0" smtClean="0">
                <a:solidFill>
                  <a:schemeClr val="tx1"/>
                </a:solidFill>
              </a:rPr>
              <a:t>, каждый покупатель для нас индивидуальность. 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r>
              <a:rPr lang="ru-RU" sz="2000" dirty="0" smtClean="0">
                <a:solidFill>
                  <a:schemeClr val="tx1"/>
                </a:solidFill>
              </a:rPr>
              <a:t> При этом мы играем на стереотипах: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-Вспомните, с каким фантастическим настроением вы просыпаетесь с ароматом кофе!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- Когда за окном дождь и вы промокли до нитки. Вы вбегаете в кафе и заказываете горячий кофе… Вспомните потрясающий вкус первого глотка…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Настроение в речевых модулях подчеркивают прилагательные и невербальное общение: взгляд, жест, пауза.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Психологи утверждают, если вы хотите убедить Покупателя, смотрите ему в правый глаз. Если хотите вывести из себя – смотрите в зону воротничка.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Большинство американских тренеров советуют начинать свое выступление с шутки. Но при этом вы должны уметь шутить. 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6240" cy="685800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23728" y="2276872"/>
            <a:ext cx="6048672" cy="3240360"/>
          </a:xfrm>
          <a:prstGeom prst="wedgeRoundRectCallout">
            <a:avLst>
              <a:gd name="adj1" fmla="val -38432"/>
              <a:gd name="adj2" fmla="val 79307"/>
              <a:gd name="adj3" fmla="val 16667"/>
            </a:avLst>
          </a:prstGeom>
          <a:solidFill>
            <a:srgbClr val="E87D24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ПЫТАЕМСЯ СРАЗУ РАССКАЗАТЬ ВСЕ, ЧТО МЫ ЗНАЕМ О ПРОДУКТЕ!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ТИПОВЫЕ ОШИБКИ:ПЫТАТЬСЯ РАССКАЗАТЬ ВСЕ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3"/>
            <a:ext cx="8280920" cy="86409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ТИПОВЫЕ ОШИБКИ</a:t>
            </a:r>
            <a:r>
              <a:rPr lang="ru-RU" sz="3600" b="1" dirty="0" smtClean="0"/>
              <a:t>:ПЫТАТЬСЯ РАССКАЗАТЬ ВСЕ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8136904" cy="38884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ОШИБКИ: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Пытаться сразу сказать все, что знаем по данному вопросу.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Излагать громоздкими фразами и малопонятными терминами.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Рассказывать больше о том, что мы "можем", чем о том, что это дает Покупатель, какие его задачи решает. </a:t>
            </a:r>
          </a:p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! Главное кратко и образно донести, ЧТО предлагается, попадая в стереотипы !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3"/>
            <a:ext cx="8568952" cy="108011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ТИПОВЫЕ ОШИБКИ:ПЫТАТЬСЯ </a:t>
            </a:r>
            <a:br>
              <a:rPr lang="ru-RU" sz="3200" b="1" dirty="0" smtClean="0"/>
            </a:br>
            <a:r>
              <a:rPr lang="ru-RU" sz="3200" b="1" dirty="0" smtClean="0"/>
              <a:t>РАССКАЗАТЬ ВСЕ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568952" cy="396044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100" dirty="0" smtClean="0">
                <a:solidFill>
                  <a:schemeClr val="tx1"/>
                </a:solidFill>
              </a:rPr>
              <a:t>Говорите о своем опыте, совпадающем с их позицией:</a:t>
            </a:r>
          </a:p>
          <a:p>
            <a:pPr algn="l"/>
            <a:r>
              <a:rPr lang="ru-RU" sz="3100" dirty="0" smtClean="0">
                <a:solidFill>
                  <a:schemeClr val="tx1"/>
                </a:solidFill>
              </a:rPr>
              <a:t>- Я обожаю кофе! Но когда я начинаю думать о том, что кофе-машину потом придется мыть,… то я обхожусь ложкой растворимого кофе. При этом я понимаю, разницу во вкусах. И понимаю, что в наслаждении я проигрываю. </a:t>
            </a:r>
          </a:p>
          <a:p>
            <a:pPr algn="l"/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Покупатель чувствует, когда вы искренние! Тогда вам начинают доверять</a:t>
            </a:r>
            <a:r>
              <a:rPr lang="ru-RU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l"/>
            <a:r>
              <a:rPr lang="ru-RU" sz="3100" dirty="0" smtClean="0">
                <a:solidFill>
                  <a:schemeClr val="tx1"/>
                </a:solidFill>
              </a:rPr>
              <a:t>От индивидуальных примеров переходите к более общему:</a:t>
            </a:r>
          </a:p>
          <a:p>
            <a:pPr algn="l"/>
            <a:r>
              <a:rPr lang="ru-RU" sz="3100" dirty="0" smtClean="0">
                <a:solidFill>
                  <a:schemeClr val="tx1"/>
                </a:solidFill>
              </a:rPr>
              <a:t>- Сколько раз в будни вы пьете кофе? (слушайте ответы из зала)</a:t>
            </a:r>
          </a:p>
          <a:p>
            <a:pPr algn="l"/>
            <a:r>
              <a:rPr lang="ru-RU" sz="3100" dirty="0" smtClean="0">
                <a:solidFill>
                  <a:schemeClr val="tx1"/>
                </a:solidFill>
              </a:rPr>
              <a:t>Больше трех чашек кофе в будний день выпивает каждый третий россиянин. (приводите статистику)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41" cy="685800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267744" y="2348880"/>
            <a:ext cx="5904656" cy="3096344"/>
          </a:xfrm>
          <a:prstGeom prst="wedgeRoundRectCallout">
            <a:avLst>
              <a:gd name="adj1" fmla="val -41511"/>
              <a:gd name="adj2" fmla="val 82443"/>
              <a:gd name="adj3" fmla="val 16667"/>
            </a:avLst>
          </a:prstGeom>
          <a:solidFill>
            <a:srgbClr val="AD3BD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ВНИМАНИЕ! СКАНДАЛЬНЫЙ ПОКУПАТЕЛЬ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9"/>
            <a:ext cx="6606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ТИПОВЫЕ ОШИБКИ: СКАНДАЛ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1" y="1"/>
            <a:ext cx="914624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412776"/>
            <a:ext cx="4752528" cy="45365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Аудитория: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знает </a:t>
            </a:r>
            <a:r>
              <a:rPr lang="ru-RU" sz="2800" dirty="0" smtClean="0">
                <a:solidFill>
                  <a:schemeClr val="tx1"/>
                </a:solidFill>
              </a:rPr>
              <a:t>что такое </a:t>
            </a:r>
            <a:r>
              <a:rPr lang="ru-RU" sz="2800" dirty="0" smtClean="0">
                <a:solidFill>
                  <a:schemeClr val="tx1"/>
                </a:solidFill>
              </a:rPr>
              <a:t>кофе-машина;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способна самостоятельно принять решение о </a:t>
            </a:r>
            <a:r>
              <a:rPr lang="ru-RU" sz="2800" dirty="0" smtClean="0">
                <a:solidFill>
                  <a:schemeClr val="tx1"/>
                </a:solidFill>
              </a:rPr>
              <a:t>покупке;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самостоятельно анализирует   </a:t>
            </a:r>
            <a:r>
              <a:rPr lang="ru-RU" sz="2800" dirty="0" smtClean="0">
                <a:solidFill>
                  <a:schemeClr val="tx1"/>
                </a:solidFill>
              </a:rPr>
              <a:t>рынок.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/>
          </a:p>
        </p:txBody>
      </p:sp>
      <p:pic>
        <p:nvPicPr>
          <p:cNvPr id="7170" name="Picture 2" descr="C:\Documents and Settings\lat\Рабочий стол\25 января\речь\аудито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6405"/>
            <a:ext cx="4572000" cy="28575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1196752"/>
            <a:ext cx="3384376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lang="ru-RU" sz="2400" dirty="0" smtClean="0"/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E87D24"/>
                </a:solidFill>
              </a:rPr>
              <a:t>Одно слово может стать решающим и склонить чашу «переговорных» весов в нашу пользу!</a:t>
            </a: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E87D2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9"/>
            <a:ext cx="8134672" cy="72007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ТИПОВЫЕ ОШИБКИ:СКАНДАЛ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208912" cy="453650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Скандальный Клиент - это НЕ тот, кто задает "сложные", неудобные, неприятные вопросы, а тот, кто НЕАДЕКВАТНО реагирует на ситуацию: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не просто грубит, а переходит на откровенно "базарный" тон;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цепляется за слова и придает им иное (скандальное, превратное) толкование;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угрожает, шантажирует, запугивает и т.д.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ОШИБКИ: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Надолго "зависать" на одном неадекватно реагирующем Покупателе, упуская других целевых Клиентов.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Пытаться "насмерть" переубедить, показать человеку, как он "не прав".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Скандалить в ответ.</a:t>
            </a:r>
          </a:p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lat\Рабочий стол\25 января\речь\ст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69128"/>
            <a:ext cx="1547664" cy="161573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3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64807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ТИПОВЫЕ ОШИБКИ:СКАНДАЛ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280920" cy="446449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Найдите того, кто представляет для вас угрозу. Когда человек в толпе, он всегда сильнее вас. Попросите его встать, представиться. Попросите его выйти к вам. Он будет делать шаги и его сила будет падать.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Когда он дойдет до вас, толпа начнет его ненавидеть.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Потому что </a:t>
            </a:r>
            <a:r>
              <a:rPr lang="ru-RU" sz="2800" dirty="0" smtClean="0">
                <a:solidFill>
                  <a:schemeClr val="tx1"/>
                </a:solidFill>
              </a:rPr>
              <a:t>вы выбрали его! </a:t>
            </a:r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/>
          </a:p>
        </p:txBody>
      </p:sp>
      <p:pic>
        <p:nvPicPr>
          <p:cNvPr id="6146" name="Picture 2" descr="C:\Documents and Settings\lat\Рабочий стол\25 января\речь\од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772" y="4077072"/>
            <a:ext cx="3344192" cy="21602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62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72007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ТИПОВЫЕ ОШИБКИ:СКАНДАЛ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60851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Спрашиваете: расскажите о себе, кто вы?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Он: да я обычный человек.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Спрашиваете: кем вы работаете?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Он: да я слесарь..</a:t>
            </a:r>
          </a:p>
          <a:p>
            <a:pPr algn="l"/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только вы узнаете подробности о человеке, его сила падает! 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И когда он начнет возмущаться: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Вы: (спокойно согласитесь с ним и спросите) А предлагаете вы что?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Он начинает что-то предлагать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Вы: а как это решить?</a:t>
            </a:r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И человек начнет теряться. Потому что в критике сильны все. 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0" y="0"/>
            <a:ext cx="914624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lat\Рабочий стол\25 января\речь\кубик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77616"/>
            <a:ext cx="2699792" cy="35997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96753"/>
            <a:ext cx="7056784" cy="2016224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573016"/>
            <a:ext cx="5360640" cy="20657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УСПЕШНЫХ ПРОДАЖ!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41" cy="685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3707904" y="2708920"/>
            <a:ext cx="2304256" cy="20882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Для тех, кто ценит: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1124744"/>
            <a:ext cx="2376264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время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свобода</a:t>
            </a:r>
          </a:p>
          <a:p>
            <a:pPr algn="ctr"/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3203848" y="764704"/>
            <a:ext cx="1800200" cy="17281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дизайн интерьер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9552" y="1268760"/>
            <a:ext cx="2376264" cy="230425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вкус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аромат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качество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1520" y="4149080"/>
            <a:ext cx="2592288" cy="230425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просто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удобно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быстро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04248" y="3356992"/>
            <a:ext cx="1872208" cy="18722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забота о близких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95936" y="5085184"/>
            <a:ext cx="2088232" cy="17728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здоровье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508104" y="2420888"/>
            <a:ext cx="720080" cy="43204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12160" y="4005064"/>
            <a:ext cx="792088" cy="1440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4"/>
          </p:cNvCxnSpPr>
          <p:nvPr/>
        </p:nvCxnSpPr>
        <p:spPr>
          <a:xfrm>
            <a:off x="4860032" y="4797152"/>
            <a:ext cx="0" cy="28803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411760" y="3933056"/>
            <a:ext cx="1296144" cy="43204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843808" y="2852936"/>
            <a:ext cx="1080120" cy="28803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355976" y="2492896"/>
            <a:ext cx="144016" cy="28803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4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lat\Рабочий стол\Elite Cup_\11_6899_oboi_kartina_iz_kofejnyh_zjoren_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3756248" cy="300499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892480" cy="30243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4500" b="1" dirty="0" smtClean="0">
                <a:solidFill>
                  <a:schemeClr val="tx1"/>
                </a:solidFill>
              </a:rPr>
              <a:t>преимущества </a:t>
            </a:r>
            <a:r>
              <a:rPr lang="ru-RU" sz="4500" b="1" dirty="0" err="1" smtClean="0">
                <a:solidFill>
                  <a:schemeClr val="tx1"/>
                </a:solidFill>
              </a:rPr>
              <a:t>фитоэкстрактора</a:t>
            </a:r>
            <a:r>
              <a:rPr lang="ru-RU" sz="4500" b="1" dirty="0" smtClean="0">
                <a:solidFill>
                  <a:schemeClr val="tx1"/>
                </a:solidFill>
              </a:rPr>
              <a:t> и капсульных напитков </a:t>
            </a:r>
            <a:r>
              <a:rPr lang="en-US" sz="4500" b="1" dirty="0" smtClean="0">
                <a:solidFill>
                  <a:schemeClr val="tx1"/>
                </a:solidFill>
              </a:rPr>
              <a:t>Elite cup</a:t>
            </a:r>
            <a:r>
              <a:rPr lang="ru-RU" sz="4500" b="1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Простота и удобство в обращении: достаточно нажать на кнопку и через 30 секунд ароматный напиток готов!</a:t>
            </a:r>
          </a:p>
          <a:p>
            <a:pPr algn="l">
              <a:buFont typeface="Wingdings" pitchFamily="2" charset="2"/>
              <a:buChar char="ü"/>
            </a:pPr>
            <a:r>
              <a:rPr lang="ru-RU" sz="3100" dirty="0" smtClean="0">
                <a:solidFill>
                  <a:schemeClr val="tx1"/>
                </a:solidFill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</a:rPr>
              <a:t>Фитоэкстрактор</a:t>
            </a:r>
            <a:r>
              <a:rPr lang="ru-RU" sz="3100" dirty="0" smtClean="0">
                <a:solidFill>
                  <a:schemeClr val="tx1"/>
                </a:solidFill>
              </a:rPr>
              <a:t> имеет стильный дизайн и не занимает много места, отлично вписывается в любой уголок офиса, дома или бара.</a:t>
            </a:r>
          </a:p>
          <a:p>
            <a:pPr algn="l"/>
            <a:endParaRPr lang="ru-RU" sz="31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7544" y="2996952"/>
            <a:ext cx="4104456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933056"/>
            <a:ext cx="5472608" cy="256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err="1" smtClean="0"/>
              <a:t>Фитоэкстрактор</a:t>
            </a:r>
            <a:r>
              <a:rPr lang="ru-RU" sz="2600" dirty="0" smtClean="0"/>
              <a:t> не зависит от системы водоснабжения, а использование кофейных капсул позволяет отказаться от промывания кофе-машины водой после каждого приготовления напитка.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0"/>
            <a:ext cx="9144000" cy="6856320"/>
          </a:xfrm>
          <a:prstGeom prst="rect">
            <a:avLst/>
          </a:prstGeom>
          <a:noFill/>
        </p:spPr>
      </p:pic>
      <p:pic>
        <p:nvPicPr>
          <p:cNvPr id="6146" name="Picture 2" descr="C:\Documents and Settings\lat\Рабочий стол\Elite Cup_\11_6899_oboi_kartina_iz_kofejnyh_zjoren_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501008"/>
            <a:ext cx="4196240" cy="335699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892480" cy="345638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4400" b="1" dirty="0" smtClean="0">
                <a:solidFill>
                  <a:schemeClr val="tx1"/>
                </a:solidFill>
              </a:rPr>
              <a:t>преимущества </a:t>
            </a:r>
            <a:r>
              <a:rPr lang="ru-RU" sz="14400" b="1" dirty="0" err="1" smtClean="0">
                <a:solidFill>
                  <a:schemeClr val="tx1"/>
                </a:solidFill>
              </a:rPr>
              <a:t>фитоэкстрактора</a:t>
            </a:r>
            <a:r>
              <a:rPr lang="ru-RU" sz="14400" b="1" dirty="0" smtClean="0">
                <a:solidFill>
                  <a:schemeClr val="tx1"/>
                </a:solidFill>
              </a:rPr>
              <a:t> и капсульных напитков </a:t>
            </a:r>
            <a:r>
              <a:rPr lang="ru-RU" sz="14400" b="1" dirty="0" err="1" smtClean="0">
                <a:solidFill>
                  <a:schemeClr val="tx1"/>
                </a:solidFill>
              </a:rPr>
              <a:t>Elite</a:t>
            </a:r>
            <a:r>
              <a:rPr lang="ru-RU" sz="14400" b="1" dirty="0" smtClean="0">
                <a:solidFill>
                  <a:schemeClr val="tx1"/>
                </a:solidFill>
              </a:rPr>
              <a:t> </a:t>
            </a:r>
            <a:r>
              <a:rPr lang="ru-RU" sz="14400" b="1" dirty="0" err="1" smtClean="0">
                <a:solidFill>
                  <a:schemeClr val="tx1"/>
                </a:solidFill>
              </a:rPr>
              <a:t>cup</a:t>
            </a:r>
            <a:r>
              <a:rPr lang="ru-RU" sz="14400" b="1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 typeface="Wingdings" pitchFamily="2" charset="2"/>
              <a:buChar char="ü"/>
            </a:pPr>
            <a:r>
              <a:rPr lang="ru-RU" sz="9600" dirty="0" smtClean="0">
                <a:solidFill>
                  <a:schemeClr val="tx1"/>
                </a:solidFill>
              </a:rPr>
              <a:t>Капсульная система (кофе, чай, чайные композиции)– это новейшая разработка в области приготовления капсульных напитков. При изготовлении учтены все правила и особенности приготовления кофе/ чая.</a:t>
            </a:r>
          </a:p>
          <a:p>
            <a:pPr algn="l">
              <a:buFont typeface="Wingdings" pitchFamily="2" charset="2"/>
              <a:buChar char="ü"/>
            </a:pPr>
            <a:r>
              <a:rPr lang="ru-RU" sz="9600" dirty="0" smtClean="0">
                <a:solidFill>
                  <a:schemeClr val="tx1"/>
                </a:solidFill>
              </a:rPr>
              <a:t>Кофе в капсулах запакован в герметичный контейнер, гарантирующий сохранение свежести кофе и насыщенности аромата в течение длительного времени.</a:t>
            </a: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63888" y="4293096"/>
            <a:ext cx="558011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Каждая капсула содержит точно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отмеренную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дозу кофе, Вам остаётся только выбрать сорт - об идеальных условиях приготовления мы уже позаботились!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6241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555776" y="2348880"/>
            <a:ext cx="2304256" cy="216024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дегустация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3573016"/>
            <a:ext cx="2304256" cy="2160240"/>
          </a:xfrm>
          <a:prstGeom prst="ellipse">
            <a:avLst/>
          </a:prstGeom>
          <a:gradFill flip="none" rotWithShape="1">
            <a:gsLst>
              <a:gs pos="0">
                <a:srgbClr val="A7FFEE">
                  <a:shade val="30000"/>
                  <a:satMod val="115000"/>
                </a:srgbClr>
              </a:gs>
              <a:gs pos="50000">
                <a:srgbClr val="A7FFEE">
                  <a:shade val="67500"/>
                  <a:satMod val="115000"/>
                </a:srgbClr>
              </a:gs>
              <a:gs pos="100000">
                <a:srgbClr val="A7FFEE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новый продукт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83768" y="4697760"/>
            <a:ext cx="2448272" cy="2160240"/>
          </a:xfrm>
          <a:prstGeom prst="ellipse">
            <a:avLst/>
          </a:prstGeom>
          <a:gradFill flip="none" rotWithShape="1">
            <a:gsLst>
              <a:gs pos="0">
                <a:srgbClr val="5BCD7E">
                  <a:tint val="66000"/>
                  <a:satMod val="160000"/>
                </a:srgbClr>
              </a:gs>
              <a:gs pos="50000">
                <a:srgbClr val="5BCD7E">
                  <a:tint val="44500"/>
                  <a:satMod val="160000"/>
                </a:srgbClr>
              </a:gs>
              <a:gs pos="100000">
                <a:srgbClr val="5BCD7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рекламный инструмент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4048" y="3717032"/>
            <a:ext cx="2304256" cy="2204864"/>
          </a:xfrm>
          <a:prstGeom prst="ellipse">
            <a:avLst/>
          </a:prstGeom>
          <a:gradFill flip="none" rotWithShape="1">
            <a:gsLst>
              <a:gs pos="30000">
                <a:srgbClr val="E87D24">
                  <a:tint val="66000"/>
                  <a:satMod val="160000"/>
                </a:srgbClr>
              </a:gs>
              <a:gs pos="50000">
                <a:srgbClr val="E87D24">
                  <a:tint val="44500"/>
                  <a:satMod val="160000"/>
                </a:srgbClr>
              </a:gs>
              <a:gs pos="100000">
                <a:srgbClr val="E87D24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доверие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860032" y="1124744"/>
            <a:ext cx="2232248" cy="2160240"/>
          </a:xfrm>
          <a:prstGeom prst="ellipse">
            <a:avLst/>
          </a:prstGeom>
          <a:gradFill flip="none" rotWithShape="1">
            <a:gsLst>
              <a:gs pos="0">
                <a:srgbClr val="9B68C6">
                  <a:tint val="66000"/>
                  <a:satMod val="160000"/>
                </a:srgbClr>
              </a:gs>
              <a:gs pos="50000">
                <a:srgbClr val="9B68C6">
                  <a:tint val="44500"/>
                  <a:satMod val="160000"/>
                </a:srgbClr>
              </a:gs>
              <a:gs pos="100000">
                <a:srgbClr val="9B68C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продажа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35696" y="0"/>
            <a:ext cx="2448272" cy="2088232"/>
          </a:xfrm>
          <a:prstGeom prst="ellipse">
            <a:avLst/>
          </a:prstGeom>
          <a:gradFill flip="none" rotWithShape="1">
            <a:gsLst>
              <a:gs pos="0">
                <a:srgbClr val="FF4F96">
                  <a:tint val="66000"/>
                  <a:satMod val="160000"/>
                </a:srgbClr>
              </a:gs>
              <a:gs pos="50000">
                <a:srgbClr val="FF4F96">
                  <a:tint val="44500"/>
                  <a:satMod val="160000"/>
                </a:srgbClr>
              </a:gs>
              <a:gs pos="100000">
                <a:srgbClr val="FF4F9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новые покупатели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0" y="1484784"/>
            <a:ext cx="2376264" cy="2088232"/>
          </a:xfrm>
          <a:prstGeom prst="ellipse">
            <a:avLst/>
          </a:prstGeom>
          <a:gradFill flip="none" rotWithShape="1">
            <a:gsLst>
              <a:gs pos="0">
                <a:srgbClr val="A7A7FF">
                  <a:shade val="30000"/>
                  <a:satMod val="115000"/>
                </a:srgbClr>
              </a:gs>
              <a:gs pos="50000">
                <a:srgbClr val="A7A7FF">
                  <a:shade val="67500"/>
                  <a:satMod val="115000"/>
                </a:srgbClr>
              </a:gs>
              <a:gs pos="100000">
                <a:srgbClr val="A7A7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конкуренция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858385">
            <a:off x="4653331" y="2525209"/>
            <a:ext cx="26843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2164154">
            <a:off x="2204212" y="2862488"/>
            <a:ext cx="40351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072855">
            <a:off x="2101250" y="3835282"/>
            <a:ext cx="60133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148931">
            <a:off x="3576396" y="4444468"/>
            <a:ext cx="20501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431987">
            <a:off x="4705160" y="3813412"/>
            <a:ext cx="58217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5414206">
            <a:off x="3280335" y="1983979"/>
            <a:ext cx="310541" cy="403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39" y="0"/>
            <a:ext cx="91462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3"/>
            <a:ext cx="9144000" cy="86409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ТИПОВЫЕ ОШИБКИ: ОБОСНОВАНИЕ ЦЕНЫ</a:t>
            </a:r>
            <a:endParaRPr lang="ru-RU" sz="36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619672" y="2276872"/>
            <a:ext cx="5688632" cy="2736304"/>
          </a:xfrm>
          <a:prstGeom prst="wedgeRoundRectCallout">
            <a:avLst>
              <a:gd name="adj1" fmla="val -44524"/>
              <a:gd name="adj2" fmla="val 99222"/>
              <a:gd name="adj3" fmla="val 16667"/>
            </a:avLst>
          </a:prstGeom>
          <a:solidFill>
            <a:srgbClr val="5BCD7E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ПОЧЕМУ ТАК ДОРОГО?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5"/>
            <a:ext cx="8568952" cy="72007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ТИПОВЫЕ ОШИБКИ: ОБОСНОВАНИЕ ЦЕНЫ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7848872" cy="403244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- ПОЧЕМУ ТАК ДОРОГО?</a:t>
            </a:r>
          </a:p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ОШИБКИ: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Доказывать Клиенту, что "это совсем недорого" без обоснования цены.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Намекать Клиенту на его неплатежеспособность ("Ну, раз для Вас это так дорого…", "Тогда Вам лучше сразу выбирать что-нибудь подешевле…" и т.д.)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Обижаться на Клиента за "непонимание свой выгоды" или запугивать тем, что "в других местах цены еще хуже".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lat\Рабочий стол\25 января\речь\ст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348880"/>
            <a:ext cx="1371600" cy="143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at\Рабочий стол\Elite Cup_\pr речевые модули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4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lat\Рабочий стол\Elite Cup_\маши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1887" y="1268760"/>
            <a:ext cx="2932113" cy="467518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3"/>
            <a:ext cx="6120680" cy="100811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ЧЕМ РАЗНИЦА МЕЖДУ ФИТОЭКСТРАКТОРОМ И КОФЕ-МАШИНОЙ: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6192688" cy="4032448"/>
          </a:xfrm>
        </p:spPr>
        <p:txBody>
          <a:bodyPr>
            <a:normAutofit fontScale="92500"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благодаря  </a:t>
            </a:r>
            <a:r>
              <a:rPr lang="ru-RU" sz="2400" dirty="0" err="1" smtClean="0">
                <a:solidFill>
                  <a:schemeClr val="tx1"/>
                </a:solidFill>
              </a:rPr>
              <a:t>фитоэкстрактору</a:t>
            </a:r>
            <a:r>
              <a:rPr lang="ru-RU" sz="2400" dirty="0" smtClean="0">
                <a:solidFill>
                  <a:schemeClr val="tx1"/>
                </a:solidFill>
              </a:rPr>
              <a:t> можно легко приготовить любой капсульный напиток: чай, кофе, чайные композиции;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фитоэкстрактор</a:t>
            </a:r>
            <a:r>
              <a:rPr lang="ru-RU" sz="2400" dirty="0" smtClean="0">
                <a:solidFill>
                  <a:schemeClr val="tx1"/>
                </a:solidFill>
              </a:rPr>
              <a:t> имеет специальные отдельные  функции для приготовления кофе и отдельно для приготовления чая и чайных композиций;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фитоэкстрактор</a:t>
            </a:r>
            <a:r>
              <a:rPr lang="ru-RU" sz="2400" dirty="0" smtClean="0">
                <a:solidFill>
                  <a:schemeClr val="tx1"/>
                </a:solidFill>
              </a:rPr>
              <a:t> нагревается до специальной температуры, запрограммированной заводом изготовителем, чтобы раскрыть все полезные свойства </a:t>
            </a:r>
            <a:r>
              <a:rPr lang="ru-RU" sz="2400" smtClean="0">
                <a:solidFill>
                  <a:schemeClr val="tx1"/>
                </a:solidFill>
              </a:rPr>
              <a:t>экоингредиентов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1132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ТИПОВЫЕ ОШИБКИ: ОБОСНОВАНИЕ ЦЕНЫ</vt:lpstr>
      <vt:lpstr>ТИПОВЫЕ ОШИБКИ: ОБОСНОВАНИЕ ЦЕНЫ</vt:lpstr>
      <vt:lpstr>В ЧЕМ РАЗНИЦА МЕЖДУ ФИТОЭКСТРАКТОРОМ И КОФЕ-МАШИНОЙ:</vt:lpstr>
      <vt:lpstr>ТИПОВЫЕ ОШИБКИ: отстройка от конкурентов</vt:lpstr>
      <vt:lpstr>ТИПОВЫЕ ОШИБКИ: отстройка от конкурентов</vt:lpstr>
      <vt:lpstr>ТИПОВЫЕ ОШИБКИ: отстройка от конкурентов</vt:lpstr>
      <vt:lpstr>ТИПОВЫЕ ОШИБКИ: ОБИДА </vt:lpstr>
      <vt:lpstr>ТИПОВЫЕ ОШИБКИ: ОБИДА </vt:lpstr>
      <vt:lpstr>ТИПОВЫЕ ОШИБКИ: ОБИДА </vt:lpstr>
      <vt:lpstr>Слайд 16</vt:lpstr>
      <vt:lpstr>ТИПОВЫЕ ОШИБКИ:ПЫТАТЬСЯ РАССКАЗАТЬ ВСЕ</vt:lpstr>
      <vt:lpstr>ТИПОВЫЕ ОШИБКИ:ПЫТАТЬСЯ  РАССКАЗАТЬ ВСЕ</vt:lpstr>
      <vt:lpstr>Слайд 19</vt:lpstr>
      <vt:lpstr>ТИПОВЫЕ ОШИБКИ:СКАНДАЛ</vt:lpstr>
      <vt:lpstr>ТИПОВЫЕ ОШИБКИ:СКАНДАЛ</vt:lpstr>
      <vt:lpstr>ТИПОВЫЕ ОШИБКИ:СКАНДАЛ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Марина Латышева</cp:lastModifiedBy>
  <cp:revision>47</cp:revision>
  <dcterms:modified xsi:type="dcterms:W3CDTF">2013-01-25T03:39:54Z</dcterms:modified>
</cp:coreProperties>
</file>