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6" r:id="rId3"/>
    <p:sldId id="258" r:id="rId4"/>
    <p:sldId id="259" r:id="rId5"/>
    <p:sldId id="260" r:id="rId6"/>
    <p:sldId id="278" r:id="rId7"/>
    <p:sldId id="279" r:id="rId8"/>
    <p:sldId id="265" r:id="rId9"/>
    <p:sldId id="280" r:id="rId10"/>
    <p:sldId id="266" r:id="rId11"/>
    <p:sldId id="267" r:id="rId12"/>
    <p:sldId id="281" r:id="rId13"/>
    <p:sldId id="270" r:id="rId14"/>
    <p:sldId id="271" r:id="rId15"/>
    <p:sldId id="283" r:id="rId16"/>
    <p:sldId id="284" r:id="rId17"/>
    <p:sldId id="285" r:id="rId18"/>
    <p:sldId id="286" r:id="rId19"/>
    <p:sldId id="287" r:id="rId20"/>
    <p:sldId id="289" r:id="rId21"/>
    <p:sldId id="288" r:id="rId22"/>
    <p:sldId id="291" r:id="rId23"/>
    <p:sldId id="292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44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92B77-8820-4DDB-984E-1E4111417EB6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0B292-7F43-452C-B815-DE8CFE160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0B292-7F43-452C-B815-DE8CFE160D7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9DE2-4C5A-4A6E-8103-28FAA791737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0A8C-244E-4E90-80FA-7DC5F3E98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9DE2-4C5A-4A6E-8103-28FAA791737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0A8C-244E-4E90-80FA-7DC5F3E98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9DE2-4C5A-4A6E-8103-28FAA791737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0A8C-244E-4E90-80FA-7DC5F3E98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9DE2-4C5A-4A6E-8103-28FAA791737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0A8C-244E-4E90-80FA-7DC5F3E98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9DE2-4C5A-4A6E-8103-28FAA791737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0A8C-244E-4E90-80FA-7DC5F3E98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9DE2-4C5A-4A6E-8103-28FAA791737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0A8C-244E-4E90-80FA-7DC5F3E98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9DE2-4C5A-4A6E-8103-28FAA791737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0A8C-244E-4E90-80FA-7DC5F3E98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9DE2-4C5A-4A6E-8103-28FAA791737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0A8C-244E-4E90-80FA-7DC5F3E98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9DE2-4C5A-4A6E-8103-28FAA791737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0A8C-244E-4E90-80FA-7DC5F3E98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9DE2-4C5A-4A6E-8103-28FAA791737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0A8C-244E-4E90-80FA-7DC5F3E98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9DE2-4C5A-4A6E-8103-28FAA791737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0A8C-244E-4E90-80FA-7DC5F3E98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19DE2-4C5A-4A6E-8103-28FAA791737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B0A8C-244E-4E90-80FA-7DC5F3E98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27584" y="3789040"/>
            <a:ext cx="5760640" cy="16344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96752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Время красоты  </a:t>
            </a:r>
            <a:endParaRPr lang="ru-RU" sz="3600" dirty="0"/>
          </a:p>
        </p:txBody>
      </p:sp>
      <p:pic>
        <p:nvPicPr>
          <p:cNvPr id="6" name="Picture 2" descr="D:\Yana\разное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764704"/>
            <a:ext cx="2090737" cy="9445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71600" y="4005064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Программы Артлайф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красоты и здоровья кожи</a:t>
            </a:r>
            <a:endParaRPr lang="ru-RU" sz="2400" dirty="0"/>
          </a:p>
        </p:txBody>
      </p:sp>
      <p:pic>
        <p:nvPicPr>
          <p:cNvPr id="8" name="Рисунок 7" descr="fo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462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f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32656"/>
            <a:ext cx="698477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Проблема 3: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Гиперчувствительная кожа, </a:t>
            </a:r>
          </a:p>
          <a:p>
            <a:pPr lvl="0">
              <a:spcBef>
                <a:spcPct val="0"/>
              </a:spcBef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склонная к раздражению, воспалению</a:t>
            </a:r>
            <a:endParaRPr kumimoji="0" lang="ru-RU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916832"/>
            <a:ext cx="45365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проявляется?</a:t>
            </a:r>
            <a:r>
              <a:rPr lang="ru-RU" dirty="0" smtClean="0"/>
              <a:t> </a:t>
            </a:r>
          </a:p>
          <a:p>
            <a:r>
              <a:rPr lang="ru-RU" sz="1600" dirty="0" smtClean="0"/>
              <a:t>тонкая, чувствительная, с участками покраснения и шелушения, расширенные сосуды, реактивная кожа - реагирующая на малейшее изменение температуры, на воду, мороз, солнце</a:t>
            </a:r>
            <a:endParaRPr lang="ru-RU" sz="16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95536" y="3419708"/>
            <a:ext cx="336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 чем это может быть связано? </a:t>
            </a:r>
            <a:endParaRPr lang="ru-RU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3528" y="3940512"/>
          <a:ext cx="8496945" cy="2656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2315"/>
                <a:gridCol w="2832315"/>
                <a:gridCol w="283231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Внешние факторы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Внутренние факторы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Генетика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Неправильный уход за кожей и агрессивное воздействие окружающей среды (УФ-излучение, мороз, ветер, колебания температур). </a:t>
                      </a:r>
                    </a:p>
                    <a:p>
                      <a:r>
                        <a:rPr lang="ru-RU" sz="1200" i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 результате внешних</a:t>
                      </a:r>
                      <a:r>
                        <a:rPr lang="ru-RU" sz="1200" i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воздействие </a:t>
                      </a:r>
                      <a:r>
                        <a:rPr lang="ru-RU" sz="1200" i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нарушается гидролипидный слой кожи, она начинает шелушиться, появляются высыпания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Недостаток питательных веществ, витаминов и минералов в организме в целом, стресс.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Чувствительность кожи  может быть заложена генетически: из-за небольшого количества сальных желёз или их низкой активности, может возникнуть ангионевроз, приводящий к куперозу. Такая кожа очень хрупкая и моментально реагирует на ветер, солнце, мороз, контрастное изменение температур.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Стареет чувствительная кожа гораздо быстрее, особенно быстро это сказывается на коже вокруг глаз и губ.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 descr="w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844824"/>
            <a:ext cx="2930530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f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85800"/>
            <a:ext cx="6768752" cy="99898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Программа «Нежная защита»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3429000"/>
          <a:ext cx="2592288" cy="2138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922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Снаружи</a:t>
                      </a:r>
                      <a:endParaRPr lang="ru-RU" dirty="0"/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r>
                        <a:rPr lang="ru-RU" dirty="0" smtClean="0"/>
                        <a:t>Ночной </a:t>
                      </a:r>
                      <a:r>
                        <a:rPr lang="ru-RU" dirty="0" err="1" smtClean="0"/>
                        <a:t>крем-детоксикант</a:t>
                      </a:r>
                      <a:r>
                        <a:rPr lang="ru-RU" dirty="0" smtClean="0"/>
                        <a:t> «Аква </a:t>
                      </a:r>
                      <a:r>
                        <a:rPr lang="ru-RU" dirty="0" err="1" smtClean="0"/>
                        <a:t>дрим</a:t>
                      </a:r>
                      <a:r>
                        <a:rPr lang="ru-RU" dirty="0" smtClean="0"/>
                        <a:t>»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Программа</a:t>
                      </a:r>
                      <a:r>
                        <a:rPr lang="ru-RU" baseline="0" dirty="0" smtClean="0"/>
                        <a:t> «</a:t>
                      </a:r>
                      <a:r>
                        <a:rPr lang="ru-RU" baseline="0" dirty="0" err="1" smtClean="0"/>
                        <a:t>Олеопрен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Бьюти</a:t>
                      </a:r>
                      <a:r>
                        <a:rPr lang="ru-RU" baseline="0" dirty="0" smtClean="0"/>
                        <a:t> Дерм» </a:t>
                      </a:r>
                    </a:p>
                    <a:p>
                      <a:r>
                        <a:rPr lang="ru-RU" sz="1400" i="1" baseline="0" dirty="0" smtClean="0"/>
                        <a:t>с </a:t>
                      </a:r>
                      <a:r>
                        <a:rPr lang="ru-RU" sz="1400" i="1" baseline="0" dirty="0" err="1" smtClean="0"/>
                        <a:t>полипренолами</a:t>
                      </a:r>
                      <a:endParaRPr lang="ru-RU" sz="1400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9184862"/>
              </p:ext>
            </p:extLst>
          </p:nvPr>
        </p:nvGraphicFramePr>
        <p:xfrm>
          <a:off x="6156176" y="3434616"/>
          <a:ext cx="2664296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БАД*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Сорбиогель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Седагель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Новомегин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Кларивит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51520" y="2202160"/>
            <a:ext cx="2592288" cy="10801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ОЧИЩЕНИЕ</a:t>
            </a:r>
          </a:p>
          <a:p>
            <a:pPr algn="ctr"/>
            <a:r>
              <a:rPr lang="ru-RU" b="1" dirty="0" smtClean="0"/>
              <a:t>органов ЖКТ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1840" y="2202160"/>
            <a:ext cx="2664296" cy="10801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УКРЕПЛЕНИЕ</a:t>
            </a:r>
          </a:p>
          <a:p>
            <a:pPr algn="ctr"/>
            <a:r>
              <a:rPr lang="ru-RU" b="1" dirty="0" smtClean="0"/>
              <a:t>нервной системы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203007" y="1700808"/>
            <a:ext cx="288032" cy="43204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6" y="2202160"/>
            <a:ext cx="2592288" cy="10801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ПРОФИЛАКТИКА</a:t>
            </a:r>
          </a:p>
          <a:p>
            <a:pPr algn="ctr"/>
            <a:r>
              <a:rPr lang="ru-RU" b="1" dirty="0" smtClean="0"/>
              <a:t>авитаминоза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9184862"/>
              </p:ext>
            </p:extLst>
          </p:nvPr>
        </p:nvGraphicFramePr>
        <p:xfrm>
          <a:off x="3131840" y="3434616"/>
          <a:ext cx="2736304" cy="2667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63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Питание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Леденцы «Бьютель»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Арт-десерт «Бьютель»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Кисели «Сливовый» с </a:t>
                      </a:r>
                      <a:r>
                        <a:rPr lang="ru-RU" dirty="0" err="1" smtClean="0"/>
                        <a:t>чиа</a:t>
                      </a:r>
                      <a:r>
                        <a:rPr lang="ru-RU" dirty="0" smtClean="0"/>
                        <a:t>,  «Овсяный с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подо-рожником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Чайный</a:t>
                      </a:r>
                      <a:r>
                        <a:rPr lang="ru-RU" baseline="0" dirty="0" smtClean="0"/>
                        <a:t> напиток «Вечерний»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Стрелка вниз 15"/>
          <p:cNvSpPr/>
          <p:nvPr/>
        </p:nvSpPr>
        <p:spPr>
          <a:xfrm>
            <a:off x="1331640" y="1700808"/>
            <a:ext cx="288032" cy="43204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236296" y="1700808"/>
            <a:ext cx="288032" cy="43204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496" y="629015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*БАД. НЕ ЯВЛЯЕТСЯ ЛЕКАРСТВОМ.</a:t>
            </a:r>
          </a:p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Имеются противопоказания. Перед применение рекомендуется проконсультироваться с врачом.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 программы «Нежная защита»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Рисунок 10" descr="program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88840"/>
            <a:ext cx="4968552" cy="4702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6096" y="2204864"/>
            <a:ext cx="331236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Укрепление сосудистой стенки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Усиление местного иммунитета кожи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Уплотнение кожи за счет восстановления липидного барьера</a:t>
            </a:r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ВНЕШНИЙ ВИД: 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 Снижается воспаление и покраснение кожи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 Улучшается структура кожи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 Уменьшается реакция кожи на внешние раздражители</a:t>
            </a:r>
          </a:p>
          <a:p>
            <a:pPr>
              <a:buFont typeface="Wingdings" pitchFamily="2" charset="2"/>
              <a:buChar char="v"/>
            </a:pPr>
            <a:endParaRPr lang="ru-RU" sz="1400" dirty="0" smtClean="0"/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САМОЧУВСТВИЕ: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 Повышается устойчивость к психоэмоциональным нагрузкам, негативным факторам окружающей среды (токсинам, аллергенам)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16824" cy="1152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Проблема 4: Усталая кожа в результате  авитаминоза, 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после перенесенного любого заболевания, 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состояния хронической усталости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2564904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.</a:t>
            </a:r>
            <a:endParaRPr lang="ru-RU" sz="14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85816"/>
            <a:ext cx="4320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Как проявляется?</a:t>
            </a:r>
            <a:r>
              <a:rPr lang="ru-RU" sz="2000" dirty="0" smtClean="0"/>
              <a:t> 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сниженный тургор и эластичность кожи, неровности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- гиперкератоз, 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несвежий цвет лица, темные круги под глазами, отечность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149080"/>
            <a:ext cx="336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 чем это может быть связано? </a:t>
            </a:r>
            <a:endParaRPr lang="ru-RU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4581128"/>
          <a:ext cx="8496944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527688">
                <a:tc>
                  <a:txBody>
                    <a:bodyPr/>
                    <a:lstStyle/>
                    <a:p>
                      <a:r>
                        <a:rPr lang="ru-RU" dirty="0" smtClean="0"/>
                        <a:t>Внешние факторы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Внутренние факторы</a:t>
                      </a:r>
                      <a:endParaRPr lang="ru-RU" dirty="0"/>
                    </a:p>
                  </a:txBody>
                  <a:tcPr/>
                </a:tc>
              </a:tr>
              <a:tr h="13445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Применение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еадаптированной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косметики,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УФ-излучение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Соматические заболевания, гормональные нарушения, сезонная недостаточность витаминов, диеты,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несбалансированное питание, повышенные эмоциональные нагрузки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 descr="w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988840"/>
            <a:ext cx="3816424" cy="2343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f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90662"/>
            <a:ext cx="6645424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Программа «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ANTI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-стресс»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3068960"/>
          <a:ext cx="2664296" cy="3266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Снаружи</a:t>
                      </a:r>
                      <a:endParaRPr lang="ru-RU" dirty="0"/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r>
                        <a:rPr lang="ru-RU" dirty="0" smtClean="0"/>
                        <a:t>Для тела:</a:t>
                      </a:r>
                    </a:p>
                    <a:p>
                      <a:r>
                        <a:rPr lang="ru-RU" dirty="0" smtClean="0"/>
                        <a:t>Линия «Витамин Микс»</a:t>
                      </a:r>
                      <a:endParaRPr lang="ru-RU" dirty="0"/>
                    </a:p>
                  </a:txBody>
                  <a:tcPr/>
                </a:tc>
              </a:tr>
              <a:tr h="703560">
                <a:tc>
                  <a:txBody>
                    <a:bodyPr/>
                    <a:lstStyle/>
                    <a:p>
                      <a:r>
                        <a:rPr lang="ru-RU" dirty="0" smtClean="0"/>
                        <a:t>Крем для кожи вокруг глаз, Крем для лица, флюид  «</a:t>
                      </a:r>
                      <a:r>
                        <a:rPr lang="en-US" dirty="0" smtClean="0"/>
                        <a:t>Probiocosmetics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 для зрелой кожи: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Маска-лифтинг «</a:t>
                      </a:r>
                      <a:r>
                        <a:rPr lang="en-US" dirty="0" smtClean="0"/>
                        <a:t>Probiocosmetics</a:t>
                      </a:r>
                      <a:r>
                        <a:rPr lang="ru-RU" dirty="0" smtClean="0"/>
                        <a:t>»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51520" y="1910512"/>
            <a:ext cx="2448272" cy="9424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ПРОФИЛАКТИКА</a:t>
            </a:r>
          </a:p>
          <a:p>
            <a:pPr algn="ctr"/>
            <a:r>
              <a:rPr lang="ru-RU" sz="1600" b="1" dirty="0" smtClean="0"/>
              <a:t>авитаминоза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87824" y="1910512"/>
            <a:ext cx="2808312" cy="9424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КОРРЕКЦИЯ функционального состояния организма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139952" y="1700808"/>
            <a:ext cx="288032" cy="21602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2160" y="1910512"/>
            <a:ext cx="2808312" cy="9424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БАЛАНС </a:t>
            </a:r>
          </a:p>
          <a:p>
            <a:pPr algn="ctr"/>
            <a:r>
              <a:rPr lang="ru-RU" sz="1600" b="1" dirty="0" smtClean="0"/>
              <a:t>гормонов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0936330"/>
              </p:ext>
            </p:extLst>
          </p:nvPr>
        </p:nvGraphicFramePr>
        <p:xfrm>
          <a:off x="3203848" y="3068960"/>
          <a:ext cx="261336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3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Питание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Кофе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«Ирландские сливки»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Горячий шоколад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«Sweet Woman»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Напиток «Пульс жизни»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0936330"/>
              </p:ext>
            </p:extLst>
          </p:nvPr>
        </p:nvGraphicFramePr>
        <p:xfrm>
          <a:off x="6156176" y="3068960"/>
          <a:ext cx="2664296" cy="30243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4296"/>
              </a:tblGrid>
              <a:tr h="389382">
                <a:tc>
                  <a:txBody>
                    <a:bodyPr/>
                    <a:lstStyle/>
                    <a:p>
                      <a:r>
                        <a:rPr lang="ru-RU" dirty="0" smtClean="0"/>
                        <a:t>БАД*</a:t>
                      </a:r>
                      <a:endParaRPr lang="ru-RU" dirty="0"/>
                    </a:p>
                  </a:txBody>
                  <a:tcPr/>
                </a:tc>
              </a:tr>
              <a:tr h="389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</a:t>
                      </a:r>
                      <a:r>
                        <a:rPr lang="ru-RU" sz="1600" dirty="0" err="1" smtClean="0"/>
                        <a:t>Дискавери</a:t>
                      </a:r>
                      <a:r>
                        <a:rPr lang="ru-RU" sz="1600" baseline="0" dirty="0" smtClean="0"/>
                        <a:t> Очарование» </a:t>
                      </a:r>
                      <a:endParaRPr lang="ru-RU" sz="1600" dirty="0"/>
                    </a:p>
                  </a:txBody>
                  <a:tcPr/>
                </a:tc>
              </a:tr>
              <a:tr h="389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«Формула женщины»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</a:tr>
              <a:tr h="185619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rgbClr val="0070C0"/>
                          </a:solidFill>
                        </a:rPr>
                        <a:t>При необходимости:</a:t>
                      </a:r>
                      <a:r>
                        <a:rPr lang="ru-RU" sz="1400" b="1" i="1" baseline="0" dirty="0" smtClean="0">
                          <a:solidFill>
                            <a:srgbClr val="0070C0"/>
                          </a:solidFill>
                        </a:rPr>
                        <a:t> и</a:t>
                      </a:r>
                      <a:r>
                        <a:rPr lang="ru-RU" sz="1400" b="1" i="1" dirty="0" smtClean="0">
                          <a:solidFill>
                            <a:srgbClr val="0070C0"/>
                          </a:solidFill>
                        </a:rPr>
                        <a:t>ндивидуальная</a:t>
                      </a:r>
                      <a:r>
                        <a:rPr lang="ru-RU" sz="1400" b="1" i="1" baseline="0" dirty="0" smtClean="0">
                          <a:solidFill>
                            <a:srgbClr val="0070C0"/>
                          </a:solidFill>
                        </a:rPr>
                        <a:t> программа БАД для коррекции основной проблемы</a:t>
                      </a:r>
                      <a:endParaRPr lang="ru-RU" sz="1400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Стрелка вниз 16"/>
          <p:cNvSpPr/>
          <p:nvPr/>
        </p:nvSpPr>
        <p:spPr>
          <a:xfrm>
            <a:off x="7308304" y="1700808"/>
            <a:ext cx="288032" cy="21602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331640" y="1700808"/>
            <a:ext cx="288032" cy="28803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91680" y="636216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*БАД. НЕ ЯВЛЯЕТСЯ ЛЕКАРСТВОМ.</a:t>
            </a:r>
          </a:p>
          <a:p>
            <a:pPr algn="r"/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Имеются противопоказания. Перед применение рекомендуется проконсультироваться с врачом.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581528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 программы «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ANTI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-стресс»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939473"/>
            <a:ext cx="31683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</a:rPr>
              <a:t> Обеспечение кожи микроэлементами и минералами, антиоксидантами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</a:rPr>
              <a:t> Восстановление ресурсов кожи</a:t>
            </a:r>
          </a:p>
          <a:p>
            <a:endParaRPr lang="en-US" b="1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ВНЕШНИЙ ВИД: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 Повышается плотность и упругость кожи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 Выравнивается тон кожи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 Уменьшаются отеки, круги под глазами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 Кожа приобретает сияющий и здоровый вид</a:t>
            </a:r>
          </a:p>
          <a:p>
            <a:endParaRPr lang="en-US" b="1" u="sng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САМОЧУВСТВИЕ: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 Повышается иммунитет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 Улучшается самочувствие в предменструальный период</a:t>
            </a:r>
          </a:p>
        </p:txBody>
      </p:sp>
      <p:pic>
        <p:nvPicPr>
          <p:cNvPr id="5" name="Рисунок 4" descr="program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628800"/>
            <a:ext cx="5525520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f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840760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Проблема 5: Потеря упругости,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целлюлит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988840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 проявляется?</a:t>
            </a:r>
          </a:p>
          <a:p>
            <a:r>
              <a:rPr lang="ru-RU" sz="2000" dirty="0" smtClean="0"/>
              <a:t>отечность, задержка жидкости, эффект «апельсиновой  корки», неровности кожи, бугры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861048"/>
            <a:ext cx="336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 чем это может быть связано? 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4345136"/>
          <a:ext cx="8496944" cy="2108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48472"/>
                <a:gridCol w="424847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 факторы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Нерациональное питание (избыток жиров и углеводов), недостаточный питьевой режим,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гиподинамия</a:t>
                      </a:r>
                    </a:p>
                    <a:p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Нарушение микроциркуляции и </a:t>
                      </a:r>
                      <a:r>
                        <a:rPr lang="ru-RU" dirty="0" err="1" smtClean="0"/>
                        <a:t>лимфооттока</a:t>
                      </a:r>
                      <a:r>
                        <a:rPr lang="ru-RU" dirty="0" smtClean="0"/>
                        <a:t>, гипертрофия жировых клеток, гипоксия клеток, развитие соединительнотканных перегородок, фиброза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 descr="w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916832"/>
            <a:ext cx="3600399" cy="2211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f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6912768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Программа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PROBLEM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zone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3356992"/>
          <a:ext cx="2736304" cy="2204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630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Снаружи</a:t>
                      </a:r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Лимфодренажные процедуры в салоне </a:t>
                      </a:r>
                      <a:endParaRPr lang="en-US" sz="1800" dirty="0" smtClean="0"/>
                    </a:p>
                    <a:p>
                      <a:r>
                        <a:rPr lang="ru-RU" sz="1800" dirty="0" smtClean="0"/>
                        <a:t>(ручной лимфодренажный массаж,</a:t>
                      </a:r>
                      <a:r>
                        <a:rPr lang="en-US" sz="1800" dirty="0" smtClean="0"/>
                        <a:t> STARVAC, LPG</a:t>
                      </a:r>
                      <a:r>
                        <a:rPr lang="ru-RU" sz="1800" dirty="0" smtClean="0"/>
                        <a:t>)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Программа «</a:t>
                      </a:r>
                      <a:r>
                        <a:rPr lang="en-US" dirty="0" smtClean="0"/>
                        <a:t>S-form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132856"/>
            <a:ext cx="2736304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ДЕТОКС+ДРЕНАЖНЫЙ ЭФФЕКТ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1840" y="2132856"/>
            <a:ext cx="2664296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УЛУЧШЕНИЕ кровоснабжения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403648" y="1694488"/>
            <a:ext cx="288032" cy="43204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2160" y="2132856"/>
            <a:ext cx="2880320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УКРЕПЛЕНИЕ соединительной ткани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0936330"/>
              </p:ext>
            </p:extLst>
          </p:nvPr>
        </p:nvGraphicFramePr>
        <p:xfrm>
          <a:off x="3203848" y="3356992"/>
          <a:ext cx="2664296" cy="2936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Питание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Напиток</a:t>
                      </a:r>
                      <a:r>
                        <a:rPr lang="ru-RU" baseline="0" dirty="0" smtClean="0"/>
                        <a:t> </a:t>
                      </a:r>
                      <a:endParaRPr lang="en-US" baseline="0" dirty="0" smtClean="0"/>
                    </a:p>
                    <a:p>
                      <a:r>
                        <a:rPr lang="ru-RU" baseline="0" dirty="0" smtClean="0"/>
                        <a:t>«</a:t>
                      </a:r>
                      <a:r>
                        <a:rPr lang="ru-RU" baseline="0" dirty="0" err="1" smtClean="0"/>
                        <a:t>Неоколлаген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Бьюти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Арт-десерт «Бьютель»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Изотонический напиток «Аква Баланс»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Протеиновые</a:t>
                      </a:r>
                      <a:r>
                        <a:rPr lang="ru-RU" baseline="0" dirty="0" smtClean="0"/>
                        <a:t> коктейли «Пинотель», «Провитель»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0936330"/>
              </p:ext>
            </p:extLst>
          </p:nvPr>
        </p:nvGraphicFramePr>
        <p:xfrm>
          <a:off x="6084168" y="3356992"/>
          <a:ext cx="2808312" cy="2804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3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</a:t>
                      </a:r>
                      <a:r>
                        <a:rPr lang="ru-RU" sz="1600" dirty="0" err="1" smtClean="0"/>
                        <a:t>Джоинт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флекс</a:t>
                      </a:r>
                      <a:r>
                        <a:rPr lang="ru-RU" sz="1600" baseline="0" dirty="0" smtClean="0"/>
                        <a:t> Форте»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</a:t>
                      </a:r>
                      <a:r>
                        <a:rPr lang="ru-RU" sz="1600" dirty="0" err="1" smtClean="0"/>
                        <a:t>Кальцимакс</a:t>
                      </a:r>
                      <a:r>
                        <a:rPr lang="ru-RU" sz="1600" dirty="0" smtClean="0"/>
                        <a:t>»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«Токсфайтер люкс»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«Пробинорм»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«Ангиофорт»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u="sng" dirty="0" smtClean="0"/>
                        <a:t>При избыточной массе тела: </a:t>
                      </a:r>
                      <a:r>
                        <a:rPr lang="ru-RU" sz="1600" dirty="0" smtClean="0"/>
                        <a:t>программа «НВ </a:t>
                      </a:r>
                      <a:r>
                        <a:rPr lang="en-US" sz="1600" dirty="0" smtClean="0"/>
                        <a:t>control</a:t>
                      </a:r>
                      <a:r>
                        <a:rPr lang="ru-RU" sz="1600" dirty="0" smtClean="0"/>
                        <a:t>»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Стрелка вниз 15"/>
          <p:cNvSpPr/>
          <p:nvPr/>
        </p:nvSpPr>
        <p:spPr>
          <a:xfrm>
            <a:off x="4211960" y="1694488"/>
            <a:ext cx="288032" cy="43204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164288" y="1694488"/>
            <a:ext cx="288032" cy="43204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496" y="636216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БАД. НЕ ЯВЛЯЕТСЯ ЛЕКАРСТВОМ.</a:t>
            </a:r>
          </a:p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Имеются противопоказания. Перед применение рекомендуется проконсультироваться с врачом.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056784" cy="1008112"/>
          </a:xfrm>
        </p:spPr>
        <p:txBody>
          <a:bodyPr>
            <a:no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 программы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PROBLEM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zone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program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060848"/>
            <a:ext cx="4717485" cy="44644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2060848"/>
            <a:ext cx="4176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Восстановление микроциркуляции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Устранение межклеточного отека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Уменьшение размера жировых клеток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Уменьшение фиброза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ВНЕШНИЙ ВИД: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 Предотвращает развитие целлюлита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 Восстанавливает эластичность и тонус кожи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САМОЧУВСТВИЕ: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 Улучшает функции связок и суставов 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 Снижает  токсическую нагрузку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 Помогает восстановить баланс микрофлоры кишечника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 Повышает эластичность сосудов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264696" cy="86409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Проблема 6: как восстановить поврежденную кожу после косметологических процедур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940639"/>
            <a:ext cx="61926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00B050"/>
                </a:solidFill>
              </a:rPr>
              <a:t>Агрессивные косметологические процедуры </a:t>
            </a:r>
            <a:r>
              <a:rPr lang="ru-RU" sz="1700" dirty="0" smtClean="0"/>
              <a:t>(срединный </a:t>
            </a:r>
            <a:r>
              <a:rPr lang="ru-RU" sz="1700" dirty="0" err="1" smtClean="0"/>
              <a:t>пилинг</a:t>
            </a:r>
            <a:r>
              <a:rPr lang="ru-RU" sz="1700" dirty="0" smtClean="0"/>
              <a:t>, лазерная шлифовка, </a:t>
            </a:r>
            <a:r>
              <a:rPr lang="ru-RU" sz="1700" dirty="0" err="1" smtClean="0"/>
              <a:t>наноперфорация</a:t>
            </a:r>
            <a:r>
              <a:rPr lang="ru-RU" sz="1700" dirty="0" smtClean="0"/>
              <a:t>,  </a:t>
            </a:r>
            <a:r>
              <a:rPr lang="ru-RU" sz="1700" dirty="0" err="1" smtClean="0"/>
              <a:t>мезонити</a:t>
            </a:r>
            <a:r>
              <a:rPr lang="ru-RU" sz="1700" dirty="0" smtClean="0"/>
              <a:t>, пластические операции) </a:t>
            </a:r>
            <a:r>
              <a:rPr lang="ru-RU" sz="1700" b="1" dirty="0" smtClean="0">
                <a:solidFill>
                  <a:srgbClr val="00B050"/>
                </a:solidFill>
              </a:rPr>
              <a:t>без соответствующей подготовки </a:t>
            </a:r>
          </a:p>
          <a:p>
            <a:r>
              <a:rPr lang="ru-RU" sz="1700" b="1" dirty="0" smtClean="0">
                <a:solidFill>
                  <a:srgbClr val="00B050"/>
                </a:solidFill>
              </a:rPr>
              <a:t>и правильной реабилитации не дают ожидаемого эффекта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3356992"/>
            <a:ext cx="410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Что необходимо для восстановления? </a:t>
            </a:r>
            <a:endParaRPr lang="ru-RU" b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2" y="3856816"/>
          <a:ext cx="8784977" cy="28570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20347"/>
                <a:gridCol w="2832315"/>
                <a:gridCol w="2832315"/>
              </a:tblGrid>
              <a:tr h="869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Коллаген </a:t>
                      </a:r>
                    </a:p>
                    <a:p>
                      <a:r>
                        <a:rPr lang="ru-RU" dirty="0" smtClean="0"/>
                        <a:t>Гиалуроновая кислота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Фитонутриенты</a:t>
                      </a:r>
                      <a:r>
                        <a:rPr lang="ru-RU" baseline="0" dirty="0" smtClean="0"/>
                        <a:t>  </a:t>
                      </a:r>
                    </a:p>
                    <a:p>
                      <a:r>
                        <a:rPr lang="ru-RU" baseline="0" dirty="0" smtClean="0"/>
                        <a:t>с </a:t>
                      </a:r>
                      <a:r>
                        <a:rPr lang="ru-RU" baseline="0" dirty="0" err="1" smtClean="0"/>
                        <a:t>противоотечным</a:t>
                      </a:r>
                      <a:r>
                        <a:rPr lang="ru-RU" baseline="0" dirty="0" smtClean="0"/>
                        <a:t> действием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</a:t>
                      </a:r>
                      <a:r>
                        <a:rPr lang="ru-RU" dirty="0" err="1" smtClean="0"/>
                        <a:t>Фитоэстрогены</a:t>
                      </a:r>
                      <a:endParaRPr lang="ru-RU" sz="1800" dirty="0" smtClean="0"/>
                    </a:p>
                  </a:txBody>
                  <a:tcPr/>
                </a:tc>
              </a:tr>
              <a:tr h="19426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Для укрепления дермы, нормализации работы фибробластов, усиления синтеза собственной гиалуроновой кислоты и как следствие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восстановления обменных процессов 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соединительной ткани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Для уменьшения отеков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Для женщин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при менопаузе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</a:rPr>
                        <a:t>При </a:t>
                      </a:r>
                      <a:r>
                        <a:rPr lang="ru-RU" sz="1400" i="1" dirty="0" err="1" smtClean="0">
                          <a:solidFill>
                            <a:schemeClr val="tx1"/>
                          </a:solidFill>
                        </a:rPr>
                        <a:t>эстрогеновой</a:t>
                      </a:r>
                      <a:r>
                        <a:rPr lang="ru-RU" sz="1400" i="1" dirty="0" smtClean="0">
                          <a:solidFill>
                            <a:schemeClr val="tx1"/>
                          </a:solidFill>
                        </a:rPr>
                        <a:t> недостаточности</a:t>
                      </a:r>
                      <a:r>
                        <a:rPr lang="ru-RU" sz="14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i="1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</a:rPr>
                        <a:t>ответ кожи будет слабый, а значит клинический эффект после процедур будет низкий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 descr="w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916832"/>
            <a:ext cx="2592288" cy="1753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6767"/>
            <a:ext cx="7488832" cy="1470025"/>
          </a:xfrm>
        </p:spPr>
        <p:txBody>
          <a:bodyPr>
            <a:normAutofit/>
          </a:bodyPr>
          <a:lstStyle/>
          <a:p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Ключевые факторы, негативно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влияющие на состояние кожи</a:t>
            </a:r>
            <a:endParaRPr lang="ru-RU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98884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Неблагоприятная экологическая обстановка, УФ-излучение, токсины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348880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Несбалансированное питание (жирная пища, избыток углеводов), плохая вода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35699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Неправильный образ жизни, курение, алкоголь, гиподинамия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371703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Соматические заболевания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270892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Неправильный уход за кожей, агрессивные косметологические процедуры,  избыток декоративной косметики, некачественная косметика</a:t>
            </a:r>
            <a:endParaRPr lang="ru-RU" dirty="0"/>
          </a:p>
        </p:txBody>
      </p:sp>
      <p:pic>
        <p:nvPicPr>
          <p:cNvPr id="12" name="Рисунок 11" descr="negati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09452"/>
            <a:ext cx="9144000" cy="1927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Овал 14"/>
          <p:cNvSpPr/>
          <p:nvPr/>
        </p:nvSpPr>
        <p:spPr>
          <a:xfrm>
            <a:off x="395536" y="2852936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4717" y="3473673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94717" y="3833713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94717" y="2117477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4717" y="2477517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f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912768" cy="936104"/>
          </a:xfrm>
        </p:spPr>
        <p:txBody>
          <a:bodyPr>
            <a:noAutofit/>
          </a:bodyPr>
          <a:lstStyle/>
          <a:p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Программа 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Эффективное восстановление</a:t>
            </a:r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lang="ru-RU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204864"/>
            <a:ext cx="2448272" cy="10801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ДРЕНАЖНЫЙ ЭФФЕКТ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2204864"/>
            <a:ext cx="2664296" cy="10801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УСИЛЕНИЕ </a:t>
            </a:r>
          </a:p>
          <a:p>
            <a:pPr algn="ctr"/>
            <a:r>
              <a:rPr lang="ru-RU" b="1" dirty="0" smtClean="0"/>
              <a:t>процессов регенерации 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283968" y="1700808"/>
            <a:ext cx="288032" cy="50405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40152" y="2204864"/>
            <a:ext cx="2808312" cy="10801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ЖЕНЩИНАМ 40+ </a:t>
            </a:r>
          </a:p>
          <a:p>
            <a:pPr algn="ctr"/>
            <a:r>
              <a:rPr lang="ru-RU" b="1" dirty="0" smtClean="0"/>
              <a:t>баланс гормонов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0936330"/>
              </p:ext>
            </p:extLst>
          </p:nvPr>
        </p:nvGraphicFramePr>
        <p:xfrm>
          <a:off x="467544" y="3645024"/>
          <a:ext cx="4032448" cy="2219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32448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Питание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Напиток</a:t>
                      </a:r>
                      <a:r>
                        <a:rPr lang="ru-RU" baseline="0" dirty="0" smtClean="0"/>
                        <a:t> «Неоколлаген </a:t>
                      </a:r>
                      <a:r>
                        <a:rPr lang="ru-RU" baseline="0" dirty="0" err="1" smtClean="0"/>
                        <a:t>Бьюти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Леденцы</a:t>
                      </a:r>
                      <a:r>
                        <a:rPr lang="ru-RU" sz="1800" kern="1200" baseline="0" dirty="0" smtClean="0"/>
                        <a:t> «Бьютель»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Изотонический напиток «Аква Баланс»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Напиток «Пульс жизни»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Коктейль «Провитель после шести»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0936330"/>
              </p:ext>
            </p:extLst>
          </p:nvPr>
        </p:nvGraphicFramePr>
        <p:xfrm>
          <a:off x="4932040" y="3661321"/>
          <a:ext cx="3672408" cy="21631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72408"/>
              </a:tblGrid>
              <a:tr h="361492">
                <a:tc>
                  <a:txBody>
                    <a:bodyPr/>
                    <a:lstStyle/>
                    <a:p>
                      <a:r>
                        <a:rPr lang="ru-RU" dirty="0" smtClean="0"/>
                        <a:t>БАД*</a:t>
                      </a:r>
                      <a:endParaRPr lang="ru-RU" dirty="0"/>
                    </a:p>
                  </a:txBody>
                  <a:tcPr/>
                </a:tc>
              </a:tr>
              <a:tr h="517226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Программа «</a:t>
                      </a:r>
                      <a:r>
                        <a:rPr lang="ru-RU" dirty="0" err="1" smtClean="0"/>
                        <a:t>ПримаЛедис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  <a:tr h="361492">
                <a:tc>
                  <a:txBody>
                    <a:bodyPr/>
                    <a:lstStyle/>
                    <a:p>
                      <a:r>
                        <a:rPr lang="ru-RU" dirty="0" smtClean="0"/>
                        <a:t>«Пробинорм» </a:t>
                      </a:r>
                      <a:endParaRPr lang="ru-RU" dirty="0"/>
                    </a:p>
                  </a:txBody>
                  <a:tcPr/>
                </a:tc>
              </a:tr>
              <a:tr h="903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Дополнительно: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«Формула женщины»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Стрелка вниз 16"/>
          <p:cNvSpPr/>
          <p:nvPr/>
        </p:nvSpPr>
        <p:spPr>
          <a:xfrm>
            <a:off x="7164288" y="1700808"/>
            <a:ext cx="288032" cy="50405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403648" y="1700808"/>
            <a:ext cx="288032" cy="50405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496" y="629015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*БАД. НЕ ЯВЛЯЕТСЯ ЛЕКАРСТВОМ.</a:t>
            </a:r>
          </a:p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Имеются противопоказания. Перед применение рекомендуется проконсультироваться с врачом.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8792" cy="778098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 программы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Эффективное восстановление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 descr="program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9643" y="1872208"/>
            <a:ext cx="4916813" cy="4653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2670686"/>
            <a:ext cx="3168352" cy="299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</a:rPr>
              <a:t> Подготовленная кожа лучше переносит повреждающие процедуры</a:t>
            </a:r>
          </a:p>
          <a:p>
            <a:pPr>
              <a:spcAft>
                <a:spcPts val="50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</a:rPr>
              <a:t> Восстановление идет быстрее и качественнее </a:t>
            </a:r>
          </a:p>
          <a:p>
            <a:pPr>
              <a:spcAft>
                <a:spcPts val="50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</a:rPr>
              <a:t> Клинический результат от проводимых процедур повышается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772816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Комплексный подход:</a:t>
            </a:r>
            <a:endParaRPr kumimoji="0" lang="ru-RU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f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4848" y="288032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ПРЕИМУЩЕСТВА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КОМПЛЕКСНОГО ПОДХОДА:</a:t>
            </a:r>
            <a:endParaRPr kumimoji="0" lang="ru-RU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0936330"/>
              </p:ext>
            </p:extLst>
          </p:nvPr>
        </p:nvGraphicFramePr>
        <p:xfrm>
          <a:off x="4644008" y="2204864"/>
          <a:ext cx="3960440" cy="33513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60440"/>
              </a:tblGrid>
              <a:tr h="5135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ДЛЯ СПЕЦИАЛИСТОВ</a:t>
                      </a:r>
                    </a:p>
                  </a:txBody>
                  <a:tcPr/>
                </a:tc>
              </a:tr>
              <a:tr h="92664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Хорошие</a:t>
                      </a:r>
                      <a:r>
                        <a:rPr lang="ru-RU" sz="1600" baseline="0" dirty="0" smtClean="0"/>
                        <a:t> результаты повышают рейтинг специалиста, помогают расширить его клиентскую базу</a:t>
                      </a:r>
                      <a:endParaRPr lang="ru-RU" sz="16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Салон</a:t>
                      </a:r>
                      <a:r>
                        <a:rPr lang="ru-RU" sz="1600" baseline="0" dirty="0" smtClean="0"/>
                        <a:t> становится партнером и получает экономическую выгоду </a:t>
                      </a:r>
                      <a:endParaRPr lang="ru-RU" sz="1600" dirty="0"/>
                    </a:p>
                  </a:txBody>
                  <a:tcPr/>
                </a:tc>
              </a:tr>
              <a:tr h="11190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Дополнительные</a:t>
                      </a:r>
                      <a:r>
                        <a:rPr lang="ru-RU" sz="1600" baseline="0" dirty="0" smtClean="0"/>
                        <a:t> услуги становятся конкурентным преимуществом специалиста,  салона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0936330"/>
              </p:ext>
            </p:extLst>
          </p:nvPr>
        </p:nvGraphicFramePr>
        <p:xfrm>
          <a:off x="395536" y="2204865"/>
          <a:ext cx="4032448" cy="33552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2448"/>
              </a:tblGrid>
              <a:tr h="4837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ДЛЯ КЛИЕНТОВ</a:t>
                      </a:r>
                      <a:endParaRPr lang="ru-RU" sz="2400" dirty="0"/>
                    </a:p>
                  </a:txBody>
                  <a:tcPr/>
                </a:tc>
              </a:tr>
              <a:tr h="7663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Клиент получает заметный и стойкий результат</a:t>
                      </a:r>
                      <a:endParaRPr lang="ru-RU" sz="1600" dirty="0"/>
                    </a:p>
                  </a:txBody>
                  <a:tcPr/>
                </a:tc>
              </a:tr>
              <a:tr h="1023879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Правильно подобранная программа экономически выгоднее, чем бессистемная покупка неподходящих средств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103838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Знакомство</a:t>
                      </a:r>
                      <a:r>
                        <a:rPr lang="ru-RU" sz="1600" baseline="0" dirty="0" smtClean="0"/>
                        <a:t> с Артлайф дает возможность повысить качество жизни и здоровья</a:t>
                      </a:r>
                    </a:p>
                    <a:p>
                      <a:r>
                        <a:rPr lang="ru-RU" sz="1600" baseline="0" dirty="0" smtClean="0"/>
                        <a:t>себя и своей семьи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772816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Комплексный подход:</a:t>
            </a:r>
            <a:endParaRPr kumimoji="0" lang="ru-RU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f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4848" y="288032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ПРЕИМУЩЕСТВА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КОМПЛЕКСНОГО ПОДХОДА:</a:t>
            </a:r>
            <a:endParaRPr kumimoji="0" lang="ru-RU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0936330"/>
              </p:ext>
            </p:extLst>
          </p:nvPr>
        </p:nvGraphicFramePr>
        <p:xfrm>
          <a:off x="3347864" y="1844824"/>
          <a:ext cx="5544616" cy="49003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44616"/>
              </a:tblGrid>
              <a:tr h="602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ДЛЯ ПАРТНЕРОВ</a:t>
                      </a:r>
                      <a:endParaRPr lang="ru-RU" sz="1600" dirty="0"/>
                    </a:p>
                  </a:txBody>
                  <a:tcPr/>
                </a:tc>
              </a:tr>
              <a:tr h="68289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Повышение уровня профессионализма при работе</a:t>
                      </a:r>
                      <a:r>
                        <a:rPr lang="ru-RU" sz="1800" baseline="0" dirty="0" smtClean="0"/>
                        <a:t> с продукцией Артлайф (программный подход к теме красоты)</a:t>
                      </a:r>
                      <a:endParaRPr lang="ru-RU" sz="1800" dirty="0"/>
                    </a:p>
                  </a:txBody>
                  <a:tcPr/>
                </a:tc>
              </a:tr>
              <a:tr h="68289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Возможность</a:t>
                      </a:r>
                      <a:r>
                        <a:rPr lang="ru-RU" sz="1800" baseline="0" dirty="0" smtClean="0"/>
                        <a:t> проведения новых интересных школ, вебинаров, тематических мероприятий</a:t>
                      </a:r>
                      <a:endParaRPr lang="ru-RU" sz="18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Повышение лояльности клиентов за</a:t>
                      </a:r>
                      <a:r>
                        <a:rPr lang="ru-RU" sz="1800" baseline="0" dirty="0" smtClean="0"/>
                        <a:t> счет отличных результатов</a:t>
                      </a:r>
                    </a:p>
                  </a:txBody>
                  <a:tcPr/>
                </a:tc>
              </a:tr>
              <a:tr h="4909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Увеличение вероятности повторных покупок</a:t>
                      </a:r>
                      <a:endParaRPr lang="ru-RU" sz="1800" dirty="0"/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Возможность</a:t>
                      </a:r>
                      <a:r>
                        <a:rPr lang="ru-RU" sz="1800" baseline="0" dirty="0" smtClean="0"/>
                        <a:t> входа в косметические салоны, медицинские центры</a:t>
                      </a:r>
                      <a:endParaRPr lang="ru-RU" sz="1800" dirty="0"/>
                    </a:p>
                  </a:txBody>
                  <a:tcPr/>
                </a:tc>
              </a:tr>
              <a:tr h="849047">
                <a:tc>
                  <a:txBody>
                    <a:bodyPr/>
                    <a:lstStyle/>
                    <a:p>
                      <a:r>
                        <a:rPr lang="ru-RU" sz="1800" b="1" i="1" baseline="0" dirty="0" smtClean="0">
                          <a:solidFill>
                            <a:srgbClr val="0070C0"/>
                          </a:solidFill>
                        </a:rPr>
                        <a:t>Экономическая выгода за счет </a:t>
                      </a:r>
                      <a:r>
                        <a:rPr lang="ru-RU" sz="1800" b="1" i="1" dirty="0" smtClean="0">
                          <a:solidFill>
                            <a:srgbClr val="0070C0"/>
                          </a:solidFill>
                        </a:rPr>
                        <a:t>расширения клиентской базы</a:t>
                      </a:r>
                      <a:r>
                        <a:rPr lang="ru-RU" sz="1800" b="1" i="1" baseline="0" dirty="0" smtClean="0">
                          <a:solidFill>
                            <a:srgbClr val="0070C0"/>
                          </a:solidFill>
                        </a:rPr>
                        <a:t> и </a:t>
                      </a:r>
                      <a:r>
                        <a:rPr lang="ru-RU" sz="1800" b="1" i="1" dirty="0" smtClean="0">
                          <a:solidFill>
                            <a:srgbClr val="0070C0"/>
                          </a:solidFill>
                        </a:rPr>
                        <a:t>партнерской сети.</a:t>
                      </a:r>
                      <a:endParaRPr lang="ru-RU" sz="1800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D:\БАД\суперфуд\c543c4d812ee3c8069fb2fa597c0cb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44824"/>
            <a:ext cx="3018358" cy="2303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ast page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476672"/>
            <a:ext cx="8136904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решить проблемы с кожей?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361036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ИЗМЕНИТЬ ОБРАЗ ЖИЗНИ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Отказ от вредных привычек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Прогулки на свежем воздухе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Полноценный сон 6-8 часов в день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443304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СЛЕДОВАТЬ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ПРАВИЛЬНОМУ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ПОДХОДУ В УХОДЕ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ЗА ВНЕШНОСТЬЮ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4422011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ВНИМАТЕЛЬНО ОТНОСИТЬСЯ К СВОЕМУ ЗДОРОВЬЮ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Коррекция рациона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Профилактика заболеваний внутренних органов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Наблюдение у врача</a:t>
            </a:r>
            <a:endParaRPr lang="ru-RU" dirty="0"/>
          </a:p>
        </p:txBody>
      </p:sp>
      <p:pic>
        <p:nvPicPr>
          <p:cNvPr id="8" name="Рисунок 7" descr="goo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16832"/>
            <a:ext cx="8640960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8744"/>
            <a:ext cx="6048672" cy="756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Проблема 1: Обезвоживание кожи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778040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Обезвоженным может быть 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любой тип кожи!</a:t>
            </a:r>
          </a:p>
          <a:p>
            <a:r>
              <a:rPr lang="ru-RU" sz="2000" b="1" dirty="0" smtClean="0"/>
              <a:t>Как проявляется?</a:t>
            </a:r>
          </a:p>
          <a:p>
            <a:r>
              <a:rPr lang="ru-RU" sz="2000" dirty="0" smtClean="0"/>
              <a:t>Шелушение, стянутость, недостаточный тонус, </a:t>
            </a:r>
          </a:p>
          <a:p>
            <a:r>
              <a:rPr lang="ru-RU" sz="2000" dirty="0" smtClean="0"/>
              <a:t>мелкие морщинки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077072"/>
            <a:ext cx="336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 чем это может быть связано? 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4509120"/>
          <a:ext cx="8496944" cy="20882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48472"/>
                <a:gridCol w="4248472"/>
              </a:tblGrid>
              <a:tr h="602533">
                <a:tc>
                  <a:txBody>
                    <a:bodyPr/>
                    <a:lstStyle/>
                    <a:p>
                      <a:r>
                        <a:rPr lang="ru-RU" dirty="0" smtClean="0"/>
                        <a:t>Внешние факторы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Внутренние факторы</a:t>
                      </a:r>
                      <a:endParaRPr lang="ru-RU" dirty="0"/>
                    </a:p>
                  </a:txBody>
                  <a:tcPr/>
                </a:tc>
              </a:tr>
              <a:tr h="148569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Неправильный уход за кожей лица,</a:t>
                      </a:r>
                      <a:r>
                        <a:rPr lang="ru-RU" sz="1600" baseline="0" dirty="0" smtClean="0"/>
                        <a:t> длительное использование средств от акне (с ретиноидами), </a:t>
                      </a:r>
                      <a:r>
                        <a:rPr lang="ru-RU" sz="1600" dirty="0" smtClean="0"/>
                        <a:t>пилинги, сухой воздух в помещении, агрессивное дерматологическое лечение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Соматические, инфекционные заболевания,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недостаточный питьевой режим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 descr="w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33190"/>
            <a:ext cx="3888432" cy="2387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f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3645024"/>
          <a:ext cx="2880320" cy="2376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80320"/>
              </a:tblGrid>
              <a:tr h="412036">
                <a:tc>
                  <a:txBody>
                    <a:bodyPr/>
                    <a:lstStyle/>
                    <a:p>
                      <a:r>
                        <a:rPr lang="ru-RU" dirty="0" smtClean="0"/>
                        <a:t>Косметика</a:t>
                      </a:r>
                      <a:endParaRPr lang="ru-RU" dirty="0"/>
                    </a:p>
                  </a:txBody>
                  <a:tcPr/>
                </a:tc>
              </a:tr>
              <a:tr h="71118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="1" i="1" dirty="0" smtClean="0">
                          <a:solidFill>
                            <a:srgbClr val="002060"/>
                          </a:solidFill>
                        </a:rPr>
                        <a:t>Для молодой кожи: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Линия «Аква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Дрим»</a:t>
                      </a:r>
                    </a:p>
                  </a:txBody>
                  <a:tcPr/>
                </a:tc>
              </a:tr>
              <a:tr h="1253042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002060"/>
                          </a:solidFill>
                        </a:rPr>
                        <a:t>2. Для зрелой кожи: </a:t>
                      </a:r>
                    </a:p>
                    <a:p>
                      <a:r>
                        <a:rPr lang="ru-RU" dirty="0" smtClean="0"/>
                        <a:t>Сыворотка «</a:t>
                      </a:r>
                      <a:r>
                        <a:rPr lang="en-US" dirty="0" smtClean="0"/>
                        <a:t>Probiocosmetics</a:t>
                      </a:r>
                      <a:r>
                        <a:rPr lang="ru-RU" dirty="0" smtClean="0"/>
                        <a:t>»</a:t>
                      </a:r>
                    </a:p>
                    <a:p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лизатами пробиокультур</a:t>
                      </a:r>
                      <a:endParaRPr lang="ru-RU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84776" cy="864096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Программа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«Эффективное увлажнение»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2276872"/>
            <a:ext cx="3960440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УМЕНЬШЕНИЕ</a:t>
            </a:r>
          </a:p>
          <a:p>
            <a:pPr algn="ctr"/>
            <a:r>
              <a:rPr lang="ru-RU" sz="1400" dirty="0" smtClean="0"/>
              <a:t>трансдермальной потери воды путем восстановления гидролипидной мантии кожи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8024" y="2276872"/>
            <a:ext cx="3528392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НОРМАЛИЗАЦИЯ </a:t>
            </a:r>
          </a:p>
          <a:p>
            <a:pPr algn="ctr"/>
            <a:r>
              <a:rPr lang="ru-RU" sz="1400" dirty="0" smtClean="0"/>
              <a:t> иммунитета и питания кожи </a:t>
            </a:r>
          </a:p>
          <a:p>
            <a:pPr algn="ctr"/>
            <a:r>
              <a:rPr lang="ru-RU" sz="1400" dirty="0" smtClean="0"/>
              <a:t>снаружи и изнутри </a:t>
            </a:r>
            <a:endParaRPr lang="ru-RU" sz="14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2267744" y="1700808"/>
            <a:ext cx="288032" cy="50405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516216" y="1700808"/>
            <a:ext cx="288032" cy="50405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275856" y="3645024"/>
          <a:ext cx="2592288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Питание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Протеиновый Коктейль «Провитель Заряд»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Напиток «Неоколлаген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Бьюти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Леденцы «Бьютель»</a:t>
                      </a:r>
                    </a:p>
                    <a:p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6012160" y="3645024"/>
          <a:ext cx="2880320" cy="2376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80320"/>
              </a:tblGrid>
              <a:tr h="424125">
                <a:tc>
                  <a:txBody>
                    <a:bodyPr/>
                    <a:lstStyle/>
                    <a:p>
                      <a:r>
                        <a:rPr lang="ru-RU" dirty="0" smtClean="0"/>
                        <a:t>БАД*</a:t>
                      </a:r>
                      <a:endParaRPr lang="ru-RU" dirty="0"/>
                    </a:p>
                  </a:txBody>
                  <a:tcPr/>
                </a:tc>
              </a:tr>
              <a:tr h="1952139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Программа «</a:t>
                      </a:r>
                      <a:r>
                        <a:rPr lang="ru-RU" dirty="0" err="1" smtClean="0"/>
                        <a:t>ПримаЛедис</a:t>
                      </a:r>
                      <a:r>
                        <a:rPr lang="ru-RU" dirty="0" smtClean="0"/>
                        <a:t>»</a:t>
                      </a:r>
                    </a:p>
                    <a:p>
                      <a:r>
                        <a:rPr lang="ru-RU" sz="1400" i="1" dirty="0" smtClean="0"/>
                        <a:t>источник коллагена, гиалуроновой кислоты, ПНЖК, витаминов, </a:t>
                      </a:r>
                      <a:r>
                        <a:rPr lang="ru-RU" sz="1400" i="1" dirty="0" err="1" smtClean="0"/>
                        <a:t>изофлавонов</a:t>
                      </a:r>
                      <a:endParaRPr lang="ru-RU" sz="1400" i="1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496" y="636216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*БАД. НЕ ЯВЛЯЕТСЯ ЛЕКАРСТВОМ.</a:t>
            </a:r>
          </a:p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Имеются противопоказания. Перед применение рекомендуется проконсультироваться с врачом.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5616" y="404664"/>
            <a:ext cx="698477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Результат программы </a:t>
            </a:r>
            <a: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«Эффективное увлажнение»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program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34890"/>
            <a:ext cx="4827496" cy="5034470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5292080" y="2144464"/>
            <a:ext cx="374441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Уменьшается потеря воды путем восстановления гидролипидной пленки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Усиливается защитный барьер, нормализуется состояние </a:t>
            </a:r>
            <a:r>
              <a:rPr lang="en-US" dirty="0" smtClean="0">
                <a:solidFill>
                  <a:srgbClr val="002060"/>
                </a:solidFill>
              </a:rPr>
              <a:t>NMF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400" i="1" dirty="0" smtClean="0"/>
              <a:t>(</a:t>
            </a:r>
            <a:r>
              <a:rPr lang="en-US" sz="1400" i="1" dirty="0" smtClean="0"/>
              <a:t>Natural Moisturizing Factor, </a:t>
            </a:r>
            <a:r>
              <a:rPr lang="ru-RU" sz="1400" i="1" dirty="0" smtClean="0"/>
              <a:t>натуральный увлажняющий фактор)</a:t>
            </a:r>
          </a:p>
          <a:p>
            <a:pPr>
              <a:buFont typeface="Wingdings" pitchFamily="2" charset="2"/>
              <a:buChar char="v"/>
            </a:pPr>
            <a:endParaRPr lang="ru-RU" b="1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ВНЕШНИЙ ВИД: 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 Уменьшается чувство стянутости и сеть мелких морщин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 Устраняется шелушение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 Повышается тонус кожи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САМОЧУВСТВИЕ: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 Прилив энергии, укрепление иммунитета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912768" cy="864096"/>
          </a:xfrm>
        </p:spPr>
        <p:txBody>
          <a:bodyPr>
            <a:noAutofit/>
          </a:bodyPr>
          <a:lstStyle/>
          <a:p>
            <a:pPr algn="l"/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Проблема 2: Тусклый неровный цвет лица, нарушения пигментации</a:t>
            </a:r>
            <a:endParaRPr lang="ru-RU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44824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 проявляется?</a:t>
            </a:r>
          </a:p>
          <a:p>
            <a:r>
              <a:rPr lang="ru-RU" sz="2000" dirty="0" smtClean="0"/>
              <a:t>кожа сероватого или желтоватого оттенка, участки гиперпигментации </a:t>
            </a:r>
          </a:p>
          <a:p>
            <a:r>
              <a:rPr lang="ru-RU" sz="2000" dirty="0" smtClean="0"/>
              <a:t>на щеках, скулах, на лбу, </a:t>
            </a:r>
          </a:p>
          <a:p>
            <a:r>
              <a:rPr lang="ru-RU" sz="2000" dirty="0" smtClean="0"/>
              <a:t>кожа «курильщика», темные круги под глазами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077072"/>
            <a:ext cx="336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 чем это может быть связано? 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4509120"/>
          <a:ext cx="8496944" cy="1925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48472"/>
                <a:gridCol w="42484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Внешние факторы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Внутренние факторы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Неправильный уход за кожей лица (не использование  крема с </a:t>
                      </a:r>
                      <a:r>
                        <a:rPr lang="en-US" sz="1600" dirty="0" smtClean="0"/>
                        <a:t>SPF</a:t>
                      </a:r>
                      <a:r>
                        <a:rPr lang="ru-RU" sz="1600" dirty="0" smtClean="0"/>
                        <a:t> фактором в весенне-летнее время),  применение ретиноидов в период солнечной активности, поствоспалительная пигментация</a:t>
                      </a:r>
                      <a:r>
                        <a:rPr lang="ru-RU" sz="1600" baseline="0" dirty="0" smtClean="0"/>
                        <a:t> (</a:t>
                      </a:r>
                      <a:r>
                        <a:rPr lang="ru-RU" sz="1600" dirty="0" smtClean="0"/>
                        <a:t>после акне, косметологических манипуляций)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Заболевания печени, почек, паразиты, гормональные нарушения, курение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w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7525" y="1664944"/>
            <a:ext cx="4045149" cy="248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f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3068960"/>
          <a:ext cx="2520280" cy="2665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</a:tblGrid>
              <a:tr h="356107">
                <a:tc>
                  <a:txBody>
                    <a:bodyPr/>
                    <a:lstStyle/>
                    <a:p>
                      <a:r>
                        <a:rPr lang="ru-RU" dirty="0" smtClean="0"/>
                        <a:t>Снаружи</a:t>
                      </a:r>
                      <a:endParaRPr lang="ru-RU" dirty="0"/>
                    </a:p>
                  </a:txBody>
                  <a:tcPr/>
                </a:tc>
              </a:tr>
              <a:tr h="624805">
                <a:tc>
                  <a:txBody>
                    <a:bodyPr/>
                    <a:lstStyle/>
                    <a:p>
                      <a:r>
                        <a:rPr lang="ru-RU" sz="1400" b="1" i="0" dirty="0" smtClean="0"/>
                        <a:t>Пилинг «Юник» </a:t>
                      </a:r>
                    </a:p>
                    <a:p>
                      <a:r>
                        <a:rPr lang="ru-RU" sz="1400" dirty="0" smtClean="0"/>
                        <a:t>с фруктовыми</a:t>
                      </a:r>
                      <a:r>
                        <a:rPr lang="ru-RU" sz="1400" baseline="0" dirty="0" smtClean="0"/>
                        <a:t> кислотами</a:t>
                      </a:r>
                      <a:endParaRPr lang="ru-RU" sz="1400" dirty="0"/>
                    </a:p>
                  </a:txBody>
                  <a:tcPr/>
                </a:tc>
              </a:tr>
              <a:tr h="80568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Сыворотка  «Юник» </a:t>
                      </a:r>
                    </a:p>
                    <a:p>
                      <a:r>
                        <a:rPr lang="ru-RU" sz="1400" i="1" dirty="0" smtClean="0"/>
                        <a:t>для</a:t>
                      </a:r>
                      <a:r>
                        <a:rPr lang="ru-RU" sz="1400" i="1" baseline="0" dirty="0" smtClean="0"/>
                        <a:t> выравнивания тона кожи и борьбы с пигментацией</a:t>
                      </a:r>
                      <a:endParaRPr lang="ru-RU" sz="1400" i="1" dirty="0"/>
                    </a:p>
                  </a:txBody>
                  <a:tcPr/>
                </a:tc>
              </a:tr>
              <a:tr h="86973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Маска восстанавливающая «Юник» </a:t>
                      </a:r>
                    </a:p>
                    <a:p>
                      <a:r>
                        <a:rPr lang="ru-RU" sz="1400" i="1" dirty="0" smtClean="0"/>
                        <a:t>для улучшения цвет лица</a:t>
                      </a:r>
                      <a:endParaRPr lang="ru-RU" sz="1400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24128" y="3068960"/>
          <a:ext cx="3168352" cy="36983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8352"/>
              </a:tblGrid>
              <a:tr h="382456">
                <a:tc>
                  <a:txBody>
                    <a:bodyPr/>
                    <a:lstStyle/>
                    <a:p>
                      <a:r>
                        <a:rPr lang="ru-RU" dirty="0" smtClean="0"/>
                        <a:t>БАД*</a:t>
                      </a:r>
                      <a:endParaRPr lang="ru-RU" dirty="0"/>
                    </a:p>
                  </a:txBody>
                  <a:tcPr/>
                </a:tc>
              </a:tr>
              <a:tr h="974478">
                <a:tc>
                  <a:txBody>
                    <a:bodyPr/>
                    <a:lstStyle/>
                    <a:p>
                      <a:r>
                        <a:rPr lang="ru-RU" sz="1400" b="1" u="sng" dirty="0" err="1" smtClean="0"/>
                        <a:t>Детокс+Нутриенты</a:t>
                      </a:r>
                      <a:r>
                        <a:rPr lang="ru-RU" sz="1400" b="1" u="sng" dirty="0" smtClean="0"/>
                        <a:t>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 «Токсфайтер</a:t>
                      </a:r>
                      <a:r>
                        <a:rPr lang="ru-RU" sz="1400" baseline="0" dirty="0" smtClean="0"/>
                        <a:t> люкс»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 «Пробинорм»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 «</a:t>
                      </a:r>
                      <a:r>
                        <a:rPr lang="ru-RU" sz="1400" baseline="0" dirty="0" err="1" smtClean="0"/>
                        <a:t>Дискавери</a:t>
                      </a:r>
                      <a:r>
                        <a:rPr lang="ru-RU" sz="1400" baseline="0" dirty="0" smtClean="0"/>
                        <a:t> Очарование»</a:t>
                      </a:r>
                    </a:p>
                  </a:txBody>
                  <a:tcPr/>
                </a:tc>
              </a:tr>
              <a:tr h="754435">
                <a:tc>
                  <a:txBody>
                    <a:bodyPr/>
                    <a:lstStyle/>
                    <a:p>
                      <a:r>
                        <a:rPr lang="ru-RU" sz="1400" b="1" u="sng" dirty="0" smtClean="0"/>
                        <a:t>ДОПОЛНИТЕЛЬНО:</a:t>
                      </a:r>
                    </a:p>
                    <a:p>
                      <a:r>
                        <a:rPr lang="ru-RU" sz="1400" u="sng" dirty="0" smtClean="0"/>
                        <a:t>При</a:t>
                      </a:r>
                      <a:r>
                        <a:rPr lang="ru-RU" sz="1400" u="sng" baseline="0" dirty="0" smtClean="0"/>
                        <a:t> плохой работе печени</a:t>
                      </a:r>
                      <a:r>
                        <a:rPr lang="ru-RU" sz="1400" baseline="0" dirty="0" smtClean="0"/>
                        <a:t>: </a:t>
                      </a:r>
                    </a:p>
                    <a:p>
                      <a:r>
                        <a:rPr lang="ru-RU" sz="1400" baseline="0" dirty="0" smtClean="0"/>
                        <a:t>«Хепар Формула»</a:t>
                      </a:r>
                      <a:endParaRPr lang="ru-RU" sz="1400" dirty="0"/>
                    </a:p>
                  </a:txBody>
                  <a:tcPr/>
                </a:tc>
              </a:tr>
              <a:tr h="382456">
                <a:tc>
                  <a:txBody>
                    <a:bodyPr/>
                    <a:lstStyle/>
                    <a:p>
                      <a:r>
                        <a:rPr lang="ru-RU" sz="1400" u="sng" dirty="0" smtClean="0"/>
                        <a:t>При </a:t>
                      </a:r>
                      <a:r>
                        <a:rPr lang="ru-RU" sz="1400" u="sng" dirty="0" err="1" smtClean="0"/>
                        <a:t>паразитозах</a:t>
                      </a:r>
                      <a:r>
                        <a:rPr lang="ru-RU" sz="1400" dirty="0" smtClean="0"/>
                        <a:t>: </a:t>
                      </a:r>
                    </a:p>
                    <a:p>
                      <a:r>
                        <a:rPr lang="ru-RU" sz="1400" dirty="0" smtClean="0"/>
                        <a:t>«</a:t>
                      </a:r>
                      <a:r>
                        <a:rPr lang="ru-RU" sz="1400" dirty="0" err="1" smtClean="0"/>
                        <a:t>Артемизин-М</a:t>
                      </a:r>
                      <a:r>
                        <a:rPr lang="ru-RU" sz="1400" dirty="0" smtClean="0"/>
                        <a:t>»</a:t>
                      </a:r>
                    </a:p>
                  </a:txBody>
                  <a:tcPr/>
                </a:tc>
              </a:tr>
              <a:tr h="534391">
                <a:tc>
                  <a:txBody>
                    <a:bodyPr/>
                    <a:lstStyle/>
                    <a:p>
                      <a:r>
                        <a:rPr lang="ru-RU" sz="1400" u="sng" dirty="0" smtClean="0"/>
                        <a:t>При гормональных нарушениях:</a:t>
                      </a:r>
                    </a:p>
                    <a:p>
                      <a:r>
                        <a:rPr lang="ru-RU" sz="1400" dirty="0" smtClean="0"/>
                        <a:t>«Формула</a:t>
                      </a:r>
                      <a:r>
                        <a:rPr lang="ru-RU" sz="1400" baseline="0" dirty="0" smtClean="0"/>
                        <a:t> Женщины»</a:t>
                      </a:r>
                      <a:endParaRPr lang="ru-RU" sz="1400" dirty="0"/>
                    </a:p>
                  </a:txBody>
                  <a:tcPr/>
                </a:tc>
              </a:tr>
              <a:tr h="534391">
                <a:tc>
                  <a:txBody>
                    <a:bodyPr/>
                    <a:lstStyle/>
                    <a:p>
                      <a:r>
                        <a:rPr lang="ru-RU" sz="1400" u="sng" kern="1200" baseline="0" dirty="0" smtClean="0"/>
                        <a:t>При заболеваниях почек:</a:t>
                      </a:r>
                    </a:p>
                    <a:p>
                      <a:r>
                        <a:rPr lang="ru-RU" sz="1400" u="none" kern="1200" baseline="0" dirty="0" smtClean="0"/>
                        <a:t>«</a:t>
                      </a:r>
                      <a:r>
                        <a:rPr lang="ru-RU" sz="1400" u="none" kern="1200" baseline="0" dirty="0" err="1" smtClean="0"/>
                        <a:t>Урогель</a:t>
                      </a:r>
                      <a:r>
                        <a:rPr lang="ru-RU" sz="1400" u="none" kern="1200" baseline="0" dirty="0" smtClean="0"/>
                        <a:t>»</a:t>
                      </a:r>
                      <a:endParaRPr lang="ru-RU" sz="1400" u="non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404664"/>
            <a:ext cx="633670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Программа «Эффект сияния»</a:t>
            </a:r>
            <a:endParaRPr kumimoji="0" lang="ru-RU" sz="3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067168"/>
            <a:ext cx="2448272" cy="85777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ОЧИЩЕНИЕ</a:t>
            </a:r>
          </a:p>
          <a:p>
            <a:pPr algn="ctr"/>
            <a:r>
              <a:rPr lang="ru-RU" sz="1100" dirty="0" smtClean="0"/>
              <a:t>Печени, кишечника</a:t>
            </a:r>
            <a:endParaRPr lang="ru-RU" sz="11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816" y="2067168"/>
            <a:ext cx="2808312" cy="85777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Антиоксидантная</a:t>
            </a:r>
            <a:r>
              <a:rPr lang="ru-RU" b="1" dirty="0" smtClean="0"/>
              <a:t> защита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139952" y="1683289"/>
            <a:ext cx="288032" cy="36004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40152" y="2067168"/>
            <a:ext cx="2808312" cy="85777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Питательная поддержка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7164288" y="1683289"/>
            <a:ext cx="288032" cy="36004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987824" y="3109872"/>
          <a:ext cx="2520280" cy="26154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280"/>
              </a:tblGrid>
              <a:tr h="343628">
                <a:tc>
                  <a:txBody>
                    <a:bodyPr/>
                    <a:lstStyle/>
                    <a:p>
                      <a:r>
                        <a:rPr lang="ru-RU" dirty="0" smtClean="0"/>
                        <a:t>Питание</a:t>
                      </a:r>
                      <a:endParaRPr lang="ru-RU" dirty="0"/>
                    </a:p>
                  </a:txBody>
                  <a:tcPr/>
                </a:tc>
              </a:tr>
              <a:tr h="224965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Напиток и батончики «Легкое настроение»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Изотонический напиток «Аква Баланс»</a:t>
                      </a:r>
                    </a:p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Кофе-капучино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«Сливочная карамель»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Протеиновый коктейль «Провитель после шести»</a:t>
                      </a:r>
                    </a:p>
                    <a:p>
                      <a:endParaRPr lang="ru-RU" sz="16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Стрелка вниз 18"/>
          <p:cNvSpPr/>
          <p:nvPr/>
        </p:nvSpPr>
        <p:spPr>
          <a:xfrm>
            <a:off x="1331640" y="1700808"/>
            <a:ext cx="288032" cy="36004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79512" y="6074712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*БАД. НЕ ЯВЛЯЕТСЯ ЛЕКАРСТВОМ.</a:t>
            </a:r>
            <a:endParaRPr lang="ru-RU" sz="1400" dirty="0" smtClean="0">
              <a:solidFill>
                <a:schemeClr val="dk1"/>
              </a:solidFill>
            </a:endParaRPr>
          </a:p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Имеются противопоказания. </a:t>
            </a:r>
          </a:p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Перед применение рекомендуется проконсультироваться с врачом.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15616" y="404664"/>
            <a:ext cx="633670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 программы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«Эффект сияния»</a:t>
            </a:r>
            <a:endParaRPr kumimoji="0" lang="ru-RU" sz="3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program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988840"/>
            <a:ext cx="4859820" cy="459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916832"/>
            <a:ext cx="352839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 Нормализация процессов меланогенеза и осветление пигментации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 Освобождение от токсинов и шлаков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 Улучшение микроциркуляции и клеточного дыхания, насыщение кожи кислородом и антиоксидантами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ВНЕШНИЙ ВИД: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 Выравнивается цвет лица, кожа светится здоровьем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 Уменьшаются круги под глазами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САМОЧУВСТВИЕ: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 Прилив энергии, чувство легкости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 Хорошее пищеварение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 Снижение токсической нагрузки на организм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1637</Words>
  <Application>Microsoft Office PowerPoint</Application>
  <PresentationFormat>Экран (4:3)</PresentationFormat>
  <Paragraphs>325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Ключевые факторы, негативно  влияющие на состояние кожи</vt:lpstr>
      <vt:lpstr>Как решить проблемы с кожей?</vt:lpstr>
      <vt:lpstr>Проблема 1: Обезвоживание кожи</vt:lpstr>
      <vt:lpstr>Программа  «Эффективное увлажнение»</vt:lpstr>
      <vt:lpstr>Слайд 6</vt:lpstr>
      <vt:lpstr>Проблема 2: Тусклый неровный цвет лица, нарушения пигментации</vt:lpstr>
      <vt:lpstr>Слайд 8</vt:lpstr>
      <vt:lpstr>Слайд 9</vt:lpstr>
      <vt:lpstr>Слайд 10</vt:lpstr>
      <vt:lpstr>Программа «Нежная защита» </vt:lpstr>
      <vt:lpstr>Результат программы «Нежная защита» </vt:lpstr>
      <vt:lpstr>Проблема 4: Усталая кожа в результате  авитаминоза,  после перенесенного любого заболевания,  состояния хронической усталости</vt:lpstr>
      <vt:lpstr>Программа «ANTI-стресс» </vt:lpstr>
      <vt:lpstr>Результат программы «ANTI-стресс» </vt:lpstr>
      <vt:lpstr>Проблема 5: Потеря упругости, целлюлит</vt:lpstr>
      <vt:lpstr>Программа «PROBLEM-zone» </vt:lpstr>
      <vt:lpstr>Результат программы  «PROBLEM-zone» </vt:lpstr>
      <vt:lpstr>Проблема 6: как восстановить поврежденную кожу после косметологических процедур</vt:lpstr>
      <vt:lpstr>Программа  «Эффективное восстановление»  </vt:lpstr>
      <vt:lpstr>Результат программы  «Эффективное восстановление»  </vt:lpstr>
      <vt:lpstr>Слайд 22</vt:lpstr>
      <vt:lpstr>Слайд 23</vt:lpstr>
      <vt:lpstr>Слайд 24</vt:lpstr>
    </vt:vector>
  </TitlesOfParts>
  <Company>Артлайф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Шушпанова Анна</dc:creator>
  <cp:lastModifiedBy>Шушпанова Анна</cp:lastModifiedBy>
  <cp:revision>221</cp:revision>
  <dcterms:created xsi:type="dcterms:W3CDTF">2017-04-17T08:28:03Z</dcterms:created>
  <dcterms:modified xsi:type="dcterms:W3CDTF">2017-05-10T05:56:11Z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