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03" r:id="rId4"/>
    <p:sldId id="275" r:id="rId5"/>
    <p:sldId id="302" r:id="rId6"/>
    <p:sldId id="278" r:id="rId7"/>
    <p:sldId id="272" r:id="rId8"/>
    <p:sldId id="304" r:id="rId9"/>
    <p:sldId id="271" r:id="rId10"/>
    <p:sldId id="281" r:id="rId11"/>
    <p:sldId id="284" r:id="rId12"/>
    <p:sldId id="293" r:id="rId13"/>
    <p:sldId id="267" r:id="rId14"/>
    <p:sldId id="285" r:id="rId15"/>
    <p:sldId id="288" r:id="rId16"/>
    <p:sldId id="301" r:id="rId17"/>
    <p:sldId id="305" r:id="rId18"/>
    <p:sldId id="295" r:id="rId19"/>
    <p:sldId id="289" r:id="rId20"/>
    <p:sldId id="306" r:id="rId21"/>
    <p:sldId id="28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B30"/>
    <a:srgbClr val="D1D2D4"/>
    <a:srgbClr val="32AAA7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 smtClean="0"/>
                <a:t>МАЙ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4833" y="2895601"/>
            <a:ext cx="40070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ОЛЕОПРЕН ГЕНЕЗ – УНИВЕРСАЛЬНЫЙ КОМПЛЕКС ДЛЯ ВОССТАНОВЛЕНИЯ ОРГАНИЗМА НА КЛЕТОЧНОМ УРОВНЕ</a:t>
            </a:r>
          </a:p>
          <a:p>
            <a:endParaRPr lang="ru-RU" sz="800" b="1" i="1" dirty="0" smtClean="0"/>
          </a:p>
          <a:p>
            <a:r>
              <a:rPr lang="ru-RU" sz="1000" i="1" dirty="0"/>
              <a:t>Обладает общеукрепляющим, биостимулирующим, </a:t>
            </a:r>
            <a:r>
              <a:rPr lang="ru-RU" sz="1000" i="1" dirty="0" err="1"/>
              <a:t>адаптогенным</a:t>
            </a:r>
            <a:r>
              <a:rPr lang="ru-RU" sz="1000" i="1" dirty="0"/>
              <a:t>, регенерирующим, иммуномодулирующим действием</a:t>
            </a:r>
            <a:r>
              <a:rPr lang="ru-RU" sz="1000" i="1" dirty="0" smtClean="0"/>
              <a:t>.</a:t>
            </a:r>
            <a:endParaRPr lang="ru-RU" sz="1000" b="1" i="1" dirty="0" smtClean="0"/>
          </a:p>
          <a:p>
            <a:r>
              <a:rPr lang="ru-RU" sz="1000" b="1" i="1" dirty="0" smtClean="0"/>
              <a:t>Что в составе: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/>
              <a:t>Полипренолы</a:t>
            </a:r>
            <a:r>
              <a:rPr lang="ru-RU" sz="1000" b="1" i="1" dirty="0" smtClean="0"/>
              <a:t> (из пихты сибирской)</a:t>
            </a:r>
            <a:r>
              <a:rPr lang="ru-RU" sz="1000" i="1" dirty="0" smtClean="0"/>
              <a:t> </a:t>
            </a:r>
            <a:r>
              <a:rPr lang="ru-RU" sz="1000" i="1" dirty="0"/>
              <a:t>восстанавливают структуру клетки за счет активного влияния на обмен фосфолипидов в мембранах </a:t>
            </a:r>
            <a:r>
              <a:rPr lang="ru-RU" sz="1000" i="1" dirty="0" smtClean="0"/>
              <a:t>клеток.</a:t>
            </a:r>
            <a:endParaRPr lang="ru-RU" sz="10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Природные биорегуляторы: </a:t>
            </a:r>
            <a:r>
              <a:rPr lang="ru-RU" sz="1000" i="1" dirty="0" smtClean="0"/>
              <a:t>мумие, маточное молочка, экстракты чаги,  элеутерококка и лимонника.</a:t>
            </a:r>
          </a:p>
          <a:p>
            <a:r>
              <a:rPr lang="ru-RU" sz="1000" b="1" i="1" dirty="0" smtClean="0"/>
              <a:t>Рекомендован к применению в составе комплексной терапии</a:t>
            </a:r>
            <a:r>
              <a:rPr lang="en-US" sz="1000" b="1" i="1" dirty="0" smtClean="0"/>
              <a:t>:</a:t>
            </a:r>
            <a:endParaRPr lang="ru-RU" sz="1000" b="1" i="1" dirty="0" smtClean="0"/>
          </a:p>
          <a:p>
            <a:pPr>
              <a:buFont typeface="Wingdings" pitchFamily="2" charset="2"/>
              <a:buChar char="ü"/>
            </a:pPr>
            <a:r>
              <a:rPr lang="ru-RU" sz="1000" i="1" dirty="0" smtClean="0"/>
              <a:t>При ушибах, переломах, растяжениях</a:t>
            </a:r>
          </a:p>
          <a:p>
            <a:pPr>
              <a:buFont typeface="Wingdings" pitchFamily="2" charset="2"/>
              <a:buChar char="ü"/>
            </a:pPr>
            <a:r>
              <a:rPr lang="ru-RU" sz="1000" i="1" dirty="0" smtClean="0"/>
              <a:t>При заболеваниях дыхательных путей</a:t>
            </a:r>
          </a:p>
          <a:p>
            <a:pPr>
              <a:buFont typeface="Wingdings" pitchFamily="2" charset="2"/>
              <a:buChar char="ü"/>
            </a:pPr>
            <a:r>
              <a:rPr lang="ru-RU" sz="1000" i="1" dirty="0" smtClean="0"/>
              <a:t>При гормональных нарушениях</a:t>
            </a:r>
          </a:p>
          <a:p>
            <a:pPr>
              <a:buFont typeface="Wingdings" pitchFamily="2" charset="2"/>
              <a:buChar char="ü"/>
            </a:pPr>
            <a:r>
              <a:rPr lang="ru-RU" sz="1000" i="1" dirty="0" smtClean="0"/>
              <a:t>При апатии, астении, депрессии</a:t>
            </a:r>
          </a:p>
          <a:p>
            <a:pPr>
              <a:buFont typeface="Wingdings" pitchFamily="2" charset="2"/>
              <a:buChar char="ü"/>
            </a:pPr>
            <a:r>
              <a:rPr lang="ru-RU" sz="1000" i="1" dirty="0" smtClean="0"/>
              <a:t>При артериальной гипотонии</a:t>
            </a:r>
          </a:p>
          <a:p>
            <a:r>
              <a:rPr lang="ru-RU" sz="1000" i="1" dirty="0" smtClean="0"/>
              <a:t>Побочные эффекты при длительном применении полипренолов не выявлены.</a:t>
            </a:r>
          </a:p>
          <a:p>
            <a:r>
              <a:rPr lang="ru-RU" sz="1000" i="1" dirty="0" smtClean="0"/>
              <a:t>Эффективность доказана клинически.</a:t>
            </a:r>
          </a:p>
          <a:p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полипренолы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олеопренгенез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олеопрены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переломы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клеточная_терапия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депрессия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гормоны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бронхиты 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гипотония</a:t>
            </a:r>
            <a:endParaRPr lang="ru-RU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5394" y="2946400"/>
            <a:ext cx="3962476" cy="3451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12 МАЯ - МЕЖДУНАРОДНЫЙ ДЕНЬ ПРЕДОТВРАЩЕНИЯ СИНДРОМА ХРОНИЧЕСКОЙ УСТАЛОСТИ (СХУ) </a:t>
            </a:r>
          </a:p>
          <a:p>
            <a:r>
              <a:rPr lang="ru-RU" sz="1000" b="1" i="1" dirty="0" smtClean="0"/>
              <a:t>проводится с 1992 года во многих странах мира. </a:t>
            </a:r>
          </a:p>
          <a:p>
            <a:r>
              <a:rPr lang="ru-RU" sz="1000" b="1" i="1" dirty="0" smtClean="0"/>
              <a:t>Что нужно знать: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СХУ— заболевание, характеризующееся длительной усталостью, которую не устраняет даже продолжительный отдых. Основные симптомы — апатия, ухудшение настроения, мышечная слабость, проблемы со сном.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 группе риска — жители крупных городов, предприниматели, люди с повышенной трудовой ответственностью, ненормированным графиком.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Больше всего синдрому подвержены женщины в возрасте от 25 до 45 лет</a:t>
            </a:r>
            <a:r>
              <a:rPr lang="ru-RU" sz="1000" i="1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Комплексная терапия может включать: </a:t>
            </a:r>
            <a:r>
              <a:rPr lang="ru-RU" sz="1000" i="1" dirty="0"/>
              <a:t>нормализацию режима отдыха и физической </a:t>
            </a:r>
            <a:r>
              <a:rPr lang="ru-RU" sz="1000" i="1" dirty="0" smtClean="0"/>
              <a:t>нагрузки, диету, психотерапию, йогу, массаж, лечебную физкультуру.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Как могут помочь БАД: поддержать процессы саморегуляции нервной системы (Нейрокомфорт, Лецитин), улучшить качество сна (</a:t>
            </a:r>
            <a:r>
              <a:rPr lang="ru-RU" sz="1000" i="1" dirty="0" err="1" smtClean="0"/>
              <a:t>Седагель</a:t>
            </a:r>
            <a:r>
              <a:rPr lang="ru-RU" sz="1000" i="1" dirty="0" smtClean="0"/>
              <a:t>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синдромхроническойусталости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нервы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седагель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нейрокомфорт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лецитин </a:t>
            </a:r>
            <a:endParaRPr lang="ru-RU" sz="600" dirty="0"/>
          </a:p>
        </p:txBody>
      </p:sp>
      <p:pic>
        <p:nvPicPr>
          <p:cNvPr id="9" name="Рисунок 8" descr="Олеопрен_Гене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3943" y="1249679"/>
            <a:ext cx="1647825" cy="1647825"/>
          </a:xfrm>
          <a:prstGeom prst="rect">
            <a:avLst/>
          </a:prstGeom>
        </p:spPr>
      </p:pic>
      <p:pic>
        <p:nvPicPr>
          <p:cNvPr id="11" name="Рисунок 10" descr="Поддержка нервной системы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6468" y="1207345"/>
            <a:ext cx="1744132" cy="17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09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911" y="2092643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8598" y="209264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2332" y="2970867"/>
            <a:ext cx="397086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17 МАЯ – ВСЕМИРНЫЙ ДЕНЬ БОРЬБЫ С АРТЕРИАЛЬНОЙ ГИПЕРТОНИЕЙ</a:t>
            </a:r>
          </a:p>
          <a:p>
            <a:endParaRPr lang="ru-RU" sz="800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По своей значимости длительно повышенное артериальное давление находится в первой десятке болезней, являющихся причиной смертности населения.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Гипертонией страдают 20-30% взрослого населения планеты. Для лиц старше 65 лет этот процент увеличивается до 50-65. </a:t>
            </a:r>
          </a:p>
          <a:p>
            <a:r>
              <a:rPr lang="ru-RU" sz="1000" b="1" i="1" dirty="0" smtClean="0"/>
              <a:t>Признаки артериальной гипертонии:</a:t>
            </a:r>
          </a:p>
          <a:p>
            <a:r>
              <a:rPr lang="ru-RU" sz="1000" b="1" i="1" dirty="0" smtClean="0"/>
              <a:t>1 степень</a:t>
            </a:r>
            <a:r>
              <a:rPr lang="ru-RU" sz="1000" i="1" dirty="0" smtClean="0"/>
              <a:t>: давление 140/90 и выше. Симптомы не проявляются.</a:t>
            </a:r>
          </a:p>
          <a:p>
            <a:r>
              <a:rPr lang="ru-RU" sz="1000" b="1" i="1" dirty="0" smtClean="0"/>
              <a:t>2 степень: </a:t>
            </a:r>
            <a:r>
              <a:rPr lang="ru-RU" sz="1000" i="1" dirty="0" smtClean="0"/>
              <a:t>давление  от 160 на 100 до 179 на 109. Провоцирует изменения во внутренних органах. Симптомы: головная боль, одышка, аритмия, быстрая утомляемость, шумовой эффект в голове, ухудшение зрения, нарушение концентрации внимания, тошнота и головокружение. </a:t>
            </a:r>
          </a:p>
          <a:p>
            <a:r>
              <a:rPr lang="ru-RU" sz="1000" b="1" i="1" dirty="0" smtClean="0"/>
              <a:t>3 степень. </a:t>
            </a:r>
            <a:r>
              <a:rPr lang="ru-RU" sz="1000" i="1" dirty="0" smtClean="0"/>
              <a:t>Давление превышает отметку 180 на 110. Последствия: нарушение жизнедеятельности всего организма. </a:t>
            </a:r>
          </a:p>
          <a:p>
            <a:endParaRPr lang="ru-RU" sz="8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Своевременная диагностика и профилактика помогут сохранить здоровье на долгие годы!</a:t>
            </a:r>
          </a:p>
          <a:p>
            <a:pPr marL="171450" indent="-171450"/>
            <a:endParaRPr lang="ru-RU" sz="8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#гипертония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профилактикагипертонии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0333" y="2971800"/>
            <a:ext cx="3962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ЗАЩИТА ОТ ПАРАЗИТОВ</a:t>
            </a:r>
          </a:p>
          <a:p>
            <a:endParaRPr lang="ru-RU" sz="800" b="1" i="1" dirty="0" smtClean="0"/>
          </a:p>
          <a:p>
            <a:r>
              <a:rPr lang="ru-RU" sz="1000" i="1" dirty="0" smtClean="0"/>
              <a:t>В конце весны и летом возрастает актуальность профилактики паразитарных инфекций. Как работает антипаразитарный комплекс «Артемизин-М»?  В его состав </a:t>
            </a:r>
            <a:r>
              <a:rPr lang="ru-RU" sz="1000" i="1" dirty="0"/>
              <a:t>входит </a:t>
            </a:r>
            <a:r>
              <a:rPr lang="ru-RU" sz="1000" i="1" dirty="0" smtClean="0"/>
              <a:t>СО2-микроэмульсия натуральных экстрактов и эфирных масел в высокой концентрации, заключенная в специальную оболочку. Мельчайшие частицы </a:t>
            </a:r>
            <a:r>
              <a:rPr lang="ru-RU" sz="1000" i="1" dirty="0" err="1" smtClean="0"/>
              <a:t>микроэмульсии</a:t>
            </a:r>
            <a:r>
              <a:rPr lang="ru-RU" sz="1000" i="1" dirty="0" smtClean="0"/>
              <a:t>, заполняя кишечник, способны проникнуть через кутикулу паразитов или оболочку яйца гельминтов.</a:t>
            </a:r>
            <a:endParaRPr lang="ru-RU" sz="1000" b="1" i="1" dirty="0" smtClean="0"/>
          </a:p>
          <a:p>
            <a:pPr algn="just"/>
            <a:r>
              <a:rPr lang="ru-RU" sz="1000" b="1" i="1" dirty="0" smtClean="0"/>
              <a:t>Рекомендации к применению:</a:t>
            </a:r>
            <a:endParaRPr lang="ru-RU" sz="1000" i="1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1000" i="1" dirty="0" smtClean="0"/>
              <a:t> Активация защитных ресурсов организма для борьбы с паразитарными инфекциями.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000" i="1" dirty="0" smtClean="0"/>
              <a:t> В составе комплексной терапии нарушений ЖКТ (гастритов, дискинезии желчевыводящих путей, язвенной болезни желудка и двенадцатиперстной кишки, холециститов, панкреатитов, гепатитов).</a:t>
            </a:r>
          </a:p>
          <a:p>
            <a:pPr lvl="0" algn="just"/>
            <a:endParaRPr lang="ru-RU" sz="8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паразиты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артемизинМ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ЗОЖ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фитокомплекс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сибирские_травы</a:t>
            </a:r>
            <a:endParaRPr lang="ru-RU" sz="1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Рисунок 11" descr="Артимизин М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4388" y="1300161"/>
            <a:ext cx="1647825" cy="1647825"/>
          </a:xfrm>
          <a:prstGeom prst="rect">
            <a:avLst/>
          </a:prstGeom>
        </p:spPr>
      </p:pic>
      <p:pic>
        <p:nvPicPr>
          <p:cNvPr id="14" name="Рисунок 13" descr="gipertonia 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2078" y="1300161"/>
            <a:ext cx="160019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57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09213" y="4132792"/>
            <a:ext cx="5582787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/>
              <a:t>ДОЛГОЖДАННАЯ НОВИНКА – УВЛАЖНЯЮЩИЙ ТОНИК </a:t>
            </a:r>
            <a:r>
              <a:rPr lang="en-US" sz="1050" b="1" i="1" dirty="0" smtClean="0"/>
              <a:t>PROBIOCOSMETICS </a:t>
            </a:r>
            <a:r>
              <a:rPr lang="ru-RU" sz="1050" b="1" i="1" dirty="0" smtClean="0"/>
              <a:t>!</a:t>
            </a:r>
          </a:p>
          <a:p>
            <a:endParaRPr lang="en-US" sz="800" b="1" i="1" dirty="0" smtClean="0"/>
          </a:p>
          <a:p>
            <a:r>
              <a:rPr lang="ru-RU" sz="1000" i="1" dirty="0" smtClean="0"/>
              <a:t>Наша кожа в любое время года и при любой погоде нуждается в увлажнении. И с этой задачей идеально справится новинка из серии </a:t>
            </a:r>
            <a:r>
              <a:rPr lang="en-US" sz="1000" i="1" dirty="0" err="1" smtClean="0"/>
              <a:t>Probiocosmetics</a:t>
            </a:r>
            <a:r>
              <a:rPr lang="en-US" sz="1000" i="1" dirty="0" smtClean="0"/>
              <a:t> </a:t>
            </a:r>
            <a:r>
              <a:rPr lang="ru-RU" sz="1000" i="1" dirty="0" smtClean="0"/>
              <a:t> - увлажняющий тоник. 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Устраняет симптомы сухости, освежает и тонизирует кожу.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Увеличивает способность противостоять неблагоприятным факторам окружающей среды и преждевременному старению. 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Экстракты хлопка и орхидеи в сочетании с </a:t>
            </a:r>
            <a:r>
              <a:rPr lang="ru-RU" sz="1000" i="1" dirty="0" err="1" smtClean="0"/>
              <a:t>трегалозой</a:t>
            </a:r>
            <a:r>
              <a:rPr lang="ru-RU" sz="1000" i="1" dirty="0" smtClean="0"/>
              <a:t> питают и смягчают кожу.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Синергетическое действие </a:t>
            </a:r>
            <a:r>
              <a:rPr lang="ru-RU" sz="1000" i="1" dirty="0" err="1" smtClean="0"/>
              <a:t>гиалуроната</a:t>
            </a:r>
            <a:r>
              <a:rPr lang="ru-RU" sz="1000" i="1" dirty="0" smtClean="0"/>
              <a:t> натрия, бетаина и мочевины обеспечивает глубокое увлажнение эпидермиса, поддерживает его упругость и обеспечивает наилучшее усвоение </a:t>
            </a:r>
            <a:r>
              <a:rPr lang="ru-RU" sz="1000" i="1" dirty="0" err="1" smtClean="0"/>
              <a:t>хроноактивных</a:t>
            </a:r>
            <a:r>
              <a:rPr lang="ru-RU" sz="1000" i="1" dirty="0" smtClean="0"/>
              <a:t> минералов </a:t>
            </a:r>
            <a:r>
              <a:rPr lang="ru-RU" sz="1000" i="1" dirty="0" err="1" smtClean="0"/>
              <a:t>Cu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Cа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Mg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Zn</a:t>
            </a:r>
            <a:r>
              <a:rPr lang="ru-RU" sz="1000" i="1" dirty="0" smtClean="0"/>
              <a:t>, призванных снять усталость кожи.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Кофеин наполняет энергий, а </a:t>
            </a:r>
            <a:r>
              <a:rPr lang="ru-RU" sz="1000" i="1" dirty="0" err="1" smtClean="0"/>
              <a:t>лизаты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пробиотических</a:t>
            </a:r>
            <a:r>
              <a:rPr lang="ru-RU" sz="1000" i="1" dirty="0" smtClean="0"/>
              <a:t> бактерий создают оптимальную защитную среду на поверхности кожи, препятствуя возникновению воспалений.</a:t>
            </a:r>
          </a:p>
          <a:p>
            <a:endParaRPr lang="ru-RU" sz="8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#косметика #красота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пробиокосметика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лизатыбактерий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лифтинг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экстракторхидеи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361" y="530475"/>
            <a:ext cx="3972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Тоник </a:t>
            </a:r>
            <a:r>
              <a:rPr lang="en-US" b="1" dirty="0" smtClean="0"/>
              <a:t>PROBIOCOSMETICS</a:t>
            </a:r>
            <a:endParaRPr 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20614" y="1644735"/>
            <a:ext cx="3259485" cy="45442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95853" y="1644735"/>
            <a:ext cx="1900249" cy="19463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\\filer\Artlife\Маркетинг\КОНТЕНТ-ПЛАН ДЛЯ СОЦ.СЕТЕЙ\2019\05 Май\макеты для соцсетей\Красота\Probio_to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511" y="1595893"/>
            <a:ext cx="2087289" cy="2087289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91142" y="1575839"/>
          <a:ext cx="3352306" cy="4737650"/>
        </p:xfrm>
        <a:graphic>
          <a:graphicData uri="http://schemas.openxmlformats.org/presentationml/2006/ole">
            <p:oleObj spid="_x0000_s1045" name="PDF" r:id="rId6" imgW="0" imgH="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3689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6499758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Линия Актив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SilverPro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Дезодорант Натурасепт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Гель-смазка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Активный арсенал дачной аптечки</a:t>
                      </a:r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Серебряная защита вашего дома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и свежесть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Легкость увлажнения, </a:t>
                      </a:r>
                    </a:p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комфорт и наслаждение!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20" name="Рисунок 19" descr="fleur ins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4779" y="2246417"/>
            <a:ext cx="1908872" cy="1926572"/>
          </a:xfrm>
          <a:prstGeom prst="rect">
            <a:avLst/>
          </a:prstGeom>
        </p:spPr>
      </p:pic>
      <p:pic>
        <p:nvPicPr>
          <p:cNvPr id="21" name="Рисунок 20" descr="Silver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8668" y="2286668"/>
            <a:ext cx="1980668" cy="1904592"/>
          </a:xfrm>
          <a:prstGeom prst="rect">
            <a:avLst/>
          </a:prstGeom>
        </p:spPr>
      </p:pic>
      <p:pic>
        <p:nvPicPr>
          <p:cNvPr id="26" name="Рисунок 25" descr="Натурасепт_дезодора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2470" y="2238104"/>
            <a:ext cx="1936530" cy="1936530"/>
          </a:xfrm>
          <a:prstGeom prst="rect">
            <a:avLst/>
          </a:prstGeom>
        </p:spPr>
      </p:pic>
      <p:pic>
        <p:nvPicPr>
          <p:cNvPr id="27" name="Рисунок 26" descr="dachnyi sezon inst 2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3464" y="2297146"/>
            <a:ext cx="1894114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90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2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872615"/>
            <a:ext cx="396857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АКТИВНЫЙ АРСЕНАЛ ДАЧНОЙ АПТЕЧКИ!</a:t>
            </a:r>
          </a:p>
          <a:p>
            <a:endParaRPr lang="ru-RU" sz="800" b="1" i="1" dirty="0" smtClean="0"/>
          </a:p>
          <a:p>
            <a:pPr algn="just"/>
            <a:r>
              <a:rPr lang="ru-RU" sz="1000" i="1" dirty="0" smtClean="0"/>
              <a:t>Дачный сезон - долгожданный период после зимних холодов. Нужно так много всего успеть: вскопать грядки, посадить рассаду, прополоть сорняки, полить растения.  А чего стоит рой насекомых!  Но  настоящего дачника ничего не испугает! </a:t>
            </a:r>
          </a:p>
          <a:p>
            <a:pPr algn="just"/>
            <a:r>
              <a:rPr lang="ru-RU" sz="1000" i="1" dirty="0" smtClean="0"/>
              <a:t>К тому же дачники, которые знакомы с продукцией Артлайф, знают,  как устранить небольшие проблемы со здоровьем: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Крем «</a:t>
            </a:r>
            <a:r>
              <a:rPr lang="ru-RU" sz="1000" b="1" i="1" dirty="0" err="1" smtClean="0"/>
              <a:t>Джоинт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флекс</a:t>
            </a:r>
            <a:r>
              <a:rPr lang="ru-RU" sz="1000" b="1" i="1" dirty="0" smtClean="0"/>
              <a:t> Актив» и крем «</a:t>
            </a:r>
            <a:r>
              <a:rPr lang="ru-RU" sz="1000" b="1" i="1" dirty="0" err="1" smtClean="0"/>
              <a:t>Хондротол</a:t>
            </a:r>
            <a:r>
              <a:rPr lang="ru-RU" sz="1000" b="1" i="1" dirty="0" smtClean="0"/>
              <a:t> Актив»</a:t>
            </a:r>
            <a:r>
              <a:rPr lang="ru-RU" sz="1000" i="1" dirty="0" smtClean="0"/>
              <a:t>. Уменьшат дискомфорт в зоне воспаления сустава и помогут в его восстановлении.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Крем</a:t>
            </a:r>
            <a:r>
              <a:rPr lang="ru-RU" sz="1000" i="1" dirty="0" smtClean="0"/>
              <a:t> </a:t>
            </a:r>
            <a:r>
              <a:rPr lang="ru-RU" sz="1000" b="1" i="1" dirty="0" smtClean="0"/>
              <a:t>«</a:t>
            </a:r>
            <a:r>
              <a:rPr lang="ru-RU" sz="1000" b="1" i="1" dirty="0" err="1" smtClean="0"/>
              <a:t>Вазолекс</a:t>
            </a:r>
            <a:r>
              <a:rPr lang="ru-RU" sz="1000" b="1" i="1" dirty="0" smtClean="0"/>
              <a:t> Актив»</a:t>
            </a:r>
            <a:r>
              <a:rPr lang="ru-RU" sz="1000" i="1" dirty="0"/>
              <a:t> </a:t>
            </a:r>
            <a:r>
              <a:rPr lang="ru-RU" sz="1000" i="1" dirty="0" smtClean="0"/>
              <a:t>снимет  тяжесть и отечность с ног.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«Бальзам Актив»</a:t>
            </a:r>
            <a:r>
              <a:rPr lang="ru-RU" sz="1000" i="1" dirty="0" smtClean="0"/>
              <a:t> - «звездочка» Артлайф. Поможет  при головной боли, головокружении, насморке. 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Крем-бальзам «</a:t>
            </a:r>
            <a:r>
              <a:rPr lang="ru-RU" sz="1000" b="1" i="1" dirty="0" err="1" smtClean="0"/>
              <a:t>Цитопренол</a:t>
            </a:r>
            <a:r>
              <a:rPr lang="ru-RU" sz="1000" b="1" i="1" dirty="0" smtClean="0"/>
              <a:t> Актив» </a:t>
            </a:r>
            <a:r>
              <a:rPr lang="ru-RU" sz="1000" i="1" dirty="0" smtClean="0"/>
              <a:t>поможет при мелких ссадинах и порезах, зуде от укусов насекомых, устранит повышенную сухость кожи, смягчит ее после садовых работ.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Бальзам для растираний «Живица &amp; Эвкалипт»</a:t>
            </a:r>
            <a:r>
              <a:rPr lang="ru-RU" sz="1000" i="1" dirty="0" smtClean="0"/>
              <a:t> облегчит состояния при простуде, гриппе и прочих ОРЗ и ОРВИ.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000" b="1" i="1" dirty="0" err="1" smtClean="0"/>
              <a:t>Спрей</a:t>
            </a:r>
            <a:r>
              <a:rPr lang="ru-RU" sz="1000" b="1" i="1" dirty="0" smtClean="0"/>
              <a:t> для горла и полости рта «</a:t>
            </a:r>
            <a:r>
              <a:rPr lang="ru-RU" sz="1000" b="1" i="1" dirty="0" err="1" smtClean="0"/>
              <a:t>Иммулиз</a:t>
            </a:r>
            <a:r>
              <a:rPr lang="ru-RU" sz="1000" b="1" i="1" dirty="0" smtClean="0"/>
              <a:t> Актив»</a:t>
            </a:r>
            <a:r>
              <a:rPr lang="ru-RU" sz="1000" i="1" dirty="0" smtClean="0"/>
              <a:t> снимет болезненные ощущения в области горла, повысит местный иммунитет.</a:t>
            </a:r>
          </a:p>
          <a:p>
            <a:endParaRPr lang="ru-RU" sz="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линияактив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дача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дачныйсезон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дачнаяаптечка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джойнтфлекс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хондротол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вазолекс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цитопренол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иммулиз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3022600"/>
            <a:ext cx="3959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/>
              <a:t>SILVERPRO</a:t>
            </a:r>
            <a:r>
              <a:rPr lang="ru-RU" sz="1000" b="1" i="1" dirty="0" smtClean="0"/>
              <a:t> – СЕРЕБРЯНАЯ ЗАЩИТА ВАШЕГО ДОМА</a:t>
            </a:r>
          </a:p>
          <a:p>
            <a:endParaRPr lang="ru-RU" sz="800" b="1" i="1" dirty="0" smtClean="0"/>
          </a:p>
          <a:p>
            <a:r>
              <a:rPr lang="en-US" sz="1000" i="1" dirty="0" smtClean="0"/>
              <a:t>SilverPro</a:t>
            </a:r>
            <a:r>
              <a:rPr lang="ru-RU" sz="1000" i="1" dirty="0" smtClean="0"/>
              <a:t>  - незаменимый помощник в уборке! Шипучие таблетки – универсальное моющее средство с антибактериальным эффектом. Входящий в состав сульфат серебра является мощнейшим природным антибиотиком. Растворяясь, таблетка насыщает воду ионами серебра, что позволяет эффективно уничтожать бактерии. </a:t>
            </a:r>
          </a:p>
          <a:p>
            <a:endParaRPr lang="ru-RU" sz="10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 smtClean="0"/>
              <a:t>SilverPro</a:t>
            </a:r>
            <a:r>
              <a:rPr lang="ru-RU" sz="1000" i="1" dirty="0" smtClean="0"/>
              <a:t> – это 100% экологически чистый продукт, поэтому его так ценят молодые мамы, люди с ослабленным иммунитетом,  аллергики.  </a:t>
            </a:r>
          </a:p>
          <a:p>
            <a:r>
              <a:rPr lang="ru-RU" sz="1000" i="1" dirty="0" smtClean="0"/>
              <a:t>Шипучие таблетки </a:t>
            </a:r>
            <a:r>
              <a:rPr lang="en-US" sz="1000" i="1" dirty="0" smtClean="0"/>
              <a:t>SilverPro</a:t>
            </a:r>
            <a:r>
              <a:rPr lang="ru-RU" sz="1000" i="1" dirty="0" smtClean="0"/>
              <a:t> – серебряная защита вашего дома!</a:t>
            </a:r>
          </a:p>
          <a:p>
            <a:endParaRPr lang="ru-RU" sz="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косметикадлядома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уборка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клининг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чистыйдом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 descr="Silver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0175" y="1264995"/>
            <a:ext cx="1744921" cy="1677900"/>
          </a:xfrm>
          <a:prstGeom prst="rect">
            <a:avLst/>
          </a:prstGeom>
        </p:spPr>
      </p:pic>
      <p:pic>
        <p:nvPicPr>
          <p:cNvPr id="12" name="Рисунок 11" descr="dachnyi sezon inst 2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2377" y="1264995"/>
            <a:ext cx="1611085" cy="1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929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0841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ДЕЗОДОРАНТ-АНТИПЕРСПИРАНТ </a:t>
            </a:r>
            <a:r>
              <a:rPr lang="en-US" sz="1000" b="1" i="1" dirty="0" smtClean="0"/>
              <a:t>NATURASEPT</a:t>
            </a:r>
            <a:endParaRPr lang="ru-RU" sz="1000" b="1" i="1" dirty="0" smtClean="0"/>
          </a:p>
          <a:p>
            <a:endParaRPr lang="ru-RU" sz="1000" b="1" i="1" dirty="0" smtClean="0"/>
          </a:p>
          <a:p>
            <a:r>
              <a:rPr lang="ru-RU" sz="1000" i="1" dirty="0" smtClean="0"/>
              <a:t>10 причин купить дезодорант-антиперспирант </a:t>
            </a:r>
            <a:r>
              <a:rPr lang="en-US" sz="1000" i="1" dirty="0" err="1" smtClean="0"/>
              <a:t>Naturasept</a:t>
            </a:r>
            <a:r>
              <a:rPr lang="ru-RU" sz="1000" i="1" dirty="0" smtClean="0"/>
              <a:t>  от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:</a:t>
            </a:r>
          </a:p>
          <a:p>
            <a:endParaRPr lang="en-US" sz="10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Не закупоривает поры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Не нарушает функцию потовых желез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 состав входят натуральные компоненты:  экстракт </a:t>
            </a:r>
            <a:r>
              <a:rPr lang="ru-RU" sz="1000" i="1" dirty="0" err="1" smtClean="0"/>
              <a:t>цетрарии</a:t>
            </a:r>
            <a:r>
              <a:rPr lang="ru-RU" sz="1000" i="1" dirty="0" smtClean="0"/>
              <a:t>, зеленого чая, сок алое и масло чайного дерева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Регулирует потоотделение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Надолго защищает от неприятного запаха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Сохраняет естественный баланс кожи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Увлажняет кожу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Не оставляет следов на одежде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Подходит для ежедневного использования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Способствует регенерации поврежденных участков кожи</a:t>
            </a:r>
          </a:p>
          <a:p>
            <a:pPr>
              <a:buFont typeface="Arial" pitchFamily="34" charset="0"/>
              <a:buChar char="•"/>
            </a:pPr>
            <a:endParaRPr lang="en-US" sz="1000" i="1" dirty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натуральныйдезодорант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дезодорант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уходзакожей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защитаотпота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алоэ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цетрария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маслочайногодерева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антиперспирант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8802" y="2912533"/>
            <a:ext cx="3799036" cy="362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О ДЕЛИКАТНОМ</a:t>
            </a:r>
          </a:p>
          <a:p>
            <a:endParaRPr lang="ru-RU" sz="800" b="1" i="1" dirty="0" smtClean="0"/>
          </a:p>
          <a:p>
            <a:r>
              <a:rPr lang="ru-RU" sz="1000" i="1" dirty="0" smtClean="0"/>
              <a:t>Интимное здоровье зачастую связано с состоянием слизистых. Сухость деликатных мест может негативно отразиться не только на интимной близости, но и ухудшить качество жизни.</a:t>
            </a:r>
          </a:p>
          <a:p>
            <a:pPr algn="just"/>
            <a:r>
              <a:rPr lang="ru-RU" sz="1000" b="1" i="1" dirty="0" smtClean="0"/>
              <a:t>Гель-смазка «Цветок женщины» </a:t>
            </a:r>
            <a:r>
              <a:rPr lang="ru-RU" sz="1000" i="1" dirty="0" smtClean="0"/>
              <a:t>от Артлайф предназначена для решения проблемы недостаточной увлажненности слизистых оболочек, в том числе во время интимных отношений.</a:t>
            </a:r>
          </a:p>
          <a:p>
            <a:pPr algn="just"/>
            <a:endParaRPr lang="ru-RU" sz="800" i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i="1" dirty="0" smtClean="0"/>
              <a:t>Активные компоненты интим-геля </a:t>
            </a:r>
            <a:r>
              <a:rPr lang="ru-RU" sz="1000" b="1" i="1" dirty="0" smtClean="0"/>
              <a:t>«Цветок женщины» </a:t>
            </a:r>
            <a:r>
              <a:rPr lang="ru-RU" sz="1000" i="1" dirty="0" smtClean="0"/>
              <a:t>обеспечат физиологический уровень рН, необходимый для поддержания нормальной микрофлоры, окажут противовоспалительное действие, ускорят заживление микротрещин.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i="1" dirty="0" smtClean="0"/>
              <a:t>Интим-гель обеспечит гладкое скольжение и усилит приток крови к интимным органам, что позволит повысить чувственность восприятия и удовольствие при близости у обоих партнеров.</a:t>
            </a:r>
          </a:p>
          <a:p>
            <a:pPr algn="just"/>
            <a:endParaRPr lang="ru-RU" sz="8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цветокженщины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интимгель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интимгель_дляженщин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лубрикант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гельсмазка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интимнаякосметика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 descr="fleur ins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5400" y="1226925"/>
            <a:ext cx="1628776" cy="1628776"/>
          </a:xfrm>
          <a:prstGeom prst="rect">
            <a:avLst/>
          </a:prstGeom>
        </p:spPr>
      </p:pic>
      <p:pic>
        <p:nvPicPr>
          <p:cNvPr id="12" name="Рисунок 11" descr="Натурасепт_дезодоран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1416" y="1255757"/>
            <a:ext cx="1673772" cy="16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536554" y="1977447"/>
              <a:ext cx="4506545" cy="2367815"/>
              <a:chOff x="2536554" y="1977447"/>
              <a:chExt cx="4506545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30757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3655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7091858" y="197735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61122" y="197735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689104"/>
              </p:ext>
            </p:extLst>
          </p:nvPr>
        </p:nvGraphicFramePr>
        <p:xfrm>
          <a:off x="2505800" y="4484406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  МАЯ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5  МАЯ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9 мая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мая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Праздник Весны и Труда</a:t>
                      </a:r>
                    </a:p>
                    <a:p>
                      <a:pPr algn="ctr"/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Днём Победы!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День семьи</a:t>
                      </a:r>
                      <a:endParaRPr lang="en-US" sz="12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25602" name="Picture 2" descr="C:\Users\Chizhova\Desktop\1 мая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935" y="2189161"/>
            <a:ext cx="1951038" cy="195103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478" y="2189161"/>
            <a:ext cx="1951200" cy="195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6585" y="2189161"/>
            <a:ext cx="1951200" cy="1951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1693" y="2196793"/>
            <a:ext cx="1951200" cy="19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36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536554" y="1977447"/>
              <a:ext cx="4506545" cy="2367815"/>
              <a:chOff x="2536554" y="1977447"/>
              <a:chExt cx="4506545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30757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3655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5325358"/>
              </p:ext>
            </p:extLst>
          </p:nvPr>
        </p:nvGraphicFramePr>
        <p:xfrm>
          <a:off x="2505800" y="4484406"/>
          <a:ext cx="4533832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Медицинская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конференция Артлайф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Сувенирная</a:t>
                      </a:r>
                      <a:r>
                        <a:rPr lang="ru-RU" sz="1200" baseline="0" dirty="0" smtClean="0"/>
                        <a:t> продукция</a:t>
                      </a:r>
                      <a:endParaRPr lang="ru-RU" sz="12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12-13 октября 2019г </a:t>
                      </a:r>
                    </a:p>
                    <a:p>
                      <a:endParaRPr lang="en-US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</a:rPr>
                        <a:t>Шейкер и фитнес бутылочка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979" y="2203917"/>
            <a:ext cx="1932946" cy="193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75" y="2185663"/>
            <a:ext cx="1951200" cy="19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8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8031" y="5744929"/>
            <a:ext cx="34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5D0865-46A6-49AD-BC3B-3DC3AF02B685}"/>
              </a:ext>
            </a:extLst>
          </p:cNvPr>
          <p:cNvSpPr txBox="1"/>
          <p:nvPr/>
        </p:nvSpPr>
        <p:spPr>
          <a:xfrm>
            <a:off x="7434371" y="3234267"/>
            <a:ext cx="345439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 Вообще-то, День Российской печати официально отмечается 13 января, но </a:t>
            </a:r>
            <a:r>
              <a:rPr lang="ru-RU" sz="1000" i="1" dirty="0" smtClean="0"/>
              <a:t>традиционно </a:t>
            </a:r>
            <a:r>
              <a:rPr lang="ru-RU" sz="1000" i="1" dirty="0"/>
              <a:t>празднуется 5 мая. </a:t>
            </a:r>
            <a:r>
              <a:rPr lang="ru-RU" sz="1000" i="1" dirty="0" smtClean="0"/>
              <a:t>Хотя</a:t>
            </a:r>
            <a:r>
              <a:rPr lang="ru-RU" sz="1000" i="1" dirty="0" smtClean="0"/>
              <a:t>, </a:t>
            </a:r>
            <a:r>
              <a:rPr lang="ru-RU" sz="1000" i="1" dirty="0"/>
              <a:t>даже два Дня Печати — это немного для самой читающей страны, где книга по-прежнему — лучший подарок. </a:t>
            </a:r>
          </a:p>
          <a:p>
            <a:r>
              <a:rPr lang="ru-RU" sz="1000" i="1" dirty="0"/>
              <a:t> </a:t>
            </a:r>
            <a:r>
              <a:rPr lang="ru-RU" sz="1100" b="1" i="1" dirty="0" smtClean="0"/>
              <a:t>«</a:t>
            </a:r>
            <a:r>
              <a:rPr lang="ru-RU" sz="1100" b="1" i="1" dirty="0"/>
              <a:t>Наша Книга — лучший подарок, и, в особенности, для медика, работающего с продукцией </a:t>
            </a:r>
            <a:r>
              <a:rPr lang="ru-RU" sz="1100" b="1" i="1" dirty="0" err="1"/>
              <a:t>Артлайф</a:t>
            </a:r>
            <a:r>
              <a:rPr lang="ru-RU" sz="1100" b="1" i="1" dirty="0"/>
              <a:t>. Я вручила её многим врачам, и все они были просто счастливы — не только потому, что в их руках оказался источник ценнейшей информации. Это было и самое красноречивое признание их заслуг перед компанией, и частичка большой компании — на память о плодотворной совместной работе — в их руках».</a:t>
            </a:r>
            <a:r>
              <a:rPr lang="ru-RU" sz="1000" i="1" dirty="0"/>
              <a:t> — Марина Сафонова, Топ-лидер </a:t>
            </a:r>
            <a:r>
              <a:rPr lang="ru-RU" sz="1000" i="1" dirty="0" err="1"/>
              <a:t>Артлайф</a:t>
            </a:r>
            <a:r>
              <a:rPr lang="ru-RU" sz="1000" i="1" dirty="0"/>
              <a:t>, партнёр компании в статусе Президент</a:t>
            </a:r>
            <a:r>
              <a:rPr lang="ru-RU" sz="1000" i="1" dirty="0" smtClean="0"/>
              <a:t>.</a:t>
            </a:r>
            <a:endParaRPr lang="ru-RU" dirty="0"/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энергияжизни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книгаартлайф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лучшийподарок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времядарить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времячитать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7AE015-B1AA-483F-89DC-2872B587FDF9}"/>
              </a:ext>
            </a:extLst>
          </p:cNvPr>
          <p:cNvSpPr txBox="1"/>
          <p:nvPr/>
        </p:nvSpPr>
        <p:spPr>
          <a:xfrm>
            <a:off x="2857233" y="3276600"/>
            <a:ext cx="34543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1 </a:t>
            </a:r>
            <a:r>
              <a:rPr lang="ru-RU" sz="1000" b="1" i="1" dirty="0"/>
              <a:t>мая </a:t>
            </a:r>
          </a:p>
          <a:p>
            <a:r>
              <a:rPr lang="ru-RU" sz="1000" b="1" i="1" dirty="0"/>
              <a:t>Праздник Весны и Труда</a:t>
            </a:r>
          </a:p>
          <a:p>
            <a:r>
              <a:rPr lang="ru-RU" sz="1000" i="1" dirty="0"/>
              <a:t> </a:t>
            </a:r>
          </a:p>
          <a:p>
            <a:r>
              <a:rPr lang="ru-RU" sz="1000" i="1" dirty="0" smtClean="0"/>
              <a:t>1 мая в 142 странах отмечают День труда (Праздник Весны и Труда). </a:t>
            </a:r>
            <a:r>
              <a:rPr lang="ru-RU" sz="1000" i="1" dirty="0"/>
              <a:t>Представляете — в абсолютном большинстве стран (всего в мире насчитывается 252 страны)  происходят народные гуляния, ярмарки, шествия, выступления артистов... Наверное, даже из космоса наша планета 1 мая выглядит красивее и ярче, чем обычно! Этот весенний день нужно обязательно провести весело, от души отдохнуть с семьёй или с друзьями. С Праздником Весны и Труда!</a:t>
            </a:r>
          </a:p>
          <a:p>
            <a:endParaRPr lang="ru-RU" sz="1000" i="1" dirty="0" smtClean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миртрудартлайф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праздниквесныитруда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артлайфпоздравляет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C:\Users\Chizhova\Desktop\1 мая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1346" y="1255641"/>
            <a:ext cx="1674000" cy="16740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956" y="1255641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266" y="2998068"/>
            <a:ext cx="3454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 smtClean="0"/>
          </a:p>
          <a:p>
            <a:r>
              <a:rPr lang="ru-RU" sz="1000" b="1" i="1" dirty="0" smtClean="0"/>
              <a:t>Международный </a:t>
            </a:r>
            <a:r>
              <a:rPr lang="ru-RU" sz="1000" b="1" i="1" dirty="0"/>
              <a:t>день семей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Семья </a:t>
            </a:r>
            <a:r>
              <a:rPr lang="ru-RU" sz="1000" i="1" dirty="0"/>
              <a:t>— источник любви, уважения, солидарности и привязанности, то, без чего не может существовать человек. Для </a:t>
            </a:r>
            <a:r>
              <a:rPr lang="ru-RU" sz="1000" i="1" dirty="0" err="1"/>
              <a:t>Артлайф</a:t>
            </a:r>
            <a:r>
              <a:rPr lang="ru-RU" sz="1000" i="1" dirty="0"/>
              <a:t> семья — понятие крайне важное. Это безусловная ценность, вне зависимости от сиюминутной моды, конъюнктуры и тому подобных вещей. Уже несколько лет подряд на Фестивале Успеха награждаются Семьи Года — самые яркие, дружные и эффективные семьи нашей партнёрской сети.</a:t>
            </a:r>
          </a:p>
          <a:p>
            <a:r>
              <a:rPr lang="ru-RU" sz="1000" i="1" dirty="0"/>
              <a:t> </a:t>
            </a: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семьиартлайф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деньсемьи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семейныеценности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7AE015-B1AA-483F-89DC-2872B587FDF9}"/>
              </a:ext>
            </a:extLst>
          </p:cNvPr>
          <p:cNvSpPr txBox="1"/>
          <p:nvPr/>
        </p:nvSpPr>
        <p:spPr>
          <a:xfrm>
            <a:off x="2809107" y="2998068"/>
            <a:ext cx="3454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9 </a:t>
            </a:r>
            <a:r>
              <a:rPr lang="ru-RU" sz="1000" b="1" i="1" dirty="0" smtClean="0"/>
              <a:t>мая. С </a:t>
            </a:r>
            <a:r>
              <a:rPr lang="ru-RU" sz="1000" b="1" i="1" dirty="0"/>
              <a:t>Днём Победы!</a:t>
            </a:r>
          </a:p>
          <a:p>
            <a:r>
              <a:rPr lang="ru-RU" sz="1000" i="1" dirty="0" smtClean="0"/>
              <a:t>9 </a:t>
            </a:r>
            <a:r>
              <a:rPr lang="ru-RU" sz="1000" i="1" dirty="0"/>
              <a:t>мая 1945 года, День Победы в Великой Отечественной войне, было и остается одной из важнейших дат в истории человечества. Георгиевские </a:t>
            </a:r>
            <a:r>
              <a:rPr lang="ru-RU" sz="1000" i="1" dirty="0" smtClean="0"/>
              <a:t>ленточки и возлагаемые к памятникам героям красные г</a:t>
            </a:r>
            <a:r>
              <a:rPr lang="ru-RU" sz="1000" i="1" dirty="0" smtClean="0"/>
              <a:t>воздики - символы</a:t>
            </a:r>
            <a:r>
              <a:rPr lang="ru-RU" sz="1000" i="1" dirty="0" smtClean="0"/>
              <a:t> связи поколений </a:t>
            </a:r>
            <a:r>
              <a:rPr lang="ru-RU" sz="1000" i="1" dirty="0"/>
              <a:t>и памяти о Великой Победе. </a:t>
            </a:r>
            <a:br>
              <a:rPr lang="ru-RU" sz="1000" i="1" dirty="0"/>
            </a:br>
            <a:r>
              <a:rPr lang="ru-RU" sz="1000" i="1" dirty="0"/>
              <a:t>Ещё один, уже неотъемлемый символ 9 Мая — акция «Бессмертный полк», ставшая международным  движением по сохранению личной памяти о поколении, опалённом войной. </a:t>
            </a:r>
            <a:r>
              <a:rPr lang="ru-RU" sz="1000" i="1" dirty="0" smtClean="0"/>
              <a:t>И</a:t>
            </a:r>
            <a:r>
              <a:rPr lang="ru-RU" sz="1000" i="1" dirty="0" smtClean="0"/>
              <a:t> Томск, </a:t>
            </a:r>
            <a:r>
              <a:rPr lang="ru-RU" sz="1000" i="1" dirty="0"/>
              <a:t>город, где находится основное производство компании </a:t>
            </a:r>
            <a:r>
              <a:rPr lang="ru-RU" sz="1000" i="1" dirty="0" err="1"/>
              <a:t>Артлайф</a:t>
            </a:r>
            <a:r>
              <a:rPr lang="ru-RU" sz="1000" i="1" dirty="0"/>
              <a:t>, гордится тем, что является родиной «Бессмертного полка». Именно в Томске прошла первая акция в 2012 году, здесь «Бессмертный полк» получил своё имя, устав и оформился как массовое движение. В 2018 году в колоннах «Бессмертного полка</a:t>
            </a:r>
            <a:r>
              <a:rPr lang="ru-RU" sz="1000" i="1" dirty="0" smtClean="0"/>
              <a:t>» с портретами своих родных-фронтовиков </a:t>
            </a:r>
            <a:r>
              <a:rPr lang="ru-RU" sz="1000" i="1" dirty="0" smtClean="0"/>
              <a:t>прошли 10 </a:t>
            </a:r>
            <a:r>
              <a:rPr lang="ru-RU" sz="1000" i="1" dirty="0"/>
              <a:t>миллионов 400 тысяч </a:t>
            </a:r>
            <a:r>
              <a:rPr lang="ru-RU" sz="1000" i="1" dirty="0" smtClean="0"/>
              <a:t>человек.  </a:t>
            </a:r>
            <a:endParaRPr lang="ru-RU" sz="1000" i="1" dirty="0" smtClean="0"/>
          </a:p>
          <a:p>
            <a:r>
              <a:rPr lang="ru-RU" sz="1000" i="1" dirty="0" smtClean="0"/>
              <a:t>С </a:t>
            </a:r>
            <a:r>
              <a:rPr lang="ru-RU" sz="1000" i="1" dirty="0"/>
              <a:t>Днём Победы!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артлайфпоздравляет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сднёмпобеды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785" y="1255643"/>
            <a:ext cx="1674000" cy="167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681" y="1257848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6036707"/>
              </p:ext>
            </p:extLst>
          </p:nvPr>
        </p:nvGraphicFramePr>
        <p:xfrm>
          <a:off x="3724736" y="1288748"/>
          <a:ext cx="8361970" cy="543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:a16="http://schemas.microsoft.com/office/drawing/2014/main" xmlns="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xmlns="" val="1417411202"/>
                    </a:ext>
                  </a:extLst>
                </a:gridCol>
                <a:gridCol w="1683951">
                  <a:extLst>
                    <a:ext uri="{9D8B030D-6E8A-4147-A177-3AD203B41FA5}">
                      <a16:colId xmlns:a16="http://schemas.microsoft.com/office/drawing/2014/main" xmlns="" val="131708005"/>
                    </a:ext>
                  </a:extLst>
                </a:gridCol>
                <a:gridCol w="1660837">
                  <a:extLst>
                    <a:ext uri="{9D8B030D-6E8A-4147-A177-3AD203B41FA5}">
                      <a16:colId xmlns:a16="http://schemas.microsoft.com/office/drawing/2014/main" xmlns="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xmlns="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ПТ-ВС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1.05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573356"/>
                  </a:ext>
                </a:extLst>
              </a:tr>
              <a:tr h="799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Праздник Весны и Труда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Дачная аптечка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ЭНЕРГИЯ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9.05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016551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Акция 12 месяцев. Активное лето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МЕДИЦИНСКАЯ КОНФЕРЕНЦИЯ АРТЛАЙФ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ПИТАНИЕ.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</a:rPr>
                        <a:t>Новинки. Супы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ДЕНЬ ПОБЕДЫ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Международный день предотвращения синдрома хронической усталости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Артемизин-М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КОСМЕТИКА.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 smtClean="0"/>
                        <a:t>Сильвер Про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 smtClean="0"/>
                        <a:t>ДЕНЬ СЕМЬИ</a:t>
                      </a:r>
                      <a:endParaRPr lang="ru-RU" sz="1100" b="1" baseline="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Готовимся к экзаменам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Гипертония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20.04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b="1" baseline="0" dirty="0" smtClean="0"/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 smtClean="0"/>
                        <a:t>ПИТАНИЕ.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 smtClean="0"/>
                        <a:t>Пинотель баланс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  <a:r>
                        <a:rPr lang="ru-RU" sz="11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Аква баланс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Олеопрен Генез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СТИЛЬ</a:t>
                      </a:r>
                      <a:r>
                        <a:rPr lang="ru-RU" sz="1100" b="1" baseline="0" dirty="0" smtClean="0"/>
                        <a:t> ЖИЗНИ: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фитнес-бутылочка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 и шейкер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Цветок женщины</a:t>
                      </a:r>
                      <a:endParaRPr lang="ru-RU" sz="11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98430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31.05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513518"/>
                  </a:ext>
                </a:extLst>
              </a:tr>
              <a:tr h="6445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КОСМЕТИКА. </a:t>
                      </a:r>
                    </a:p>
                    <a:p>
                      <a:r>
                        <a:rPr lang="ru-RU" sz="1100" b="1" dirty="0" smtClean="0"/>
                        <a:t>Дезодорант </a:t>
                      </a:r>
                      <a:r>
                        <a:rPr lang="en-US" sz="1100" b="1" i="0" dirty="0" err="1" smtClean="0"/>
                        <a:t>Naturasept</a:t>
                      </a:r>
                      <a:endParaRPr lang="ru-RU" sz="1100" b="1" i="0" dirty="0" smtClean="0"/>
                    </a:p>
                    <a:p>
                      <a:pPr algn="ctr">
                        <a:lnSpc>
                          <a:spcPts val="1200"/>
                        </a:lnSpc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ПИТАНИЕ.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</a:rPr>
                        <a:t>Камбиочай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КОСМЕТИКА.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Цветок женщины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КОСМЕТИКА.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Новинка!</a:t>
                      </a:r>
                      <a:r>
                        <a:rPr lang="ru-RU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Тоник Пробиокосметикс</a:t>
                      </a:r>
                      <a:endParaRPr lang="ru-RU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ПИТАНИЕ.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Новинка! Кисели</a:t>
                      </a:r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158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744" y="2730424"/>
            <a:ext cx="34543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 smtClean="0"/>
          </a:p>
          <a:p>
            <a:r>
              <a:rPr lang="en-US" sz="1000" i="1" dirty="0"/>
              <a:t>VIII</a:t>
            </a:r>
            <a:r>
              <a:rPr lang="ru-RU" sz="1000" i="1" dirty="0"/>
              <a:t> Международная научно-практическая медицинская конференция </a:t>
            </a:r>
          </a:p>
          <a:p>
            <a:r>
              <a:rPr lang="ru-RU" sz="1000" i="1" dirty="0">
                <a:solidFill>
                  <a:srgbClr val="EC1B30"/>
                </a:solidFill>
              </a:rPr>
              <a:t>12-13 </a:t>
            </a:r>
            <a:r>
              <a:rPr lang="ru-RU" sz="1000" i="1" dirty="0" smtClean="0">
                <a:solidFill>
                  <a:srgbClr val="EC1B30"/>
                </a:solidFill>
              </a:rPr>
              <a:t>октября. Москва</a:t>
            </a:r>
            <a:endParaRPr lang="ru-RU" sz="1000" i="1" dirty="0">
              <a:solidFill>
                <a:srgbClr val="EC1B30"/>
              </a:solidFill>
            </a:endParaRPr>
          </a:p>
          <a:p>
            <a:r>
              <a:rPr lang="ru-RU" sz="1000" dirty="0" smtClean="0"/>
              <a:t>Питание </a:t>
            </a:r>
            <a:r>
              <a:rPr lang="ru-RU" sz="1000" dirty="0"/>
              <a:t>— один из ключевых факторов, воздействующих на наши гены с момента зачатия на протяжении всей жизни. Компенсация пищевых дефицитов может служить одним из эпигенетических переключателей в управлении нашим здоровьем.</a:t>
            </a:r>
          </a:p>
          <a:p>
            <a:r>
              <a:rPr lang="ru-RU" sz="1000" b="1" dirty="0"/>
              <a:t>В центре внимания Конференции – 2019:</a:t>
            </a:r>
          </a:p>
          <a:p>
            <a:r>
              <a:rPr lang="ru-RU" sz="1000" dirty="0" smtClean="0"/>
              <a:t>• Темы </a:t>
            </a:r>
            <a:r>
              <a:rPr lang="ru-RU" sz="1000" dirty="0"/>
              <a:t>биотехнологий, </a:t>
            </a:r>
            <a:r>
              <a:rPr lang="ru-RU" sz="1000" dirty="0" err="1"/>
              <a:t>нутригенетики</a:t>
            </a:r>
            <a:r>
              <a:rPr lang="ru-RU" sz="1000" dirty="0"/>
              <a:t>, </a:t>
            </a:r>
            <a:r>
              <a:rPr lang="ru-RU" sz="1000" dirty="0" err="1"/>
              <a:t>эпигенетики</a:t>
            </a:r>
            <a:r>
              <a:rPr lang="ru-RU" sz="1000" dirty="0"/>
              <a:t>. </a:t>
            </a:r>
          </a:p>
          <a:p>
            <a:r>
              <a:rPr lang="ru-RU" sz="1000" dirty="0" smtClean="0"/>
              <a:t>• Доклады </a:t>
            </a:r>
            <a:r>
              <a:rPr lang="ru-RU" sz="1000" dirty="0"/>
              <a:t>врачей о программном подходе в коррекции </a:t>
            </a:r>
            <a:r>
              <a:rPr lang="ru-RU" sz="1000" dirty="0" err="1"/>
              <a:t>алиментарнозависимых</a:t>
            </a:r>
            <a:r>
              <a:rPr lang="ru-RU" sz="1000" dirty="0"/>
              <a:t> заболеваний.</a:t>
            </a:r>
          </a:p>
          <a:p>
            <a:r>
              <a:rPr lang="ru-RU" sz="1000" dirty="0" smtClean="0"/>
              <a:t>• Результаты </a:t>
            </a:r>
            <a:r>
              <a:rPr lang="ru-RU" sz="1000" dirty="0"/>
              <a:t>испытаний новых биологически активных комплексов </a:t>
            </a:r>
            <a:r>
              <a:rPr lang="ru-RU" sz="1000" dirty="0" err="1"/>
              <a:t>Артлайф</a:t>
            </a:r>
            <a:r>
              <a:rPr lang="ru-RU" sz="1000" dirty="0"/>
              <a:t>.</a:t>
            </a:r>
          </a:p>
          <a:p>
            <a:r>
              <a:rPr lang="ru-RU" sz="1000" dirty="0"/>
              <a:t>Медицинская конференция </a:t>
            </a:r>
            <a:r>
              <a:rPr lang="ru-RU" sz="1000" dirty="0" err="1"/>
              <a:t>Артлайф</a:t>
            </a:r>
            <a:r>
              <a:rPr lang="ru-RU" sz="1000" dirty="0"/>
              <a:t> — это престижное событие для каждого врача, который стремится профессионально расти, эффективно помогать людям и быть в курсе последних трендов науки о здоровье!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практическаяконференция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артлайфконференция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медконференцияартлайф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8949" y="2826868"/>
            <a:ext cx="3494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/>
          </a:p>
          <a:p>
            <a:r>
              <a:rPr lang="ru-RU" sz="1000" b="1" i="1" dirty="0" smtClean="0"/>
              <a:t>СТИЛЬ ЖИЗНИ!</a:t>
            </a:r>
          </a:p>
          <a:p>
            <a:r>
              <a:rPr lang="ru-RU" sz="1000" i="1" dirty="0" smtClean="0"/>
              <a:t>Фитнес бутылочка и шейкер с логотипом Артлайф – возьми с собой на тренировку, на работу или в путешествие!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Фитнес-бутылочка – помогает поддерживать ежедневным баланс жидкости в организме.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Шейкер – удобный способ развести коктейль, </a:t>
            </a:r>
            <a:r>
              <a:rPr lang="ru-RU" sz="1000" i="1" dirty="0" err="1" smtClean="0"/>
              <a:t>изотоник</a:t>
            </a:r>
            <a:r>
              <a:rPr lang="ru-RU" sz="1000" i="1" dirty="0" smtClean="0"/>
              <a:t> или другой функциональный напиток.</a:t>
            </a:r>
          </a:p>
          <a:p>
            <a:endParaRPr lang="ru-RU" sz="1000" b="1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деньспорта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артлайфзаспорт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артлайфчемпион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133" y="1294621"/>
            <a:ext cx="1596044" cy="15960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4333" y="1294621"/>
            <a:ext cx="1674000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84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3199" y="279400"/>
            <a:ext cx="3352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НОВИНКИ </a:t>
            </a:r>
            <a:r>
              <a:rPr lang="en-US" sz="1600" b="1" dirty="0" smtClean="0"/>
              <a:t>ARTFOOD</a:t>
            </a:r>
          </a:p>
          <a:p>
            <a:r>
              <a:rPr lang="ru-RU" sz="1600" b="1" dirty="0" smtClean="0"/>
              <a:t>УВЛЕКАТЕЛЬНОЕ КУЛИНАРНОЕ ПУТЕШЕСТВИЕ!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86525" y="4133850"/>
            <a:ext cx="55087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НОВИНКИ </a:t>
            </a:r>
            <a:r>
              <a:rPr lang="en-US" sz="1000" b="1" i="1" dirty="0" smtClean="0"/>
              <a:t>ARTFOOD</a:t>
            </a:r>
            <a:r>
              <a:rPr lang="ru-RU" sz="1000" b="1" i="1" dirty="0" smtClean="0"/>
              <a:t>!  ВАШ ГАСТРОНОМИЧЕСКИЙ ТУР ПО КУЛИНАРНЫМ СТОЛИЦАМ МИРА!</a:t>
            </a:r>
          </a:p>
          <a:p>
            <a:endParaRPr lang="ru-RU" sz="800" i="1" dirty="0" smtClean="0"/>
          </a:p>
          <a:p>
            <a:r>
              <a:rPr lang="ru-RU" sz="1000" i="1" dirty="0" smtClean="0"/>
              <a:t>Куда отправимся за вкусными впечатлениями? </a:t>
            </a:r>
          </a:p>
          <a:p>
            <a:r>
              <a:rPr lang="ru-RU" sz="1000" i="1" dirty="0" smtClean="0"/>
              <a:t>Компания Артлайф приглашает вас в кулинарное путешествие! </a:t>
            </a:r>
          </a:p>
          <a:p>
            <a:r>
              <a:rPr lang="ru-RU" sz="1000" i="1" dirty="0" smtClean="0"/>
              <a:t>Встречайте новинки с необычными вкусами и полезными для здоровья компонентами: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Суп по-индийски «Пряный рис» с чудесным букетом традиционных специй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Легкий овощной Суп по-китайски «Желтый дракон»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Известный во всем мире Суп по-тайски «Том Ям с лемонграссом»</a:t>
            </a:r>
          </a:p>
          <a:p>
            <a:r>
              <a:rPr lang="ru-RU" sz="1000" i="1" dirty="0" smtClean="0"/>
              <a:t>Супы быстрого приготовления от Артлайф содержат высокопитательный </a:t>
            </a:r>
            <a:r>
              <a:rPr lang="ru-RU" sz="1000" b="1" i="1" dirty="0" smtClean="0"/>
              <a:t>молочный белок или кокосовую муку</a:t>
            </a:r>
            <a:r>
              <a:rPr lang="ru-RU" sz="1000" i="1" dirty="0" smtClean="0"/>
              <a:t>, полезную для работы</a:t>
            </a:r>
            <a:r>
              <a:rPr lang="ru-RU" sz="1000" b="1" i="1" dirty="0" smtClean="0"/>
              <a:t> </a:t>
            </a:r>
            <a:r>
              <a:rPr lang="ru-RU" sz="1000" i="1" dirty="0" smtClean="0"/>
              <a:t>системы пищеварения</a:t>
            </a:r>
            <a:r>
              <a:rPr lang="ru-RU" sz="1000" b="1" i="1" dirty="0" smtClean="0"/>
              <a:t> цитрусовую или бамбуковую клетчатку, </a:t>
            </a:r>
            <a:r>
              <a:rPr lang="ru-RU" sz="1000" i="1" dirty="0" smtClean="0"/>
              <a:t>а также </a:t>
            </a:r>
            <a:r>
              <a:rPr lang="ru-RU" sz="1000" b="1" i="1" dirty="0" smtClean="0"/>
              <a:t>полиненасыщенные жирные кислоты, </a:t>
            </a:r>
            <a:r>
              <a:rPr lang="ru-RU" sz="1000" i="1" dirty="0" smtClean="0"/>
              <a:t>необходимые для правильной работы сердца, сосудов, кожи.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супбыстрогоприготовления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супсвитаминами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бамбуковаяклетчатка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цитрусоваяклетчатка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кокосоваямука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молочныйбелок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ПНЖК 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6451" y="1673283"/>
            <a:ext cx="3319626" cy="468595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супы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984" y="1673282"/>
            <a:ext cx="2137161" cy="2137161"/>
          </a:xfrm>
          <a:prstGeom prst="rect">
            <a:avLst/>
          </a:prstGeom>
          <a:noFill/>
        </p:spPr>
      </p:pic>
      <p:pic>
        <p:nvPicPr>
          <p:cNvPr id="10241" name="Picture 1" descr="C:\Users\Chizhova\Desktop\Новые-супы_А4_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979" y="1603375"/>
            <a:ext cx="3434753" cy="48606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397" y="1639079"/>
            <a:ext cx="2171364" cy="21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5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87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57705"/>
              </p:ext>
            </p:extLst>
          </p:nvPr>
        </p:nvGraphicFramePr>
        <p:xfrm>
          <a:off x="2644351" y="4626350"/>
          <a:ext cx="9067664" cy="96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Камбиочай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Пинотель Баланс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Изотонический напиток </a:t>
                      </a:r>
                    </a:p>
                    <a:p>
                      <a:pPr algn="ctr"/>
                      <a:r>
                        <a:rPr lang="ru-RU" sz="1200" b="1" dirty="0" smtClean="0"/>
                        <a:t>АКВА БАЛАНС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Новые кисели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algn="ctr"/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Полезная камбуча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</a:rPr>
                        <a:t>Формула идеального белка</a:t>
                      </a:r>
                      <a:endParaRPr lang="ru-RU" sz="11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Оставайтесь активными в жаркий сезон!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Экзотические новинки!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22" name="Рисунок 21" descr="Камбиоч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8370" y="2279287"/>
            <a:ext cx="1885950" cy="1885950"/>
          </a:xfrm>
          <a:prstGeom prst="rect">
            <a:avLst/>
          </a:prstGeom>
        </p:spPr>
      </p:pic>
      <p:pic>
        <p:nvPicPr>
          <p:cNvPr id="14" name="Picture 2" descr="C:\Users\Chizhova\Desktop\Аквабалан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3419" y="2254946"/>
            <a:ext cx="1934633" cy="1934633"/>
          </a:xfrm>
          <a:prstGeom prst="rect">
            <a:avLst/>
          </a:prstGeom>
          <a:noFill/>
        </p:spPr>
      </p:pic>
      <p:pic>
        <p:nvPicPr>
          <p:cNvPr id="12" name="Picture 2" descr="C:\Users\Chizhova\Desktop\Пино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281767"/>
            <a:ext cx="1900766" cy="1900766"/>
          </a:xfrm>
          <a:prstGeom prst="rect">
            <a:avLst/>
          </a:prstGeom>
          <a:noFill/>
        </p:spPr>
      </p:pic>
      <p:pic>
        <p:nvPicPr>
          <p:cNvPr id="2050" name="Picture 2" descr="\\filer\Artlife\Маркетинг\КОНТЕНТ-ПЛАН ДЛЯ СОЦ.СЕТЕЙ\2019\05 Май\макеты для соцсетей\ФП\Новый кисе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4593" y="2256330"/>
            <a:ext cx="1926786" cy="1926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09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" y="0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554" y="2092643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19230" y="2876247"/>
            <a:ext cx="386469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5 ФАКТОВ О</a:t>
            </a:r>
            <a:r>
              <a:rPr lang="ru-RU" sz="1000" dirty="0" smtClean="0"/>
              <a:t> </a:t>
            </a:r>
            <a:r>
              <a:rPr lang="ru-RU" sz="1000" b="1" i="1" dirty="0" smtClean="0"/>
              <a:t>KAMBIOCHAI </a:t>
            </a:r>
          </a:p>
          <a:p>
            <a:pPr marL="228600" lvl="0" indent="-228600">
              <a:buFont typeface="+mj-lt"/>
              <a:buAutoNum type="arabicPeriod"/>
            </a:pPr>
            <a:endParaRPr lang="ru-RU" sz="1000" i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000" i="1" dirty="0" err="1" smtClean="0"/>
              <a:t>Комбуча</a:t>
            </a:r>
            <a:r>
              <a:rPr lang="ru-RU" sz="1000" i="1" dirty="0" smtClean="0"/>
              <a:t> (чайный гриб) - это ферментированный продукт, богатый </a:t>
            </a:r>
            <a:r>
              <a:rPr lang="ru-RU" sz="1000" i="1" dirty="0" err="1" smtClean="0"/>
              <a:t>пробиотиками</a:t>
            </a:r>
            <a:r>
              <a:rPr lang="ru-RU" sz="1000" i="1" dirty="0" smtClean="0"/>
              <a:t>. Он помогает восполнить микрофлору вашего кишечника.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i="1" dirty="0" smtClean="0"/>
              <a:t>Полезные свойства </a:t>
            </a:r>
            <a:r>
              <a:rPr lang="ru-RU" sz="1000" i="1" dirty="0" err="1" smtClean="0"/>
              <a:t>комбучи</a:t>
            </a:r>
            <a:r>
              <a:rPr lang="ru-RU" sz="1000" i="1" dirty="0" smtClean="0"/>
              <a:t> были известны на протяжении тысячелетий. Китайские летописи времен </a:t>
            </a:r>
            <a:r>
              <a:rPr lang="ru-RU" sz="1000" i="1" dirty="0"/>
              <a:t>династии </a:t>
            </a:r>
            <a:r>
              <a:rPr lang="ru-RU" sz="1000" i="1" dirty="0" err="1"/>
              <a:t>Хань</a:t>
            </a:r>
            <a:r>
              <a:rPr lang="ru-RU" sz="1000" i="1" dirty="0"/>
              <a:t> </a:t>
            </a:r>
            <a:r>
              <a:rPr lang="ru-RU" sz="1000" i="1" dirty="0" smtClean="0"/>
              <a:t>упоминают её, </a:t>
            </a:r>
            <a:r>
              <a:rPr lang="ru-RU" sz="1000" i="1" dirty="0"/>
              <a:t>как «Эликсир здоровья и бессмертия», который балансирует энергию </a:t>
            </a:r>
            <a:r>
              <a:rPr lang="ru-RU" sz="1000" i="1" dirty="0" err="1"/>
              <a:t>Ци</a:t>
            </a:r>
            <a:r>
              <a:rPr lang="ru-RU" sz="1000" i="1" dirty="0"/>
              <a:t> и помогает пищеварению. </a:t>
            </a:r>
            <a:endParaRPr lang="ru-RU" sz="1000" i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000" i="1" dirty="0" err="1" smtClean="0"/>
              <a:t>Kambiochai</a:t>
            </a:r>
            <a:r>
              <a:rPr lang="ru-RU" sz="1000" i="1" dirty="0" smtClean="0"/>
              <a:t> Артлайф– </a:t>
            </a:r>
            <a:r>
              <a:rPr lang="ru-RU" sz="1000" i="1" dirty="0"/>
              <a:t>ферментированный напиток, </a:t>
            </a:r>
            <a:r>
              <a:rPr lang="ru-RU" sz="1000" i="1" dirty="0" smtClean="0"/>
              <a:t>источник витаминов </a:t>
            </a:r>
            <a:r>
              <a:rPr lang="ru-RU" sz="1000" i="1" dirty="0"/>
              <a:t>и микроэлементов, которые были получены в результате переработки особым видом уксуснокислых </a:t>
            </a:r>
            <a:r>
              <a:rPr lang="ru-RU" sz="1000" i="1" dirty="0" smtClean="0"/>
              <a:t>бактерий чайной </a:t>
            </a:r>
            <a:r>
              <a:rPr lang="ru-RU" sz="1000" i="1" dirty="0"/>
              <a:t>заварки, сахара и экстрактов растений.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i="1" dirty="0" err="1"/>
              <a:t>Kambiochai</a:t>
            </a:r>
            <a:r>
              <a:rPr lang="ru-RU" sz="1000" i="1" dirty="0"/>
              <a:t> содержит глюкуроновую кислоту, которая является мощным антиоксидантом и связывает токсины, помогая вывести их из организма. Способствует устранению похмельного синдрома.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i="1" dirty="0" err="1" smtClean="0"/>
              <a:t>Kambiochai</a:t>
            </a:r>
            <a:r>
              <a:rPr lang="ru-RU" sz="1000" i="1" dirty="0" smtClean="0"/>
              <a:t>  является источником уксусной кислоты </a:t>
            </a:r>
            <a:r>
              <a:rPr lang="ru-RU" sz="1000" i="1" dirty="0"/>
              <a:t>и </a:t>
            </a:r>
            <a:r>
              <a:rPr lang="ru-RU" sz="1000" i="1" dirty="0" smtClean="0"/>
              <a:t>полифенолов, которые </a:t>
            </a:r>
            <a:r>
              <a:rPr lang="ru-RU" sz="1000" i="1" dirty="0"/>
              <a:t>расщепляют жиры и </a:t>
            </a:r>
            <a:r>
              <a:rPr lang="ru-RU" sz="1000" i="1" dirty="0" smtClean="0"/>
              <a:t>препятствуют набору лишнего веса 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комбуча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ЗОЖ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камбиочай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kambiochai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худеем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 descr="Камбиоч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7192" y="1258835"/>
            <a:ext cx="1590675" cy="15906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22041" y="2929467"/>
            <a:ext cx="39087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ПИНОТЕЛЬ БАЛАНС – ФОРМУЛА ИДЕАЛЬНОГО БЕЛКА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Белки нужны организму не только для построения мышц, но и для синтеза молекул крови, гормонов, ферментов. Особенно на фоне повышенных нагрузок и в период восстановления после различных заболеваний.</a:t>
            </a:r>
          </a:p>
          <a:p>
            <a:r>
              <a:rPr lang="ru-RU" sz="1000" i="1" dirty="0" smtClean="0"/>
              <a:t>Недостаток аминокислот в вашем рационе легко восполнить с помощью коктейля «</a:t>
            </a:r>
            <a:r>
              <a:rPr lang="ru-RU" sz="1000" i="1" dirty="0" err="1" smtClean="0"/>
              <a:t>Пинотель</a:t>
            </a:r>
            <a:r>
              <a:rPr lang="ru-RU" sz="1000" i="1" dirty="0" smtClean="0"/>
              <a:t> Баланс». Это уникальный  и очень вкусный продукт с белком кедрового ореха! Гармоничное сочетание соевого, кедрового и яичного белка позволит организму получить набор необходимых аминокислот без чувства тяжести в желудке, особенно в жаркие летние дни.  Белок кедрового ореха - мощный </a:t>
            </a:r>
            <a:r>
              <a:rPr lang="ru-RU" sz="1000" i="1" dirty="0" err="1" smtClean="0"/>
              <a:t>иммуностимулятор</a:t>
            </a:r>
            <a:r>
              <a:rPr lang="ru-RU" sz="1000" i="1" dirty="0" smtClean="0"/>
              <a:t> и антиоксидант, прекрасная поддержка организма в сезон простуд,  в период  диет, при авитаминозе, повышает общую работоспособность и сопротивляемость организма инфекциям </a:t>
            </a:r>
          </a:p>
          <a:p>
            <a:r>
              <a:rPr lang="ru-RU" sz="1000" i="1" dirty="0" smtClean="0"/>
              <a:t>положительно влияет на кроветворение и регенерацию тканей, содержит омега-3.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 питание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пинотельбаланс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кедровыйбелок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кедровыйорех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белковыйкоктейль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иммуностимулятор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C:\Users\Chizhova\Desktop\Пино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9457" y="1293112"/>
            <a:ext cx="1599062" cy="159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918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354" y="2092643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2287" y="3029219"/>
            <a:ext cx="3824292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47467" y="3005667"/>
            <a:ext cx="3750733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9230" y="2895600"/>
            <a:ext cx="37923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АКВА БАЛАНС – ОСТАВАЙТЕСЬ АКТИВНЫМИ В ЖАРКИЙ СЕЗОН!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Скоро, совсем уже скоро наступят по-настоящему жаркие дни. А значит, возрастет нагрузка на сердечно-сосудистую систему. При высокой температуре воздуха водорастворимые витамины и минералы интенсивно выводятся вместе с потом. Особенно если вы трудитесь на загородном участке или занимаетесь спортом. Недостаток жидкости сгущает кровь, из-за чего нарушается приток крови к тканям и органам, нехватка калия приводит к низкому давлению и аритмии, появляется вялость, тошнота и головные боли.  </a:t>
            </a:r>
          </a:p>
          <a:p>
            <a:r>
              <a:rPr lang="ru-RU" sz="1000" i="1" dirty="0" smtClean="0"/>
              <a:t>Выход – пить не только воду, а изотонические напитки. Такие как «АКВА БАЛАНС». Напиток восстановит водно-солевой баланс организма и утолит жажду, придаст вам бодрости и повысит работоспособность.</a:t>
            </a:r>
          </a:p>
          <a:p>
            <a:r>
              <a:rPr lang="ru-RU" sz="1000" i="1" dirty="0" smtClean="0"/>
              <a:t>В его состав входят полезные для сосудов и кровообращения экстракты зеленого чая, боярышника и гинкго билоба, а также активатор работы мозга глицин. 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изотоник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аквабаланс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глицин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гинкгобилоба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</p:txBody>
      </p:sp>
      <p:pic>
        <p:nvPicPr>
          <p:cNvPr id="2050" name="Picture 2" descr="C:\Users\Chizhova\Desktop\Аквабалан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1259" y="1229729"/>
            <a:ext cx="1599062" cy="15990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374324" y="2895600"/>
            <a:ext cx="33490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/>
              <a:t>HOT NEWS</a:t>
            </a:r>
            <a:r>
              <a:rPr lang="ru-RU" sz="1000" b="1" i="1" dirty="0" smtClean="0"/>
              <a:t>! НОВИНКИ ОТ АРТЛАЙФ! НОВЫЕ КИСЕЛИ!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Представляем новые необычные сочетания экзотических фруктов и полезных ягод!</a:t>
            </a:r>
            <a:r>
              <a:rPr lang="ru-RU" sz="1000" i="1" dirty="0"/>
              <a:t/>
            </a:r>
            <a:br>
              <a:rPr lang="ru-RU" sz="1000" i="1" dirty="0"/>
            </a:br>
            <a:r>
              <a:rPr lang="ru-RU" sz="1000" i="1" dirty="0" smtClean="0"/>
              <a:t>Кисели </a:t>
            </a:r>
            <a:r>
              <a:rPr lang="ru-RU" sz="1000" i="1" dirty="0"/>
              <a:t>«</a:t>
            </a:r>
            <a:r>
              <a:rPr lang="ru-RU" sz="1000" i="1" dirty="0" err="1"/>
              <a:t>Личи</a:t>
            </a:r>
            <a:r>
              <a:rPr lang="ru-RU" sz="1000" i="1" dirty="0"/>
              <a:t> – Клубника» и «</a:t>
            </a:r>
            <a:r>
              <a:rPr lang="ru-RU" sz="1000" i="1" dirty="0" smtClean="0"/>
              <a:t>Гуава-</a:t>
            </a:r>
            <a:r>
              <a:rPr lang="ru-RU" sz="1000" i="1" dirty="0" err="1" smtClean="0"/>
              <a:t>Арония</a:t>
            </a:r>
            <a:r>
              <a:rPr lang="ru-RU" sz="1000" i="1" dirty="0" smtClean="0"/>
              <a:t>-Черника»!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Созданы на основе натуральных соков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Содержат кусочки фруктов, ягод и семена </a:t>
            </a:r>
            <a:r>
              <a:rPr lang="ru-RU" sz="1000" i="1" dirty="0" err="1"/>
              <a:t>чиа</a:t>
            </a:r>
            <a:r>
              <a:rPr lang="ru-RU" sz="1000" i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Обогащены витаминами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Высокопитательные и полезные </a:t>
            </a:r>
            <a:r>
              <a:rPr lang="ru-RU" sz="1000" i="1" dirty="0"/>
              <a:t>для ЖКТ</a:t>
            </a:r>
          </a:p>
          <a:p>
            <a:endParaRPr lang="ru-RU" sz="1000" i="1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кисель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ягоды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фрукты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приветлето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лето2019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семеначиа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\\filer\Artlife\Маркетинг\КОНТЕНТ-ПЛАН ДЛЯ СОЦ.СЕТЕЙ\2019\05 Май\макеты для соцсетей\ФП\Новый кис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2924" y="1184274"/>
            <a:ext cx="1664028" cy="1664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0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05575" y="4106333"/>
            <a:ext cx="5686425" cy="242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МУЛЬТИМЕГИН – ГОТОВИМСЯ К ЭКЗАМЕНАМ!</a:t>
            </a:r>
          </a:p>
          <a:p>
            <a:endParaRPr lang="ru-RU" sz="800" b="1" i="1" dirty="0" smtClean="0"/>
          </a:p>
          <a:p>
            <a:r>
              <a:rPr lang="ru-RU" sz="1000" i="1" dirty="0" smtClean="0"/>
              <a:t>Четвертая четверть для школьников  - сложный период. К весне ресурсы организма истощены, обмен веществ замедлен, сердце, легкие и мозг вынуждены приспосабливаться к изменениям светового дня и перепадам атмосферного давления. А тут еще впереди начинают маячить проверочные работы и экзамены, подготовка к которым забирает последние силы. </a:t>
            </a:r>
          </a:p>
          <a:p>
            <a:r>
              <a:rPr lang="ru-RU" sz="1000" i="1" dirty="0" smtClean="0"/>
              <a:t>В период весенней усталости и повышенных школьных нагрузок мы рекомендуем вам включить в рацион ребенка </a:t>
            </a:r>
            <a:r>
              <a:rPr lang="ru-RU" sz="1000" i="1" dirty="0" err="1" smtClean="0"/>
              <a:t>МультиМегин</a:t>
            </a:r>
            <a:r>
              <a:rPr lang="ru-RU" sz="1000" i="1" dirty="0" smtClean="0"/>
              <a:t>. Он содержит комплекс полиненасыщенных жирных кислот омега-3, которые отвечают за формирование и работу клеток мозга, нервной системы и сетчатки глаза. Ежедневное употребление ПНЖК улучшит память и концентрацию внимания, повысит устойчивость к психоэмоциональным нагрузкам. </a:t>
            </a:r>
          </a:p>
          <a:p>
            <a:r>
              <a:rPr lang="ru-RU" sz="1000" i="1" dirty="0" smtClean="0"/>
              <a:t>Специально для профилактики нарушений зрения </a:t>
            </a:r>
            <a:r>
              <a:rPr lang="ru-RU" sz="1000" i="1" dirty="0" err="1" smtClean="0"/>
              <a:t>МультиМегин</a:t>
            </a:r>
            <a:r>
              <a:rPr lang="ru-RU" sz="1000" i="1" dirty="0" smtClean="0"/>
              <a:t> дополнительно обогащен </a:t>
            </a:r>
            <a:r>
              <a:rPr lang="ru-RU" sz="1000" i="1" dirty="0" err="1" smtClean="0"/>
              <a:t>зеакстантином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лютеином</a:t>
            </a:r>
            <a:r>
              <a:rPr lang="ru-RU" sz="1000" i="1" dirty="0" smtClean="0"/>
              <a:t>,  витаминами A и E.   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мультимегин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ПНЖК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омега3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зеакстантин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лютеин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поддержказрения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поддержканервнойсистемы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поддержкапамяти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63450" y="449517"/>
            <a:ext cx="319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МУЛЬТИМЕГИН</a:t>
            </a:r>
          </a:p>
          <a:p>
            <a:pPr algn="ctr"/>
            <a:r>
              <a:rPr lang="ru-RU" b="1" dirty="0" smtClean="0"/>
              <a:t>ГОТОВИМСЯ К ЭКЗАМЕНАМ!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6451" y="1673283"/>
            <a:ext cx="3319626" cy="468595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Мультимегин Школьные нагруз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615" y="1673283"/>
            <a:ext cx="2217073" cy="2217073"/>
          </a:xfrm>
          <a:prstGeom prst="rect">
            <a:avLst/>
          </a:prstGeom>
          <a:noFill/>
        </p:spPr>
      </p:pic>
      <p:pic>
        <p:nvPicPr>
          <p:cNvPr id="2050" name="Picture 2" descr="C:\Users\Chizhova\Desktop\Мультимегин_А4_2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373" y="1639020"/>
            <a:ext cx="3449140" cy="4879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60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05575" y="4165601"/>
            <a:ext cx="54065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АКЦИЯ! АКТИВНОЕ ЛЕТО!</a:t>
            </a:r>
          </a:p>
          <a:p>
            <a:endParaRPr lang="ru-RU" sz="800" b="1" i="1" dirty="0"/>
          </a:p>
          <a:p>
            <a:r>
              <a:rPr lang="ru-RU" sz="1000" i="1" dirty="0" smtClean="0"/>
              <a:t>Универсальная программа поддержки на каждый день! </a:t>
            </a:r>
          </a:p>
          <a:p>
            <a:r>
              <a:rPr lang="ru-RU" sz="1000" i="1" dirty="0" smtClean="0"/>
              <a:t>Активная работа мозга, защита зрения, повышение </a:t>
            </a:r>
            <a:r>
              <a:rPr lang="ru-RU" sz="1000" i="1" dirty="0" err="1" smtClean="0"/>
              <a:t>энергообмена</a:t>
            </a:r>
            <a:r>
              <a:rPr lang="ru-RU" sz="1000" i="1" dirty="0" smtClean="0"/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Глазорол Интенсив – нутрицевтик для питания глаз.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Нейростабил – энергетический комплекс для мозга с мягким успокаивающим действием.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Грин стар – поддержка энергообмена, выведение токсинов.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АСЕвит – источник натуральных антиоксидантов, повышение защиты организма от </a:t>
            </a:r>
            <a:r>
              <a:rPr lang="ru-RU" sz="1000" i="1" dirty="0" err="1" smtClean="0"/>
              <a:t>УФ-излучения</a:t>
            </a:r>
            <a:r>
              <a:rPr lang="ru-RU" sz="1000" i="1" dirty="0" smtClean="0"/>
              <a:t>.</a:t>
            </a:r>
          </a:p>
          <a:p>
            <a:r>
              <a:rPr lang="ru-RU" sz="1000" i="1" dirty="0" smtClean="0"/>
              <a:t>Сроки проведения акции: с 6.05 по 30.06.2019 года. Подробности уточняйте в сервисных центрах Артлайф.</a:t>
            </a:r>
          </a:p>
          <a:p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#акция  #12_месяцев_Артлайф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артфуд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artfood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глазоролинтенсив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гринстар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нейростабил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АСЕвит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активное лето 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63450" y="397933"/>
            <a:ext cx="319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АКЦИЯ 12 МЕСЯЦЕВ. АКТИВНОЕ ЛЕТО!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1211" y="1735745"/>
            <a:ext cx="3319626" cy="468595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17005" y="1668208"/>
            <a:ext cx="2179562" cy="2179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C:\Users\Chizhova\Desktop\Активное_лето_квадр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398" y="1587501"/>
            <a:ext cx="2281766" cy="2281766"/>
          </a:xfrm>
          <a:prstGeom prst="rect">
            <a:avLst/>
          </a:prstGeom>
          <a:noFill/>
        </p:spPr>
      </p:pic>
      <p:pic>
        <p:nvPicPr>
          <p:cNvPr id="5123" name="Picture 3" descr="C:\Users\Chizhova\Desktop\Активное_ле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0825" y="1605152"/>
            <a:ext cx="3563552" cy="5041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28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023289"/>
              </p:ext>
            </p:extLst>
          </p:nvPr>
        </p:nvGraphicFramePr>
        <p:xfrm>
          <a:off x="2644351" y="4626350"/>
          <a:ext cx="9067664" cy="1081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xmlns="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Олеопрен Генез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мая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мая 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Артемизин-М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Клеточное обновление</a:t>
                      </a: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день предотвращения синдрома хронической усталости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Всемирный день борьбы с артериальной гипертонией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Антипаразитарная защита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035438"/>
                  </a:ext>
                </a:extLst>
              </a:tr>
            </a:tbl>
          </a:graphicData>
        </a:graphic>
      </p:graphicFrame>
      <p:pic>
        <p:nvPicPr>
          <p:cNvPr id="17" name="Рисунок 16" descr="Артимизин М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0823" y="2283810"/>
            <a:ext cx="1909733" cy="1909733"/>
          </a:xfrm>
          <a:prstGeom prst="rect">
            <a:avLst/>
          </a:prstGeom>
        </p:spPr>
      </p:pic>
      <p:pic>
        <p:nvPicPr>
          <p:cNvPr id="26" name="Рисунок 25" descr="gipertonia ins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8082" y="2283809"/>
            <a:ext cx="1905003" cy="1905003"/>
          </a:xfrm>
          <a:prstGeom prst="rect">
            <a:avLst/>
          </a:prstGeom>
        </p:spPr>
      </p:pic>
      <p:pic>
        <p:nvPicPr>
          <p:cNvPr id="18" name="Рисунок 17" descr="Поддержка нервной системы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1371" y="2283812"/>
            <a:ext cx="1905003" cy="1905003"/>
          </a:xfrm>
          <a:prstGeom prst="rect">
            <a:avLst/>
          </a:prstGeom>
        </p:spPr>
      </p:pic>
      <p:pic>
        <p:nvPicPr>
          <p:cNvPr id="20" name="Рисунок 19" descr="Олеопрен_Гене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7868" y="2283810"/>
            <a:ext cx="1905003" cy="19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098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12522</TotalTime>
  <Words>2517</Words>
  <Application>Microsoft Office PowerPoint</Application>
  <PresentationFormat>Произвольный</PresentationFormat>
  <Paragraphs>357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PDF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Вера Кучинская</cp:lastModifiedBy>
  <cp:revision>1208</cp:revision>
  <cp:lastPrinted>2019-04-30T04:45:21Z</cp:lastPrinted>
  <dcterms:created xsi:type="dcterms:W3CDTF">2018-10-19T03:44:59Z</dcterms:created>
  <dcterms:modified xsi:type="dcterms:W3CDTF">2019-04-30T07:34:03Z</dcterms:modified>
</cp:coreProperties>
</file>