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0521"/>
    <a:srgbClr val="85DBD9"/>
    <a:srgbClr val="FFFFFF"/>
    <a:srgbClr val="4EBEB3"/>
    <a:srgbClr val="2B5B52"/>
    <a:srgbClr val="32AAA7"/>
    <a:srgbClr val="1E6866"/>
    <a:srgbClr val="1CC076"/>
    <a:srgbClr val="9E22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62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FA60E1-60B1-41B0-BB00-A3E30C8C4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33DE085-3847-40C8-B717-C7C0B9321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08BEF4F-20C6-4B83-A274-9E35F4905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ED7F-EEC5-4167-BD0F-611758A2C43E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92E395-F830-4F19-B48B-6C4F581FE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C3E3696-9202-4D32-9388-571FAB349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9CFA-59E3-45B6-A7A3-1AFE4CAB9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455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5E6BE9-F58C-465D-B75E-28906C31B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8A2141D-A764-4B71-A2D1-EA828E28A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5EA55A-BAAD-439C-B8D2-174067195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ED7F-EEC5-4167-BD0F-611758A2C43E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2BDCFC-623D-40F5-9FB3-9338C6284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39C7091-D33D-4A94-A6AF-0433945B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9CFA-59E3-45B6-A7A3-1AFE4CAB9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267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C17F7EE-72FD-4256-AD8E-6E8A28A6A5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710388A-D2C3-4DF6-B190-89F1556D9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363DBC1-72BD-4CE7-8E3A-600563C12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ED7F-EEC5-4167-BD0F-611758A2C43E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C96B01-133A-4F3E-9205-48A2162FE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58A6DE-2CB4-447B-A46A-2B45640F5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9CFA-59E3-45B6-A7A3-1AFE4CAB9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1063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1874D8-0978-48DD-A640-AEEC12BDC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05B25A2-7BCF-4656-9275-B86BAF172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FBC6C5-22E3-4E64-8312-D73DFC24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ED7F-EEC5-4167-BD0F-611758A2C43E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28F381-A6C6-4802-B264-CE8B10740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5EB2B7A-C608-4A02-8085-E3D8D624C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9CFA-59E3-45B6-A7A3-1AFE4CAB9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844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E3A6D5-058D-4B99-A50F-673F21877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D88CB4F-C26E-4837-9ADF-C545DD1AF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F04F54A-ECDB-4145-A1C3-C19E8BA8C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ED7F-EEC5-4167-BD0F-611758A2C43E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6B03BE9-093F-4CBA-A0C4-BD0077A90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3422FA-8023-41FD-A3B7-DD38D5C4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9CFA-59E3-45B6-A7A3-1AFE4CAB9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226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8801AA-10FD-4EED-8DA0-C63729A88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88ECAA-010B-4CFF-B53E-5C79A5878E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7DDD05B-7BB3-440C-96A3-F4ED6EF6B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F0B3E62-ADEC-4DE0-BEDC-5A90BE4B9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ED7F-EEC5-4167-BD0F-611758A2C43E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E32BB21-5BB8-4BB2-BEB9-8D9A4F186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E9FB8AA-06B6-4DFC-8081-82D07252D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9CFA-59E3-45B6-A7A3-1AFE4CAB9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119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8EB0AF-056A-4C54-8040-61755613E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760EFCC-31D0-477A-9955-E76AFD927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6905738-FA6B-429E-A422-D59AFDBD0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B988446-7BBE-46A2-BB4B-BB5A8AD187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61FBCE5-55BE-4AB3-AF50-23F2A402F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9BD54FE-1F37-4060-9CB4-24B4D39B5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ED7F-EEC5-4167-BD0F-611758A2C43E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C84A6FE-EB1A-4BCD-9A68-8AFB9FEED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FDFFFDD-77C7-46D5-A686-861043004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9CFA-59E3-45B6-A7A3-1AFE4CAB9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499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6BCF31-DB85-45F1-8A07-2ADF45738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0C57C10-C924-4054-A829-0D56EBD05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ED7F-EEC5-4167-BD0F-611758A2C43E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F541047-F965-4A92-8D67-9AE7E4158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12B7B65-2C3C-4B4B-BC45-D79C2E350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9CFA-59E3-45B6-A7A3-1AFE4CAB9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580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4DD79DE-55CD-434D-B124-CBBB32DFA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ED7F-EEC5-4167-BD0F-611758A2C43E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454ADC1-49DC-4332-8F6A-993FC36D0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9B551D9-B527-4648-B80A-C0F07E3C5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9CFA-59E3-45B6-A7A3-1AFE4CAB9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831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59E2E1-4B5D-49D2-8F81-07EDECFF3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3DE7FBD-8889-4B5D-BD5E-5C4E52A60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C59C6A5-D8CC-40AA-B3A3-9B4F249DC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72E4E34-A6A0-4553-803A-D88473328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ED7F-EEC5-4167-BD0F-611758A2C43E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473E888-3FC7-4D6C-B62C-23F812D14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5F4AC71-A721-4288-9D8B-ED22531B2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9CFA-59E3-45B6-A7A3-1AFE4CAB9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290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F68A22-7F99-40FD-91C5-6E1EA1555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CD502D0-B249-4E0C-A779-5B7BB02BF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6DC5BB4-7323-4A95-9A75-41D09AA7B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9257D9C-C7BB-4550-924C-1A2613DD5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ED7F-EEC5-4167-BD0F-611758A2C43E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6EF9573-3ABD-4028-99E8-D087CE2DB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B908ECD-FA52-4F70-ADDB-0124DC46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9CFA-59E3-45B6-A7A3-1AFE4CAB9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987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0F3AB4-6D93-4AED-9DC7-107BEA85B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752D91F-112B-4957-B7E6-818C039BE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7967FB2-BFFF-440E-9359-240981A267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EED7F-EEC5-4167-BD0F-611758A2C43E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BEC155-F5D7-4267-8E1D-1028A6BEF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3876C56-3882-4214-847F-F463118BE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79CFA-59E3-45B6-A7A3-1AFE4CAB9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055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0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E3009E3-A28C-44A6-88E9-A3D51D5A1C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1969" y="428625"/>
            <a:ext cx="478100" cy="4781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55D0618-C65F-41AE-8883-3B39281F3E08}"/>
              </a:ext>
            </a:extLst>
          </p:cNvPr>
          <p:cNvSpPr txBox="1"/>
          <p:nvPr/>
        </p:nvSpPr>
        <p:spPr>
          <a:xfrm>
            <a:off x="886206" y="2132440"/>
            <a:ext cx="103052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Futura PT Extra Bold" panose="020B0A02020204020203" pitchFamily="34" charset="-52"/>
                <a:ea typeface="Times New Roman" panose="02020603050405020304" pitchFamily="18" charset="0"/>
              </a:rPr>
              <a:t>Часто задаваемые вопросы на тему микробиома</a:t>
            </a:r>
            <a:endParaRPr lang="ru-RU" sz="5400" dirty="0">
              <a:solidFill>
                <a:srgbClr val="FF0000"/>
              </a:solidFill>
              <a:latin typeface="Futura PT Extra Bold" panose="020B0A02020204020203" pitchFamily="34" charset="-52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6000" dirty="0">
                <a:solidFill>
                  <a:srgbClr val="FF0000"/>
                </a:solidFill>
                <a:latin typeface="Futura PT Extra Bold" panose="020B0A02020204020203" pitchFamily="34" charset="-52"/>
                <a:ea typeface="Times New Roman" panose="02020603050405020304" pitchFamily="18" charset="0"/>
              </a:rPr>
              <a:t> </a:t>
            </a:r>
            <a:endParaRPr lang="ru-RU" sz="5400" dirty="0">
              <a:solidFill>
                <a:srgbClr val="FF0000"/>
              </a:solidFill>
              <a:latin typeface="Futura PT Extra Bold" panose="020B0A02020204020203" pitchFamily="34" charset="-52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CDFC024-D2E0-468A-A5F6-8986C03FBC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44687" y="428625"/>
            <a:ext cx="2209163" cy="523025"/>
          </a:xfrm>
          <a:prstGeom prst="rect">
            <a:avLst/>
          </a:prstGeom>
        </p:spPr>
      </p:pic>
      <p:pic>
        <p:nvPicPr>
          <p:cNvPr id="6" name="Рисунок 5" descr="Artgenomi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0258" y="5308321"/>
            <a:ext cx="1549446" cy="867690"/>
          </a:xfrm>
          <a:prstGeom prst="rect">
            <a:avLst/>
          </a:prstGeom>
        </p:spPr>
      </p:pic>
      <p:pic>
        <p:nvPicPr>
          <p:cNvPr id="7" name="Picture 3" descr="D:\Презентация\Микробиом\DN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915527" y="-651205"/>
            <a:ext cx="246647" cy="505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6539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324350" y="2019300"/>
            <a:ext cx="7362825" cy="43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900" dirty="0">
                <a:latin typeface="PT Sans" pitchFamily="34" charset="-52"/>
              </a:rPr>
              <a:t>Микроорганизмы в составе микробиома могут быть как полезными (симбиотическими),  так и потенциально вредными (патогенными). </a:t>
            </a:r>
            <a:br>
              <a:rPr lang="ru-RU" sz="1900" dirty="0">
                <a:latin typeface="PT Sans" pitchFamily="34" charset="-52"/>
              </a:rPr>
            </a:br>
            <a:r>
              <a:rPr lang="ru-RU" sz="1900" dirty="0">
                <a:latin typeface="PT Sans" pitchFamily="34" charset="-52"/>
              </a:rPr>
              <a:t>В здоровом организме патогенная и симбиотическая микробиота мирно сосуществует в соотношении 5% к 95%.  Как только этот баланс нарушается в силу инфекционных заболеваний, </a:t>
            </a:r>
            <a:r>
              <a:rPr lang="en-US" sz="1900" dirty="0">
                <a:latin typeface="PT Sans" pitchFamily="34" charset="-52"/>
              </a:rPr>
              <a:t> </a:t>
            </a:r>
            <a:r>
              <a:rPr lang="ru-RU" sz="1900" dirty="0">
                <a:latin typeface="PT Sans" pitchFamily="34" charset="-52"/>
              </a:rPr>
              <a:t>значительных изменений  в рационе, длительного использования антибиотиков или других </a:t>
            </a:r>
            <a:r>
              <a:rPr lang="ru-RU" sz="1900" dirty="0" smtClean="0">
                <a:latin typeface="PT Sans" pitchFamily="34" charset="-52"/>
              </a:rPr>
              <a:t>лекарств и т.п., </a:t>
            </a:r>
            <a:r>
              <a:rPr lang="ru-RU" sz="1900" dirty="0">
                <a:latin typeface="PT Sans" pitchFamily="34" charset="-52"/>
              </a:rPr>
              <a:t>возникает дисбиоз.  </a:t>
            </a:r>
            <a:r>
              <a:rPr lang="en-US" sz="1900" dirty="0">
                <a:latin typeface="PT Sans" pitchFamily="34" charset="-52"/>
              </a:rPr>
              <a:t/>
            </a:r>
            <a:br>
              <a:rPr lang="en-US" sz="1900" dirty="0">
                <a:latin typeface="PT Sans" pitchFamily="34" charset="-52"/>
              </a:rPr>
            </a:br>
            <a:r>
              <a:rPr lang="ru-RU" sz="1900" dirty="0">
                <a:latin typeface="PT Sans" pitchFamily="34" charset="-52"/>
              </a:rPr>
              <a:t>Дисбиоз – это не болезнь, </a:t>
            </a:r>
            <a:r>
              <a:rPr lang="en-US" sz="1900" dirty="0">
                <a:latin typeface="PT Sans" pitchFamily="34" charset="-52"/>
              </a:rPr>
              <a:t> </a:t>
            </a:r>
            <a:r>
              <a:rPr lang="ru-RU" sz="1900" dirty="0">
                <a:latin typeface="PT Sans" pitchFamily="34" charset="-52"/>
              </a:rPr>
              <a:t>это синдром,  состояние дефицита полезных микроорганизмов,  которое влечет за собой нарушение пищеварительной функции, обмена веществ  и увеличивает восприимчивость организма к различным заболеваниям.</a:t>
            </a:r>
          </a:p>
        </p:txBody>
      </p:sp>
      <p:pic>
        <p:nvPicPr>
          <p:cNvPr id="3" name="Рисунок 2" descr="Artgenom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1015" y="238125"/>
            <a:ext cx="1112385" cy="622936"/>
          </a:xfrm>
          <a:prstGeom prst="rect">
            <a:avLst/>
          </a:prstGeom>
        </p:spPr>
      </p:pic>
      <p:pic>
        <p:nvPicPr>
          <p:cNvPr id="4" name="Picture 3" descr="D:\Презентация\Микробиом\D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886828" y="-1482325"/>
            <a:ext cx="193167" cy="3959924"/>
          </a:xfrm>
          <a:prstGeom prst="rect">
            <a:avLst/>
          </a:prstGeom>
          <a:noFill/>
        </p:spPr>
      </p:pic>
      <p:pic>
        <p:nvPicPr>
          <p:cNvPr id="5" name="Рисунок 4" descr="clime_pa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93"/>
            <a:ext cx="1661127" cy="16066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14500" y="1352550"/>
            <a:ext cx="1042987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srgbClr val="FF0000"/>
                </a:solidFill>
                <a:latin typeface="Futura PT Extra Bold" pitchFamily="34" charset="-52"/>
                <a:ea typeface="Calibri" pitchFamily="34" charset="0"/>
                <a:cs typeface="Times New Roman" pitchFamily="18" charset="0"/>
              </a:rPr>
              <a:t>Что такое дисбиоз?</a:t>
            </a:r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 rot="5400000" flipH="1">
            <a:off x="119063" y="2176462"/>
            <a:ext cx="3486149" cy="3724276"/>
          </a:xfrm>
          <a:prstGeom prst="round2SameRect">
            <a:avLst/>
          </a:prstGeom>
          <a:solidFill>
            <a:srgbClr val="85D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баланс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2555036"/>
            <a:ext cx="3169227" cy="295993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1752600"/>
            <a:ext cx="172402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933450" y="2286000"/>
            <a:ext cx="2457450" cy="4572000"/>
          </a:xfrm>
          <a:prstGeom prst="round2SameRect">
            <a:avLst/>
          </a:prstGeom>
          <a:gradFill flip="none" rotWithShape="1">
            <a:gsLst>
              <a:gs pos="0">
                <a:srgbClr val="85DBD9"/>
              </a:gs>
              <a:gs pos="50000">
                <a:srgbClr val="85DBD9">
                  <a:alpha val="67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90975" y="2162175"/>
            <a:ext cx="7705725" cy="38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900" dirty="0">
                <a:latin typeface="PT Sans" pitchFamily="34" charset="-52"/>
              </a:rPr>
              <a:t>Состав ежедневного рациона играет большую роль в определении того, сколько и каких видов бактерий живут в толстой кишке, что в свою очередь, может влиять на общее состояние здоровья. Продукты,  которые поддерживают рост и развитие полезной микрофлоры, называются </a:t>
            </a:r>
            <a:r>
              <a:rPr lang="ru-RU" sz="1900" b="1" dirty="0">
                <a:latin typeface="PT Sans" pitchFamily="34" charset="-52"/>
              </a:rPr>
              <a:t>пребиотическими</a:t>
            </a:r>
            <a:r>
              <a:rPr lang="ru-RU" sz="1900" dirty="0">
                <a:latin typeface="PT Sans" pitchFamily="34" charset="-52"/>
              </a:rPr>
              <a:t>.  Это,  например,  продукты богатые клетчаткой или ферментированные.</a:t>
            </a:r>
            <a:r>
              <a:rPr lang="en-US" sz="1900" dirty="0">
                <a:latin typeface="PT Sans" pitchFamily="34" charset="-52"/>
              </a:rPr>
              <a:t> </a:t>
            </a:r>
            <a:r>
              <a:rPr lang="ru-RU" sz="1900" dirty="0">
                <a:latin typeface="PT Sans" pitchFamily="34" charset="-52"/>
              </a:rPr>
              <a:t>Рацион с низким содержанием клетчатки может не только уменьшить количество полезной микробиоты, но и увеличить рост патогенных бактерий, которые процветают в среде с низким содержанием кислоты. </a:t>
            </a:r>
          </a:p>
          <a:p>
            <a:r>
              <a:rPr lang="ru-RU" sz="1900" dirty="0">
                <a:latin typeface="PT Sans" pitchFamily="34" charset="-52"/>
              </a:rPr>
              <a:t>Некоторые пищевые ингредиенты, антибиотики, наркотики,  токсины и пестициды могут оказывать неблагоприятное воздействие на микробиоту кишечника.</a:t>
            </a:r>
          </a:p>
        </p:txBody>
      </p:sp>
      <p:pic>
        <p:nvPicPr>
          <p:cNvPr id="3" name="Рисунок 2" descr="Artgenom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1015" y="238125"/>
            <a:ext cx="1112385" cy="622936"/>
          </a:xfrm>
          <a:prstGeom prst="rect">
            <a:avLst/>
          </a:prstGeom>
        </p:spPr>
      </p:pic>
      <p:pic>
        <p:nvPicPr>
          <p:cNvPr id="4" name="Picture 3" descr="D:\Презентация\Микробиом\D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886828" y="-1482325"/>
            <a:ext cx="193167" cy="3959924"/>
          </a:xfrm>
          <a:prstGeom prst="rect">
            <a:avLst/>
          </a:prstGeom>
          <a:noFill/>
        </p:spPr>
      </p:pic>
      <p:pic>
        <p:nvPicPr>
          <p:cNvPr id="5" name="Рисунок 4" descr="clime_pa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93"/>
            <a:ext cx="1661127" cy="16066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24025" y="1362075"/>
            <a:ext cx="1042987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srgbClr val="FF0000"/>
                </a:solidFill>
                <a:latin typeface="Futura PT Extra Bold" pitchFamily="34" charset="-52"/>
                <a:ea typeface="Calibri" pitchFamily="34" charset="0"/>
                <a:cs typeface="Times New Roman" pitchFamily="18" charset="0"/>
              </a:rPr>
              <a:t>Как рацион влияет на микробиоту?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1752600"/>
            <a:ext cx="172402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вред_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8263" y="2428874"/>
            <a:ext cx="1671638" cy="1671638"/>
          </a:xfrm>
          <a:prstGeom prst="rect">
            <a:avLst/>
          </a:prstGeom>
        </p:spPr>
      </p:pic>
      <p:pic>
        <p:nvPicPr>
          <p:cNvPr id="13" name="Рисунок 12" descr="польза_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8263" y="4198124"/>
            <a:ext cx="1671638" cy="16716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48150" y="2339802"/>
            <a:ext cx="7010399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err="1">
                <a:latin typeface="PT Sans" pitchFamily="34" charset="-52"/>
              </a:rPr>
              <a:t>Пребиотические</a:t>
            </a:r>
            <a:r>
              <a:rPr lang="ru-RU" sz="2000" dirty="0">
                <a:latin typeface="PT Sans" pitchFamily="34" charset="-52"/>
              </a:rPr>
              <a:t> продукты обеспечивают питательную среду и благоприятные условия для жизнедеятельности полезных микроорганизмов и восстановления естественного баланса микрофлоры кишечника.  Органические кислоты в составе продуктов,  богатых клетчаткой,  подавляют рост патогенных бактерий.  Кроме этого,  многие пребиотики сорбируют и выводят из кишечника токсичные вещества и метаболиты, повышая способность стенок кишечника всасывать полезные элементы. </a:t>
            </a:r>
          </a:p>
        </p:txBody>
      </p:sp>
      <p:pic>
        <p:nvPicPr>
          <p:cNvPr id="3" name="Рисунок 2" descr="Artgenom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1015" y="238125"/>
            <a:ext cx="1112385" cy="622936"/>
          </a:xfrm>
          <a:prstGeom prst="rect">
            <a:avLst/>
          </a:prstGeom>
        </p:spPr>
      </p:pic>
      <p:pic>
        <p:nvPicPr>
          <p:cNvPr id="4" name="Picture 3" descr="D:\Презентация\Микробиом\D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886828" y="-1482325"/>
            <a:ext cx="193167" cy="3959924"/>
          </a:xfrm>
          <a:prstGeom prst="rect">
            <a:avLst/>
          </a:prstGeom>
          <a:noFill/>
        </p:spPr>
      </p:pic>
      <p:pic>
        <p:nvPicPr>
          <p:cNvPr id="5" name="Рисунок 4" descr="clime_pa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93"/>
            <a:ext cx="1661127" cy="16066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52600" y="1352550"/>
            <a:ext cx="1042987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srgbClr val="FF0000"/>
                </a:solidFill>
                <a:latin typeface="Futura PT Extra Bold" pitchFamily="34" charset="-52"/>
                <a:ea typeface="Calibri" pitchFamily="34" charset="0"/>
                <a:cs typeface="Times New Roman" pitchFamily="18" charset="0"/>
              </a:rPr>
              <a:t>Как действуют пребиотики?</a:t>
            </a:r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 rot="5400000" flipH="1">
            <a:off x="119063" y="2176462"/>
            <a:ext cx="3486149" cy="3724276"/>
          </a:xfrm>
          <a:prstGeom prst="round2SameRect">
            <a:avLst/>
          </a:prstGeom>
          <a:solidFill>
            <a:srgbClr val="85D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слизистая_пребиотик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0737" y="-1524000"/>
            <a:ext cx="3877733" cy="1524000"/>
          </a:xfrm>
          <a:prstGeom prst="rect">
            <a:avLst/>
          </a:prstGeom>
        </p:spPr>
      </p:pic>
      <p:pic>
        <p:nvPicPr>
          <p:cNvPr id="9" name="Рисунок 8" descr="слизистая_пребиотики_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0000" y="2880000"/>
            <a:ext cx="3372170" cy="209549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1752600"/>
            <a:ext cx="172402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933450" y="2286000"/>
            <a:ext cx="2457450" cy="4572000"/>
          </a:xfrm>
          <a:prstGeom prst="round2SameRect">
            <a:avLst/>
          </a:prstGeom>
          <a:gradFill flip="none" rotWithShape="1">
            <a:gsLst>
              <a:gs pos="0">
                <a:srgbClr val="85DBD9"/>
              </a:gs>
              <a:gs pos="50000">
                <a:srgbClr val="85DBD9">
                  <a:alpha val="67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152901" y="2055599"/>
            <a:ext cx="7543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latin typeface="PT Sans" pitchFamily="34" charset="-52"/>
              </a:rPr>
              <a:t>Ферментация – древняя технология сохранения пищевых продуктов и увеличения их питательной ценности. Это процесс биохимического преобразования пищи</a:t>
            </a:r>
            <a:r>
              <a:rPr lang="en-US" sz="2000" dirty="0">
                <a:latin typeface="PT Sans" pitchFamily="34" charset="-52"/>
              </a:rPr>
              <a:t> </a:t>
            </a:r>
            <a:r>
              <a:rPr lang="ru-RU" sz="2000" dirty="0">
                <a:latin typeface="PT Sans" pitchFamily="34" charset="-52"/>
              </a:rPr>
              <a:t>пробиотическими бактериями:  питаясь сахарами и крахмалами в составе продукта, бактерии вырабатывают органические кислоты и ферменты,  полезные для организма человека.</a:t>
            </a:r>
          </a:p>
          <a:p>
            <a:r>
              <a:rPr lang="ru-RU" sz="2000" dirty="0">
                <a:latin typeface="PT Sans" pitchFamily="34" charset="-52"/>
              </a:rPr>
              <a:t>Ферментацию называют «искусственным пищеварением»:  ферментированные продукты легче усваиваются. Ферментированные продукты  имеют пребиотическое значение: они являются питательной средой для размножения пробиотических микроорганизмов.  </a:t>
            </a:r>
          </a:p>
        </p:txBody>
      </p:sp>
      <p:pic>
        <p:nvPicPr>
          <p:cNvPr id="3" name="Рисунок 2" descr="Artgenom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1015" y="238125"/>
            <a:ext cx="1112385" cy="622936"/>
          </a:xfrm>
          <a:prstGeom prst="rect">
            <a:avLst/>
          </a:prstGeom>
        </p:spPr>
      </p:pic>
      <p:pic>
        <p:nvPicPr>
          <p:cNvPr id="4" name="Picture 3" descr="D:\Презентация\Микробиом\D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886828" y="-1482325"/>
            <a:ext cx="193167" cy="3959924"/>
          </a:xfrm>
          <a:prstGeom prst="rect">
            <a:avLst/>
          </a:prstGeom>
          <a:noFill/>
        </p:spPr>
      </p:pic>
      <p:pic>
        <p:nvPicPr>
          <p:cNvPr id="5" name="Рисунок 4" descr="clime_pa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93"/>
            <a:ext cx="1661127" cy="16066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57350" y="1333500"/>
            <a:ext cx="10429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Futura PT Extra Bold" pitchFamily="34" charset="-52"/>
                <a:ea typeface="Calibri" pitchFamily="34" charset="0"/>
                <a:cs typeface="Times New Roman" pitchFamily="18" charset="0"/>
              </a:rPr>
              <a:t>В чем польза ферментированных продуктов?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1752600"/>
            <a:ext cx="172402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ферментирование_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5325" y="2514600"/>
            <a:ext cx="2899445" cy="28994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933450" y="2286000"/>
            <a:ext cx="2457450" cy="4572000"/>
          </a:xfrm>
          <a:prstGeom prst="round2SameRect">
            <a:avLst/>
          </a:prstGeom>
          <a:gradFill flip="none" rotWithShape="1">
            <a:gsLst>
              <a:gs pos="0">
                <a:srgbClr val="85DBD9"/>
              </a:gs>
              <a:gs pos="50000">
                <a:srgbClr val="85DBD9">
                  <a:alpha val="67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76675" y="2580915"/>
            <a:ext cx="65722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>
                <a:latin typeface="PT Sans" pitchFamily="34" charset="-52"/>
              </a:rPr>
              <a:t>Пробиотики</a:t>
            </a:r>
            <a:r>
              <a:rPr lang="ru-RU" sz="2000" dirty="0">
                <a:latin typeface="PT Sans" pitchFamily="34" charset="-52"/>
              </a:rPr>
              <a:t> - это живые микроорганизмы,  полезные для здоровья человека.  </a:t>
            </a:r>
          </a:p>
          <a:p>
            <a:r>
              <a:rPr lang="ru-RU" sz="2000" b="1" dirty="0">
                <a:latin typeface="PT Sans" pitchFamily="34" charset="-52"/>
              </a:rPr>
              <a:t>Пребиотики</a:t>
            </a:r>
            <a:r>
              <a:rPr lang="ru-RU" sz="2000" dirty="0">
                <a:latin typeface="PT Sans" pitchFamily="34" charset="-52"/>
              </a:rPr>
              <a:t> – это вещества, которые используются полезными микроорганизмами, колонизирующими кишечник (пробиотиками), в качестве пищи. </a:t>
            </a:r>
          </a:p>
          <a:p>
            <a:pPr>
              <a:spcBef>
                <a:spcPts val="1200"/>
              </a:spcBef>
            </a:pPr>
            <a:r>
              <a:rPr lang="ru-RU" sz="2000" dirty="0">
                <a:latin typeface="PT Sans" pitchFamily="34" charset="-52"/>
              </a:rPr>
              <a:t>Смеси пробиотиков и пребиотиков называются </a:t>
            </a:r>
            <a:r>
              <a:rPr lang="ru-RU" sz="2000" b="1" dirty="0">
                <a:latin typeface="PT Sans" pitchFamily="34" charset="-52"/>
              </a:rPr>
              <a:t>синбиотиками</a:t>
            </a:r>
            <a:r>
              <a:rPr lang="ru-RU" sz="2000" dirty="0">
                <a:latin typeface="PT Sans" pitchFamily="34" charset="-52"/>
              </a:rPr>
              <a:t>.</a:t>
            </a:r>
            <a:r>
              <a:rPr lang="ru-RU" sz="2000" b="1" dirty="0">
                <a:latin typeface="PT Sans" pitchFamily="34" charset="-52"/>
              </a:rPr>
              <a:t> </a:t>
            </a:r>
            <a:endParaRPr lang="ru-RU" sz="2000" dirty="0">
              <a:latin typeface="PT Sans" pitchFamily="34" charset="-52"/>
            </a:endParaRPr>
          </a:p>
        </p:txBody>
      </p:sp>
      <p:pic>
        <p:nvPicPr>
          <p:cNvPr id="3" name="Рисунок 2" descr="Artgenom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1015" y="238125"/>
            <a:ext cx="1112385" cy="622936"/>
          </a:xfrm>
          <a:prstGeom prst="rect">
            <a:avLst/>
          </a:prstGeom>
        </p:spPr>
      </p:pic>
      <p:pic>
        <p:nvPicPr>
          <p:cNvPr id="4" name="Picture 3" descr="D:\Презентация\Микробиом\D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886828" y="-1482325"/>
            <a:ext cx="193167" cy="3959924"/>
          </a:xfrm>
          <a:prstGeom prst="rect">
            <a:avLst/>
          </a:prstGeom>
          <a:noFill/>
        </p:spPr>
      </p:pic>
      <p:pic>
        <p:nvPicPr>
          <p:cNvPr id="5" name="Рисунок 4" descr="clime_pa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93"/>
            <a:ext cx="1661127" cy="16066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71650" y="981075"/>
            <a:ext cx="1042987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srgbClr val="FF0000"/>
                </a:solidFill>
                <a:latin typeface="Futura PT Extra Bold" pitchFamily="34" charset="-52"/>
                <a:ea typeface="Calibri" pitchFamily="34" charset="0"/>
                <a:cs typeface="Times New Roman" pitchFamily="18" charset="0"/>
              </a:rPr>
              <a:t>В чем разница</a:t>
            </a:r>
            <a:br>
              <a:rPr lang="ru-RU" sz="3400" b="1" dirty="0">
                <a:solidFill>
                  <a:srgbClr val="FF0000"/>
                </a:solidFill>
                <a:latin typeface="Futura PT Extra Bold" pitchFamily="34" charset="-52"/>
                <a:ea typeface="Calibri" pitchFamily="34" charset="0"/>
                <a:cs typeface="Times New Roman" pitchFamily="18" charset="0"/>
              </a:rPr>
            </a:br>
            <a:r>
              <a:rPr lang="ru-RU" sz="3400" b="1" dirty="0">
                <a:solidFill>
                  <a:srgbClr val="FF0000"/>
                </a:solidFill>
                <a:latin typeface="Futura PT Extra Bold" pitchFamily="34" charset="-52"/>
                <a:ea typeface="Calibri" pitchFamily="34" charset="0"/>
                <a:cs typeface="Times New Roman" pitchFamily="18" charset="0"/>
              </a:rPr>
              <a:t>между пробиотиками и пребиотиками?</a:t>
            </a:r>
          </a:p>
        </p:txBody>
      </p:sp>
      <p:pic>
        <p:nvPicPr>
          <p:cNvPr id="8" name="Рисунок 7" descr="пребиотик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18969" y="4279125"/>
            <a:ext cx="1709981" cy="1737341"/>
          </a:xfrm>
          <a:prstGeom prst="rect">
            <a:avLst/>
          </a:prstGeom>
        </p:spPr>
      </p:pic>
      <p:pic>
        <p:nvPicPr>
          <p:cNvPr id="9" name="Рисунок 8" descr="пробиотики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18969" y="2438400"/>
            <a:ext cx="1709981" cy="173734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1752600"/>
            <a:ext cx="172402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соседними углами 9"/>
          <p:cNvSpPr/>
          <p:nvPr/>
        </p:nvSpPr>
        <p:spPr>
          <a:xfrm rot="5400000" flipH="1">
            <a:off x="119063" y="2176462"/>
            <a:ext cx="3486149" cy="3724276"/>
          </a:xfrm>
          <a:prstGeom prst="round2SameRect">
            <a:avLst/>
          </a:prstGeom>
          <a:solidFill>
            <a:srgbClr val="85D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400550" y="1925814"/>
            <a:ext cx="7271497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900" b="1" dirty="0">
                <a:latin typeface="PT Sans" pitchFamily="34" charset="-52"/>
              </a:rPr>
              <a:t>Пробиотики</a:t>
            </a:r>
            <a:r>
              <a:rPr lang="ru-RU" sz="1900" dirty="0">
                <a:latin typeface="PT Sans" pitchFamily="34" charset="-52"/>
              </a:rPr>
              <a:t> – это живые бактерии с доказанным положительным эффектом на здоровье человека,  </a:t>
            </a:r>
            <a:r>
              <a:rPr lang="ru-RU" sz="1900" dirty="0" smtClean="0">
                <a:latin typeface="PT Sans" pitchFamily="34" charset="-52"/>
              </a:rPr>
              <a:t>представители </a:t>
            </a:r>
            <a:r>
              <a:rPr lang="ru-RU" sz="1900" dirty="0">
                <a:latin typeface="PT Sans" pitchFamily="34" charset="-52"/>
              </a:rPr>
              <a:t>облигатной  микрофлоры кишечника.  </a:t>
            </a:r>
            <a:endParaRPr lang="ru-RU" sz="1900" dirty="0" smtClean="0">
              <a:latin typeface="PT Sans" pitchFamily="34" charset="-52"/>
            </a:endParaRPr>
          </a:p>
          <a:p>
            <a:endParaRPr lang="en-US" sz="1200" dirty="0">
              <a:latin typeface="PT Sans" pitchFamily="34" charset="-52"/>
            </a:endParaRPr>
          </a:p>
          <a:p>
            <a:r>
              <a:rPr lang="ru-RU" sz="1900" dirty="0" smtClean="0">
                <a:latin typeface="PT Sans" pitchFamily="34" charset="-52"/>
              </a:rPr>
              <a:t>Часть бактерий, полученных</a:t>
            </a:r>
            <a:r>
              <a:rPr lang="ru-RU" sz="1900" dirty="0">
                <a:latin typeface="PT Sans" pitchFamily="34" charset="-52"/>
              </a:rPr>
              <a:t> нами </a:t>
            </a:r>
            <a:r>
              <a:rPr lang="ru-RU" sz="1900" dirty="0" smtClean="0">
                <a:latin typeface="PT Sans" pitchFamily="34" charset="-52"/>
              </a:rPr>
              <a:t>перорально, не приживается  </a:t>
            </a:r>
            <a:r>
              <a:rPr lang="ru-RU" sz="1900" dirty="0">
                <a:latin typeface="PT Sans" pitchFamily="34" charset="-52"/>
              </a:rPr>
              <a:t>в пищеварительном </a:t>
            </a:r>
            <a:r>
              <a:rPr lang="ru-RU" sz="1900" dirty="0" smtClean="0">
                <a:latin typeface="PT Sans" pitchFamily="34" charset="-52"/>
              </a:rPr>
              <a:t>тракте (например, болгарская палочка). Но </a:t>
            </a:r>
            <a:r>
              <a:rPr lang="ru-RU" sz="1900" dirty="0">
                <a:latin typeface="PT Sans" pitchFamily="34" charset="-52"/>
              </a:rPr>
              <a:t>при прохождении через </a:t>
            </a:r>
            <a:r>
              <a:rPr lang="ru-RU" sz="1900" dirty="0" smtClean="0">
                <a:latin typeface="PT Sans" pitchFamily="34" charset="-52"/>
              </a:rPr>
              <a:t>ЖКТ транзитные микроорганизмы участвуют </a:t>
            </a:r>
            <a:r>
              <a:rPr lang="ru-RU" sz="1900" dirty="0">
                <a:latin typeface="PT Sans" pitchFamily="34" charset="-52"/>
              </a:rPr>
              <a:t>в процессах переваривания пищи, </a:t>
            </a:r>
            <a:r>
              <a:rPr lang="ru-RU" sz="1900" dirty="0" smtClean="0">
                <a:latin typeface="PT Sans" pitchFamily="34" charset="-52"/>
              </a:rPr>
              <a:t>выделяют полезные метаболиты и способствуют закислению среды, увеличивая приживаемость пробиотиков, у которых  есть адгезивные способности. «Прилипая» к эпителиоцитам (клеткам кишечного эпителия), те размножаются, формируют биопленки, снижая проницаемость слизистой, и  восстанавливают микробный баланс.    </a:t>
            </a:r>
            <a:endParaRPr lang="ru-RU" sz="1900" dirty="0">
              <a:latin typeface="PT Sans" pitchFamily="34" charset="-52"/>
            </a:endParaRPr>
          </a:p>
        </p:txBody>
      </p:sp>
      <p:pic>
        <p:nvPicPr>
          <p:cNvPr id="3" name="Рисунок 2" descr="Artgenom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1015" y="238125"/>
            <a:ext cx="1112385" cy="622936"/>
          </a:xfrm>
          <a:prstGeom prst="rect">
            <a:avLst/>
          </a:prstGeom>
        </p:spPr>
      </p:pic>
      <p:pic>
        <p:nvPicPr>
          <p:cNvPr id="4" name="Picture 3" descr="D:\Презентация\Микробиом\D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886828" y="-1482325"/>
            <a:ext cx="193167" cy="3959924"/>
          </a:xfrm>
          <a:prstGeom prst="rect">
            <a:avLst/>
          </a:prstGeom>
          <a:noFill/>
        </p:spPr>
      </p:pic>
      <p:pic>
        <p:nvPicPr>
          <p:cNvPr id="5" name="Рисунок 4" descr="clime_pa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93"/>
            <a:ext cx="1661127" cy="16066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24025" y="1362075"/>
            <a:ext cx="1042987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srgbClr val="FF0000"/>
                </a:solidFill>
                <a:latin typeface="Futura PT Extra Bold" pitchFamily="34" charset="-52"/>
                <a:ea typeface="Calibri" pitchFamily="34" charset="0"/>
                <a:cs typeface="Times New Roman" pitchFamily="18" charset="0"/>
              </a:rPr>
              <a:t>Как действуют пробиотики?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752600"/>
            <a:ext cx="172402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Пробиотики_слизистая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000" y="2880000"/>
            <a:ext cx="3393000" cy="208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333875" y="1965794"/>
            <a:ext cx="737235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latin typeface="PT Sans" pitchFamily="34" charset="-52"/>
              </a:rPr>
              <a:t>Бактериальные метаболиты</a:t>
            </a:r>
            <a:r>
              <a:rPr lang="ru-RU" sz="2000" dirty="0" smtClean="0">
                <a:latin typeface="PT Sans" pitchFamily="34" charset="-52"/>
              </a:rPr>
              <a:t> </a:t>
            </a:r>
            <a:r>
              <a:rPr lang="ru-RU" sz="2000" dirty="0">
                <a:latin typeface="PT Sans" pitchFamily="34" charset="-52"/>
              </a:rPr>
              <a:t>– продукты,  секретируемые живыми бактериями в процессе их </a:t>
            </a:r>
            <a:r>
              <a:rPr lang="ru-RU" sz="2000" dirty="0" smtClean="0">
                <a:latin typeface="PT Sans" pitchFamily="34" charset="-52"/>
              </a:rPr>
              <a:t>жизнедеятельности и обеспечивающие </a:t>
            </a:r>
            <a:r>
              <a:rPr lang="ru-RU" sz="2000" dirty="0">
                <a:latin typeface="PT Sans" pitchFamily="34" charset="-52"/>
              </a:rPr>
              <a:t>дополнительные физиологические преимущества для организма.  </a:t>
            </a:r>
            <a:endParaRPr lang="en-US" sz="2000" dirty="0">
              <a:latin typeface="PT Sans" pitchFamily="34" charset="-52"/>
            </a:endParaRPr>
          </a:p>
          <a:p>
            <a:r>
              <a:rPr lang="ru-RU" sz="2000" dirty="0" smtClean="0">
                <a:latin typeface="PT Sans" pitchFamily="34" charset="-52"/>
              </a:rPr>
              <a:t>Пробиотические бактерии продуцируют короткоцепочечные жирные кислоты (молочную, уксусную, пропионовую), снижающие </a:t>
            </a:r>
            <a:r>
              <a:rPr lang="en-US" sz="2000" dirty="0" smtClean="0">
                <a:latin typeface="PT Sans" pitchFamily="34" charset="-52"/>
              </a:rPr>
              <a:t>p</a:t>
            </a:r>
            <a:r>
              <a:rPr lang="ru-RU" sz="2000" dirty="0" smtClean="0">
                <a:latin typeface="PT Sans" pitchFamily="34" charset="-52"/>
              </a:rPr>
              <a:t>H кишечной среды, </a:t>
            </a:r>
            <a:r>
              <a:rPr lang="en-US" sz="2000" dirty="0" smtClean="0">
                <a:latin typeface="PT Sans" pitchFamily="34" charset="-52"/>
              </a:rPr>
              <a:t> </a:t>
            </a:r>
            <a:r>
              <a:rPr lang="ru-RU" sz="2000" dirty="0" smtClean="0">
                <a:latin typeface="PT Sans" pitchFamily="34" charset="-52"/>
              </a:rPr>
              <a:t>что подавляет развитие патогенной флоры,  способствуя восстановлению микробного баланса. </a:t>
            </a:r>
          </a:p>
          <a:p>
            <a:r>
              <a:rPr lang="ru-RU" sz="2000" dirty="0" smtClean="0">
                <a:latin typeface="PT Sans" pitchFamily="34" charset="-52"/>
              </a:rPr>
              <a:t>Кроме этого, некоторые штаммы пробиотиков синтезируют </a:t>
            </a:r>
            <a:r>
              <a:rPr lang="ru-RU" sz="2000" dirty="0">
                <a:latin typeface="PT Sans" pitchFamily="34" charset="-52"/>
              </a:rPr>
              <a:t>витамины группы B и витамин K</a:t>
            </a:r>
            <a:r>
              <a:rPr lang="ru-RU" sz="2000" dirty="0" smtClean="0">
                <a:latin typeface="PT Sans" pitchFamily="34" charset="-52"/>
              </a:rPr>
              <a:t>, проявляют протеолитическую активность, регулируют производство бактериоцинов, цитокинов, лизоцима. </a:t>
            </a:r>
            <a:endParaRPr lang="ru-RU" sz="2000" dirty="0">
              <a:latin typeface="PT Sans" pitchFamily="34" charset="-52"/>
            </a:endParaRPr>
          </a:p>
        </p:txBody>
      </p:sp>
      <p:pic>
        <p:nvPicPr>
          <p:cNvPr id="3" name="Рисунок 2" descr="Artgenom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1015" y="238125"/>
            <a:ext cx="1112385" cy="622936"/>
          </a:xfrm>
          <a:prstGeom prst="rect">
            <a:avLst/>
          </a:prstGeom>
        </p:spPr>
      </p:pic>
      <p:pic>
        <p:nvPicPr>
          <p:cNvPr id="4" name="Picture 3" descr="D:\Презентация\Микробиом\D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886828" y="-1482325"/>
            <a:ext cx="193167" cy="3959924"/>
          </a:xfrm>
          <a:prstGeom prst="rect">
            <a:avLst/>
          </a:prstGeom>
          <a:noFill/>
        </p:spPr>
      </p:pic>
      <p:pic>
        <p:nvPicPr>
          <p:cNvPr id="5" name="Рисунок 4" descr="clime_pa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93"/>
            <a:ext cx="1661127" cy="16066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14500" y="1352550"/>
            <a:ext cx="1042987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srgbClr val="FF0000"/>
                </a:solidFill>
                <a:latin typeface="Futura PT Extra Bold" pitchFamily="34" charset="-52"/>
                <a:ea typeface="Calibri" pitchFamily="34" charset="0"/>
                <a:cs typeface="Times New Roman" pitchFamily="18" charset="0"/>
              </a:rPr>
              <a:t>Что такое </a:t>
            </a:r>
            <a:r>
              <a:rPr lang="ru-RU" sz="3400" b="1" dirty="0" smtClean="0">
                <a:solidFill>
                  <a:srgbClr val="FF0000"/>
                </a:solidFill>
                <a:latin typeface="Futura PT Extra Bold" pitchFamily="34" charset="-52"/>
                <a:ea typeface="Calibri" pitchFamily="34" charset="0"/>
                <a:cs typeface="Times New Roman" pitchFamily="18" charset="0"/>
              </a:rPr>
              <a:t>бактериальные метаболиты?</a:t>
            </a:r>
            <a:endParaRPr lang="ru-RU" sz="3400" b="1" dirty="0">
              <a:solidFill>
                <a:srgbClr val="FF0000"/>
              </a:solidFill>
              <a:latin typeface="Futura PT Extra Bold" pitchFamily="34" charset="-52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 rot="5400000" flipH="1">
            <a:off x="119063" y="2176462"/>
            <a:ext cx="3486149" cy="3724276"/>
          </a:xfrm>
          <a:prstGeom prst="round2SameRect">
            <a:avLst/>
          </a:prstGeom>
          <a:solidFill>
            <a:srgbClr val="85D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752600"/>
            <a:ext cx="172402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витамины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9625" y="2487935"/>
            <a:ext cx="3094831" cy="309483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305300" y="2124075"/>
            <a:ext cx="7391400" cy="383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latin typeface="PT Sans" pitchFamily="34" charset="-52"/>
              </a:rPr>
              <a:t>У людей с повышенной массой тела наблюдается низкое разнообразие кишечной микрофлоры. </a:t>
            </a:r>
            <a:r>
              <a:rPr lang="en-US" sz="2000" dirty="0">
                <a:latin typeface="PT Sans" pitchFamily="34" charset="-52"/>
              </a:rPr>
              <a:t> </a:t>
            </a:r>
            <a:r>
              <a:rPr lang="ru-RU" sz="2000" dirty="0">
                <a:latin typeface="PT Sans" pitchFamily="34" charset="-52"/>
              </a:rPr>
              <a:t>В частности, присутствует дефицит Вacteroidetes – бактерий,  специализирующихся на расщеплении растительных крахмалов и волокон, которые организм использует в качестве источника энергии. В результате этого нарушается обмен жиров и углеводов, что приводит  к увеличению жировых отложений, сахара в крови, развитию инсулинорезистентности.  </a:t>
            </a:r>
          </a:p>
          <a:p>
            <a:r>
              <a:rPr lang="ru-RU" sz="2000" dirty="0">
                <a:latin typeface="PT Sans" pitchFamily="34" charset="-52"/>
              </a:rPr>
              <a:t>Важность приема пробиотиков для коррекции лишнего веса в настоящее время рассматривается на одном уровне с тренировками и правильным питанием.</a:t>
            </a:r>
          </a:p>
        </p:txBody>
      </p:sp>
      <p:pic>
        <p:nvPicPr>
          <p:cNvPr id="3" name="Рисунок 2" descr="Artgenom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1015" y="238125"/>
            <a:ext cx="1112385" cy="622936"/>
          </a:xfrm>
          <a:prstGeom prst="rect">
            <a:avLst/>
          </a:prstGeom>
        </p:spPr>
      </p:pic>
      <p:pic>
        <p:nvPicPr>
          <p:cNvPr id="4" name="Picture 3" descr="D:\Презентация\Микробиом\D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886828" y="-1482325"/>
            <a:ext cx="193167" cy="3959924"/>
          </a:xfrm>
          <a:prstGeom prst="rect">
            <a:avLst/>
          </a:prstGeom>
          <a:noFill/>
        </p:spPr>
      </p:pic>
      <p:pic>
        <p:nvPicPr>
          <p:cNvPr id="5" name="Рисунок 4" descr="clime_pa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93"/>
            <a:ext cx="1661127" cy="16066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33550" y="971550"/>
            <a:ext cx="1042987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srgbClr val="FF0000"/>
                </a:solidFill>
                <a:latin typeface="Futura PT Extra Bold" pitchFamily="34" charset="-52"/>
                <a:ea typeface="Calibri" pitchFamily="34" charset="0"/>
                <a:cs typeface="Times New Roman" pitchFamily="18" charset="0"/>
              </a:rPr>
              <a:t>Как взаимосвязаны микробиом</a:t>
            </a:r>
            <a:r>
              <a:rPr lang="en-US" sz="3400" b="1" dirty="0">
                <a:solidFill>
                  <a:srgbClr val="FF0000"/>
                </a:solidFill>
                <a:latin typeface="Futura PT Extra Bold" pitchFamily="34" charset="-52"/>
                <a:ea typeface="Calibri" pitchFamily="34" charset="0"/>
                <a:cs typeface="Times New Roman" pitchFamily="18" charset="0"/>
              </a:rPr>
              <a:t/>
            </a:r>
            <a:br>
              <a:rPr lang="en-US" sz="3400" b="1" dirty="0">
                <a:solidFill>
                  <a:srgbClr val="FF0000"/>
                </a:solidFill>
                <a:latin typeface="Futura PT Extra Bold" pitchFamily="34" charset="-52"/>
                <a:ea typeface="Calibri" pitchFamily="34" charset="0"/>
                <a:cs typeface="Times New Roman" pitchFamily="18" charset="0"/>
              </a:rPr>
            </a:br>
            <a:r>
              <a:rPr lang="ru-RU" sz="3400" b="1" dirty="0">
                <a:solidFill>
                  <a:srgbClr val="FF0000"/>
                </a:solidFill>
                <a:latin typeface="Futura PT Extra Bold" pitchFamily="34" charset="-52"/>
                <a:ea typeface="Calibri" pitchFamily="34" charset="0"/>
                <a:cs typeface="Times New Roman" pitchFamily="18" charset="0"/>
              </a:rPr>
              <a:t>и метаболический синдром?</a:t>
            </a:r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 rot="5400000" flipH="1">
            <a:off x="119063" y="2233612"/>
            <a:ext cx="3486149" cy="3724276"/>
          </a:xfrm>
          <a:prstGeom prst="round2SameRect">
            <a:avLst/>
          </a:prstGeom>
          <a:solidFill>
            <a:srgbClr val="85D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лишний-вес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758" y="2676525"/>
            <a:ext cx="2945555" cy="2771776"/>
          </a:xfrm>
          <a:prstGeom prst="rect">
            <a:avLst/>
          </a:prstGeom>
        </p:spPr>
      </p:pic>
      <p:pic>
        <p:nvPicPr>
          <p:cNvPr id="1026" name="Picture 2" descr="D:\Презентация\Микробиом\Бактероиды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9725" y="4362450"/>
            <a:ext cx="897860" cy="90487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1752600"/>
            <a:ext cx="172402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10100" y="2381681"/>
            <a:ext cx="705802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latin typeface="PT Sans" pitchFamily="34" charset="-52"/>
              </a:rPr>
              <a:t>Облигатная микрофлора колонизирует пристеночную зону слизистой оболочки кишечника,  формируя своеобразные биопленки и обеспечивая барьерную функцию кишечного эпителия.  </a:t>
            </a:r>
          </a:p>
          <a:p>
            <a:r>
              <a:rPr lang="ru-RU" sz="2000" dirty="0">
                <a:latin typeface="PT Sans" pitchFamily="34" charset="-52"/>
              </a:rPr>
              <a:t>Дефицит полезной микрофлоры нарушает нормальные функции кишечника, в том числе защитную.  Это может привести к появлению  комплекса неприятных симптомов,  воспалительных процессов и стать причиной транслокации микроорганизмов и их метаболитов во внутреннюю среду организма. </a:t>
            </a:r>
          </a:p>
        </p:txBody>
      </p:sp>
      <p:pic>
        <p:nvPicPr>
          <p:cNvPr id="3" name="Рисунок 2" descr="Artgenom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1015" y="238125"/>
            <a:ext cx="1112385" cy="622936"/>
          </a:xfrm>
          <a:prstGeom prst="rect">
            <a:avLst/>
          </a:prstGeom>
        </p:spPr>
      </p:pic>
      <p:pic>
        <p:nvPicPr>
          <p:cNvPr id="4" name="Picture 3" descr="D:\Презентация\Микробиом\D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886828" y="-1482325"/>
            <a:ext cx="193167" cy="3959924"/>
          </a:xfrm>
          <a:prstGeom prst="rect">
            <a:avLst/>
          </a:prstGeom>
          <a:noFill/>
        </p:spPr>
      </p:pic>
      <p:pic>
        <p:nvPicPr>
          <p:cNvPr id="5" name="Рисунок 4" descr="clime_pa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93"/>
            <a:ext cx="1661127" cy="16066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24025" y="1143000"/>
            <a:ext cx="10429875" cy="977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ru-RU" sz="3400" b="1" dirty="0">
                <a:solidFill>
                  <a:srgbClr val="FF0000"/>
                </a:solidFill>
                <a:latin typeface="Futura PT Extra Bold" pitchFamily="34" charset="-52"/>
                <a:ea typeface="Calibri" pitchFamily="34" charset="0"/>
                <a:cs typeface="Times New Roman" pitchFamily="18" charset="0"/>
              </a:rPr>
              <a:t>Как взаимосвязаны микробиом и синдром раздраженного («дырявого») кишечника?</a:t>
            </a:r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 rot="5400000" flipH="1">
            <a:off x="119063" y="2176462"/>
            <a:ext cx="3486149" cy="3724276"/>
          </a:xfrm>
          <a:prstGeom prst="round2SameRect">
            <a:avLst/>
          </a:prstGeom>
          <a:solidFill>
            <a:srgbClr val="85D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раздраженный-кишечник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000" y="2880000"/>
            <a:ext cx="3361855" cy="208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1752600"/>
            <a:ext cx="172402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скругленными соседними углами 11"/>
          <p:cNvSpPr/>
          <p:nvPr/>
        </p:nvSpPr>
        <p:spPr>
          <a:xfrm rot="5400000" flipH="1">
            <a:off x="119063" y="2176462"/>
            <a:ext cx="3486149" cy="3724276"/>
          </a:xfrm>
          <a:prstGeom prst="round2SameRect">
            <a:avLst/>
          </a:prstGeom>
          <a:solidFill>
            <a:srgbClr val="85D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86225" y="2525732"/>
            <a:ext cx="7419975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900" dirty="0" smtClean="0">
                <a:latin typeface="PT Sans" pitchFamily="34" charset="-52"/>
              </a:rPr>
              <a:t>Основной функцией нормофлоры кишечника является защита от проникновения бактерий в кровь и их устранение. </a:t>
            </a:r>
          </a:p>
          <a:p>
            <a:r>
              <a:rPr lang="ru-RU" sz="1900" dirty="0" smtClean="0">
                <a:latin typeface="PT Sans" pitchFamily="34" charset="-52"/>
              </a:rPr>
              <a:t>Кишечный микробиом принимает активное участие в созревании клеток иммунной системы, 70-80% из которых находятся в кишечнике, а также обеспечивает барьерную функцию от патогенных микроорганизмов, стимулирует ответную иммунную реакцию. Помимо</a:t>
            </a:r>
            <a:r>
              <a:rPr lang="ru-RU" sz="1900" i="1" dirty="0" smtClean="0">
                <a:latin typeface="PT Sans" pitchFamily="34" charset="-52"/>
              </a:rPr>
              <a:t> </a:t>
            </a:r>
            <a:r>
              <a:rPr lang="ru-RU" sz="1900" dirty="0" smtClean="0">
                <a:latin typeface="PT Sans" pitchFamily="34" charset="-52"/>
              </a:rPr>
              <a:t>продукции незаменимых амино- и органических кислот,  различных витаминов и ферментов,  пробиотические бактерии синтезируют иммуномодулирующие вещества.  </a:t>
            </a:r>
          </a:p>
        </p:txBody>
      </p:sp>
      <p:pic>
        <p:nvPicPr>
          <p:cNvPr id="3" name="Рисунок 2" descr="Artgenom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1015" y="238125"/>
            <a:ext cx="1112385" cy="622936"/>
          </a:xfrm>
          <a:prstGeom prst="rect">
            <a:avLst/>
          </a:prstGeom>
        </p:spPr>
      </p:pic>
      <p:pic>
        <p:nvPicPr>
          <p:cNvPr id="4" name="Picture 3" descr="D:\Презентация\Микробиом\D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886828" y="-1482325"/>
            <a:ext cx="193167" cy="3959924"/>
          </a:xfrm>
          <a:prstGeom prst="rect">
            <a:avLst/>
          </a:prstGeom>
          <a:noFill/>
        </p:spPr>
      </p:pic>
      <p:pic>
        <p:nvPicPr>
          <p:cNvPr id="5" name="Рисунок 4" descr="clime_pa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93"/>
            <a:ext cx="1661127" cy="16066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24025" y="1114425"/>
            <a:ext cx="10429875" cy="1000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3400" b="1" dirty="0">
                <a:solidFill>
                  <a:srgbClr val="FF0000"/>
                </a:solidFill>
                <a:latin typeface="Futura PT Extra Bold" pitchFamily="34" charset="-52"/>
                <a:ea typeface="Calibri" pitchFamily="34" charset="0"/>
                <a:cs typeface="Times New Roman" pitchFamily="18" charset="0"/>
              </a:rPr>
              <a:t>Как взаимосвязаны микробиом</a:t>
            </a:r>
            <a:r>
              <a:rPr lang="en-US" sz="3400" b="1" dirty="0">
                <a:solidFill>
                  <a:srgbClr val="FF0000"/>
                </a:solidFill>
                <a:latin typeface="Futura PT Extra Bold" pitchFamily="34" charset="-52"/>
                <a:ea typeface="Calibri" pitchFamily="34" charset="0"/>
                <a:cs typeface="Times New Roman" pitchFamily="18" charset="0"/>
              </a:rPr>
              <a:t/>
            </a:r>
            <a:br>
              <a:rPr lang="en-US" sz="3400" b="1" dirty="0">
                <a:solidFill>
                  <a:srgbClr val="FF0000"/>
                </a:solidFill>
                <a:latin typeface="Futura PT Extra Bold" pitchFamily="34" charset="-52"/>
                <a:ea typeface="Calibri" pitchFamily="34" charset="0"/>
                <a:cs typeface="Times New Roman" pitchFamily="18" charset="0"/>
              </a:rPr>
            </a:br>
            <a:r>
              <a:rPr lang="ru-RU" sz="3400" b="1" dirty="0">
                <a:solidFill>
                  <a:srgbClr val="FF0000"/>
                </a:solidFill>
                <a:latin typeface="Futura PT Extra Bold" pitchFamily="34" charset="-52"/>
                <a:ea typeface="Calibri" pitchFamily="34" charset="0"/>
                <a:cs typeface="Times New Roman" pitchFamily="18" charset="0"/>
              </a:rPr>
              <a:t>и иммунная система?</a:t>
            </a:r>
          </a:p>
        </p:txBody>
      </p:sp>
      <p:pic>
        <p:nvPicPr>
          <p:cNvPr id="8" name="Рисунок 7" descr="Иммунная_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65" y="2602782"/>
            <a:ext cx="2820353" cy="282035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1752600"/>
            <a:ext cx="172402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с двумя скругленными соседними углами 19"/>
          <p:cNvSpPr/>
          <p:nvPr/>
        </p:nvSpPr>
        <p:spPr>
          <a:xfrm>
            <a:off x="933450" y="2286000"/>
            <a:ext cx="2457450" cy="4572000"/>
          </a:xfrm>
          <a:prstGeom prst="round2SameRect">
            <a:avLst/>
          </a:prstGeom>
          <a:gradFill flip="none" rotWithShape="1">
            <a:gsLst>
              <a:gs pos="0">
                <a:srgbClr val="85DBD9"/>
              </a:gs>
              <a:gs pos="50000">
                <a:srgbClr val="85DBD9">
                  <a:alpha val="67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E3009E3-A28C-44A6-88E9-A3D51D5A1C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9918" y="-790574"/>
            <a:ext cx="457200" cy="457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CDFC024-D2E0-468A-A5F6-8986C03FBC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825" y="-638174"/>
            <a:ext cx="1466849" cy="347280"/>
          </a:xfrm>
          <a:prstGeom prst="rect">
            <a:avLst/>
          </a:prstGeom>
        </p:spPr>
      </p:pic>
      <p:pic>
        <p:nvPicPr>
          <p:cNvPr id="9" name="Рисунок 8" descr="Artgenomi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51015" y="238125"/>
            <a:ext cx="1112385" cy="622936"/>
          </a:xfrm>
          <a:prstGeom prst="rect">
            <a:avLst/>
          </a:prstGeom>
        </p:spPr>
      </p:pic>
      <p:pic>
        <p:nvPicPr>
          <p:cNvPr id="1027" name="Picture 3" descr="D:\Презентация\Микробиом\DN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8886828" y="-1482325"/>
            <a:ext cx="193167" cy="3959924"/>
          </a:xfrm>
          <a:prstGeom prst="rect">
            <a:avLst/>
          </a:prstGeom>
          <a:noFill/>
        </p:spPr>
      </p:pic>
      <p:pic>
        <p:nvPicPr>
          <p:cNvPr id="11" name="Рисунок 10" descr="clime_par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293"/>
            <a:ext cx="1661127" cy="160666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657350" y="1352550"/>
            <a:ext cx="1042987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400" b="1" dirty="0">
                <a:solidFill>
                  <a:srgbClr val="FF0000"/>
                </a:solidFill>
                <a:latin typeface="Futura PT Extra Bold" pitchFamily="34" charset="-52"/>
                <a:ea typeface="Calibri" pitchFamily="34" charset="0"/>
                <a:cs typeface="Times New Roman" pitchFamily="18" charset="0"/>
              </a:rPr>
              <a:t>Что такое «микробиом» и «микробиота»? </a:t>
            </a:r>
            <a:endParaRPr lang="ru-RU" sz="3400" dirty="0">
              <a:solidFill>
                <a:srgbClr val="FF0000"/>
              </a:solidFill>
              <a:latin typeface="Futura PT Extra Bold" pitchFamily="34" charset="-52"/>
              <a:cs typeface="Arial" pitchFamily="34" charset="0"/>
            </a:endParaRPr>
          </a:p>
        </p:txBody>
      </p:sp>
      <p:pic>
        <p:nvPicPr>
          <p:cNvPr id="15" name="Рисунок 14" descr="микробиом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57299" y="4143374"/>
            <a:ext cx="1930871" cy="1930871"/>
          </a:xfrm>
          <a:prstGeom prst="rect">
            <a:avLst/>
          </a:prstGeom>
        </p:spPr>
      </p:pic>
      <p:pic>
        <p:nvPicPr>
          <p:cNvPr id="16" name="Рисунок 15" descr="микробиота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57300" y="2157925"/>
            <a:ext cx="1938678" cy="1911563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676650" y="2285828"/>
            <a:ext cx="802005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T Sans" pitchFamily="34" charset="-52"/>
                <a:ea typeface="Calibri" pitchFamily="34" charset="0"/>
                <a:cs typeface="Times New Roman" pitchFamily="18" charset="0"/>
              </a:rPr>
              <a:t>Микробиота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T Sans" pitchFamily="34" charset="-52"/>
                <a:ea typeface="Calibri" pitchFamily="34" charset="0"/>
                <a:cs typeface="Times New Roman" pitchFamily="18" charset="0"/>
              </a:rPr>
              <a:t>– совокупность микроорганизмов, населяющих определенную среду (почву,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T Sans" pitchFamily="34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T Sans" pitchFamily="34" charset="-52"/>
                <a:ea typeface="Calibri" pitchFamily="34" charset="0"/>
                <a:cs typeface="Times New Roman" pitchFamily="18" charset="0"/>
              </a:rPr>
              <a:t>воздух,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T Sans" pitchFamily="34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T Sans" pitchFamily="34" charset="-52"/>
                <a:ea typeface="Calibri" pitchFamily="34" charset="0"/>
                <a:cs typeface="Times New Roman" pitchFamily="18" charset="0"/>
              </a:rPr>
              <a:t>кишечник человека).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 pitchFamily="34" charset="-52"/>
                <a:ea typeface="Calibri" pitchFamily="34" charset="0"/>
                <a:cs typeface="Times New Roman" pitchFamily="18" charset="0"/>
              </a:rPr>
              <a:t>Под </a:t>
            </a:r>
            <a:r>
              <a:rPr lang="ru-RU" sz="2000" b="1" dirty="0" smtClean="0">
                <a:latin typeface="PT Sans" pitchFamily="34" charset="-52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 pitchFamily="34" charset="-52"/>
                <a:ea typeface="Calibri" pitchFamily="34" charset="0"/>
                <a:cs typeface="Times New Roman" pitchFamily="18" charset="0"/>
              </a:rPr>
              <a:t>икробиомом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 pitchFamily="34" charset="-52"/>
                <a:ea typeface="Calibri" pitchFamily="34" charset="0"/>
                <a:cs typeface="Times New Roman" pitchFamily="18" charset="0"/>
              </a:rPr>
              <a:t> понимают совокупность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T Sans" pitchFamily="34" charset="-52"/>
                <a:ea typeface="Calibri" pitchFamily="34" charset="0"/>
                <a:cs typeface="Times New Roman" pitchFamily="18" charset="0"/>
              </a:rPr>
              <a:t>не только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 pitchFamily="34" charset="-52"/>
                <a:ea typeface="Calibri" pitchFamily="34" charset="0"/>
                <a:cs typeface="Times New Roman" pitchFamily="18" charset="0"/>
              </a:rPr>
              <a:t>микроорганизмов,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T Sans" pitchFamily="34" charset="-52"/>
                <a:ea typeface="Calibri" pitchFamily="34" charset="0"/>
                <a:cs typeface="Times New Roman" pitchFamily="18" charset="0"/>
              </a:rPr>
              <a:t>но и всех микробных генов, которые определяют специфические свойства микробиоты и особенности ее жизнедеятельности.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PT Sans" pitchFamily="34" charset="-52"/>
                <a:ea typeface="Calibri" pitchFamily="34" charset="0"/>
                <a:cs typeface="Times New Roman" pitchFamily="18" charset="0"/>
              </a:rPr>
              <a:t>Микробиом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T Sans" pitchFamily="34" charset="-52"/>
                <a:ea typeface="Calibri" pitchFamily="34" charset="0"/>
                <a:cs typeface="Times New Roman" pitchFamily="18" charset="0"/>
              </a:rPr>
              <a:t> каждого человека уникален. Часто микробиом называют 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T Sans" pitchFamily="34" charset="-52"/>
                <a:ea typeface="Calibri" pitchFamily="34" charset="0"/>
                <a:cs typeface="Times New Roman" pitchFamily="18" charset="0"/>
              </a:rPr>
              <a:t>«вторым геномом»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T Sans" pitchFamily="34" charset="-52"/>
                <a:ea typeface="Calibri" pitchFamily="34" charset="0"/>
                <a:cs typeface="Times New Roman" pitchFamily="18" charset="0"/>
              </a:rPr>
              <a:t> человека, поскольку индивидуальная  совокупность бактерий  определяет не только особенности пищеварения человека, но и – наряду с генетическими факторами – потенциал иммунной системы, склонность к различным заболеваниям и многое другое.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T Sans" pitchFamily="34" charset="-52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752600"/>
            <a:ext cx="172402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438650" y="2051793"/>
            <a:ext cx="706755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latin typeface="PT Sans" pitchFamily="34" charset="-52"/>
              </a:rPr>
              <a:t>Пробиотические бактерии способны продуцировать множество ценнейших биологически активных веществ (метабиотиков), которые влияют на все органы и системы человеческого организма, в том числе на работу мозга и состояние нервной системы. </a:t>
            </a:r>
          </a:p>
          <a:p>
            <a:r>
              <a:rPr lang="ru-RU" sz="2000" dirty="0">
                <a:latin typeface="PT Sans" pitchFamily="34" charset="-52"/>
              </a:rPr>
              <a:t>Например, в кишечнике синтезируется масляная кислота (бутират)  - энергетический метаболит для клеток головного мозга, серотонин  - «гормон счастья»,  витамины группы B, необходимые для нервной системы.  Современные исследования показывают, что изменения микробиома влияют на наши когнитивные возможности и психическое состояние.</a:t>
            </a:r>
          </a:p>
        </p:txBody>
      </p:sp>
      <p:pic>
        <p:nvPicPr>
          <p:cNvPr id="3" name="Рисунок 2" descr="Artgenom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1015" y="238125"/>
            <a:ext cx="1112385" cy="622936"/>
          </a:xfrm>
          <a:prstGeom prst="rect">
            <a:avLst/>
          </a:prstGeom>
        </p:spPr>
      </p:pic>
      <p:pic>
        <p:nvPicPr>
          <p:cNvPr id="4" name="Picture 3" descr="D:\Презентация\Микробиом\D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886828" y="-1482325"/>
            <a:ext cx="193167" cy="3959924"/>
          </a:xfrm>
          <a:prstGeom prst="rect">
            <a:avLst/>
          </a:prstGeom>
          <a:noFill/>
        </p:spPr>
      </p:pic>
      <p:pic>
        <p:nvPicPr>
          <p:cNvPr id="5" name="Рисунок 4" descr="clime_pa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93"/>
            <a:ext cx="1661127" cy="16066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33550" y="1362075"/>
            <a:ext cx="1042987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srgbClr val="FF0000"/>
                </a:solidFill>
                <a:latin typeface="Futura PT Extra Bold" pitchFamily="34" charset="-52"/>
                <a:ea typeface="Calibri" pitchFamily="34" charset="0"/>
                <a:cs typeface="Times New Roman" pitchFamily="18" charset="0"/>
              </a:rPr>
              <a:t>Как взаимосвязаны микробиом и мозг?</a:t>
            </a:r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 rot="5400000" flipH="1">
            <a:off x="119063" y="2176462"/>
            <a:ext cx="3486149" cy="3724276"/>
          </a:xfrm>
          <a:prstGeom prst="round2SameRect">
            <a:avLst/>
          </a:prstGeom>
          <a:solidFill>
            <a:srgbClr val="85D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мозг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2628900"/>
            <a:ext cx="2819400" cy="28194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1752600"/>
            <a:ext cx="172402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933450" y="2286000"/>
            <a:ext cx="2457450" cy="4572000"/>
          </a:xfrm>
          <a:prstGeom prst="round2SameRect">
            <a:avLst/>
          </a:prstGeom>
          <a:gradFill flip="none" rotWithShape="1">
            <a:gsLst>
              <a:gs pos="0">
                <a:srgbClr val="85DBD9"/>
              </a:gs>
              <a:gs pos="50000">
                <a:srgbClr val="85DBD9">
                  <a:alpha val="67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71925" y="2246900"/>
            <a:ext cx="7915275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solidFill>
                  <a:srgbClr val="FF0000"/>
                </a:solidFill>
                <a:latin typeface="Futura PT Extra Bold" pitchFamily="34" charset="-52"/>
                <a:ea typeface="Calibri" pitchFamily="34" charset="0"/>
                <a:cs typeface="Times New Roman" pitchFamily="18" charset="0"/>
              </a:rPr>
              <a:t>Сегодня компания «Артлайф» является передовой площадкой по созданию биотехнологических продуктов,  в том числе продуктов микробиомного питания:</a:t>
            </a:r>
            <a:endParaRPr lang="ru-RU" sz="2000" b="1" dirty="0">
              <a:solidFill>
                <a:srgbClr val="FF0000"/>
              </a:solidFill>
              <a:latin typeface="PT Sans" pitchFamily="34" charset="-52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buClr>
                <a:srgbClr val="E40521"/>
              </a:buClr>
              <a:buFont typeface="Arial" pitchFamily="34" charset="0"/>
              <a:buChar char="•"/>
            </a:pPr>
            <a:r>
              <a:rPr lang="ru-RU" sz="2000" b="1" dirty="0">
                <a:latin typeface="PT Sans" pitchFamily="34" charset="-52"/>
              </a:rPr>
              <a:t>   </a:t>
            </a:r>
            <a:r>
              <a:rPr lang="ru-RU" sz="2000" dirty="0">
                <a:latin typeface="PT Sans" pitchFamily="34" charset="-52"/>
              </a:rPr>
              <a:t>мы владеем собственной библиотекой </a:t>
            </a:r>
            <a:r>
              <a:rPr lang="ru-RU" sz="2000">
                <a:latin typeface="PT Sans" pitchFamily="34" charset="-52"/>
              </a:rPr>
              <a:t>пробиотических </a:t>
            </a:r>
            <a:r>
              <a:rPr lang="ru-RU" sz="2000" smtClean="0">
                <a:latin typeface="PT Sans" pitchFamily="34" charset="-52"/>
              </a:rPr>
              <a:t>штаммов, выращенных </a:t>
            </a:r>
            <a:r>
              <a:rPr lang="ru-RU" sz="2000" dirty="0">
                <a:latin typeface="PT Sans" pitchFamily="34" charset="-52"/>
              </a:rPr>
              <a:t>на гипоаллергенной основе;</a:t>
            </a:r>
          </a:p>
          <a:p>
            <a:pPr lvl="0">
              <a:spcBef>
                <a:spcPts val="600"/>
              </a:spcBef>
              <a:buClr>
                <a:srgbClr val="E40521"/>
              </a:buClr>
              <a:buFont typeface="Arial" pitchFamily="34" charset="0"/>
              <a:buChar char="•"/>
            </a:pPr>
            <a:r>
              <a:rPr lang="ru-RU" sz="2000" b="1" dirty="0">
                <a:latin typeface="PT Sans" pitchFamily="34" charset="-52"/>
              </a:rPr>
              <a:t>   </a:t>
            </a:r>
            <a:r>
              <a:rPr lang="ru-RU" sz="2000" dirty="0">
                <a:latin typeface="PT Sans" pitchFamily="34" charset="-52"/>
              </a:rPr>
              <a:t>мы можем производить бактериальные </a:t>
            </a:r>
            <a:r>
              <a:rPr lang="ru-RU" sz="2000" dirty="0" err="1">
                <a:latin typeface="PT Sans" pitchFamily="34" charset="-52"/>
              </a:rPr>
              <a:t>лизаты</a:t>
            </a:r>
            <a:r>
              <a:rPr lang="ru-RU" sz="2000" b="1" dirty="0">
                <a:latin typeface="PT Sans" pitchFamily="34" charset="-52"/>
              </a:rPr>
              <a:t> </a:t>
            </a:r>
            <a:r>
              <a:rPr lang="ru-RU" sz="2000" dirty="0">
                <a:latin typeface="PT Sans" pitchFamily="34" charset="-52"/>
              </a:rPr>
              <a:t>и используем для этого наиболее современный и щадящий метод ферментативного гидролиза;</a:t>
            </a:r>
          </a:p>
          <a:p>
            <a:pPr lvl="0">
              <a:spcBef>
                <a:spcPts val="600"/>
              </a:spcBef>
              <a:buClr>
                <a:srgbClr val="E40521"/>
              </a:buClr>
              <a:buFont typeface="Arial" pitchFamily="34" charset="0"/>
              <a:buChar char="•"/>
            </a:pPr>
            <a:r>
              <a:rPr lang="ru-RU" sz="2000" dirty="0">
                <a:latin typeface="PT Sans" pitchFamily="34" charset="-52"/>
              </a:rPr>
              <a:t>  мы можем создавать ферментированные продукты;</a:t>
            </a:r>
          </a:p>
          <a:p>
            <a:pPr lvl="0">
              <a:spcBef>
                <a:spcPts val="600"/>
              </a:spcBef>
              <a:buClr>
                <a:srgbClr val="E40521"/>
              </a:buClr>
              <a:buFont typeface="Arial" pitchFamily="34" charset="0"/>
              <a:buChar char="•"/>
            </a:pPr>
            <a:r>
              <a:rPr lang="ru-RU" sz="2000" dirty="0">
                <a:latin typeface="PT Sans" pitchFamily="34" charset="-52"/>
              </a:rPr>
              <a:t>  мы можем культивировать медицинские и съедобные грибы.</a:t>
            </a:r>
          </a:p>
        </p:txBody>
      </p:sp>
      <p:pic>
        <p:nvPicPr>
          <p:cNvPr id="3" name="Рисунок 2" descr="Artgenom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1015" y="238125"/>
            <a:ext cx="1112385" cy="622936"/>
          </a:xfrm>
          <a:prstGeom prst="rect">
            <a:avLst/>
          </a:prstGeom>
        </p:spPr>
      </p:pic>
      <p:pic>
        <p:nvPicPr>
          <p:cNvPr id="4" name="Picture 3" descr="D:\Презентация\Микробиом\D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886828" y="-1482325"/>
            <a:ext cx="193167" cy="3959924"/>
          </a:xfrm>
          <a:prstGeom prst="rect">
            <a:avLst/>
          </a:prstGeom>
          <a:noFill/>
        </p:spPr>
      </p:pic>
      <p:pic>
        <p:nvPicPr>
          <p:cNvPr id="5" name="Рисунок 4" descr="clime_pa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93"/>
            <a:ext cx="1661127" cy="16066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14500" y="1352550"/>
            <a:ext cx="1042987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srgbClr val="FF0000"/>
                </a:solidFill>
                <a:latin typeface="Futura PT Extra Bold" pitchFamily="34" charset="-52"/>
                <a:ea typeface="Calibri" pitchFamily="34" charset="0"/>
                <a:cs typeface="Times New Roman" pitchFamily="18" charset="0"/>
              </a:rPr>
              <a:t>«Артлайф» и биотехнологические продукты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752600"/>
            <a:ext cx="172402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ферментер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5720" y="2733675"/>
            <a:ext cx="2867741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933450" y="2286000"/>
            <a:ext cx="2457450" cy="4572000"/>
          </a:xfrm>
          <a:prstGeom prst="round2SameRect">
            <a:avLst/>
          </a:prstGeom>
          <a:gradFill flip="none" rotWithShape="1">
            <a:gsLst>
              <a:gs pos="0">
                <a:srgbClr val="85DBD9"/>
              </a:gs>
              <a:gs pos="50000">
                <a:srgbClr val="85DBD9">
                  <a:alpha val="67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10000" y="2261872"/>
            <a:ext cx="75057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>
                <a:latin typeface="PT Sans" pitchFamily="34" charset="-52"/>
              </a:rPr>
              <a:t>Микробиомное питание:</a:t>
            </a:r>
          </a:p>
          <a:p>
            <a:pPr lvl="0">
              <a:buClr>
                <a:srgbClr val="E40521"/>
              </a:buClr>
              <a:buFont typeface="Wingdings" pitchFamily="2" charset="2"/>
              <a:buChar char="§"/>
            </a:pPr>
            <a:r>
              <a:rPr lang="ru-RU" sz="2000" dirty="0">
                <a:latin typeface="PT Sans" pitchFamily="34" charset="-52"/>
              </a:rPr>
              <a:t> повышает количество пробиотических бактерий в кишечнике;</a:t>
            </a:r>
          </a:p>
          <a:p>
            <a:pPr lvl="0">
              <a:buClr>
                <a:srgbClr val="E40521"/>
              </a:buClr>
              <a:buFont typeface="Wingdings" pitchFamily="2" charset="2"/>
              <a:buChar char="§"/>
            </a:pPr>
            <a:r>
              <a:rPr lang="ru-RU" sz="2000" dirty="0">
                <a:latin typeface="PT Sans" pitchFamily="34" charset="-52"/>
              </a:rPr>
              <a:t> увеличивает разнообразие полезных кишечных микроорганизмов;</a:t>
            </a:r>
          </a:p>
          <a:p>
            <a:pPr lvl="0">
              <a:buClr>
                <a:srgbClr val="E40521"/>
              </a:buClr>
              <a:buFont typeface="Wingdings" pitchFamily="2" charset="2"/>
              <a:buChar char="§"/>
            </a:pPr>
            <a:r>
              <a:rPr lang="ru-RU" sz="2000" dirty="0">
                <a:latin typeface="PT Sans" pitchFamily="34" charset="-52"/>
              </a:rPr>
              <a:t> укрепляет потенциал микробиоты кишечника к синтезу короткоцепочечных жирных кислот (КЖК),  витаминов и других веществ, необходимых организму для здорового обмена веществ и баланса микрофлоры;</a:t>
            </a:r>
          </a:p>
          <a:p>
            <a:pPr lvl="0">
              <a:buClr>
                <a:srgbClr val="E40521"/>
              </a:buClr>
              <a:buFont typeface="Wingdings" pitchFamily="2" charset="2"/>
              <a:buChar char="§"/>
            </a:pPr>
            <a:r>
              <a:rPr lang="ru-RU" sz="2000" dirty="0">
                <a:latin typeface="PT Sans" pitchFamily="34" charset="-52"/>
              </a:rPr>
              <a:t> увеличивает резервы иммунной системы.</a:t>
            </a:r>
          </a:p>
        </p:txBody>
      </p:sp>
      <p:pic>
        <p:nvPicPr>
          <p:cNvPr id="3" name="Рисунок 2" descr="Artgenom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1015" y="238125"/>
            <a:ext cx="1112385" cy="622936"/>
          </a:xfrm>
          <a:prstGeom prst="rect">
            <a:avLst/>
          </a:prstGeom>
        </p:spPr>
      </p:pic>
      <p:pic>
        <p:nvPicPr>
          <p:cNvPr id="4" name="Picture 3" descr="D:\Презентация\Микробиом\D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886828" y="-1482325"/>
            <a:ext cx="193167" cy="3959924"/>
          </a:xfrm>
          <a:prstGeom prst="rect">
            <a:avLst/>
          </a:prstGeom>
          <a:noFill/>
        </p:spPr>
      </p:pic>
      <p:pic>
        <p:nvPicPr>
          <p:cNvPr id="5" name="Рисунок 4" descr="clime_pa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93"/>
            <a:ext cx="1661127" cy="16066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57350" y="1266825"/>
            <a:ext cx="10429875" cy="977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ru-RU" sz="3400" b="1" dirty="0">
                <a:solidFill>
                  <a:srgbClr val="FF0000"/>
                </a:solidFill>
                <a:latin typeface="Futura PT Extra Bold" pitchFamily="34" charset="-52"/>
                <a:ea typeface="Calibri" pitchFamily="34" charset="0"/>
                <a:cs typeface="Times New Roman" pitchFamily="18" charset="0"/>
              </a:rPr>
              <a:t>Что такое микробиомное питание</a:t>
            </a:r>
            <a:br>
              <a:rPr lang="ru-RU" sz="3400" b="1" dirty="0">
                <a:solidFill>
                  <a:srgbClr val="FF0000"/>
                </a:solidFill>
                <a:latin typeface="Futura PT Extra Bold" pitchFamily="34" charset="-52"/>
                <a:ea typeface="Calibri" pitchFamily="34" charset="0"/>
                <a:cs typeface="Times New Roman" pitchFamily="18" charset="0"/>
              </a:rPr>
            </a:br>
            <a:r>
              <a:rPr lang="ru-RU" sz="3400" b="1" dirty="0">
                <a:solidFill>
                  <a:srgbClr val="FF0000"/>
                </a:solidFill>
                <a:latin typeface="Futura PT Extra Bold" pitchFamily="34" charset="-52"/>
                <a:ea typeface="Calibri" pitchFamily="34" charset="0"/>
                <a:cs typeface="Times New Roman" pitchFamily="18" charset="0"/>
              </a:rPr>
              <a:t>и чему оно способствует?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752600"/>
            <a:ext cx="172402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Питание_биомное_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9651" y="2676525"/>
            <a:ext cx="2317278" cy="231727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19550" y="1888122"/>
            <a:ext cx="7886700" cy="427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160"/>
              </a:lnSpc>
            </a:pPr>
            <a:r>
              <a:rPr lang="ru-RU" sz="2000" dirty="0">
                <a:latin typeface="PT Sans" pitchFamily="34" charset="-52"/>
              </a:rPr>
              <a:t>Лизаты (ультрализаты пептидные) – это продукты расщепления бактериальных клеток и их содержимого на пептиды и аминокислоты.</a:t>
            </a:r>
            <a:endParaRPr lang="ru-RU" sz="2000" dirty="0"/>
          </a:p>
          <a:p>
            <a:pPr>
              <a:lnSpc>
                <a:spcPts val="2000"/>
              </a:lnSpc>
            </a:pPr>
            <a:r>
              <a:rPr lang="ru-RU" sz="2000" b="1" dirty="0">
                <a:latin typeface="Futura PT Extra Bold" pitchFamily="34" charset="-52"/>
                <a:ea typeface="Calibri" pitchFamily="34" charset="0"/>
                <a:cs typeface="Times New Roman" pitchFamily="18" charset="0"/>
              </a:rPr>
              <a:t>Как они действуют?</a:t>
            </a:r>
          </a:p>
          <a:p>
            <a:r>
              <a:rPr lang="ru-RU" sz="2000" dirty="0" smtClean="0">
                <a:latin typeface="PT Sans" pitchFamily="34" charset="-52"/>
              </a:rPr>
              <a:t>Лизаты </a:t>
            </a:r>
            <a:r>
              <a:rPr lang="ru-RU" sz="2000" dirty="0">
                <a:latin typeface="PT Sans" pitchFamily="34" charset="-52"/>
              </a:rPr>
              <a:t>воспринимаются организмом как сигнал усилить иммунную защиту: запустить в клетках противовоспалительные, цитотоксические и противовирусные реакции. Кроме этого, </a:t>
            </a:r>
            <a:r>
              <a:rPr lang="en-US" sz="2000" dirty="0">
                <a:latin typeface="PT Sans" pitchFamily="34" charset="-52"/>
              </a:rPr>
              <a:t> </a:t>
            </a:r>
            <a:r>
              <a:rPr lang="ru-RU" sz="2000" dirty="0">
                <a:latin typeface="PT Sans" pitchFamily="34" charset="-52"/>
              </a:rPr>
              <a:t>они являются питательным субстратом для кишечной флоры (т.е. имеют пребиотические свойства), поддерживая ее рост. Входящие в  состав лизатов продукты жизнедеятельности бактерий (метаболиты)  снабжают организм витаминами группы </a:t>
            </a:r>
            <a:r>
              <a:rPr lang="en-US" sz="2000" dirty="0" smtClean="0">
                <a:latin typeface="PT Sans" pitchFamily="34" charset="-52"/>
              </a:rPr>
              <a:t>B</a:t>
            </a:r>
            <a:r>
              <a:rPr lang="ru-RU" sz="2000" dirty="0" smtClean="0">
                <a:latin typeface="PT Sans" pitchFamily="34" charset="-52"/>
              </a:rPr>
              <a:t>, </a:t>
            </a:r>
            <a:r>
              <a:rPr lang="ru-RU" sz="2000" dirty="0">
                <a:latin typeface="PT Sans" pitchFamily="34" charset="-52"/>
              </a:rPr>
              <a:t>необходимыми для здорового обмена веществ, и органическими кислотами, подавляющими в кишечнике </a:t>
            </a:r>
            <a:r>
              <a:rPr lang="ru-RU" sz="2000" dirty="0" smtClean="0">
                <a:latin typeface="PT Sans" pitchFamily="34" charset="-52"/>
              </a:rPr>
              <a:t>развитие патогенных микроорганизмов. </a:t>
            </a:r>
            <a:endParaRPr lang="ru-RU" sz="2000" dirty="0">
              <a:latin typeface="PT Sans" pitchFamily="34" charset="-52"/>
            </a:endParaRPr>
          </a:p>
        </p:txBody>
      </p:sp>
      <p:pic>
        <p:nvPicPr>
          <p:cNvPr id="3" name="Рисунок 2" descr="Artgenom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1015" y="238125"/>
            <a:ext cx="1112385" cy="622936"/>
          </a:xfrm>
          <a:prstGeom prst="rect">
            <a:avLst/>
          </a:prstGeom>
        </p:spPr>
      </p:pic>
      <p:pic>
        <p:nvPicPr>
          <p:cNvPr id="4" name="Picture 3" descr="D:\Презентация\Микробиом\D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886828" y="-1482325"/>
            <a:ext cx="193167" cy="3959924"/>
          </a:xfrm>
          <a:prstGeom prst="rect">
            <a:avLst/>
          </a:prstGeom>
          <a:noFill/>
        </p:spPr>
      </p:pic>
      <p:pic>
        <p:nvPicPr>
          <p:cNvPr id="5" name="Рисунок 4" descr="clime_pa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93"/>
            <a:ext cx="1661127" cy="16066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57350" y="1333500"/>
            <a:ext cx="1042987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srgbClr val="FF0000"/>
                </a:solidFill>
                <a:latin typeface="Futura PT Extra Bold" pitchFamily="34" charset="-52"/>
                <a:ea typeface="Calibri" pitchFamily="34" charset="0"/>
                <a:cs typeface="Times New Roman" pitchFamily="18" charset="0"/>
              </a:rPr>
              <a:t>Что такое </a:t>
            </a:r>
            <a:r>
              <a:rPr lang="ru-RU" sz="3400" b="1" dirty="0" err="1">
                <a:solidFill>
                  <a:srgbClr val="FF0000"/>
                </a:solidFill>
                <a:latin typeface="Futura PT Extra Bold" pitchFamily="34" charset="-52"/>
                <a:ea typeface="Calibri" pitchFamily="34" charset="0"/>
                <a:cs typeface="Times New Roman" pitchFamily="18" charset="0"/>
              </a:rPr>
              <a:t>лизаты</a:t>
            </a:r>
            <a:r>
              <a:rPr lang="ru-RU" sz="3400" b="1" dirty="0">
                <a:solidFill>
                  <a:srgbClr val="FF0000"/>
                </a:solidFill>
                <a:latin typeface="Futura PT Extra Bold" pitchFamily="34" charset="-52"/>
                <a:ea typeface="Calibri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 rot="5400000" flipH="1">
            <a:off x="119063" y="2176462"/>
            <a:ext cx="3486149" cy="3724276"/>
          </a:xfrm>
          <a:prstGeom prst="round2SameRect">
            <a:avLst/>
          </a:prstGeom>
          <a:solidFill>
            <a:srgbClr val="85D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752600"/>
            <a:ext cx="172402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Лизаты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9493" y="2638425"/>
            <a:ext cx="2734791" cy="273479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933450" y="2286000"/>
            <a:ext cx="2457450" cy="4572000"/>
          </a:xfrm>
          <a:prstGeom prst="round2SameRect">
            <a:avLst/>
          </a:prstGeom>
          <a:gradFill flip="none" rotWithShape="1">
            <a:gsLst>
              <a:gs pos="0">
                <a:srgbClr val="85DBD9"/>
              </a:gs>
              <a:gs pos="50000">
                <a:srgbClr val="85DBD9">
                  <a:alpha val="67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48125" y="2375333"/>
            <a:ext cx="7239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>
                <a:latin typeface="PT Sans" pitchFamily="34" charset="-52"/>
              </a:rPr>
              <a:t>Лизаты</a:t>
            </a:r>
            <a:r>
              <a:rPr lang="ru-RU" sz="2000" dirty="0">
                <a:latin typeface="PT Sans" pitchFamily="34" charset="-52"/>
              </a:rPr>
              <a:t>,  как и </a:t>
            </a:r>
            <a:r>
              <a:rPr lang="ru-RU" sz="2000" b="1" dirty="0">
                <a:latin typeface="PT Sans" pitchFamily="34" charset="-52"/>
              </a:rPr>
              <a:t>пробиотики</a:t>
            </a:r>
            <a:r>
              <a:rPr lang="ru-RU" sz="2000" dirty="0">
                <a:latin typeface="PT Sans" pitchFamily="34" charset="-52"/>
              </a:rPr>
              <a:t>,  используются для восстановления кишечной нормофлоры и укрепления иммунитета, </a:t>
            </a:r>
            <a:r>
              <a:rPr lang="en-US" sz="2000" dirty="0">
                <a:latin typeface="PT Sans" pitchFamily="34" charset="-52"/>
              </a:rPr>
              <a:t> </a:t>
            </a:r>
            <a:r>
              <a:rPr lang="ru-RU" sz="2000" dirty="0">
                <a:latin typeface="PT Sans" pitchFamily="34" charset="-52"/>
              </a:rPr>
              <a:t>но имеют свои преимущества:</a:t>
            </a:r>
          </a:p>
          <a:p>
            <a:pPr>
              <a:buClr>
                <a:srgbClr val="E40521"/>
              </a:buClr>
              <a:buFont typeface="Arial" pitchFamily="34" charset="0"/>
              <a:buChar char="•"/>
            </a:pPr>
            <a:r>
              <a:rPr lang="ru-RU" sz="2000" dirty="0">
                <a:latin typeface="PT Sans" pitchFamily="34" charset="-52"/>
              </a:rPr>
              <a:t>   не разрушаются в кислотной среде желудке;</a:t>
            </a:r>
          </a:p>
          <a:p>
            <a:pPr>
              <a:buClr>
                <a:srgbClr val="E40521"/>
              </a:buClr>
              <a:buFont typeface="Arial" pitchFamily="34" charset="0"/>
              <a:buChar char="•"/>
            </a:pPr>
            <a:r>
              <a:rPr lang="ru-RU" sz="2000" dirty="0">
                <a:latin typeface="PT Sans" pitchFamily="34" charset="-52"/>
              </a:rPr>
              <a:t>   безопасны,  не создают риска микробной транслокации или усиления воспалительных реакций у потребителей</a:t>
            </a:r>
            <a:br>
              <a:rPr lang="ru-RU" sz="2000" dirty="0">
                <a:latin typeface="PT Sans" pitchFamily="34" charset="-52"/>
              </a:rPr>
            </a:br>
            <a:r>
              <a:rPr lang="ru-RU" sz="2000" dirty="0">
                <a:latin typeface="PT Sans" pitchFamily="34" charset="-52"/>
              </a:rPr>
              <a:t>с несбалансированной или скомпрометированной иммунной системой, которые не могут применять живые бактерии;</a:t>
            </a:r>
          </a:p>
          <a:p>
            <a:pPr>
              <a:buClr>
                <a:srgbClr val="E40521"/>
              </a:buClr>
              <a:buFont typeface="Arial" pitchFamily="34" charset="0"/>
              <a:buChar char="•"/>
            </a:pPr>
            <a:r>
              <a:rPr lang="ru-RU" sz="2000" dirty="0">
                <a:latin typeface="PT Sans" pitchFamily="34" charset="-52"/>
              </a:rPr>
              <a:t>   могут применяться в высоких дозах;</a:t>
            </a:r>
          </a:p>
          <a:p>
            <a:pPr>
              <a:buClr>
                <a:srgbClr val="E40521"/>
              </a:buClr>
              <a:buFont typeface="Arial" pitchFamily="34" charset="0"/>
              <a:buChar char="•"/>
            </a:pPr>
            <a:r>
              <a:rPr lang="ru-RU" sz="2000" dirty="0">
                <a:latin typeface="PT Sans" pitchFamily="34" charset="-52"/>
              </a:rPr>
              <a:t>   могут применяться одновременно с антибиотиками. </a:t>
            </a:r>
          </a:p>
        </p:txBody>
      </p:sp>
      <p:pic>
        <p:nvPicPr>
          <p:cNvPr id="3" name="Рисунок 2" descr="Artgenom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1015" y="238125"/>
            <a:ext cx="1112385" cy="622936"/>
          </a:xfrm>
          <a:prstGeom prst="rect">
            <a:avLst/>
          </a:prstGeom>
        </p:spPr>
      </p:pic>
      <p:pic>
        <p:nvPicPr>
          <p:cNvPr id="4" name="Picture 3" descr="D:\Презентация\Микробиом\D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886828" y="-1482325"/>
            <a:ext cx="193167" cy="3959924"/>
          </a:xfrm>
          <a:prstGeom prst="rect">
            <a:avLst/>
          </a:prstGeom>
          <a:noFill/>
        </p:spPr>
      </p:pic>
      <p:pic>
        <p:nvPicPr>
          <p:cNvPr id="5" name="Рисунок 4" descr="clime_pa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93"/>
            <a:ext cx="1661127" cy="16066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24025" y="1152525"/>
            <a:ext cx="10429875" cy="955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ru-RU" sz="3400" b="1" dirty="0">
                <a:solidFill>
                  <a:srgbClr val="FF0000"/>
                </a:solidFill>
                <a:latin typeface="Futura PT Extra Bold" pitchFamily="34" charset="-52"/>
                <a:ea typeface="Calibri" pitchFamily="34" charset="0"/>
                <a:cs typeface="Times New Roman" pitchFamily="18" charset="0"/>
              </a:rPr>
              <a:t>В чем разница между применением пробиотиков и лизатов?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752600"/>
            <a:ext cx="172402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Лизаты_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71588" y="4381500"/>
            <a:ext cx="1790700" cy="1790700"/>
          </a:xfrm>
          <a:prstGeom prst="rect">
            <a:avLst/>
          </a:prstGeom>
        </p:spPr>
      </p:pic>
      <p:pic>
        <p:nvPicPr>
          <p:cNvPr id="10" name="Рисунок 9" descr="пробиотики_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151734">
            <a:off x="1271588" y="2443164"/>
            <a:ext cx="1785937" cy="181451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362450" y="2662799"/>
            <a:ext cx="701039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latin typeface="PT Sans" pitchFamily="34" charset="-52"/>
              </a:rPr>
              <a:t>Такие грибы, </a:t>
            </a:r>
            <a:r>
              <a:rPr lang="en-US" sz="2000" dirty="0">
                <a:latin typeface="PT Sans" pitchFamily="34" charset="-52"/>
              </a:rPr>
              <a:t> </a:t>
            </a:r>
            <a:r>
              <a:rPr lang="ru-RU" sz="2000" dirty="0">
                <a:latin typeface="PT Sans" pitchFamily="34" charset="-52"/>
              </a:rPr>
              <a:t>как ганодерма, </a:t>
            </a:r>
            <a:r>
              <a:rPr lang="en-US" sz="2000" dirty="0">
                <a:latin typeface="PT Sans" pitchFamily="34" charset="-52"/>
              </a:rPr>
              <a:t> </a:t>
            </a:r>
            <a:r>
              <a:rPr lang="ru-RU" sz="2000" dirty="0">
                <a:latin typeface="PT Sans" pitchFamily="34" charset="-52"/>
              </a:rPr>
              <a:t>ежовик гребенчатый, щелелистник, </a:t>
            </a:r>
            <a:r>
              <a:rPr lang="en-US" sz="2000" dirty="0">
                <a:latin typeface="PT Sans" pitchFamily="34" charset="-52"/>
              </a:rPr>
              <a:t> </a:t>
            </a:r>
            <a:r>
              <a:rPr lang="ru-RU" sz="2000" dirty="0">
                <a:latin typeface="PT Sans" pitchFamily="34" charset="-52"/>
              </a:rPr>
              <a:t>шиитаке,</a:t>
            </a:r>
            <a:r>
              <a:rPr lang="en-US" sz="2000" dirty="0">
                <a:latin typeface="PT Sans" pitchFamily="34" charset="-52"/>
              </a:rPr>
              <a:t>  </a:t>
            </a:r>
            <a:r>
              <a:rPr lang="ru-RU" sz="2000" dirty="0">
                <a:latin typeface="PT Sans" pitchFamily="34" charset="-52"/>
              </a:rPr>
              <a:t>чага, трутовик разноцветный характеризуются широким диапазоном лекарственных свойств (антиоксидантная, </a:t>
            </a:r>
            <a:r>
              <a:rPr lang="en-US" sz="2000" dirty="0">
                <a:latin typeface="PT Sans" pitchFamily="34" charset="-52"/>
              </a:rPr>
              <a:t> </a:t>
            </a:r>
            <a:r>
              <a:rPr lang="ru-RU" sz="2000" dirty="0">
                <a:latin typeface="PT Sans" pitchFamily="34" charset="-52"/>
              </a:rPr>
              <a:t>адаптогенная и противоопухолевая </a:t>
            </a:r>
            <a:r>
              <a:rPr lang="ru-RU" sz="2000">
                <a:latin typeface="PT Sans" pitchFamily="34" charset="-52"/>
              </a:rPr>
              <a:t>активность), и </a:t>
            </a:r>
            <a:r>
              <a:rPr lang="ru-RU" sz="2000" dirty="0">
                <a:latin typeface="PT Sans" pitchFamily="34" charset="-52"/>
              </a:rPr>
              <a:t>могут быть использованы в качестве медикаментов или «грибных нутрицевтиков» - продуктов функционального питания.</a:t>
            </a:r>
          </a:p>
        </p:txBody>
      </p:sp>
      <p:pic>
        <p:nvPicPr>
          <p:cNvPr id="3" name="Рисунок 2" descr="Artgenom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1015" y="238125"/>
            <a:ext cx="1112385" cy="622936"/>
          </a:xfrm>
          <a:prstGeom prst="rect">
            <a:avLst/>
          </a:prstGeom>
        </p:spPr>
      </p:pic>
      <p:pic>
        <p:nvPicPr>
          <p:cNvPr id="4" name="Picture 3" descr="D:\Презентация\Микробиом\D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886828" y="-1482325"/>
            <a:ext cx="193167" cy="3959924"/>
          </a:xfrm>
          <a:prstGeom prst="rect">
            <a:avLst/>
          </a:prstGeom>
          <a:noFill/>
        </p:spPr>
      </p:pic>
      <p:pic>
        <p:nvPicPr>
          <p:cNvPr id="5" name="Рисунок 4" descr="clime_pa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93"/>
            <a:ext cx="1661127" cy="16066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85925" y="1362075"/>
            <a:ext cx="1042987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srgbClr val="FF0000"/>
                </a:solidFill>
                <a:latin typeface="Futura PT Extra Bold" pitchFamily="34" charset="-52"/>
                <a:ea typeface="Calibri" pitchFamily="34" charset="0"/>
                <a:cs typeface="Times New Roman" pitchFamily="18" charset="0"/>
              </a:rPr>
              <a:t>Чем полезны медицинские грибы?</a:t>
            </a:r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 rot="5400000" flipH="1">
            <a:off x="119063" y="2176462"/>
            <a:ext cx="3486149" cy="3724276"/>
          </a:xfrm>
          <a:prstGeom prst="round2SameRect">
            <a:avLst/>
          </a:prstGeom>
          <a:solidFill>
            <a:srgbClr val="85D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752600"/>
            <a:ext cx="172402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гриб_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4375" y="4105275"/>
            <a:ext cx="1600200" cy="1600200"/>
          </a:xfrm>
          <a:prstGeom prst="rect">
            <a:avLst/>
          </a:prstGeom>
        </p:spPr>
      </p:pic>
      <p:pic>
        <p:nvPicPr>
          <p:cNvPr id="12" name="Рисунок 11" descr="гриб_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55050" y="3217050"/>
            <a:ext cx="1600200" cy="1600200"/>
          </a:xfrm>
          <a:prstGeom prst="rect">
            <a:avLst/>
          </a:prstGeom>
        </p:spPr>
      </p:pic>
      <p:pic>
        <p:nvPicPr>
          <p:cNvPr id="13" name="Рисунок 12" descr="гриб_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4375" y="2405025"/>
            <a:ext cx="16002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5400000" flipH="1">
            <a:off x="119063" y="2176462"/>
            <a:ext cx="3486149" cy="3724276"/>
          </a:xfrm>
          <a:prstGeom prst="round2SameRect">
            <a:avLst/>
          </a:prstGeom>
          <a:solidFill>
            <a:srgbClr val="85D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486276" y="2495550"/>
            <a:ext cx="720089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ru-RU" sz="2000" dirty="0">
                <a:latin typeface="PT Sans" pitchFamily="34" charset="-52"/>
              </a:rPr>
              <a:t>Участие в пищеварительных и обменных процессах: расщепление белков,  жиров и углеводов до фракций, которые организм способен усвоить,  синтез витаминов группы B, витамина </a:t>
            </a:r>
            <a:r>
              <a:rPr lang="en-US" sz="2000" dirty="0">
                <a:latin typeface="PT Sans" pitchFamily="34" charset="-52"/>
              </a:rPr>
              <a:t>K</a:t>
            </a:r>
            <a:r>
              <a:rPr lang="ru-RU" sz="2000" dirty="0">
                <a:latin typeface="PT Sans" pitchFamily="34" charset="-52"/>
              </a:rPr>
              <a:t>, </a:t>
            </a:r>
            <a:r>
              <a:rPr lang="ru-RU" sz="2000" dirty="0" smtClean="0">
                <a:latin typeface="PT Sans" pitchFamily="34" charset="-52"/>
              </a:rPr>
              <a:t>поддержание </a:t>
            </a:r>
            <a:r>
              <a:rPr lang="ru-RU" sz="2000" dirty="0">
                <a:latin typeface="PT Sans" pitchFamily="34" charset="-52"/>
              </a:rPr>
              <a:t>кислой среды кишечника для подавления роста патогенных бактерий.</a:t>
            </a:r>
          </a:p>
          <a:p>
            <a:pPr marL="342900" indent="-342900">
              <a:spcBef>
                <a:spcPts val="1200"/>
              </a:spcBef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ru-RU" sz="2000" dirty="0">
                <a:latin typeface="PT Sans" pitchFamily="34" charset="-52"/>
              </a:rPr>
              <a:t>Защита слизистой кишечника,  профилактика воспалительных процессов пищеварительной системы.</a:t>
            </a:r>
          </a:p>
          <a:p>
            <a:pPr marL="342900" indent="-342900">
              <a:spcBef>
                <a:spcPts val="1200"/>
              </a:spcBef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ru-RU" sz="2000" dirty="0">
                <a:latin typeface="PT Sans" pitchFamily="34" charset="-52"/>
              </a:rPr>
              <a:t>Поддержание иммунной защиты организма.</a:t>
            </a:r>
          </a:p>
          <a:p>
            <a:pPr>
              <a:spcBef>
                <a:spcPts val="1200"/>
              </a:spcBef>
              <a:buSzPct val="120000"/>
            </a:pPr>
            <a:endParaRPr lang="ru-RU" sz="2000" dirty="0"/>
          </a:p>
        </p:txBody>
      </p:sp>
      <p:pic>
        <p:nvPicPr>
          <p:cNvPr id="5" name="Рисунок 4" descr="Artgenom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1015" y="238125"/>
            <a:ext cx="1112385" cy="622936"/>
          </a:xfrm>
          <a:prstGeom prst="rect">
            <a:avLst/>
          </a:prstGeom>
        </p:spPr>
      </p:pic>
      <p:pic>
        <p:nvPicPr>
          <p:cNvPr id="6" name="Picture 3" descr="D:\Презентация\Микробиом\D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886828" y="-1482325"/>
            <a:ext cx="193167" cy="3959924"/>
          </a:xfrm>
          <a:prstGeom prst="rect">
            <a:avLst/>
          </a:prstGeom>
          <a:noFill/>
        </p:spPr>
      </p:pic>
      <p:pic>
        <p:nvPicPr>
          <p:cNvPr id="7" name="Рисунок 6" descr="clime_pa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93"/>
            <a:ext cx="1661127" cy="1606663"/>
          </a:xfrm>
          <a:prstGeom prst="rect">
            <a:avLst/>
          </a:prstGeom>
        </p:spPr>
      </p:pic>
      <p:pic>
        <p:nvPicPr>
          <p:cNvPr id="10" name="Рисунок 9" descr="желудок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0000" y="2605088"/>
            <a:ext cx="1581188" cy="1581188"/>
          </a:xfrm>
          <a:prstGeom prst="rect">
            <a:avLst/>
          </a:prstGeom>
        </p:spPr>
      </p:pic>
      <p:pic>
        <p:nvPicPr>
          <p:cNvPr id="11" name="Рисунок 10" descr="иммунная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47838" y="4040963"/>
            <a:ext cx="1581188" cy="1581188"/>
          </a:xfrm>
          <a:prstGeom prst="rect">
            <a:avLst/>
          </a:prstGeom>
        </p:spPr>
      </p:pic>
      <p:pic>
        <p:nvPicPr>
          <p:cNvPr id="12" name="Рисунок 11" descr="кишечник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90763" y="2605088"/>
            <a:ext cx="1581188" cy="158118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702047" y="1367909"/>
            <a:ext cx="1013450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400" b="1" dirty="0">
                <a:solidFill>
                  <a:srgbClr val="FF0000"/>
                </a:solidFill>
                <a:latin typeface="Futura PT Extra Bold" pitchFamily="34" charset="-52"/>
              </a:rPr>
              <a:t>Основные функции микробиоты человека: </a:t>
            </a:r>
            <a:endParaRPr lang="ru-RU" sz="3400" dirty="0">
              <a:solidFill>
                <a:srgbClr val="FF0000"/>
              </a:solidFill>
              <a:latin typeface="Futura PT Extra Bold" pitchFamily="34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752600"/>
            <a:ext cx="172402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4410075" y="2344442"/>
            <a:ext cx="729615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T Sans" pitchFamily="34" charset="-52"/>
                <a:ea typeface="Calibri" pitchFamily="34" charset="0"/>
                <a:cs typeface="Times New Roman" pitchFamily="18" charset="0"/>
              </a:rPr>
              <a:t>Первые микроорганизмы младенец получает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T Sans" pitchFamily="34" charset="-52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T Sans" pitchFamily="34" charset="-52"/>
                <a:ea typeface="Calibri" pitchFamily="34" charset="0"/>
                <a:cs typeface="Times New Roman" pitchFamily="18" charset="0"/>
              </a:rPr>
              <a:t>от матери при прохождении через родовые пути, а затем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T Sans" pitchFamily="34" charset="-52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T Sans" pitchFamily="34" charset="-52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T Sans" pitchFamily="34" charset="-52"/>
                <a:ea typeface="Calibri" pitchFamily="34" charset="0"/>
                <a:cs typeface="Times New Roman" pitchFamily="18" charset="0"/>
              </a:rPr>
              <a:t>при кормлении грудью.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T Sans" pitchFamily="34" charset="-52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T Sans" pitchFamily="34" charset="-52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T Sans" pitchFamily="34" charset="-52"/>
                <a:ea typeface="Calibri" pitchFamily="34" charset="0"/>
                <a:cs typeface="Times New Roman" pitchFamily="18" charset="0"/>
              </a:rPr>
              <a:t>Именно материнская флора формирует основу детского микробиома.  По мере того как ребенок растет,  количество бактерий,  населяющих его организм,  увеличивается</a:t>
            </a:r>
            <a:r>
              <a:rPr lang="ru-RU" sz="2000" dirty="0">
                <a:latin typeface="PT Sans" pitchFamily="34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T Sans" pitchFamily="34" charset="-52"/>
                <a:ea typeface="Calibri" pitchFamily="34" charset="0"/>
                <a:cs typeface="Times New Roman" pitchFamily="18" charset="0"/>
              </a:rPr>
              <a:t>от 100 до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PT Sans" pitchFamily="34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T Sans" pitchFamily="34" charset="-52"/>
                <a:ea typeface="Calibri" pitchFamily="34" charset="0"/>
                <a:cs typeface="Times New Roman" pitchFamily="18" charset="0"/>
              </a:rPr>
              <a:t>1000 видов.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T Sans" pitchFamily="34" charset="-52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T Sans" pitchFamily="34" charset="-52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T Sans" pitchFamily="34" charset="-52"/>
                <a:ea typeface="Calibri" pitchFamily="34" charset="0"/>
                <a:cs typeface="Times New Roman" pitchFamily="18" charset="0"/>
              </a:rPr>
              <a:t>Совокупность бактерий в течение жизни меняется.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T Sans" pitchFamily="34" charset="-52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T Sans" pitchFamily="34" charset="-52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T Sans" pitchFamily="34" charset="-52"/>
                <a:ea typeface="Calibri" pitchFamily="34" charset="0"/>
                <a:cs typeface="Times New Roman" pitchFamily="18" charset="0"/>
              </a:rPr>
              <a:t>Особое влияние на микробиоту оказывает наше питание</a:t>
            </a:r>
            <a:r>
              <a:rPr lang="ru-RU" sz="2000" dirty="0">
                <a:latin typeface="PT Sans" pitchFamily="34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T Sans" pitchFamily="34" charset="-52"/>
                <a:ea typeface="Calibri" pitchFamily="34" charset="0"/>
                <a:cs typeface="Times New Roman" pitchFamily="18" charset="0"/>
              </a:rPr>
              <a:t>и окружающая среда.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T Sans" pitchFamily="34" charset="-52"/>
              <a:cs typeface="Arial" pitchFamily="34" charset="0"/>
            </a:endParaRPr>
          </a:p>
        </p:txBody>
      </p:sp>
      <p:pic>
        <p:nvPicPr>
          <p:cNvPr id="3" name="Рисунок 2" descr="Artgenom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1015" y="238125"/>
            <a:ext cx="1112385" cy="622936"/>
          </a:xfrm>
          <a:prstGeom prst="rect">
            <a:avLst/>
          </a:prstGeom>
        </p:spPr>
      </p:pic>
      <p:pic>
        <p:nvPicPr>
          <p:cNvPr id="4" name="Picture 3" descr="D:\Презентация\Микробиом\D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886828" y="-1482325"/>
            <a:ext cx="193167" cy="3959924"/>
          </a:xfrm>
          <a:prstGeom prst="rect">
            <a:avLst/>
          </a:prstGeom>
          <a:noFill/>
        </p:spPr>
      </p:pic>
      <p:pic>
        <p:nvPicPr>
          <p:cNvPr id="5" name="Рисунок 4" descr="clime_pa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93"/>
            <a:ext cx="1661127" cy="16066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47501" y="1348859"/>
            <a:ext cx="7656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FF0000"/>
                </a:solidFill>
                <a:latin typeface="Futura PT Extra Bold" pitchFamily="34" charset="-52"/>
                <a:ea typeface="Calibri" pitchFamily="34" charset="0"/>
                <a:cs typeface="Times New Roman" pitchFamily="18" charset="0"/>
              </a:rPr>
              <a:t>Как формируется микробиом?</a:t>
            </a:r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 rot="5400000" flipH="1">
            <a:off x="119063" y="2176462"/>
            <a:ext cx="3486149" cy="3724276"/>
          </a:xfrm>
          <a:prstGeom prst="round2SameRect">
            <a:avLst/>
          </a:prstGeom>
          <a:solidFill>
            <a:srgbClr val="85D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в-утробе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2163" y="2414588"/>
            <a:ext cx="1562137" cy="1562137"/>
          </a:xfrm>
          <a:prstGeom prst="rect">
            <a:avLst/>
          </a:prstGeom>
        </p:spPr>
      </p:pic>
      <p:pic>
        <p:nvPicPr>
          <p:cNvPr id="9" name="Рисунок 8" descr="лактация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0000" y="3269438"/>
            <a:ext cx="1562137" cy="1562137"/>
          </a:xfrm>
          <a:prstGeom prst="rect">
            <a:avLst/>
          </a:prstGeom>
        </p:spPr>
      </p:pic>
      <p:pic>
        <p:nvPicPr>
          <p:cNvPr id="10" name="Рисунок 9" descr="младенец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62163" y="4105238"/>
            <a:ext cx="1562137" cy="156213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1752600"/>
            <a:ext cx="172402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00500" y="2049721"/>
            <a:ext cx="76962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900" dirty="0">
                <a:latin typeface="PT Sans" pitchFamily="34" charset="-52"/>
              </a:rPr>
              <a:t>Значение микробиоты для организма человека стало очевидно</a:t>
            </a:r>
            <a:r>
              <a:rPr lang="en-US" sz="1900" dirty="0">
                <a:latin typeface="PT Sans" pitchFamily="34" charset="-52"/>
              </a:rPr>
              <a:t/>
            </a:r>
            <a:br>
              <a:rPr lang="en-US" sz="1900" dirty="0">
                <a:latin typeface="PT Sans" pitchFamily="34" charset="-52"/>
              </a:rPr>
            </a:br>
            <a:r>
              <a:rPr lang="ru-RU" sz="1900" dirty="0">
                <a:latin typeface="PT Sans" pitchFamily="34" charset="-52"/>
              </a:rPr>
              <a:t>за прошедшее десятилетие, после того как ученые сравнили популяции микробов у здоровых и больных людей, у новорожденных и взрослых, а также у людей разных этнических групп по всему миру.  </a:t>
            </a:r>
            <a:br>
              <a:rPr lang="ru-RU" sz="1900" dirty="0">
                <a:latin typeface="PT Sans" pitchFamily="34" charset="-52"/>
              </a:rPr>
            </a:br>
            <a:r>
              <a:rPr lang="ru-RU" sz="1900" dirty="0">
                <a:latin typeface="PT Sans" pitchFamily="34" charset="-52"/>
              </a:rPr>
              <a:t>Последние исследования говорят о том, что бактерии влияют на наш аппетит, энергетический обмен, вес, работу иммунной системы и даже настроение. Ожирение, рак, некоторые заболевания воспалительной природы, </a:t>
            </a:r>
            <a:r>
              <a:rPr lang="en-US" sz="1900" dirty="0">
                <a:latin typeface="PT Sans" pitchFamily="34" charset="-52"/>
              </a:rPr>
              <a:t> </a:t>
            </a:r>
            <a:r>
              <a:rPr lang="ru-RU" sz="1900" dirty="0">
                <a:latin typeface="PT Sans" pitchFamily="34" charset="-52"/>
              </a:rPr>
              <a:t>такие как болезнь Крона и диабет связывают, </a:t>
            </a:r>
            <a:r>
              <a:rPr lang="en-US" sz="1900" dirty="0">
                <a:latin typeface="PT Sans" pitchFamily="34" charset="-52"/>
              </a:rPr>
              <a:t> </a:t>
            </a:r>
            <a:r>
              <a:rPr lang="ru-RU" sz="1900" dirty="0">
                <a:latin typeface="PT Sans" pitchFamily="34" charset="-52"/>
              </a:rPr>
              <a:t>в том числе, с нарушением состава микробиома (снижением бактериального разнообразия, </a:t>
            </a:r>
            <a:r>
              <a:rPr lang="en-US" sz="1900" dirty="0">
                <a:latin typeface="PT Sans" pitchFamily="34" charset="-52"/>
              </a:rPr>
              <a:t> </a:t>
            </a:r>
            <a:r>
              <a:rPr lang="ru-RU" sz="1900" dirty="0">
                <a:latin typeface="PT Sans" pitchFamily="34" charset="-52"/>
              </a:rPr>
              <a:t>дефицитом специфических видов бактерий) или дисбалансом в соотношении «дружелюбных» и «враждебных» человеку штаммов. </a:t>
            </a:r>
          </a:p>
        </p:txBody>
      </p:sp>
      <p:pic>
        <p:nvPicPr>
          <p:cNvPr id="3" name="Рисунок 2" descr="Artgenom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1015" y="238125"/>
            <a:ext cx="1112385" cy="622936"/>
          </a:xfrm>
          <a:prstGeom prst="rect">
            <a:avLst/>
          </a:prstGeom>
        </p:spPr>
      </p:pic>
      <p:pic>
        <p:nvPicPr>
          <p:cNvPr id="4" name="Picture 3" descr="D:\Презентация\Микробиом\D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886828" y="-1482325"/>
            <a:ext cx="193167" cy="3959924"/>
          </a:xfrm>
          <a:prstGeom prst="rect">
            <a:avLst/>
          </a:prstGeom>
          <a:noFill/>
        </p:spPr>
      </p:pic>
      <p:pic>
        <p:nvPicPr>
          <p:cNvPr id="5" name="Рисунок 4" descr="clime_pa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93"/>
            <a:ext cx="1661127" cy="16066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62125" y="1115110"/>
            <a:ext cx="9934576" cy="1000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3400" b="1" dirty="0">
                <a:solidFill>
                  <a:srgbClr val="FF0000"/>
                </a:solidFill>
                <a:latin typeface="Futura PT Extra Bold" pitchFamily="34" charset="-52"/>
              </a:rPr>
              <a:t>Почему в настоящее время тема микробиома стала настолько актуальной?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1752600"/>
            <a:ext cx="172402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933450" y="2286000"/>
            <a:ext cx="2457450" cy="4572000"/>
          </a:xfrm>
          <a:prstGeom prst="round2SameRect">
            <a:avLst/>
          </a:prstGeom>
          <a:gradFill flip="none" rotWithShape="1">
            <a:gsLst>
              <a:gs pos="0">
                <a:srgbClr val="85DBD9"/>
              </a:gs>
              <a:gs pos="50000">
                <a:srgbClr val="85DBD9">
                  <a:alpha val="67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микробиом_b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6454" y="2476500"/>
            <a:ext cx="3105150" cy="31051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429126" y="2443214"/>
            <a:ext cx="72580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err="1">
                <a:latin typeface="PT Sans" pitchFamily="34" charset="-52"/>
              </a:rPr>
              <a:t>Микробиом</a:t>
            </a:r>
            <a:r>
              <a:rPr lang="ru-RU" sz="2000" dirty="0">
                <a:latin typeface="PT Sans" pitchFamily="34" charset="-52"/>
              </a:rPr>
              <a:t> – динамическая среда, в которой относительное изобилие видов может колебаться ежедневно, еженедельно и ежемесячно в зависимости от рациона питания, приема лекарств, физических упражнений, географии проживания и условий жизни, общения с животными и множества других воздействий окружающей среды. </a:t>
            </a:r>
          </a:p>
          <a:p>
            <a:r>
              <a:rPr lang="ru-RU" sz="2000" dirty="0">
                <a:latin typeface="PT Sans" pitchFamily="34" charset="-52"/>
              </a:rPr>
              <a:t>Часть бактерий была утрачена современным человеком в ходе эволюции. </a:t>
            </a:r>
          </a:p>
        </p:txBody>
      </p:sp>
      <p:pic>
        <p:nvPicPr>
          <p:cNvPr id="3" name="Рисунок 2" descr="Artgenom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1015" y="238125"/>
            <a:ext cx="1112385" cy="622936"/>
          </a:xfrm>
          <a:prstGeom prst="rect">
            <a:avLst/>
          </a:prstGeom>
        </p:spPr>
      </p:pic>
      <p:pic>
        <p:nvPicPr>
          <p:cNvPr id="4" name="Picture 3" descr="D:\Презентация\Микробиом\D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886828" y="-1482325"/>
            <a:ext cx="193167" cy="3959924"/>
          </a:xfrm>
          <a:prstGeom prst="rect">
            <a:avLst/>
          </a:prstGeom>
          <a:noFill/>
        </p:spPr>
      </p:pic>
      <p:pic>
        <p:nvPicPr>
          <p:cNvPr id="5" name="Рисунок 4" descr="clime_pa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93"/>
            <a:ext cx="1661127" cy="16066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71650" y="981075"/>
            <a:ext cx="1053465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400" b="1" dirty="0">
                <a:solidFill>
                  <a:srgbClr val="FF0000"/>
                </a:solidFill>
                <a:latin typeface="Futura PT Extra Bold" pitchFamily="34" charset="-52"/>
                <a:ea typeface="Calibri" pitchFamily="34" charset="0"/>
                <a:cs typeface="Times New Roman" pitchFamily="18" charset="0"/>
              </a:rPr>
              <a:t>Почему нарушается микробиом современного человека?</a:t>
            </a:r>
            <a:endParaRPr lang="ru-RU" sz="3400" dirty="0">
              <a:solidFill>
                <a:srgbClr val="FF0000"/>
              </a:solidFill>
              <a:latin typeface="Futura PT Extra Bold" pitchFamily="34" charset="-52"/>
              <a:cs typeface="Arial" pitchFamily="34" charset="0"/>
            </a:endParaRPr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 rot="5400000" flipH="1">
            <a:off x="119064" y="2166937"/>
            <a:ext cx="3486149" cy="3724276"/>
          </a:xfrm>
          <a:prstGeom prst="round2SameRect">
            <a:avLst/>
          </a:prstGeom>
          <a:solidFill>
            <a:srgbClr val="85D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воздействия_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2428875"/>
            <a:ext cx="3245768" cy="324576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1752600"/>
            <a:ext cx="172402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933450" y="2286000"/>
            <a:ext cx="2457450" cy="4572000"/>
          </a:xfrm>
          <a:prstGeom prst="round2SameRect">
            <a:avLst/>
          </a:prstGeom>
          <a:gradFill flip="none" rotWithShape="1">
            <a:gsLst>
              <a:gs pos="0">
                <a:srgbClr val="85DBD9"/>
              </a:gs>
              <a:gs pos="50000">
                <a:srgbClr val="85DBD9">
                  <a:alpha val="67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76650" y="2280156"/>
            <a:ext cx="801052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latin typeface="PT Sans" pitchFamily="34" charset="-52"/>
              </a:rPr>
              <a:t>Многообразие полезных микроорганизмов делает кишечную экосистему более устойчивой к воздействию различных факторов, </a:t>
            </a:r>
            <a:r>
              <a:rPr lang="en-US" sz="2000" dirty="0">
                <a:latin typeface="PT Sans" pitchFamily="34" charset="-52"/>
              </a:rPr>
              <a:t> </a:t>
            </a:r>
            <a:r>
              <a:rPr lang="ru-RU" sz="2000" dirty="0">
                <a:latin typeface="PT Sans" pitchFamily="34" charset="-52"/>
              </a:rPr>
              <a:t>поскольку  функционально схожие  виды бактерий могут компенсировать работу друг друга при исчезновении одного из них. </a:t>
            </a:r>
          </a:p>
          <a:p>
            <a:r>
              <a:rPr lang="ru-RU" sz="2000" dirty="0">
                <a:latin typeface="PT Sans" pitchFamily="34" charset="-52"/>
              </a:rPr>
              <a:t>Снижение биологического разнообразия считается маркером дисбиоза (микробного дисбаланса в кишечнике) и обнаруживается при воспалительных заболеваниях кишечника, аутоиммунных заболеваниях, </a:t>
            </a:r>
            <a:r>
              <a:rPr lang="en-US" sz="2000" dirty="0">
                <a:latin typeface="PT Sans" pitchFamily="34" charset="-52"/>
              </a:rPr>
              <a:t> </a:t>
            </a:r>
            <a:r>
              <a:rPr lang="ru-RU" sz="2000" dirty="0">
                <a:latin typeface="PT Sans" pitchFamily="34" charset="-52"/>
              </a:rPr>
              <a:t>диабете 1 и 2 типа, целиакии, ожирении и кардиометаболических состояниях, </a:t>
            </a:r>
            <a:r>
              <a:rPr lang="en-US" sz="2000" dirty="0">
                <a:latin typeface="PT Sans" pitchFamily="34" charset="-52"/>
              </a:rPr>
              <a:t> </a:t>
            </a:r>
            <a:r>
              <a:rPr lang="ru-RU" sz="2000" dirty="0">
                <a:latin typeface="PT Sans" pitchFamily="34" charset="-52"/>
              </a:rPr>
              <a:t>а также</a:t>
            </a:r>
            <a:r>
              <a:rPr lang="en-US" sz="2000" dirty="0">
                <a:latin typeface="PT Sans" pitchFamily="34" charset="-52"/>
              </a:rPr>
              <a:t/>
            </a:r>
            <a:br>
              <a:rPr lang="en-US" sz="2000" dirty="0">
                <a:latin typeface="PT Sans" pitchFamily="34" charset="-52"/>
              </a:rPr>
            </a:br>
            <a:r>
              <a:rPr lang="ru-RU" sz="2000" dirty="0">
                <a:latin typeface="PT Sans" pitchFamily="34" charset="-52"/>
              </a:rPr>
              <a:t>у пожилых людей. </a:t>
            </a:r>
          </a:p>
        </p:txBody>
      </p:sp>
      <p:pic>
        <p:nvPicPr>
          <p:cNvPr id="4" name="Рисунок 3" descr="Artgenom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1015" y="238125"/>
            <a:ext cx="1112385" cy="622936"/>
          </a:xfrm>
          <a:prstGeom prst="rect">
            <a:avLst/>
          </a:prstGeom>
        </p:spPr>
      </p:pic>
      <p:pic>
        <p:nvPicPr>
          <p:cNvPr id="5" name="Picture 3" descr="D:\Презентация\Микробиом\D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886828" y="-1482325"/>
            <a:ext cx="193167" cy="3959924"/>
          </a:xfrm>
          <a:prstGeom prst="rect">
            <a:avLst/>
          </a:prstGeom>
          <a:noFill/>
        </p:spPr>
      </p:pic>
      <p:pic>
        <p:nvPicPr>
          <p:cNvPr id="6" name="Рисунок 5" descr="clime_pa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93"/>
            <a:ext cx="1661127" cy="16066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24025" y="1362075"/>
            <a:ext cx="1042987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srgbClr val="FF0000"/>
                </a:solidFill>
                <a:latin typeface="Futura PT Extra Bold" pitchFamily="34" charset="-52"/>
                <a:ea typeface="Calibri" pitchFamily="34" charset="0"/>
                <a:cs typeface="Times New Roman" pitchFamily="18" charset="0"/>
              </a:rPr>
              <a:t>Почему важно разнообразие микробиоты?</a:t>
            </a:r>
          </a:p>
        </p:txBody>
      </p:sp>
      <p:pic>
        <p:nvPicPr>
          <p:cNvPr id="9" name="Рисунок 8" descr="многообразие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28736" y="2352675"/>
            <a:ext cx="1728789" cy="358659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1752600"/>
            <a:ext cx="172402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933450" y="2286000"/>
            <a:ext cx="2457450" cy="4572000"/>
          </a:xfrm>
          <a:prstGeom prst="round2SameRect">
            <a:avLst/>
          </a:prstGeom>
          <a:gradFill flip="none" rotWithShape="1">
            <a:gsLst>
              <a:gs pos="0">
                <a:srgbClr val="85DBD9"/>
              </a:gs>
              <a:gs pos="50000">
                <a:srgbClr val="85DBD9">
                  <a:alpha val="67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48125" y="2312893"/>
            <a:ext cx="7658099" cy="37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latin typeface="PT Sans"/>
              </a:rPr>
              <a:t>Наиболее значимые представители облигатной микрофлоры:</a:t>
            </a:r>
          </a:p>
          <a:p>
            <a:pPr lvl="0">
              <a:spcBef>
                <a:spcPts val="600"/>
              </a:spcBef>
            </a:pPr>
            <a:r>
              <a:rPr lang="ru-RU" sz="2000" b="1" dirty="0">
                <a:latin typeface="PT Sans"/>
              </a:rPr>
              <a:t>бифидобактерии </a:t>
            </a:r>
            <a:r>
              <a:rPr lang="ru-RU" sz="2000" dirty="0">
                <a:latin typeface="PT Sans"/>
              </a:rPr>
              <a:t>– основная пристеночная и просветная флора толстой кишки;</a:t>
            </a:r>
            <a:r>
              <a:rPr lang="en-US" sz="2000" dirty="0"/>
              <a:t> </a:t>
            </a:r>
          </a:p>
          <a:p>
            <a:pPr lvl="0">
              <a:spcBef>
                <a:spcPts val="600"/>
              </a:spcBef>
            </a:pPr>
            <a:r>
              <a:rPr lang="ru-RU" sz="2000" b="1" dirty="0" smtClean="0">
                <a:latin typeface="PT Sans"/>
              </a:rPr>
              <a:t>лактобактерии</a:t>
            </a:r>
            <a:r>
              <a:rPr lang="ru-RU" sz="2000" dirty="0" smtClean="0">
                <a:latin typeface="PT Sans"/>
              </a:rPr>
              <a:t> продуцируют </a:t>
            </a:r>
            <a:r>
              <a:rPr lang="ru-RU" sz="2000" dirty="0">
                <a:latin typeface="PT Sans"/>
              </a:rPr>
              <a:t>вещества с антибиотической активностью, </a:t>
            </a:r>
            <a:r>
              <a:rPr lang="ru-RU" sz="2000" dirty="0" smtClean="0">
                <a:latin typeface="PT Sans"/>
              </a:rPr>
              <a:t>это основное </a:t>
            </a:r>
            <a:r>
              <a:rPr lang="ru-RU" sz="2000" dirty="0">
                <a:latin typeface="PT Sans"/>
              </a:rPr>
              <a:t>микробиологическое звено формирования резистентности нормофлоры кишечника; </a:t>
            </a:r>
            <a:endParaRPr lang="en-US" sz="2000" dirty="0"/>
          </a:p>
          <a:p>
            <a:pPr lvl="0">
              <a:spcBef>
                <a:spcPts val="600"/>
              </a:spcBef>
            </a:pPr>
            <a:r>
              <a:rPr lang="ru-RU" sz="2000" b="1" dirty="0">
                <a:latin typeface="PT Sans"/>
              </a:rPr>
              <a:t>пропионовокислые </a:t>
            </a:r>
            <a:r>
              <a:rPr lang="ru-RU" sz="2000" b="1" dirty="0" smtClean="0">
                <a:latin typeface="PT Sans"/>
              </a:rPr>
              <a:t>бактерии</a:t>
            </a:r>
            <a:r>
              <a:rPr lang="ru-RU" sz="2000" dirty="0" smtClean="0">
                <a:latin typeface="PT Sans"/>
              </a:rPr>
              <a:t> формируют </a:t>
            </a:r>
            <a:r>
              <a:rPr lang="ru-RU" sz="2000" dirty="0">
                <a:latin typeface="PT Sans"/>
              </a:rPr>
              <a:t>уровень </a:t>
            </a:r>
            <a:r>
              <a:rPr lang="en-US" sz="2000" dirty="0"/>
              <a:t>p</a:t>
            </a:r>
            <a:r>
              <a:rPr lang="ru-RU" sz="2000" dirty="0">
                <a:latin typeface="PT Sans"/>
              </a:rPr>
              <a:t>H, подавляющий развитие патогенных микроорганизмов</a:t>
            </a:r>
            <a:r>
              <a:rPr lang="ru-RU" sz="2000" dirty="0" smtClean="0">
                <a:latin typeface="PT Sans"/>
              </a:rPr>
              <a:t>.</a:t>
            </a:r>
          </a:p>
          <a:p>
            <a:pPr lvl="0">
              <a:spcBef>
                <a:spcPts val="600"/>
              </a:spcBef>
            </a:pPr>
            <a:endParaRPr lang="ru-RU" sz="1200" dirty="0">
              <a:latin typeface="PT Sans"/>
            </a:endParaRPr>
          </a:p>
          <a:p>
            <a:r>
              <a:rPr lang="ru-RU" sz="2000" dirty="0">
                <a:latin typeface="PT Sans"/>
              </a:rPr>
              <a:t>Именно эти виды бактерий чаще всего включают </a:t>
            </a:r>
            <a:br>
              <a:rPr lang="ru-RU" sz="2000" dirty="0">
                <a:latin typeface="PT Sans"/>
              </a:rPr>
            </a:br>
            <a:r>
              <a:rPr lang="ru-RU" sz="2000" dirty="0">
                <a:latin typeface="PT Sans"/>
              </a:rPr>
              <a:t>в состав пробиотических препаратов (пробиотиков).</a:t>
            </a:r>
          </a:p>
        </p:txBody>
      </p:sp>
      <p:pic>
        <p:nvPicPr>
          <p:cNvPr id="3" name="Рисунок 2" descr="Artgenom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1015" y="238125"/>
            <a:ext cx="1112385" cy="622936"/>
          </a:xfrm>
          <a:prstGeom prst="rect">
            <a:avLst/>
          </a:prstGeom>
        </p:spPr>
      </p:pic>
      <p:pic>
        <p:nvPicPr>
          <p:cNvPr id="4" name="Picture 3" descr="D:\Презентация\Микробиом\D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886828" y="-1482325"/>
            <a:ext cx="193167" cy="3959924"/>
          </a:xfrm>
          <a:prstGeom prst="rect">
            <a:avLst/>
          </a:prstGeom>
          <a:noFill/>
        </p:spPr>
      </p:pic>
      <p:pic>
        <p:nvPicPr>
          <p:cNvPr id="5" name="Рисунок 4" descr="clime_pa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93"/>
            <a:ext cx="1661127" cy="16066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33550" y="990600"/>
            <a:ext cx="1042987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srgbClr val="FF0000"/>
                </a:solidFill>
                <a:latin typeface="Futura PT Extra Bold" pitchFamily="34" charset="-52"/>
                <a:ea typeface="Calibri" pitchFamily="34" charset="0"/>
                <a:cs typeface="Times New Roman" pitchFamily="18" charset="0"/>
              </a:rPr>
              <a:t>Какие бактерии наиболее значимы</a:t>
            </a:r>
            <a:br>
              <a:rPr lang="ru-RU" sz="3400" b="1" dirty="0">
                <a:solidFill>
                  <a:srgbClr val="FF0000"/>
                </a:solidFill>
                <a:latin typeface="Futura PT Extra Bold" pitchFamily="34" charset="-52"/>
                <a:ea typeface="Calibri" pitchFamily="34" charset="0"/>
                <a:cs typeface="Times New Roman" pitchFamily="18" charset="0"/>
              </a:rPr>
            </a:br>
            <a:r>
              <a:rPr lang="ru-RU" sz="3400" b="1" dirty="0">
                <a:solidFill>
                  <a:srgbClr val="FF0000"/>
                </a:solidFill>
                <a:latin typeface="Futura PT Extra Bold" pitchFamily="34" charset="-52"/>
                <a:ea typeface="Calibri" pitchFamily="34" charset="0"/>
                <a:cs typeface="Times New Roman" pitchFamily="18" charset="0"/>
              </a:rPr>
              <a:t>для нормофлоры?</a:t>
            </a:r>
          </a:p>
        </p:txBody>
      </p:sp>
      <p:pic>
        <p:nvPicPr>
          <p:cNvPr id="1026" name="Picture 2" descr="D:\Презентация\Микробиом\лакто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8362" y="4142194"/>
            <a:ext cx="1458506" cy="1458506"/>
          </a:xfrm>
          <a:prstGeom prst="rect">
            <a:avLst/>
          </a:prstGeom>
          <a:noFill/>
        </p:spPr>
      </p:pic>
      <p:pic>
        <p:nvPicPr>
          <p:cNvPr id="1027" name="Picture 3" descr="D:\Презентация\Микробиом\пропионовые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461" y="3312338"/>
            <a:ext cx="1450289" cy="1450289"/>
          </a:xfrm>
          <a:prstGeom prst="rect">
            <a:avLst/>
          </a:prstGeom>
          <a:noFill/>
        </p:spPr>
      </p:pic>
      <p:pic>
        <p:nvPicPr>
          <p:cNvPr id="1028" name="Picture 4" descr="D:\Презентация\Микробиом\бифидо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66936" y="2540813"/>
            <a:ext cx="1450289" cy="145028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1752600"/>
            <a:ext cx="172402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933450" y="2286000"/>
            <a:ext cx="2457450" cy="4572000"/>
          </a:xfrm>
          <a:prstGeom prst="round2SameRect">
            <a:avLst/>
          </a:prstGeom>
          <a:gradFill flip="none" rotWithShape="1">
            <a:gsLst>
              <a:gs pos="0">
                <a:srgbClr val="85DBD9"/>
              </a:gs>
              <a:gs pos="50000">
                <a:srgbClr val="85DBD9">
                  <a:alpha val="67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895849" y="2864401"/>
            <a:ext cx="6638925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100" b="1" dirty="0">
                <a:latin typeface="PT Sans" pitchFamily="34" charset="-52"/>
              </a:rPr>
              <a:t>Нормофлора кишечника </a:t>
            </a:r>
            <a:r>
              <a:rPr lang="ru-RU" sz="2100" dirty="0">
                <a:latin typeface="PT Sans" pitchFamily="34" charset="-52"/>
              </a:rPr>
              <a:t>– это совокупность всех популяций микроорганизмов, </a:t>
            </a:r>
            <a:r>
              <a:rPr lang="ru-RU" sz="2100" dirty="0" smtClean="0">
                <a:latin typeface="PT Sans" pitchFamily="34" charset="-52"/>
              </a:rPr>
              <a:t>поддерживающих </a:t>
            </a:r>
            <a:r>
              <a:rPr lang="ru-RU" sz="2100" dirty="0">
                <a:latin typeface="PT Sans" pitchFamily="34" charset="-52"/>
              </a:rPr>
              <a:t>биохимическое, метаболическое и иммунологическое равновесие, необходимое для сохранения здоровья человека.</a:t>
            </a:r>
          </a:p>
        </p:txBody>
      </p:sp>
      <p:pic>
        <p:nvPicPr>
          <p:cNvPr id="3" name="Рисунок 2" descr="Artgenom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1015" y="238125"/>
            <a:ext cx="1112385" cy="622936"/>
          </a:xfrm>
          <a:prstGeom prst="rect">
            <a:avLst/>
          </a:prstGeom>
        </p:spPr>
      </p:pic>
      <p:pic>
        <p:nvPicPr>
          <p:cNvPr id="4" name="Picture 3" descr="D:\Презентация\Микробиом\D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886828" y="-1482325"/>
            <a:ext cx="193167" cy="3959924"/>
          </a:xfrm>
          <a:prstGeom prst="rect">
            <a:avLst/>
          </a:prstGeom>
          <a:noFill/>
        </p:spPr>
      </p:pic>
      <p:pic>
        <p:nvPicPr>
          <p:cNvPr id="5" name="Рисунок 4" descr="clime_pa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93"/>
            <a:ext cx="1661127" cy="16066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24025" y="1362075"/>
            <a:ext cx="1042987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srgbClr val="FF0000"/>
                </a:solidFill>
                <a:latin typeface="Futura PT Extra Bold" pitchFamily="34" charset="-52"/>
                <a:ea typeface="Calibri" pitchFamily="34" charset="0"/>
                <a:cs typeface="Times New Roman" pitchFamily="18" charset="0"/>
              </a:rPr>
              <a:t>Что такое нормофлора кишечника?</a:t>
            </a:r>
          </a:p>
        </p:txBody>
      </p:sp>
      <p:pic>
        <p:nvPicPr>
          <p:cNvPr id="8" name="Рисунок 7" descr="нормафлор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4936" y="2453577"/>
            <a:ext cx="3192147" cy="303282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1752600"/>
            <a:ext cx="172402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6913</TotalTime>
  <Words>1309</Words>
  <Application>Microsoft Office PowerPoint</Application>
  <PresentationFormat>Произвольный</PresentationFormat>
  <Paragraphs>86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Индивидуальный предприниматель Мошкина Л.И.</dc:creator>
  <cp:lastModifiedBy>Чижова Марина</cp:lastModifiedBy>
  <cp:revision>571</cp:revision>
  <dcterms:created xsi:type="dcterms:W3CDTF">2019-02-25T15:25:16Z</dcterms:created>
  <dcterms:modified xsi:type="dcterms:W3CDTF">2019-06-05T07:52:24Z</dcterms:modified>
  <cp:contentStatus/>
</cp:coreProperties>
</file>