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82" r:id="rId6"/>
    <p:sldId id="283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68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72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BA2"/>
    <a:srgbClr val="F1B641"/>
    <a:srgbClr val="800000"/>
    <a:srgbClr val="ECA312"/>
    <a:srgbClr val="E59F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Заболеваемость онкопатологией</c:v>
                </c:pt>
              </c:strCache>
            </c:strRef>
          </c:tx>
          <c:dLbls>
            <c:dLblPos val="t"/>
            <c:showVal val="1"/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271.60000000000002</c:v>
                </c:pt>
                <c:pt idx="1">
                  <c:v>276</c:v>
                </c:pt>
                <c:pt idx="2">
                  <c:v>279.3</c:v>
                </c:pt>
                <c:pt idx="3">
                  <c:v>279.10000000000002</c:v>
                </c:pt>
                <c:pt idx="4">
                  <c:v>288</c:v>
                </c:pt>
                <c:pt idx="5">
                  <c:v>294.7</c:v>
                </c:pt>
                <c:pt idx="6">
                  <c:v>302</c:v>
                </c:pt>
                <c:pt idx="7">
                  <c:v>304.10000000000002</c:v>
                </c:pt>
                <c:pt idx="8">
                  <c:v>309.89999999999969</c:v>
                </c:pt>
                <c:pt idx="9">
                  <c:v>313.89999999999969</c:v>
                </c:pt>
                <c:pt idx="10">
                  <c:v>317.2</c:v>
                </c:pt>
                <c:pt idx="11">
                  <c:v>317.39999999999969</c:v>
                </c:pt>
                <c:pt idx="12">
                  <c:v>328</c:v>
                </c:pt>
                <c:pt idx="13">
                  <c:v>330.5</c:v>
                </c:pt>
                <c:pt idx="14">
                  <c:v>333.7</c:v>
                </c:pt>
                <c:pt idx="15">
                  <c:v>341.5</c:v>
                </c:pt>
                <c:pt idx="16">
                  <c:v>345.7</c:v>
                </c:pt>
                <c:pt idx="17">
                  <c:v>355.8</c:v>
                </c:pt>
                <c:pt idx="18">
                  <c:v>364.2</c:v>
                </c:pt>
              </c:numCache>
            </c:numRef>
          </c:val>
        </c:ser>
        <c:marker val="1"/>
        <c:axId val="47710208"/>
        <c:axId val="47711744"/>
      </c:lineChart>
      <c:catAx>
        <c:axId val="47710208"/>
        <c:scaling>
          <c:orientation val="minMax"/>
        </c:scaling>
        <c:axPos val="b"/>
        <c:numFmt formatCode="General" sourceLinked="1"/>
        <c:tickLblPos val="nextTo"/>
        <c:crossAx val="47711744"/>
        <c:crosses val="autoZero"/>
        <c:auto val="1"/>
        <c:lblAlgn val="ctr"/>
        <c:lblOffset val="100"/>
      </c:catAx>
      <c:valAx>
        <c:axId val="47711744"/>
        <c:scaling>
          <c:orientation val="minMax"/>
          <c:max val="400"/>
          <c:min val="150"/>
        </c:scaling>
        <c:axPos val="l"/>
        <c:majorGridlines/>
        <c:numFmt formatCode="General" sourceLinked="1"/>
        <c:tickLblPos val="nextTo"/>
        <c:crossAx val="47710208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dLbls>
            <c:showVal val="1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1988</c:v>
                </c:pt>
                <c:pt idx="1">
                  <c:v>3018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Болезни глаза</c:v>
                </c:pt>
              </c:strCache>
            </c:strRef>
          </c:tx>
          <c:dLbls>
            <c:dLblPos val="t"/>
            <c:showVal val="1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2791</c:v>
                </c:pt>
                <c:pt idx="1">
                  <c:v>2914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Болезни эндокринной системы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ln cmpd="sng"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Pos val="t"/>
            <c:showVal val="1"/>
          </c:dLbls>
          <c:val>
            <c:numRef>
              <c:f>Лист1!$B$4:$C$4</c:f>
              <c:numCache>
                <c:formatCode>General</c:formatCode>
                <c:ptCount val="2"/>
                <c:pt idx="0">
                  <c:v>604</c:v>
                </c:pt>
                <c:pt idx="1">
                  <c:v>964</c:v>
                </c:pt>
              </c:numCache>
            </c:numRef>
          </c:val>
        </c:ser>
        <c:marker val="1"/>
        <c:axId val="47758720"/>
        <c:axId val="47776896"/>
      </c:lineChart>
      <c:catAx>
        <c:axId val="47758720"/>
        <c:scaling>
          <c:orientation val="minMax"/>
        </c:scaling>
        <c:axPos val="b"/>
        <c:numFmt formatCode="General" sourceLinked="1"/>
        <c:tickLblPos val="nextTo"/>
        <c:crossAx val="47776896"/>
        <c:crosses val="autoZero"/>
        <c:auto val="1"/>
        <c:lblAlgn val="ctr"/>
        <c:lblOffset val="100"/>
      </c:catAx>
      <c:valAx>
        <c:axId val="47776896"/>
        <c:scaling>
          <c:orientation val="minMax"/>
        </c:scaling>
        <c:axPos val="l"/>
        <c:majorGridlines/>
        <c:numFmt formatCode="General" sourceLinked="1"/>
        <c:tickLblPos val="nextTo"/>
        <c:crossAx val="477587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4EB98-A6D0-486D-9831-E5B2B7E46580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9E05F77-3056-42B6-8B83-FA4440E99E7D}">
      <dgm:prSet custT="1"/>
      <dgm:spPr>
        <a:solidFill>
          <a:srgbClr val="E59F26"/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Адаптация</a:t>
          </a:r>
          <a:r>
            <a:rPr lang="ru-RU" sz="2400" dirty="0" smtClean="0">
              <a:solidFill>
                <a:schemeClr val="tx1"/>
              </a:solidFill>
            </a:rPr>
            <a:t> – приспособление организма</a:t>
          </a:r>
          <a:br>
            <a:rPr lang="ru-RU" sz="2400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 к внешним условиям среды в процессе эволюции.</a:t>
          </a:r>
          <a:endParaRPr lang="ru-RU" sz="2400" dirty="0"/>
        </a:p>
      </dgm:t>
    </dgm:pt>
    <dgm:pt modelId="{22772FAA-D850-4625-9B7B-76098C945BC4}" type="parTrans" cxnId="{35E55A03-542C-4430-979B-C574A54B8571}">
      <dgm:prSet/>
      <dgm:spPr/>
      <dgm:t>
        <a:bodyPr/>
        <a:lstStyle/>
        <a:p>
          <a:endParaRPr lang="ru-RU"/>
        </a:p>
      </dgm:t>
    </dgm:pt>
    <dgm:pt modelId="{6C9F7587-029E-44E4-B273-F1151A2031CE}" type="sibTrans" cxnId="{35E55A03-542C-4430-979B-C574A54B8571}">
      <dgm:prSet/>
      <dgm:spPr/>
      <dgm:t>
        <a:bodyPr/>
        <a:lstStyle/>
        <a:p>
          <a:endParaRPr lang="ru-RU"/>
        </a:p>
      </dgm:t>
    </dgm:pt>
    <dgm:pt modelId="{BD6C4BEE-8EAD-472F-897D-9A0F1FBDA76A}">
      <dgm:prSet custT="1"/>
      <dgm:spPr>
        <a:solidFill>
          <a:srgbClr val="F1B641"/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Организм</a:t>
          </a:r>
          <a:r>
            <a:rPr lang="ru-RU" sz="2400" dirty="0" smtClean="0">
              <a:solidFill>
                <a:schemeClr val="tx1"/>
              </a:solidFill>
            </a:rPr>
            <a:t> является точкой приложения адаптации. </a:t>
          </a:r>
          <a:endParaRPr lang="ru-RU" sz="2400" dirty="0">
            <a:solidFill>
              <a:schemeClr val="tx1"/>
            </a:solidFill>
          </a:endParaRPr>
        </a:p>
      </dgm:t>
    </dgm:pt>
    <dgm:pt modelId="{0ECE7A11-D13B-4C15-B558-967EB5D48E7E}" type="parTrans" cxnId="{1CAFADFB-3F9C-486C-8637-C051EAC80B9F}">
      <dgm:prSet/>
      <dgm:spPr/>
      <dgm:t>
        <a:bodyPr/>
        <a:lstStyle/>
        <a:p>
          <a:endParaRPr lang="ru-RU"/>
        </a:p>
      </dgm:t>
    </dgm:pt>
    <dgm:pt modelId="{6C99965A-F018-4959-8DDD-91DD345B577C}" type="sibTrans" cxnId="{1CAFADFB-3F9C-486C-8637-C051EAC80B9F}">
      <dgm:prSet/>
      <dgm:spPr/>
      <dgm:t>
        <a:bodyPr/>
        <a:lstStyle/>
        <a:p>
          <a:endParaRPr lang="ru-RU"/>
        </a:p>
      </dgm:t>
    </dgm:pt>
    <dgm:pt modelId="{AC96159E-071B-4367-9CC6-12D705BA7D49}">
      <dgm:prSet custT="1"/>
      <dgm:spPr>
        <a:solidFill>
          <a:srgbClr val="F8DBA2"/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Организм человека </a:t>
          </a:r>
          <a:r>
            <a:rPr lang="ru-RU" sz="2400" dirty="0" smtClean="0">
              <a:solidFill>
                <a:schemeClr val="tx1"/>
              </a:solidFill>
            </a:rPr>
            <a:t>– целостная система, комплексно реагирующая на изменения внутренних и внешних средовых изменений. </a:t>
          </a:r>
          <a:endParaRPr lang="ru-RU" sz="2400" dirty="0">
            <a:solidFill>
              <a:schemeClr val="tx1"/>
            </a:solidFill>
          </a:endParaRPr>
        </a:p>
      </dgm:t>
    </dgm:pt>
    <dgm:pt modelId="{03EEB7F1-7FFC-4419-9088-4C01001D2E57}" type="parTrans" cxnId="{8F71D89B-7B4B-4A8A-BC46-D3671B75AB43}">
      <dgm:prSet/>
      <dgm:spPr/>
      <dgm:t>
        <a:bodyPr/>
        <a:lstStyle/>
        <a:p>
          <a:endParaRPr lang="ru-RU"/>
        </a:p>
      </dgm:t>
    </dgm:pt>
    <dgm:pt modelId="{0B8E5399-1AEC-4892-A65D-DFC8686B8CA8}" type="sibTrans" cxnId="{8F71D89B-7B4B-4A8A-BC46-D3671B75AB43}">
      <dgm:prSet/>
      <dgm:spPr/>
      <dgm:t>
        <a:bodyPr/>
        <a:lstStyle/>
        <a:p>
          <a:endParaRPr lang="ru-RU"/>
        </a:p>
      </dgm:t>
    </dgm:pt>
    <dgm:pt modelId="{04D4B251-A003-47F7-8144-40FD30C4AF13}" type="pres">
      <dgm:prSet presAssocID="{0AF4EB98-A6D0-486D-9831-E5B2B7E465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B46580-DD2B-4BFF-802B-973F2177EF42}" type="pres">
      <dgm:prSet presAssocID="{C9E05F77-3056-42B6-8B83-FA4440E99E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B572A-9FC7-4307-84A7-8C16F4CA2B07}" type="pres">
      <dgm:prSet presAssocID="{6C9F7587-029E-44E4-B273-F1151A2031CE}" presName="spacer" presStyleCnt="0"/>
      <dgm:spPr/>
    </dgm:pt>
    <dgm:pt modelId="{BC9687EB-D052-44C7-B8C9-9264708B9426}" type="pres">
      <dgm:prSet presAssocID="{BD6C4BEE-8EAD-472F-897D-9A0F1FBDA76A}" presName="parentText" presStyleLbl="node1" presStyleIdx="1" presStyleCnt="3" custScaleY="89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9A146-85F7-45E1-A012-817ECD06DE6E}" type="pres">
      <dgm:prSet presAssocID="{6C99965A-F018-4959-8DDD-91DD345B577C}" presName="spacer" presStyleCnt="0"/>
      <dgm:spPr/>
    </dgm:pt>
    <dgm:pt modelId="{4006588F-22F1-4F97-B9BE-5AD33E6BAEB9}" type="pres">
      <dgm:prSet presAssocID="{AC96159E-071B-4367-9CC6-12D705BA7D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1D89B-7B4B-4A8A-BC46-D3671B75AB43}" srcId="{0AF4EB98-A6D0-486D-9831-E5B2B7E46580}" destId="{AC96159E-071B-4367-9CC6-12D705BA7D49}" srcOrd="2" destOrd="0" parTransId="{03EEB7F1-7FFC-4419-9088-4C01001D2E57}" sibTransId="{0B8E5399-1AEC-4892-A65D-DFC8686B8CA8}"/>
    <dgm:cxn modelId="{A48B9B50-B2AF-4B21-9DE4-ECDA5856B841}" type="presOf" srcId="{AC96159E-071B-4367-9CC6-12D705BA7D49}" destId="{4006588F-22F1-4F97-B9BE-5AD33E6BAEB9}" srcOrd="0" destOrd="0" presId="urn:microsoft.com/office/officeart/2005/8/layout/vList2"/>
    <dgm:cxn modelId="{35E55A03-542C-4430-979B-C574A54B8571}" srcId="{0AF4EB98-A6D0-486D-9831-E5B2B7E46580}" destId="{C9E05F77-3056-42B6-8B83-FA4440E99E7D}" srcOrd="0" destOrd="0" parTransId="{22772FAA-D850-4625-9B7B-76098C945BC4}" sibTransId="{6C9F7587-029E-44E4-B273-F1151A2031CE}"/>
    <dgm:cxn modelId="{1CAFADFB-3F9C-486C-8637-C051EAC80B9F}" srcId="{0AF4EB98-A6D0-486D-9831-E5B2B7E46580}" destId="{BD6C4BEE-8EAD-472F-897D-9A0F1FBDA76A}" srcOrd="1" destOrd="0" parTransId="{0ECE7A11-D13B-4C15-B558-967EB5D48E7E}" sibTransId="{6C99965A-F018-4959-8DDD-91DD345B577C}"/>
    <dgm:cxn modelId="{000EC5DF-395C-48D1-BDAE-FACB4C89264C}" type="presOf" srcId="{0AF4EB98-A6D0-486D-9831-E5B2B7E46580}" destId="{04D4B251-A003-47F7-8144-40FD30C4AF13}" srcOrd="0" destOrd="0" presId="urn:microsoft.com/office/officeart/2005/8/layout/vList2"/>
    <dgm:cxn modelId="{1CF98C7A-588E-4370-A333-B498BE59A2E1}" type="presOf" srcId="{BD6C4BEE-8EAD-472F-897D-9A0F1FBDA76A}" destId="{BC9687EB-D052-44C7-B8C9-9264708B9426}" srcOrd="0" destOrd="0" presId="urn:microsoft.com/office/officeart/2005/8/layout/vList2"/>
    <dgm:cxn modelId="{E7D4B72D-F463-45A6-AAE4-C1603F4B961D}" type="presOf" srcId="{C9E05F77-3056-42B6-8B83-FA4440E99E7D}" destId="{72B46580-DD2B-4BFF-802B-973F2177EF42}" srcOrd="0" destOrd="0" presId="urn:microsoft.com/office/officeart/2005/8/layout/vList2"/>
    <dgm:cxn modelId="{170443EF-78F3-4297-B49D-48256E0F64C0}" type="presParOf" srcId="{04D4B251-A003-47F7-8144-40FD30C4AF13}" destId="{72B46580-DD2B-4BFF-802B-973F2177EF42}" srcOrd="0" destOrd="0" presId="urn:microsoft.com/office/officeart/2005/8/layout/vList2"/>
    <dgm:cxn modelId="{BD2307B3-FB52-4B9C-8B5E-98EB833F5C10}" type="presParOf" srcId="{04D4B251-A003-47F7-8144-40FD30C4AF13}" destId="{224B572A-9FC7-4307-84A7-8C16F4CA2B07}" srcOrd="1" destOrd="0" presId="urn:microsoft.com/office/officeart/2005/8/layout/vList2"/>
    <dgm:cxn modelId="{F3635572-03E7-4A4C-A78A-6D9836EF7E21}" type="presParOf" srcId="{04D4B251-A003-47F7-8144-40FD30C4AF13}" destId="{BC9687EB-D052-44C7-B8C9-9264708B9426}" srcOrd="2" destOrd="0" presId="urn:microsoft.com/office/officeart/2005/8/layout/vList2"/>
    <dgm:cxn modelId="{C4269DBC-5079-4D57-92DC-417E9E8571EE}" type="presParOf" srcId="{04D4B251-A003-47F7-8144-40FD30C4AF13}" destId="{9439A146-85F7-45E1-A012-817ECD06DE6E}" srcOrd="3" destOrd="0" presId="urn:microsoft.com/office/officeart/2005/8/layout/vList2"/>
    <dgm:cxn modelId="{FCE95AE4-486F-4906-AABF-DF2073C49EB4}" type="presParOf" srcId="{04D4B251-A003-47F7-8144-40FD30C4AF13}" destId="{4006588F-22F1-4F97-B9BE-5AD33E6BAE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2225D-B526-4890-8FCF-05D53A99A2A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894646-CA6C-4304-A092-D38AA9262267}">
      <dgm:prSet custT="1"/>
      <dgm:spPr>
        <a:solidFill>
          <a:srgbClr val="F8DBA2"/>
        </a:solidFill>
      </dgm:spPr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</a:rPr>
            <a:t>Разные </a:t>
          </a:r>
          <a:r>
            <a:rPr lang="ru-RU" sz="2800" b="1" dirty="0" smtClean="0">
              <a:solidFill>
                <a:schemeClr val="tx1"/>
              </a:solidFill>
            </a:rPr>
            <a:t>варианты конституции</a:t>
          </a:r>
          <a:r>
            <a:rPr lang="ru-RU" sz="2800" dirty="0" smtClean="0">
              <a:solidFill>
                <a:schemeClr val="tx1"/>
              </a:solidFill>
            </a:rPr>
            <a:t>, определяют  различные способы и механизмы адаптации организма. </a:t>
          </a:r>
          <a:endParaRPr lang="ru-RU" sz="2800" dirty="0">
            <a:solidFill>
              <a:schemeClr val="tx1"/>
            </a:solidFill>
          </a:endParaRPr>
        </a:p>
      </dgm:t>
    </dgm:pt>
    <dgm:pt modelId="{CD04D49A-DB11-4A79-86AA-E70E3FEE0490}" type="parTrans" cxnId="{964C2114-4C25-4C7C-8CCA-DCDF0693534F}">
      <dgm:prSet/>
      <dgm:spPr/>
      <dgm:t>
        <a:bodyPr/>
        <a:lstStyle/>
        <a:p>
          <a:endParaRPr lang="ru-RU" sz="2800"/>
        </a:p>
      </dgm:t>
    </dgm:pt>
    <dgm:pt modelId="{86833452-7AFB-4574-B74B-BDEA4A7A4BF6}" type="sibTrans" cxnId="{964C2114-4C25-4C7C-8CCA-DCDF0693534F}">
      <dgm:prSet/>
      <dgm:spPr/>
      <dgm:t>
        <a:bodyPr/>
        <a:lstStyle/>
        <a:p>
          <a:endParaRPr lang="ru-RU" sz="2800"/>
        </a:p>
      </dgm:t>
    </dgm:pt>
    <dgm:pt modelId="{9B894122-EC67-4F74-A044-F6655E534363}">
      <dgm:prSet custT="1"/>
      <dgm:spPr>
        <a:solidFill>
          <a:srgbClr val="F1B641"/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Особенности конституции </a:t>
          </a:r>
          <a:r>
            <a:rPr lang="ru-RU" sz="2800" dirty="0" smtClean="0">
              <a:solidFill>
                <a:schemeClr val="tx1"/>
              </a:solidFill>
            </a:rPr>
            <a:t>по-разному влияют на возникновение, течения, прогноз и исход заболевания.</a:t>
          </a:r>
          <a:endParaRPr lang="ru-RU" sz="2800" dirty="0">
            <a:solidFill>
              <a:schemeClr val="tx1"/>
            </a:solidFill>
          </a:endParaRPr>
        </a:p>
      </dgm:t>
    </dgm:pt>
    <dgm:pt modelId="{E9D7DA30-AF09-491C-9E86-7CD37D0988D5}" type="parTrans" cxnId="{93DBE18B-BD2A-4C9A-8CDF-E5E399CE2B69}">
      <dgm:prSet/>
      <dgm:spPr/>
      <dgm:t>
        <a:bodyPr/>
        <a:lstStyle/>
        <a:p>
          <a:endParaRPr lang="ru-RU" sz="2800"/>
        </a:p>
      </dgm:t>
    </dgm:pt>
    <dgm:pt modelId="{31ADB3B2-CE0A-4847-B641-B43B85665EDA}" type="sibTrans" cxnId="{93DBE18B-BD2A-4C9A-8CDF-E5E399CE2B69}">
      <dgm:prSet/>
      <dgm:spPr/>
      <dgm:t>
        <a:bodyPr/>
        <a:lstStyle/>
        <a:p>
          <a:endParaRPr lang="ru-RU" sz="2800"/>
        </a:p>
      </dgm:t>
    </dgm:pt>
    <dgm:pt modelId="{01913251-7859-42BB-8F70-1BB31EE0C3E1}" type="pres">
      <dgm:prSet presAssocID="{AFD2225D-B526-4890-8FCF-05D53A99A2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3C4B41-D8B2-4516-9F76-4C26934F5A93}" type="pres">
      <dgm:prSet presAssocID="{A2894646-CA6C-4304-A092-D38AA926226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3CA9C-4889-422D-BE5E-0D4FDEB14694}" type="pres">
      <dgm:prSet presAssocID="{86833452-7AFB-4574-B74B-BDEA4A7A4BF6}" presName="spacer" presStyleCnt="0"/>
      <dgm:spPr/>
    </dgm:pt>
    <dgm:pt modelId="{F6B2EDA3-C1EA-48BA-862E-5E406FFBA2C6}" type="pres">
      <dgm:prSet presAssocID="{9B894122-EC67-4F74-A044-F6655E5343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DBE18B-BD2A-4C9A-8CDF-E5E399CE2B69}" srcId="{AFD2225D-B526-4890-8FCF-05D53A99A2A8}" destId="{9B894122-EC67-4F74-A044-F6655E534363}" srcOrd="1" destOrd="0" parTransId="{E9D7DA30-AF09-491C-9E86-7CD37D0988D5}" sibTransId="{31ADB3B2-CE0A-4847-B641-B43B85665EDA}"/>
    <dgm:cxn modelId="{FF1567B0-5DB8-4E3E-8E68-00CFB7C6A04F}" type="presOf" srcId="{AFD2225D-B526-4890-8FCF-05D53A99A2A8}" destId="{01913251-7859-42BB-8F70-1BB31EE0C3E1}" srcOrd="0" destOrd="0" presId="urn:microsoft.com/office/officeart/2005/8/layout/vList2"/>
    <dgm:cxn modelId="{E21D039C-FC71-4DA1-BBEA-A78DD2F62412}" type="presOf" srcId="{A2894646-CA6C-4304-A092-D38AA9262267}" destId="{CD3C4B41-D8B2-4516-9F76-4C26934F5A93}" srcOrd="0" destOrd="0" presId="urn:microsoft.com/office/officeart/2005/8/layout/vList2"/>
    <dgm:cxn modelId="{964C2114-4C25-4C7C-8CCA-DCDF0693534F}" srcId="{AFD2225D-B526-4890-8FCF-05D53A99A2A8}" destId="{A2894646-CA6C-4304-A092-D38AA9262267}" srcOrd="0" destOrd="0" parTransId="{CD04D49A-DB11-4A79-86AA-E70E3FEE0490}" sibTransId="{86833452-7AFB-4574-B74B-BDEA4A7A4BF6}"/>
    <dgm:cxn modelId="{19A598DB-4A87-41B9-8F04-CB91BD71B341}" type="presOf" srcId="{9B894122-EC67-4F74-A044-F6655E534363}" destId="{F6B2EDA3-C1EA-48BA-862E-5E406FFBA2C6}" srcOrd="0" destOrd="0" presId="urn:microsoft.com/office/officeart/2005/8/layout/vList2"/>
    <dgm:cxn modelId="{AF3FB3CC-B92A-4CAA-82BA-47F59F46E47D}" type="presParOf" srcId="{01913251-7859-42BB-8F70-1BB31EE0C3E1}" destId="{CD3C4B41-D8B2-4516-9F76-4C26934F5A93}" srcOrd="0" destOrd="0" presId="urn:microsoft.com/office/officeart/2005/8/layout/vList2"/>
    <dgm:cxn modelId="{A0925C77-BDA1-4BBE-ADEE-15F562F3E738}" type="presParOf" srcId="{01913251-7859-42BB-8F70-1BB31EE0C3E1}" destId="{36D3CA9C-4889-422D-BE5E-0D4FDEB14694}" srcOrd="1" destOrd="0" presId="urn:microsoft.com/office/officeart/2005/8/layout/vList2"/>
    <dgm:cxn modelId="{7A3D47C9-1295-4EAE-8147-2E585167E1CC}" type="presParOf" srcId="{01913251-7859-42BB-8F70-1BB31EE0C3E1}" destId="{F6B2EDA3-C1EA-48BA-862E-5E406FFBA2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B46580-DD2B-4BFF-802B-973F2177EF42}">
      <dsp:nvSpPr>
        <dsp:cNvPr id="0" name=""/>
        <dsp:cNvSpPr/>
      </dsp:nvSpPr>
      <dsp:spPr>
        <a:xfrm>
          <a:off x="0" y="56952"/>
          <a:ext cx="7848600" cy="1254825"/>
        </a:xfrm>
        <a:prstGeom prst="roundRect">
          <a:avLst/>
        </a:prstGeom>
        <a:solidFill>
          <a:srgbClr val="E59F2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Адаптация</a:t>
          </a:r>
          <a:r>
            <a:rPr lang="ru-RU" sz="2400" kern="1200" dirty="0" smtClean="0">
              <a:solidFill>
                <a:schemeClr val="tx1"/>
              </a:solidFill>
            </a:rPr>
            <a:t> – приспособление организма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 к внешним условиям среды в процессе эволюции.</a:t>
          </a:r>
          <a:endParaRPr lang="ru-RU" sz="2400" kern="1200" dirty="0"/>
        </a:p>
      </dsp:txBody>
      <dsp:txXfrm>
        <a:off x="0" y="56952"/>
        <a:ext cx="7848600" cy="1254825"/>
      </dsp:txXfrm>
    </dsp:sp>
    <dsp:sp modelId="{BC9687EB-D052-44C7-B8C9-9264708B9426}">
      <dsp:nvSpPr>
        <dsp:cNvPr id="0" name=""/>
        <dsp:cNvSpPr/>
      </dsp:nvSpPr>
      <dsp:spPr>
        <a:xfrm>
          <a:off x="0" y="1498977"/>
          <a:ext cx="7848600" cy="1116844"/>
        </a:xfrm>
        <a:prstGeom prst="roundRect">
          <a:avLst/>
        </a:prstGeom>
        <a:solidFill>
          <a:srgbClr val="F1B6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Организм</a:t>
          </a:r>
          <a:r>
            <a:rPr lang="ru-RU" sz="2400" kern="1200" dirty="0" smtClean="0">
              <a:solidFill>
                <a:schemeClr val="tx1"/>
              </a:solidFill>
            </a:rPr>
            <a:t> является точкой приложения адаптации.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498977"/>
        <a:ext cx="7848600" cy="1116844"/>
      </dsp:txXfrm>
    </dsp:sp>
    <dsp:sp modelId="{4006588F-22F1-4F97-B9BE-5AD33E6BAEB9}">
      <dsp:nvSpPr>
        <dsp:cNvPr id="0" name=""/>
        <dsp:cNvSpPr/>
      </dsp:nvSpPr>
      <dsp:spPr>
        <a:xfrm>
          <a:off x="0" y="2803021"/>
          <a:ext cx="7848600" cy="1254825"/>
        </a:xfrm>
        <a:prstGeom prst="roundRect">
          <a:avLst/>
        </a:prstGeom>
        <a:solidFill>
          <a:srgbClr val="F8DB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Организм человека </a:t>
          </a:r>
          <a:r>
            <a:rPr lang="ru-RU" sz="2400" kern="1200" dirty="0" smtClean="0">
              <a:solidFill>
                <a:schemeClr val="tx1"/>
              </a:solidFill>
            </a:rPr>
            <a:t>– целостная система, комплексно реагирующая на изменения внутренних и внешних средовых изменений.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803021"/>
        <a:ext cx="7848600" cy="12548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3C4B41-D8B2-4516-9F76-4C26934F5A93}">
      <dsp:nvSpPr>
        <dsp:cNvPr id="0" name=""/>
        <dsp:cNvSpPr/>
      </dsp:nvSpPr>
      <dsp:spPr>
        <a:xfrm>
          <a:off x="0" y="442725"/>
          <a:ext cx="7086600" cy="1482974"/>
        </a:xfrm>
        <a:prstGeom prst="roundRect">
          <a:avLst/>
        </a:prstGeom>
        <a:solidFill>
          <a:srgbClr val="F8DB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Разные </a:t>
          </a:r>
          <a:r>
            <a:rPr lang="ru-RU" sz="2800" b="1" kern="1200" dirty="0" smtClean="0">
              <a:solidFill>
                <a:schemeClr val="tx1"/>
              </a:solidFill>
            </a:rPr>
            <a:t>варианты конституции</a:t>
          </a:r>
          <a:r>
            <a:rPr lang="ru-RU" sz="2800" kern="1200" dirty="0" smtClean="0">
              <a:solidFill>
                <a:schemeClr val="tx1"/>
              </a:solidFill>
            </a:rPr>
            <a:t>, определяют  различные способы и механизмы адаптации организма.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442725"/>
        <a:ext cx="7086600" cy="1482974"/>
      </dsp:txXfrm>
    </dsp:sp>
    <dsp:sp modelId="{F6B2EDA3-C1EA-48BA-862E-5E406FFBA2C6}">
      <dsp:nvSpPr>
        <dsp:cNvPr id="0" name=""/>
        <dsp:cNvSpPr/>
      </dsp:nvSpPr>
      <dsp:spPr>
        <a:xfrm>
          <a:off x="0" y="2112900"/>
          <a:ext cx="7086600" cy="1482974"/>
        </a:xfrm>
        <a:prstGeom prst="roundRect">
          <a:avLst/>
        </a:prstGeom>
        <a:solidFill>
          <a:srgbClr val="F1B6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Особенности конституции </a:t>
          </a:r>
          <a:r>
            <a:rPr lang="ru-RU" sz="2800" kern="1200" dirty="0" smtClean="0">
              <a:solidFill>
                <a:schemeClr val="tx1"/>
              </a:solidFill>
            </a:rPr>
            <a:t>по-разному влияют на возникновение, течения, прогноз и исход заболевания.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2112900"/>
        <a:ext cx="7086600" cy="1482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00797-2494-4B8F-89A7-AEC533DE8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6EA97-29E2-46D8-91EE-E878B3B462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84C89-D3B1-4D37-A6AF-800C36BCA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2975-4034-4205-AA9A-19724B101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A378-B58E-40BD-A790-BE29CF91E3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E9C78-F863-414C-8721-1F8822642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D1D48-76D7-492A-AB72-211FD83990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438CF-DA67-4BBB-8496-BB8865BB21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7BC77-C329-4CA3-81DA-7F212805A2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C62B7-4AA7-4853-9FCD-05789C3138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80FF-0365-4FA3-8DF4-240274FE75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00A175-75D8-452A-99BF-490C209F83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Презентация_облож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447800" y="1524000"/>
          <a:ext cx="7086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обмен\рам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обмен\ЗФ.png"/>
          <p:cNvPicPr>
            <a:picLocks noChangeAspect="1" noChangeArrowheads="1"/>
          </p:cNvPicPr>
          <p:nvPr/>
        </p:nvPicPr>
        <p:blipFill>
          <a:blip r:embed="rId8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0" y="1981200"/>
            <a:ext cx="1143000" cy="1318846"/>
          </a:xfrm>
          <a:prstGeom prst="rightArrow">
            <a:avLst/>
          </a:prstGeom>
          <a:solidFill>
            <a:srgbClr val="F8DBA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0" y="3657600"/>
            <a:ext cx="1143000" cy="1318846"/>
          </a:xfrm>
          <a:prstGeom prst="rightArrow">
            <a:avLst/>
          </a:prstGeom>
          <a:solidFill>
            <a:srgbClr val="ECA31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46075"/>
            <a:ext cx="8229600" cy="779463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4000" b="1">
                <a:solidFill>
                  <a:srgbClr val="C00000"/>
                </a:solidFill>
              </a:rPr>
              <a:t>Астенический тип</a:t>
            </a:r>
            <a:br>
              <a:rPr lang="ru-RU" sz="4000" b="1">
                <a:solidFill>
                  <a:srgbClr val="C00000"/>
                </a:solidFill>
              </a:rPr>
            </a:br>
            <a:r>
              <a:rPr lang="ru-RU" sz="4000" b="1">
                <a:solidFill>
                  <a:srgbClr val="C00000"/>
                </a:solidFill>
              </a:rPr>
              <a:t>(хрупкая натура)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95513" y="1566863"/>
            <a:ext cx="67183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500" b="1" dirty="0"/>
              <a:t>Предрасположен к: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опущению органов брюшной полости;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хроническим заболеваниям органов дыхания;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гастритам и язвам желудка (ДПК) с пониженной кислотностью;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неврозам; 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патологической аменорее;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артериальной гипотонии и </a:t>
            </a:r>
            <a:r>
              <a:rPr lang="ru-RU" sz="2500" dirty="0" err="1"/>
              <a:t>вегето-сосудистой</a:t>
            </a:r>
            <a:r>
              <a:rPr lang="ru-RU" sz="2500" dirty="0"/>
              <a:t> </a:t>
            </a:r>
            <a:r>
              <a:rPr lang="ru-RU" sz="2500" dirty="0" err="1"/>
              <a:t>дистонии</a:t>
            </a:r>
            <a:r>
              <a:rPr lang="ru-RU" sz="25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500" dirty="0"/>
              <a:t>Иммунитет «дремлет», поэтому часто заболевания переходят в хроническую форму.</a:t>
            </a:r>
          </a:p>
        </p:txBody>
      </p:sp>
      <p:pic>
        <p:nvPicPr>
          <p:cNvPr id="14342" name="Picture 2" descr="D:\Шарафиева\асте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23988"/>
            <a:ext cx="13065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ru-RU" sz="4000" b="1">
                <a:solidFill>
                  <a:srgbClr val="C00000"/>
                </a:solidFill>
              </a:rPr>
              <a:t>Нормостенический тип</a:t>
            </a:r>
            <a:br>
              <a:rPr lang="ru-RU" sz="4000" b="1">
                <a:solidFill>
                  <a:srgbClr val="C00000"/>
                </a:solidFill>
              </a:rPr>
            </a:br>
            <a:r>
              <a:rPr lang="ru-RU" sz="4000" b="1">
                <a:solidFill>
                  <a:srgbClr val="C00000"/>
                </a:solidFill>
              </a:rPr>
              <a:t>(золотая пропорция)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03463" y="1628775"/>
            <a:ext cx="6877050" cy="4392613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sz="2600" b="1" dirty="0"/>
              <a:t>Предрасположен к: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600" dirty="0"/>
              <a:t>ревматизму;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600" dirty="0"/>
              <a:t>гастритам повышенной кислотностью и исходом в виде язвы желудка (ДПК); 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600" dirty="0"/>
              <a:t>острым заболеваниям дыхательных путей;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600" dirty="0"/>
              <a:t>невралгиям и остеохондрозу;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600" dirty="0"/>
              <a:t>заболеваниям суставного аппарата;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600" dirty="0"/>
              <a:t>«внезапному» развитию гипертонии.</a:t>
            </a: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sz="2600" dirty="0"/>
              <a:t>Иммунитет адекватно реагирует </a:t>
            </a:r>
            <a:br>
              <a:rPr lang="ru-RU" sz="2600" dirty="0"/>
            </a:br>
            <a:r>
              <a:rPr lang="ru-RU" sz="2600" dirty="0"/>
              <a:t>на раздражители.</a:t>
            </a:r>
          </a:p>
        </p:txBody>
      </p:sp>
      <p:pic>
        <p:nvPicPr>
          <p:cNvPr id="15366" name="Picture 2" descr="D:\Шарафиева\нормосте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412875"/>
            <a:ext cx="1582737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ru-RU" sz="4000" b="1">
                <a:solidFill>
                  <a:srgbClr val="C00000"/>
                </a:solidFill>
              </a:rPr>
              <a:t>Гиперстенический тип</a:t>
            </a:r>
            <a:br>
              <a:rPr lang="ru-RU" sz="4000" b="1">
                <a:solidFill>
                  <a:srgbClr val="C00000"/>
                </a:solidFill>
              </a:rPr>
            </a:br>
            <a:r>
              <a:rPr lang="ru-RU" sz="4000" b="1">
                <a:solidFill>
                  <a:srgbClr val="C00000"/>
                </a:solidFill>
              </a:rPr>
              <a:t>(весомая фигура)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11413" y="1566863"/>
            <a:ext cx="6732587" cy="4454525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ru-RU" sz="2400" b="1" dirty="0"/>
              <a:t>Предрасположен к: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ru-RU" sz="2400" dirty="0" err="1"/>
              <a:t>сердечно-сосудистым</a:t>
            </a:r>
            <a:r>
              <a:rPr lang="ru-RU" sz="2400" dirty="0"/>
              <a:t> заболеваниям и их осложнениям;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ru-RU" sz="2400" dirty="0"/>
              <a:t>артериальной гипертонии «молодого возраста»;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ru-RU" sz="2400" dirty="0"/>
              <a:t>сахарному диабету;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ru-RU" sz="2400" dirty="0"/>
              <a:t>заболеваниям печени;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ru-RU" sz="2400" dirty="0"/>
              <a:t>нарушениям обмена веществ, в том числе к ожирению;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ru-RU" sz="2400" dirty="0"/>
              <a:t>к камнеобразованию в почках и желчевыводящих путях.</a:t>
            </a:r>
          </a:p>
          <a:p>
            <a:pPr>
              <a:lnSpc>
                <a:spcPts val="2500"/>
              </a:lnSpc>
              <a:spcBef>
                <a:spcPts val="600"/>
              </a:spcBef>
              <a:buFontTx/>
              <a:buNone/>
            </a:pPr>
            <a:r>
              <a:rPr lang="ru-RU" sz="2400" dirty="0"/>
              <a:t>Ослаблена система «местной защиты», поэтому гнойнички и царапины могут заживать сравнительно долго.</a:t>
            </a:r>
          </a:p>
        </p:txBody>
      </p:sp>
      <p:pic>
        <p:nvPicPr>
          <p:cNvPr id="16390" name="Picture 2" descr="D:\Шарафиева\гиперсте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1412875"/>
            <a:ext cx="16906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обмен\Презентация_система.png"/>
          <p:cNvPicPr>
            <a:picLocks noChangeAspect="1" noChangeArrowheads="1"/>
          </p:cNvPicPr>
          <p:nvPr/>
        </p:nvPicPr>
        <p:blipFill>
          <a:blip r:embed="rId4" cstate="print"/>
          <a:srcRect l="1369" r="7199"/>
          <a:stretch>
            <a:fillRect/>
          </a:stretch>
        </p:blipFill>
        <p:spPr bwMode="auto">
          <a:xfrm>
            <a:off x="0" y="-114301"/>
            <a:ext cx="9144000" cy="750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9" descr="ЗФ_лого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15888"/>
            <a:ext cx="26447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700213"/>
            <a:ext cx="9144000" cy="3744912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3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6985000" cy="1008063"/>
          </a:xfrm>
        </p:spPr>
        <p:txBody>
          <a:bodyPr>
            <a:normAutofit/>
          </a:bodyPr>
          <a:lstStyle/>
          <a:p>
            <a:r>
              <a:rPr lang="ru-RU" sz="4000" b="1"/>
              <a:t>Сорокотравник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32138" y="2046287"/>
            <a:ext cx="6048375" cy="3744913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400"/>
              </a:spcBef>
            </a:pPr>
            <a:r>
              <a:rPr lang="ru-RU" sz="2800" dirty="0" smtClean="0"/>
              <a:t> Основная </a:t>
            </a:r>
            <a:r>
              <a:rPr lang="ru-RU" sz="2800" dirty="0"/>
              <a:t>поддержка адаптационных резервов;</a:t>
            </a:r>
          </a:p>
          <a:p>
            <a:pPr marL="0" indent="0">
              <a:lnSpc>
                <a:spcPts val="3000"/>
              </a:lnSpc>
              <a:spcBef>
                <a:spcPts val="400"/>
              </a:spcBef>
            </a:pPr>
            <a:r>
              <a:rPr lang="ru-RU" sz="2800" dirty="0" smtClean="0"/>
              <a:t> Комплексная </a:t>
            </a:r>
            <a:r>
              <a:rPr lang="ru-RU" sz="2800" dirty="0"/>
              <a:t>поддержка всех органов и систем организма;</a:t>
            </a:r>
          </a:p>
          <a:p>
            <a:pPr marL="0" indent="0">
              <a:lnSpc>
                <a:spcPts val="3000"/>
              </a:lnSpc>
              <a:spcBef>
                <a:spcPts val="400"/>
              </a:spcBef>
            </a:pPr>
            <a:r>
              <a:rPr lang="ru-RU" sz="2800" dirty="0" smtClean="0"/>
              <a:t> Является </a:t>
            </a:r>
            <a:r>
              <a:rPr lang="ru-RU" sz="2800" dirty="0"/>
              <a:t>источником необходимой энергии;</a:t>
            </a:r>
          </a:p>
          <a:p>
            <a:pPr marL="0" indent="0">
              <a:lnSpc>
                <a:spcPts val="3000"/>
              </a:lnSpc>
              <a:spcBef>
                <a:spcPts val="400"/>
              </a:spcBef>
            </a:pPr>
            <a:r>
              <a:rPr lang="ru-RU" sz="2800" dirty="0" smtClean="0"/>
              <a:t> Прост </a:t>
            </a:r>
            <a:r>
              <a:rPr lang="ru-RU" sz="2800" dirty="0"/>
              <a:t>и удобен в употреблении.</a:t>
            </a:r>
          </a:p>
          <a:p>
            <a:pPr marL="0" indent="0"/>
            <a:endParaRPr lang="ru-RU" dirty="0"/>
          </a:p>
        </p:txBody>
      </p:sp>
      <p:pic>
        <p:nvPicPr>
          <p:cNvPr id="20487" name="Picture 2" descr="D:\обмен\sorokotravn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3097212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557338"/>
            <a:ext cx="9144000" cy="4103687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79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000" b="1">
                <a:solidFill>
                  <a:srgbClr val="4F6228"/>
                </a:solidFill>
              </a:rPr>
              <a:t>Дополнительная поддержка астенику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667000" y="1744663"/>
            <a:ext cx="6215062" cy="3629025"/>
          </a:xfrm>
        </p:spPr>
        <p:txBody>
          <a:bodyPr>
            <a:normAutofit/>
          </a:bodyPr>
          <a:lstStyle/>
          <a:p>
            <a:pPr indent="0">
              <a:lnSpc>
                <a:spcPts val="3000"/>
              </a:lnSpc>
              <a:buFontTx/>
              <a:buNone/>
            </a:pPr>
            <a:r>
              <a:rPr lang="ru-RU" sz="2800" b="1" dirty="0"/>
              <a:t>Настой «Знатный»</a:t>
            </a:r>
          </a:p>
          <a:p>
            <a:pPr indent="0">
              <a:lnSpc>
                <a:spcPts val="3000"/>
              </a:lnSpc>
            </a:pPr>
            <a:r>
              <a:rPr lang="ru-RU" sz="2800" dirty="0" smtClean="0"/>
              <a:t> уменьшает </a:t>
            </a:r>
            <a:r>
              <a:rPr lang="ru-RU" sz="2800" dirty="0"/>
              <a:t>действие факторов риска;</a:t>
            </a:r>
          </a:p>
          <a:p>
            <a:pPr indent="0">
              <a:lnSpc>
                <a:spcPts val="3000"/>
              </a:lnSpc>
            </a:pPr>
            <a:r>
              <a:rPr lang="ru-RU" sz="2800" dirty="0" smtClean="0"/>
              <a:t> защищает </a:t>
            </a:r>
            <a:r>
              <a:rPr lang="ru-RU" sz="2800" dirty="0"/>
              <a:t>от микроорганизмов;</a:t>
            </a:r>
          </a:p>
          <a:p>
            <a:pPr indent="0">
              <a:lnSpc>
                <a:spcPts val="3000"/>
              </a:lnSpc>
            </a:pPr>
            <a:r>
              <a:rPr lang="ru-RU" sz="2800" dirty="0" smtClean="0"/>
              <a:t> повышает </a:t>
            </a:r>
            <a:r>
              <a:rPr lang="ru-RU" sz="2800" dirty="0"/>
              <a:t>тонус сосудов;</a:t>
            </a:r>
          </a:p>
          <a:p>
            <a:pPr indent="0">
              <a:lnSpc>
                <a:spcPts val="3000"/>
              </a:lnSpc>
            </a:pPr>
            <a:r>
              <a:rPr lang="ru-RU" sz="2800" dirty="0" smtClean="0"/>
              <a:t> снижает </a:t>
            </a:r>
            <a:r>
              <a:rPr lang="ru-RU" sz="2800" dirty="0"/>
              <a:t>проницаемость мембран клеток;</a:t>
            </a:r>
          </a:p>
          <a:p>
            <a:pPr indent="0">
              <a:lnSpc>
                <a:spcPts val="3000"/>
              </a:lnSpc>
            </a:pPr>
            <a:r>
              <a:rPr lang="ru-RU" sz="2800" dirty="0" smtClean="0"/>
              <a:t> повышает </a:t>
            </a:r>
            <a:r>
              <a:rPr lang="ru-RU" sz="2800" dirty="0" err="1"/>
              <a:t>стрессоустойчивость</a:t>
            </a:r>
            <a:endParaRPr lang="ru-RU" sz="2800" dirty="0"/>
          </a:p>
        </p:txBody>
      </p:sp>
      <p:pic>
        <p:nvPicPr>
          <p:cNvPr id="24582" name="Picture 5" descr="\\ARTSERVER\ArtLife\дизайнеры\Продукция_3D\Zeleynaya_fabrika\nastoy\znatn_nasto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827088"/>
            <a:ext cx="22018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D:\обмен\ЗФ.png"/>
          <p:cNvPicPr>
            <a:picLocks noChangeAspect="1" noChangeArrowheads="1"/>
          </p:cNvPicPr>
          <p:nvPr/>
        </p:nvPicPr>
        <p:blipFill>
          <a:blip r:embed="rId4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557338"/>
            <a:ext cx="9144000" cy="4103687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3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\\ARTSERVER\ArtLife\дизайнеры\Продукция_3D\Zeleynaya_fabrika\nastoy\ladn_nasto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836613"/>
            <a:ext cx="22018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000" b="1">
                <a:solidFill>
                  <a:srgbClr val="4F6228"/>
                </a:solidFill>
              </a:rPr>
              <a:t>Дополнительная поддержка нормостенику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2627313" y="1801813"/>
            <a:ext cx="6553200" cy="3989387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sz="2800" b="1" dirty="0"/>
              <a:t>Настой «Ладный»</a:t>
            </a:r>
          </a:p>
          <a:p>
            <a:pPr indent="0"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 защищает </a:t>
            </a:r>
            <a:r>
              <a:rPr lang="ru-RU" sz="2800" dirty="0"/>
              <a:t>от негативных факторов;</a:t>
            </a:r>
          </a:p>
          <a:p>
            <a:pPr indent="0">
              <a:lnSpc>
                <a:spcPts val="2800"/>
              </a:lnSpc>
              <a:spcBef>
                <a:spcPct val="0"/>
              </a:spcBef>
            </a:pPr>
            <a:r>
              <a:rPr lang="ru-RU" sz="2800" dirty="0" smtClean="0"/>
              <a:t> защищает </a:t>
            </a:r>
            <a:r>
              <a:rPr lang="ru-RU" sz="2800" dirty="0"/>
              <a:t>от вирусов и бактерий;</a:t>
            </a:r>
          </a:p>
          <a:p>
            <a:pPr indent="0"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 нейтрализует свободные радикалы;</a:t>
            </a:r>
          </a:p>
          <a:p>
            <a:pPr indent="0"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 снижает вероятность обменных нарушений;  </a:t>
            </a:r>
          </a:p>
          <a:p>
            <a:pPr indent="0"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 очищает организм.</a:t>
            </a:r>
          </a:p>
        </p:txBody>
      </p:sp>
      <p:pic>
        <p:nvPicPr>
          <p:cNvPr id="25607" name="Picture 2" descr="D:\обмен\ЗФ.png"/>
          <p:cNvPicPr>
            <a:picLocks noChangeAspect="1" noChangeArrowheads="1"/>
          </p:cNvPicPr>
          <p:nvPr/>
        </p:nvPicPr>
        <p:blipFill>
          <a:blip r:embed="rId4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557338"/>
            <a:ext cx="9144000" cy="4103687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7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000" b="1">
                <a:solidFill>
                  <a:srgbClr val="4F6228"/>
                </a:solidFill>
              </a:rPr>
              <a:t>Дополнительная поддержка гиперстенику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2987675" y="1789113"/>
            <a:ext cx="6156325" cy="3773487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FontTx/>
              <a:buNone/>
            </a:pPr>
            <a:r>
              <a:rPr lang="ru-RU" sz="2800" b="1" dirty="0"/>
              <a:t>Настой «Добротный»</a:t>
            </a:r>
          </a:p>
          <a:p>
            <a:pPr marL="0" indent="0">
              <a:lnSpc>
                <a:spcPts val="2800"/>
              </a:lnSpc>
            </a:pPr>
            <a:r>
              <a:rPr lang="ru-RU" sz="2800" dirty="0" smtClean="0"/>
              <a:t> нормализует </a:t>
            </a:r>
            <a:r>
              <a:rPr lang="ru-RU" sz="2800" dirty="0"/>
              <a:t>работу центральной нервной системы;</a:t>
            </a:r>
          </a:p>
          <a:p>
            <a:pPr marL="0" indent="0">
              <a:lnSpc>
                <a:spcPts val="2800"/>
              </a:lnSpc>
            </a:pPr>
            <a:r>
              <a:rPr lang="ru-RU" sz="2800" dirty="0" smtClean="0"/>
              <a:t> выводит  </a:t>
            </a:r>
            <a:r>
              <a:rPr lang="ru-RU" sz="2800" dirty="0"/>
              <a:t>токсины и шлаки;</a:t>
            </a:r>
            <a:endParaRPr lang="ru-RU" sz="800" dirty="0"/>
          </a:p>
          <a:p>
            <a:pPr marL="0" indent="0">
              <a:lnSpc>
                <a:spcPts val="2800"/>
              </a:lnSpc>
              <a:spcBef>
                <a:spcPct val="0"/>
              </a:spcBef>
            </a:pPr>
            <a:r>
              <a:rPr lang="ru-RU" sz="2800" dirty="0" smtClean="0"/>
              <a:t> улучшает </a:t>
            </a:r>
            <a:r>
              <a:rPr lang="ru-RU" sz="2800" dirty="0"/>
              <a:t>пищеварение;</a:t>
            </a:r>
          </a:p>
          <a:p>
            <a:pPr marL="0" indent="0">
              <a:lnSpc>
                <a:spcPts val="2800"/>
              </a:lnSpc>
              <a:spcBef>
                <a:spcPct val="0"/>
              </a:spcBef>
            </a:pPr>
            <a:r>
              <a:rPr lang="ru-RU" sz="2800" dirty="0" smtClean="0"/>
              <a:t> стабилизирует </a:t>
            </a:r>
            <a:r>
              <a:rPr lang="ru-RU" sz="2800" dirty="0"/>
              <a:t>обменные процессы</a:t>
            </a:r>
            <a:r>
              <a:rPr lang="en-US" sz="2800" dirty="0"/>
              <a:t>;</a:t>
            </a:r>
            <a:endParaRPr lang="ru-RU" sz="2800" dirty="0"/>
          </a:p>
          <a:p>
            <a:pPr marL="0" indent="0">
              <a:lnSpc>
                <a:spcPts val="2800"/>
              </a:lnSpc>
            </a:pPr>
            <a:r>
              <a:rPr lang="ru-RU" sz="2800" dirty="0" smtClean="0"/>
              <a:t> уменьшает </a:t>
            </a:r>
            <a:r>
              <a:rPr lang="ru-RU" sz="2800" dirty="0"/>
              <a:t>избыток влаги в тканях.</a:t>
            </a:r>
          </a:p>
        </p:txBody>
      </p:sp>
      <p:pic>
        <p:nvPicPr>
          <p:cNvPr id="26631" name="Picture 3" descr="\\ARTSERVER\ArtLife\дизайнеры\Продукция_3D\Zeleynaya_fabrika\nastoy\dobrotn_nasto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" y="827088"/>
            <a:ext cx="22018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12875"/>
            <a:ext cx="9144000" cy="4103688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12875"/>
            <a:ext cx="3132138" cy="4103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2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32523"/>
                </a:solidFill>
              </a:rPr>
              <a:t>Не все дано предугадать...</a:t>
            </a:r>
          </a:p>
        </p:txBody>
      </p:sp>
      <p:sp>
        <p:nvSpPr>
          <p:cNvPr id="27655" name="Содержимое 2"/>
          <p:cNvSpPr>
            <a:spLocks noGrp="1"/>
          </p:cNvSpPr>
          <p:nvPr>
            <p:ph idx="4294967295"/>
          </p:nvPr>
        </p:nvSpPr>
        <p:spPr>
          <a:xfrm>
            <a:off x="3492500" y="1641475"/>
            <a:ext cx="5481638" cy="4454525"/>
          </a:xfrm>
        </p:spPr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Острые инфекции;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Резкие нарушения привычного режима и образа жизни;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Незапланированные нагрузки;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Эмоциональные потрясения;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Переутомление;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sz="2800" dirty="0"/>
              <a:t>Травмы, операции.</a:t>
            </a:r>
          </a:p>
        </p:txBody>
      </p:sp>
      <p:pic>
        <p:nvPicPr>
          <p:cNvPr id="27656" name="Picture 5" descr="IS098-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12875"/>
            <a:ext cx="27368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Шарафиева\Клипарты\Люди\Семья\545454587 (7).jpg"/>
          <p:cNvPicPr>
            <a:picLocks noChangeAspect="1" noChangeArrowheads="1"/>
          </p:cNvPicPr>
          <p:nvPr/>
        </p:nvPicPr>
        <p:blipFill>
          <a:blip r:embed="rId2" cstate="print"/>
          <a:srcRect r="7327" b="60239"/>
          <a:stretch>
            <a:fillRect/>
          </a:stretch>
        </p:blipFill>
        <p:spPr bwMode="auto">
          <a:xfrm>
            <a:off x="609600" y="1752600"/>
            <a:ext cx="8029013" cy="2438400"/>
          </a:xfrm>
          <a:prstGeom prst="rect">
            <a:avLst/>
          </a:prstGeom>
          <a:noFill/>
        </p:spPr>
      </p:pic>
      <p:pic>
        <p:nvPicPr>
          <p:cNvPr id="6" name="Picture 3" descr="D:\обмен\рам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обмен\ЗФ.png"/>
          <p:cNvPicPr>
            <a:picLocks noChangeAspect="1" noChangeArrowheads="1"/>
          </p:cNvPicPr>
          <p:nvPr/>
        </p:nvPicPr>
        <p:blipFill>
          <a:blip r:embed="rId4" cstate="print"/>
          <a:srcRect b="30235"/>
          <a:stretch>
            <a:fillRect/>
          </a:stretch>
        </p:blipFill>
        <p:spPr bwMode="auto">
          <a:xfrm>
            <a:off x="2895600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8229600" cy="1828800"/>
          </a:xfrm>
        </p:spPr>
        <p:txBody>
          <a:bodyPr/>
          <a:lstStyle/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r>
              <a:rPr lang="ru-RU" dirty="0" smtClean="0"/>
              <a:t>Здоровье – </a:t>
            </a:r>
            <a:r>
              <a:rPr lang="ru-RU" dirty="0"/>
              <a:t>состояние полного физического, духовного и социального благополучия, а не только отсутствие болезней и физических дефектов.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12875"/>
            <a:ext cx="9144000" cy="4103688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5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8313" y="333375"/>
            <a:ext cx="8229600" cy="7778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Ситуационная поддержка</a:t>
            </a: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611188" y="1628775"/>
            <a:ext cx="77057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Неожиданные ситуации можно и нужно корректировать своевременно.</a:t>
            </a:r>
          </a:p>
          <a:p>
            <a:pPr algn="ctr"/>
            <a:endParaRPr lang="ru-RU" sz="2800">
              <a:latin typeface="Calibri" pitchFamily="34" charset="0"/>
            </a:endParaRPr>
          </a:p>
          <a:p>
            <a:pPr algn="ctr"/>
            <a:r>
              <a:rPr lang="ru-RU" sz="2800" b="1">
                <a:latin typeface="Calibri" pitchFamily="34" charset="0"/>
              </a:rPr>
              <a:t>Ситуационные корректоры </a:t>
            </a:r>
            <a:r>
              <a:rPr lang="ru-RU" sz="2800">
                <a:latin typeface="Calibri" pitchFamily="34" charset="0"/>
              </a:rPr>
              <a:t>– это продукты для поддержания систем организма в ситуации, когда они подвергаются особой нагрузке. Ситуационные корректоры подходят для людей любого типа конституции.</a:t>
            </a:r>
          </a:p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12875"/>
            <a:ext cx="9144000" cy="4103688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9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777875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4F6228"/>
                </a:solidFill>
              </a:rPr>
              <a:t>Поддержи иммунитет!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4175" y="1484313"/>
            <a:ext cx="5991225" cy="4608512"/>
          </a:xfrm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ru-RU" sz="2600" b="1" i="1" dirty="0" err="1">
                <a:solidFill>
                  <a:srgbClr val="4F6228"/>
                </a:solidFill>
              </a:rPr>
              <a:t>Многотравник</a:t>
            </a:r>
            <a:r>
              <a:rPr lang="ru-RU" sz="2600" b="1" i="1" dirty="0">
                <a:solidFill>
                  <a:srgbClr val="4F6228"/>
                </a:solidFill>
              </a:rPr>
              <a:t> </a:t>
            </a:r>
            <a:r>
              <a:rPr lang="ru-RU" sz="2600" b="1" i="1" dirty="0" err="1">
                <a:solidFill>
                  <a:srgbClr val="4F6228"/>
                </a:solidFill>
              </a:rPr>
              <a:t>Обережный</a:t>
            </a:r>
            <a:r>
              <a:rPr lang="ru-RU" sz="2600" dirty="0">
                <a:solidFill>
                  <a:srgbClr val="4F6228"/>
                </a:solidFill>
              </a:rPr>
              <a:t>:</a:t>
            </a:r>
          </a:p>
          <a:p>
            <a:pPr marL="0" indent="0">
              <a:lnSpc>
                <a:spcPts val="2600"/>
              </a:lnSpc>
              <a:spcBef>
                <a:spcPct val="0"/>
              </a:spcBef>
            </a:pPr>
            <a:r>
              <a:rPr lang="ru-RU" sz="2400" dirty="0" smtClean="0"/>
              <a:t> помогает </a:t>
            </a:r>
            <a:r>
              <a:rPr lang="ru-RU" sz="2400" dirty="0"/>
              <a:t>всем звеньям иммунной системы оптимально функционировать и защищать организм;</a:t>
            </a:r>
          </a:p>
          <a:p>
            <a:pPr marL="0" indent="0">
              <a:lnSpc>
                <a:spcPts val="2600"/>
              </a:lnSpc>
              <a:spcBef>
                <a:spcPct val="0"/>
              </a:spcBef>
            </a:pPr>
            <a:r>
              <a:rPr lang="ru-RU" sz="2400" dirty="0" smtClean="0"/>
              <a:t> Чага</a:t>
            </a:r>
            <a:r>
              <a:rPr lang="ru-RU" sz="2400" dirty="0"/>
              <a:t>, кошачий коготь, </a:t>
            </a:r>
            <a:r>
              <a:rPr lang="ru-RU" sz="2400" dirty="0" err="1"/>
              <a:t>эхинацея</a:t>
            </a:r>
            <a:r>
              <a:rPr lang="ru-RU" sz="2400" dirty="0"/>
              <a:t>, мёд, грибы </a:t>
            </a:r>
            <a:r>
              <a:rPr lang="ru-RU" sz="2400" dirty="0" err="1"/>
              <a:t>маитаке</a:t>
            </a:r>
            <a:r>
              <a:rPr lang="ru-RU" sz="2400" dirty="0"/>
              <a:t> и </a:t>
            </a:r>
            <a:r>
              <a:rPr lang="ru-RU" sz="2400" dirty="0" err="1"/>
              <a:t>шиитаке</a:t>
            </a:r>
            <a:r>
              <a:rPr lang="ru-RU" sz="2400" dirty="0"/>
              <a:t>, пищевые волокна поддерживают </a:t>
            </a:r>
            <a:r>
              <a:rPr lang="ru-RU" sz="2400" dirty="0" smtClean="0"/>
              <a:t>защиту от </a:t>
            </a:r>
            <a:r>
              <a:rPr lang="ru-RU" sz="2400" dirty="0"/>
              <a:t>бактерий и вирусов;</a:t>
            </a:r>
          </a:p>
          <a:p>
            <a:pPr marL="0" indent="0">
              <a:lnSpc>
                <a:spcPts val="2600"/>
              </a:lnSpc>
              <a:spcBef>
                <a:spcPct val="0"/>
              </a:spcBef>
            </a:pPr>
            <a:r>
              <a:rPr lang="ru-RU" sz="2400" dirty="0" smtClean="0"/>
              <a:t> Горец</a:t>
            </a:r>
            <a:r>
              <a:rPr lang="ru-RU" sz="2400" dirty="0"/>
              <a:t>, лопух, клюква очищают;</a:t>
            </a:r>
          </a:p>
          <a:p>
            <a:pPr marL="0" indent="0">
              <a:lnSpc>
                <a:spcPts val="2600"/>
              </a:lnSpc>
              <a:spcBef>
                <a:spcPct val="0"/>
              </a:spcBef>
            </a:pPr>
            <a:r>
              <a:rPr lang="ru-RU" sz="2400" dirty="0" smtClean="0"/>
              <a:t> Шиповник</a:t>
            </a:r>
            <a:r>
              <a:rPr lang="ru-RU" sz="2400" dirty="0"/>
              <a:t>, элеутерококк, девясил укрепляют.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ru-RU" dirty="0"/>
          </a:p>
        </p:txBody>
      </p:sp>
      <p:pic>
        <p:nvPicPr>
          <p:cNvPr id="29703" name="Picture 2" descr="D:\обмен\oberegn_mnogotravn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1935164"/>
            <a:ext cx="2925762" cy="355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12875"/>
            <a:ext cx="9144000" cy="4103688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3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4F6228"/>
                </a:solidFill>
              </a:rPr>
              <a:t>Стань сильным и уверенным!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59113" y="1495425"/>
            <a:ext cx="5616575" cy="40211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ru-RU" sz="2700" b="1" i="1" dirty="0" err="1">
                <a:solidFill>
                  <a:srgbClr val="4F6228"/>
                </a:solidFill>
                <a:latin typeface="+mn-lt"/>
              </a:rPr>
              <a:t>Многотравник</a:t>
            </a:r>
            <a:r>
              <a:rPr lang="ru-RU" sz="2700" b="1" i="1" dirty="0">
                <a:solidFill>
                  <a:srgbClr val="4F6228"/>
                </a:solidFill>
                <a:latin typeface="+mn-lt"/>
              </a:rPr>
              <a:t> </a:t>
            </a:r>
            <a:r>
              <a:rPr lang="ru-RU" sz="2700" b="1" i="1" dirty="0" err="1">
                <a:solidFill>
                  <a:srgbClr val="4F6228"/>
                </a:solidFill>
                <a:latin typeface="+mn-lt"/>
              </a:rPr>
              <a:t>Молодильный</a:t>
            </a:r>
            <a:r>
              <a:rPr lang="ru-RU" sz="2700" dirty="0">
                <a:solidFill>
                  <a:srgbClr val="4F6228"/>
                </a:solidFill>
                <a:latin typeface="+mn-lt"/>
              </a:rPr>
              <a:t>:</a:t>
            </a:r>
          </a:p>
          <a:p>
            <a:pPr>
              <a:lnSpc>
                <a:spcPts val="3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700" dirty="0">
                <a:latin typeface="+mn-lt"/>
              </a:rPr>
              <a:t>помогает легко восстановить силы после любых испытаний;</a:t>
            </a:r>
          </a:p>
          <a:p>
            <a:pPr>
              <a:lnSpc>
                <a:spcPts val="3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700" dirty="0">
                <a:latin typeface="+mn-lt"/>
              </a:rPr>
              <a:t>Зверобой, бадан, чага, ромашка повышают сопротивляемость; </a:t>
            </a:r>
          </a:p>
          <a:p>
            <a:pPr>
              <a:lnSpc>
                <a:spcPts val="3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700" dirty="0">
                <a:latin typeface="+mn-lt"/>
              </a:rPr>
              <a:t>Инулин, пектин, льняная мука, бессмертник обеспечивают нормализацию метаболизма;</a:t>
            </a:r>
          </a:p>
          <a:p>
            <a:pPr>
              <a:lnSpc>
                <a:spcPts val="3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700" dirty="0">
                <a:latin typeface="+mn-lt"/>
              </a:rPr>
              <a:t>Береза, брусника очищают.</a:t>
            </a:r>
          </a:p>
        </p:txBody>
      </p:sp>
      <p:pic>
        <p:nvPicPr>
          <p:cNvPr id="30727" name="Picture 4" descr="D:\обмен\molodiln_mnogotravn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30099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12875"/>
            <a:ext cx="9144000" cy="4103688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7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sz="4000" b="1">
                <a:solidFill>
                  <a:srgbClr val="4F6228"/>
                </a:solidFill>
              </a:rPr>
              <a:t>Будь в тонусе и превосходном настроении!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916239" y="1600200"/>
            <a:ext cx="5922962" cy="452596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ru-RU" sz="2800" b="1" i="1" dirty="0" err="1">
                <a:solidFill>
                  <a:srgbClr val="4F6228"/>
                </a:solidFill>
              </a:rPr>
              <a:t>Многотравник</a:t>
            </a:r>
            <a:r>
              <a:rPr lang="ru-RU" sz="2800" b="1" i="1" dirty="0">
                <a:solidFill>
                  <a:srgbClr val="4F6228"/>
                </a:solidFill>
              </a:rPr>
              <a:t> Живительный</a:t>
            </a:r>
            <a:r>
              <a:rPr lang="ru-RU" sz="2800" dirty="0">
                <a:solidFill>
                  <a:srgbClr val="4F6228"/>
                </a:solidFill>
              </a:rPr>
              <a:t>:</a:t>
            </a:r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/>
              <a:t>помогает обрести тонус без губительных последствий в виде истощения </a:t>
            </a:r>
            <a:r>
              <a:rPr lang="ru-RU" sz="2400" dirty="0" smtClean="0"/>
              <a:t>ресурсов;</a:t>
            </a:r>
            <a:endParaRPr lang="ru-RU" sz="2400" dirty="0"/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/>
              <a:t>Шиповник, мёд, черная смородина, крапива  укрепляют и </a:t>
            </a:r>
            <a:r>
              <a:rPr lang="ru-RU" sz="2400" dirty="0" smtClean="0"/>
              <a:t>защищают;</a:t>
            </a:r>
            <a:endParaRPr lang="ru-RU" sz="2400" dirty="0"/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 err="1" smtClean="0"/>
              <a:t>Родиола</a:t>
            </a:r>
            <a:r>
              <a:rPr lang="ru-RU" sz="2400" dirty="0"/>
              <a:t>, зеленый чай, элеутерококк, лимонник укрепляют и </a:t>
            </a:r>
            <a:r>
              <a:rPr lang="ru-RU" sz="2400" dirty="0" smtClean="0"/>
              <a:t>тонизируют;</a:t>
            </a:r>
            <a:endParaRPr lang="ru-RU" sz="2400" dirty="0"/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/>
              <a:t>Льняная мука, пектин, тмин обеспечивают нормализацию метаболизма.</a:t>
            </a:r>
          </a:p>
        </p:txBody>
      </p:sp>
      <p:pic>
        <p:nvPicPr>
          <p:cNvPr id="31751" name="Picture 3" descr="D:\обмен\giviteln_mnogotravn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30099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12875"/>
            <a:ext cx="9144000" cy="4103688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7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4F6228"/>
                </a:solidFill>
              </a:rPr>
              <a:t>Почувствуй чистоту и легкость!</a:t>
            </a:r>
            <a:endParaRPr lang="ru-RU" sz="4000" b="1" dirty="0">
              <a:solidFill>
                <a:srgbClr val="4F6228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916239" y="1600201"/>
            <a:ext cx="5922962" cy="38100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ru-RU" sz="2800" b="1" i="1" dirty="0" smtClean="0">
                <a:solidFill>
                  <a:srgbClr val="4F6228"/>
                </a:solidFill>
              </a:rPr>
              <a:t>Бальзам «Таежный»:</a:t>
            </a:r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 smtClean="0"/>
              <a:t>улучшение мозгового и периферического кровообращения, </a:t>
            </a:r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 smtClean="0"/>
              <a:t>восстановление защитной функции клеток, </a:t>
            </a:r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 err="1" smtClean="0"/>
              <a:t>Антиоксидантное</a:t>
            </a:r>
            <a:r>
              <a:rPr lang="ru-RU" sz="2400" dirty="0" smtClean="0"/>
              <a:t>, </a:t>
            </a:r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 err="1" smtClean="0"/>
              <a:t>Гепатопротекторное</a:t>
            </a:r>
            <a:r>
              <a:rPr lang="ru-RU" sz="2400" dirty="0" smtClean="0"/>
              <a:t>, </a:t>
            </a:r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 smtClean="0"/>
              <a:t>Антисептическое действие, </a:t>
            </a:r>
          </a:p>
          <a:p>
            <a:pPr>
              <a:lnSpc>
                <a:spcPts val="2500"/>
              </a:lnSpc>
              <a:spcBef>
                <a:spcPts val="400"/>
              </a:spcBef>
            </a:pPr>
            <a:r>
              <a:rPr lang="ru-RU" sz="2400" dirty="0" smtClean="0"/>
              <a:t>Нормализация работы желудочно-кишечного тракта и обмена веществ.</a:t>
            </a:r>
          </a:p>
        </p:txBody>
      </p:sp>
      <p:pic>
        <p:nvPicPr>
          <p:cNvPr id="1027" name="Picture 3" descr="D:\обмен\balzam_taezhniy_CMY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2057400" cy="4453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00213"/>
            <a:ext cx="9144000" cy="2952750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5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D:\Шарафиева\лож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181225"/>
            <a:ext cx="804068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Формула здоровья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2743200"/>
            <a:ext cx="8229600" cy="1143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Будьте здоровы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по-богатырски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«</a:t>
            </a:r>
            <a:r>
              <a:rPr lang="ru-RU" b="1" dirty="0" err="1" smtClean="0">
                <a:solidFill>
                  <a:srgbClr val="C00000"/>
                </a:solidFill>
              </a:rPr>
              <a:t>Зелейной</a:t>
            </a:r>
            <a:r>
              <a:rPr lang="ru-RU" b="1" dirty="0" smtClean="0">
                <a:solidFill>
                  <a:srgbClr val="C00000"/>
                </a:solidFill>
              </a:rPr>
              <a:t> фабрикой»!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86200"/>
            <a:ext cx="8229600" cy="1828801"/>
          </a:xfrm>
        </p:spPr>
        <p:txBody>
          <a:bodyPr/>
          <a:lstStyle/>
          <a:p>
            <a:pPr marL="0" indent="0" algn="ctr">
              <a:lnSpc>
                <a:spcPts val="3600"/>
              </a:lnSpc>
              <a:spcBef>
                <a:spcPts val="600"/>
              </a:spcBef>
              <a:buNone/>
            </a:pPr>
            <a:r>
              <a:rPr lang="ru-RU" dirty="0" smtClean="0"/>
              <a:t>Высокая </a:t>
            </a:r>
            <a:r>
              <a:rPr lang="ru-RU" dirty="0"/>
              <a:t>адаптивность </a:t>
            </a:r>
            <a:r>
              <a:rPr lang="ru-RU" dirty="0" smtClean="0"/>
              <a:t>- основа здоровья и выживания человека в  неблагоприятных условиях окружающей среды. </a:t>
            </a:r>
            <a:endParaRPr lang="ru-RU" dirty="0"/>
          </a:p>
        </p:txBody>
      </p:sp>
      <p:pic>
        <p:nvPicPr>
          <p:cNvPr id="6" name="Picture 3" descr="D:\обмен\рам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обмен\ЗФ.png"/>
          <p:cNvPicPr>
            <a:picLocks noChangeAspect="1" noChangeArrowheads="1"/>
          </p:cNvPicPr>
          <p:nvPr/>
        </p:nvPicPr>
        <p:blipFill>
          <a:blip r:embed="rId4" cstate="print"/>
          <a:srcRect b="30235"/>
          <a:stretch>
            <a:fillRect/>
          </a:stretch>
        </p:blipFill>
        <p:spPr bwMode="auto">
          <a:xfrm>
            <a:off x="2895600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\\ARTSERVER\ArtLife\дизайнеры\Шарафиева\зелейная\primitive_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447800"/>
            <a:ext cx="2238332" cy="2249232"/>
          </a:xfrm>
          <a:prstGeom prst="rect">
            <a:avLst/>
          </a:prstGeom>
          <a:noFill/>
        </p:spPr>
      </p:pic>
      <p:pic>
        <p:nvPicPr>
          <p:cNvPr id="9" name="Picture 6" descr="\\ARTSERVER\ArtLife\дизайнеры\Шарафиева\зелейная\1316819826_aleksey_venetsianov_-_na_pashne__vesna_-_google_art_project_www_nevsepic_com_ua.jpg"/>
          <p:cNvPicPr>
            <a:picLocks noChangeAspect="1" noChangeArrowheads="1"/>
          </p:cNvPicPr>
          <p:nvPr/>
        </p:nvPicPr>
        <p:blipFill>
          <a:blip r:embed="rId6" cstate="print"/>
          <a:srcRect l="11339" t="18408" r="34022" b="9684"/>
          <a:stretch>
            <a:fillRect/>
          </a:stretch>
        </p:blipFill>
        <p:spPr bwMode="auto">
          <a:xfrm>
            <a:off x="6018584" y="1447800"/>
            <a:ext cx="2299597" cy="2214548"/>
          </a:xfrm>
          <a:prstGeom prst="rect">
            <a:avLst/>
          </a:prstGeom>
          <a:noFill/>
        </p:spPr>
      </p:pic>
      <p:pic>
        <p:nvPicPr>
          <p:cNvPr id="10" name="Picture 5" descr="\\ARTSERVER\ArtLife\дизайнеры\Шарафиева\зелейная\96714f9f-e4d3-47d1-b2d1-7a00608bc234_2.jpg"/>
          <p:cNvPicPr>
            <a:picLocks noChangeAspect="1" noChangeArrowheads="1"/>
          </p:cNvPicPr>
          <p:nvPr/>
        </p:nvPicPr>
        <p:blipFill>
          <a:blip r:embed="rId7" cstate="print"/>
          <a:srcRect l="19685" r="19685"/>
          <a:stretch>
            <a:fillRect/>
          </a:stretch>
        </p:blipFill>
        <p:spPr bwMode="auto">
          <a:xfrm>
            <a:off x="3354287" y="1447800"/>
            <a:ext cx="2406063" cy="223224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81000"/>
            <a:ext cx="9144000" cy="1524000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438399"/>
            <a:ext cx="1828800" cy="3124200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2" descr="D:\обмен\ЗФ.png"/>
          <p:cNvPicPr>
            <a:picLocks noChangeAspect="1" noChangeArrowheads="1"/>
          </p:cNvPicPr>
          <p:nvPr/>
        </p:nvPicPr>
        <p:blipFill>
          <a:blip r:embed="rId2" cstate="print"/>
          <a:srcRect b="30235"/>
          <a:stretch>
            <a:fillRect/>
          </a:stretch>
        </p:blipFill>
        <p:spPr bwMode="auto">
          <a:xfrm>
            <a:off x="2895600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26569" cy="1905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sz="2800" dirty="0"/>
              <a:t>Организм не может </a:t>
            </a:r>
            <a:r>
              <a:rPr lang="ru-RU" sz="2800" dirty="0" smtClean="0"/>
              <a:t>справляться</a:t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/>
              <a:t>катастрофически быстрыми изменениями </a:t>
            </a:r>
            <a:r>
              <a:rPr lang="ru-RU" sz="2800" dirty="0" smtClean="0"/>
              <a:t>условий </a:t>
            </a:r>
            <a:r>
              <a:rPr lang="ru-RU" sz="2800" dirty="0"/>
              <a:t>современной жизни.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438399"/>
            <a:ext cx="6858000" cy="1524000"/>
          </a:xfrm>
        </p:spPr>
        <p:txBody>
          <a:bodyPr wrap="square"/>
          <a:lstStyle/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400" dirty="0" smtClean="0"/>
              <a:t>Нарушение </a:t>
            </a:r>
            <a:r>
              <a:rPr lang="ru-RU" sz="2400" dirty="0"/>
              <a:t>экологического равновесия, </a:t>
            </a:r>
            <a:r>
              <a:rPr lang="ru-RU" sz="2400" dirty="0" err="1" smtClean="0"/>
              <a:t>гипо-динамия</a:t>
            </a:r>
            <a:r>
              <a:rPr lang="ru-RU" sz="2400" dirty="0"/>
              <a:t>, изменение алиментарного </a:t>
            </a:r>
            <a:r>
              <a:rPr lang="ru-RU" sz="2400" dirty="0" err="1" smtClean="0"/>
              <a:t>поведе-ния</a:t>
            </a:r>
            <a:r>
              <a:rPr lang="ru-RU" sz="2400" dirty="0"/>
              <a:t>, хронические стрессовые воздействия, информационные перегрузки и т.д. 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4190999"/>
            <a:ext cx="6781800" cy="1447801"/>
          </a:xfrm>
        </p:spPr>
        <p:txBody>
          <a:bodyPr/>
          <a:lstStyle/>
          <a:p>
            <a:pPr marL="0" indent="0">
              <a:lnSpc>
                <a:spcPts val="2700"/>
              </a:lnSpc>
              <a:buNone/>
            </a:pPr>
            <a:r>
              <a:rPr lang="ru-RU" sz="2400" dirty="0" smtClean="0"/>
              <a:t>Отмечается </a:t>
            </a:r>
            <a:r>
              <a:rPr lang="ru-RU" sz="2400" dirty="0"/>
              <a:t>рост «болезней </a:t>
            </a:r>
            <a:r>
              <a:rPr lang="ru-RU" sz="2400" dirty="0" err="1"/>
              <a:t>дезадаптации</a:t>
            </a:r>
            <a:r>
              <a:rPr lang="ru-RU" sz="2400" dirty="0"/>
              <a:t>» - </a:t>
            </a:r>
            <a:r>
              <a:rPr lang="ru-RU" sz="2400" dirty="0" err="1"/>
              <a:t>сердечно-сосудистой</a:t>
            </a:r>
            <a:r>
              <a:rPr lang="ru-RU" sz="2400" dirty="0"/>
              <a:t> патологии, раковые заболевания, аллергические и аутоиммунные болезни и т.д. </a:t>
            </a:r>
          </a:p>
        </p:txBody>
      </p:sp>
      <p:pic>
        <p:nvPicPr>
          <p:cNvPr id="9223" name="Picture 7" descr="D:\Шарафиева\17758_original.jpg"/>
          <p:cNvPicPr>
            <a:picLocks noChangeAspect="1" noChangeArrowheads="1"/>
          </p:cNvPicPr>
          <p:nvPr/>
        </p:nvPicPr>
        <p:blipFill>
          <a:blip r:embed="rId3" cstate="print"/>
          <a:srcRect l="3104"/>
          <a:stretch>
            <a:fillRect/>
          </a:stretch>
        </p:blipFill>
        <p:spPr bwMode="auto">
          <a:xfrm>
            <a:off x="703360" y="2438399"/>
            <a:ext cx="1125440" cy="1549400"/>
          </a:xfrm>
          <a:prstGeom prst="rect">
            <a:avLst/>
          </a:prstGeom>
          <a:noFill/>
        </p:spPr>
      </p:pic>
      <p:pic>
        <p:nvPicPr>
          <p:cNvPr id="9224" name="Picture 8" descr="D:\Шарафиева\751476001342205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599"/>
            <a:ext cx="1143000" cy="15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28600"/>
            <a:ext cx="9144000" cy="1219200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sz="2500" dirty="0" smtClean="0"/>
              <a:t>Динамика роста онкологических патологий</a:t>
            </a:r>
            <a:br>
              <a:rPr lang="ru-RU" sz="2500" dirty="0" smtClean="0"/>
            </a:br>
            <a:r>
              <a:rPr lang="ru-RU" sz="2500" dirty="0" smtClean="0"/>
              <a:t>(на 100 тыс. населения)</a:t>
            </a:r>
            <a:endParaRPr lang="ru-RU" sz="25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219200" y="1676400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895600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28600"/>
            <a:ext cx="9144000" cy="1295400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sz="2500" dirty="0" smtClean="0"/>
              <a:t>Динамика роста некоторых значимых заболеваний  (на </a:t>
            </a:r>
            <a:r>
              <a:rPr lang="ru-RU" sz="2500" dirty="0" smtClean="0"/>
              <a:t>100 </a:t>
            </a:r>
            <a:r>
              <a:rPr lang="ru-RU" sz="2500" dirty="0" smtClean="0"/>
              <a:t>тыс. населения) </a:t>
            </a:r>
            <a:endParaRPr lang="ru-RU" sz="2500" dirty="0"/>
          </a:p>
        </p:txBody>
      </p:sp>
      <p:pic>
        <p:nvPicPr>
          <p:cNvPr id="8" name="Picture 2" descr="D:\обмен\ЗФ.png"/>
          <p:cNvPicPr>
            <a:picLocks noChangeAspect="1" noChangeArrowheads="1"/>
          </p:cNvPicPr>
          <p:nvPr/>
        </p:nvPicPr>
        <p:blipFill>
          <a:blip r:embed="rId2" cstate="print"/>
          <a:srcRect b="30235"/>
          <a:stretch>
            <a:fillRect/>
          </a:stretch>
        </p:blipFill>
        <p:spPr bwMode="auto">
          <a:xfrm>
            <a:off x="2895600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66800" y="1752600"/>
          <a:ext cx="6934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01950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762000" y="1600201"/>
          <a:ext cx="7848600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09600" y="2276475"/>
            <a:ext cx="8001000" cy="3744913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1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720725"/>
          </a:xfrm>
        </p:spPr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ru-RU" sz="3200" b="1">
                <a:solidFill>
                  <a:srgbClr val="632523"/>
                </a:solidFill>
              </a:rPr>
              <a:t>Умение распознать</a:t>
            </a:r>
            <a:br>
              <a:rPr lang="ru-RU" sz="3200" b="1">
                <a:solidFill>
                  <a:srgbClr val="632523"/>
                </a:solidFill>
              </a:rPr>
            </a:br>
            <a:r>
              <a:rPr lang="ru-RU" sz="3200" b="1">
                <a:solidFill>
                  <a:srgbClr val="632523"/>
                </a:solidFill>
              </a:rPr>
              <a:t>с первого взгляда</a:t>
            </a:r>
          </a:p>
        </p:txBody>
      </p:sp>
      <p:sp>
        <p:nvSpPr>
          <p:cNvPr id="12294" name="Содержимое 2"/>
          <p:cNvSpPr>
            <a:spLocks noGrp="1"/>
          </p:cNvSpPr>
          <p:nvPr>
            <p:ph idx="4294967295"/>
          </p:nvPr>
        </p:nvSpPr>
        <p:spPr>
          <a:xfrm>
            <a:off x="323850" y="2349501"/>
            <a:ext cx="8478838" cy="698500"/>
          </a:xfrm>
        </p:spPr>
        <p:txBody>
          <a:bodyPr/>
          <a:lstStyle/>
          <a:p>
            <a:pPr marL="0" indent="0" algn="ctr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C00000"/>
                </a:solidFill>
              </a:rPr>
              <a:t>Типы телосложения, отражающие особенности физиологических процессов и предрасположенности к различным патологиям.</a:t>
            </a: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695325" y="134937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Гиппократ</a:t>
            </a:r>
          </a:p>
        </p:txBody>
      </p:sp>
      <p:sp>
        <p:nvSpPr>
          <p:cNvPr id="12296" name="TextBox 4"/>
          <p:cNvSpPr txBox="1">
            <a:spLocks noChangeArrowheads="1"/>
          </p:cNvSpPr>
          <p:nvPr/>
        </p:nvSpPr>
        <p:spPr bwMode="auto">
          <a:xfrm>
            <a:off x="3175000" y="1349375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Ведические практики</a:t>
            </a:r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6116638" y="134937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Восточные учения</a:t>
            </a:r>
          </a:p>
        </p:txBody>
      </p:sp>
      <p:sp>
        <p:nvSpPr>
          <p:cNvPr id="12298" name="TextBox 7"/>
          <p:cNvSpPr txBox="1">
            <a:spLocks noChangeArrowheads="1"/>
          </p:cNvSpPr>
          <p:nvPr/>
        </p:nvSpPr>
        <p:spPr bwMode="auto">
          <a:xfrm>
            <a:off x="1187450" y="1700213"/>
            <a:ext cx="735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Классическая (Х</a:t>
            </a:r>
            <a:r>
              <a:rPr lang="en-US" dirty="0">
                <a:latin typeface="Calibri" pitchFamily="34" charset="0"/>
              </a:rPr>
              <a:t>VIII-XIX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вв</a:t>
            </a:r>
            <a:r>
              <a:rPr lang="ru-RU" dirty="0">
                <a:latin typeface="Calibri" pitchFamily="34" charset="0"/>
              </a:rPr>
              <a:t>) и современная</a:t>
            </a:r>
            <a:r>
              <a:rPr lang="en-US" dirty="0">
                <a:latin typeface="Calibri" pitchFamily="34" charset="0"/>
              </a:rPr>
              <a:t> (XX-XXI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вв</a:t>
            </a:r>
            <a:r>
              <a:rPr lang="en-US" dirty="0">
                <a:latin typeface="Calibri" pitchFamily="34" charset="0"/>
              </a:rPr>
              <a:t>) </a:t>
            </a:r>
            <a:r>
              <a:rPr lang="ru-RU" dirty="0">
                <a:latin typeface="Calibri" pitchFamily="34" charset="0"/>
              </a:rPr>
              <a:t>антропология</a:t>
            </a:r>
          </a:p>
        </p:txBody>
      </p:sp>
      <p:sp>
        <p:nvSpPr>
          <p:cNvPr id="12299" name="TextBox 8"/>
          <p:cNvSpPr txBox="1">
            <a:spLocks noChangeArrowheads="1"/>
          </p:cNvSpPr>
          <p:nvPr/>
        </p:nvSpPr>
        <p:spPr bwMode="auto">
          <a:xfrm>
            <a:off x="1847850" y="5502275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Астеник</a:t>
            </a:r>
          </a:p>
        </p:txBody>
      </p:sp>
      <p:sp>
        <p:nvSpPr>
          <p:cNvPr id="12300" name="TextBox 9"/>
          <p:cNvSpPr txBox="1">
            <a:spLocks noChangeArrowheads="1"/>
          </p:cNvSpPr>
          <p:nvPr/>
        </p:nvSpPr>
        <p:spPr bwMode="auto">
          <a:xfrm>
            <a:off x="3798888" y="5502275"/>
            <a:ext cx="163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Нормостеник</a:t>
            </a:r>
          </a:p>
        </p:txBody>
      </p:sp>
      <p:sp>
        <p:nvSpPr>
          <p:cNvPr id="12301" name="TextBox 10"/>
          <p:cNvSpPr txBox="1">
            <a:spLocks noChangeArrowheads="1"/>
          </p:cNvSpPr>
          <p:nvPr/>
        </p:nvSpPr>
        <p:spPr bwMode="auto">
          <a:xfrm>
            <a:off x="6011863" y="5502275"/>
            <a:ext cx="250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Гиперстеник</a:t>
            </a:r>
          </a:p>
        </p:txBody>
      </p:sp>
      <p:pic>
        <p:nvPicPr>
          <p:cNvPr id="12302" name="Picture 2" descr="D:\Шарафиева\нормосте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0838" y="3213100"/>
            <a:ext cx="8366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3" descr="D:\Шарафиева\астени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3141663"/>
            <a:ext cx="6889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4" descr="D:\Шарафиева\гиперстени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141663"/>
            <a:ext cx="8890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4221163"/>
            <a:ext cx="9144000" cy="1511300"/>
          </a:xfrm>
          <a:prstGeom prst="rect">
            <a:avLst/>
          </a:prstGeom>
          <a:solidFill>
            <a:srgbClr val="F8D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Picture 3" descr="D:\обмен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88913"/>
            <a:ext cx="9153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D:\обмен\ЗФ.png"/>
          <p:cNvPicPr>
            <a:picLocks noChangeAspect="1" noChangeArrowheads="1"/>
          </p:cNvPicPr>
          <p:nvPr/>
        </p:nvPicPr>
        <p:blipFill>
          <a:blip r:embed="rId3" cstate="print"/>
          <a:srcRect b="30235"/>
          <a:stretch>
            <a:fillRect/>
          </a:stretch>
        </p:blipFill>
        <p:spPr bwMode="auto">
          <a:xfrm>
            <a:off x="2987675" y="6165850"/>
            <a:ext cx="34988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632523"/>
                </a:solidFill>
              </a:rPr>
              <a:t>Три главных типа конституции</a:t>
            </a:r>
          </a:p>
        </p:txBody>
      </p:sp>
      <p:pic>
        <p:nvPicPr>
          <p:cNvPr id="13318" name="Picture 2" descr="D:\kinopoisk_ru-Monica-Bellucci-724127.jpg"/>
          <p:cNvPicPr>
            <a:picLocks noChangeAspect="1" noChangeArrowheads="1"/>
          </p:cNvPicPr>
          <p:nvPr/>
        </p:nvPicPr>
        <p:blipFill>
          <a:blip r:embed="rId4" cstate="print"/>
          <a:srcRect l="18898" t="6776" r="18898" b="27370"/>
          <a:stretch>
            <a:fillRect/>
          </a:stretch>
        </p:blipFill>
        <p:spPr bwMode="auto">
          <a:xfrm>
            <a:off x="3213100" y="1392238"/>
            <a:ext cx="2373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D:\kinopoisk_ru-Keira-Knightley-725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38" y="1435100"/>
            <a:ext cx="2705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D:\бейт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585913"/>
            <a:ext cx="2449513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900113" y="52085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Астеник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3276600" y="5208588"/>
            <a:ext cx="163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Нормостеник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5867400" y="5137150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Гиперстеник</a:t>
            </a:r>
          </a:p>
        </p:txBody>
      </p:sp>
      <p:pic>
        <p:nvPicPr>
          <p:cNvPr id="13324" name="Picture 2" descr="D:\Шарафиева\астеник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4046538"/>
            <a:ext cx="450850" cy="1543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325" name="Picture 2" descr="D:\Шарафиева\нормостени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6350" y="4065588"/>
            <a:ext cx="56515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326" name="Picture 2" descr="D:\Шарафиева\гиперстени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5113" y="4076700"/>
            <a:ext cx="571500" cy="1512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726</Words>
  <Application>Microsoft Office PowerPoint</Application>
  <PresentationFormat>Экран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Организм не может справляться с катастрофически быстрыми изменениями условий современной жизни. </vt:lpstr>
      <vt:lpstr>Динамика роста онкологических патологий (на 100 тыс. населения)</vt:lpstr>
      <vt:lpstr>Динамика роста некоторых значимых заболеваний  (на 100 тыс. населения) </vt:lpstr>
      <vt:lpstr>Слайд 7</vt:lpstr>
      <vt:lpstr>Умение распознать с первого взгляда</vt:lpstr>
      <vt:lpstr>Три главных типа конституции</vt:lpstr>
      <vt:lpstr>Слайд 10</vt:lpstr>
      <vt:lpstr>Астенический тип (хрупкая натура)</vt:lpstr>
      <vt:lpstr>Нормостенический тип (золотая пропорция)</vt:lpstr>
      <vt:lpstr>Гиперстенический тип (весомая фигура)</vt:lpstr>
      <vt:lpstr>Слайд 14</vt:lpstr>
      <vt:lpstr>Сорокотравник</vt:lpstr>
      <vt:lpstr>Дополнительная поддержка астенику</vt:lpstr>
      <vt:lpstr>Дополнительная поддержка нормостенику</vt:lpstr>
      <vt:lpstr>Дополнительная поддержка гиперстенику</vt:lpstr>
      <vt:lpstr>Не все дано предугадать...</vt:lpstr>
      <vt:lpstr>Слайд 20</vt:lpstr>
      <vt:lpstr>Поддержи иммунитет!</vt:lpstr>
      <vt:lpstr>Стань сильным и уверенным!</vt:lpstr>
      <vt:lpstr>Будь в тонусе и превосходном настроении!</vt:lpstr>
      <vt:lpstr>Почувствуй чистоту и легкость!</vt:lpstr>
      <vt:lpstr>Формула здоровья</vt:lpstr>
      <vt:lpstr>Будьте здоровы по-богатырски с «Зелейной фабрикой»!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Шарафиева</dc:creator>
  <cp:lastModifiedBy>skhs</cp:lastModifiedBy>
  <cp:revision>35</cp:revision>
  <cp:lastPrinted>1601-01-01T00:00:00Z</cp:lastPrinted>
  <dcterms:created xsi:type="dcterms:W3CDTF">1601-01-01T00:00:00Z</dcterms:created>
  <dcterms:modified xsi:type="dcterms:W3CDTF">2012-09-05T07:04:41Z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